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311" r:id="rId5"/>
    <p:sldId id="333" r:id="rId6"/>
    <p:sldId id="369" r:id="rId7"/>
    <p:sldId id="419" r:id="rId8"/>
    <p:sldId id="420" r:id="rId9"/>
    <p:sldId id="422" r:id="rId10"/>
    <p:sldId id="423" r:id="rId11"/>
    <p:sldId id="424" r:id="rId12"/>
    <p:sldId id="421" r:id="rId13"/>
    <p:sldId id="370" r:id="rId14"/>
    <p:sldId id="425" r:id="rId15"/>
    <p:sldId id="426" r:id="rId16"/>
    <p:sldId id="427" r:id="rId17"/>
    <p:sldId id="430" r:id="rId18"/>
    <p:sldId id="428" r:id="rId19"/>
    <p:sldId id="368" r:id="rId20"/>
    <p:sldId id="437" r:id="rId21"/>
    <p:sldId id="438" r:id="rId22"/>
    <p:sldId id="442" r:id="rId23"/>
    <p:sldId id="439" r:id="rId24"/>
    <p:sldId id="443" r:id="rId25"/>
    <p:sldId id="440" r:id="rId26"/>
    <p:sldId id="441" r:id="rId27"/>
    <p:sldId id="445" r:id="rId28"/>
    <p:sldId id="446" r:id="rId29"/>
    <p:sldId id="447" r:id="rId30"/>
    <p:sldId id="372" r:id="rId31"/>
    <p:sldId id="451" r:id="rId32"/>
    <p:sldId id="448" r:id="rId33"/>
    <p:sldId id="454" r:id="rId34"/>
    <p:sldId id="449" r:id="rId35"/>
    <p:sldId id="452" r:id="rId36"/>
    <p:sldId id="453" r:id="rId37"/>
    <p:sldId id="455" r:id="rId38"/>
    <p:sldId id="33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758B"/>
    <a:srgbClr val="60C7DA"/>
    <a:srgbClr val="B4BFCD"/>
    <a:srgbClr val="408734"/>
    <a:srgbClr val="6DA62E"/>
    <a:srgbClr val="898989"/>
    <a:srgbClr val="6D8734"/>
    <a:srgbClr val="69B3E7"/>
    <a:srgbClr val="045B31"/>
    <a:srgbClr val="02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DD623A-511D-429F-8DAC-7968FB360A98}" v="1" dt="2023-08-29T18:19:21.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660"/>
  </p:normalViewPr>
  <p:slideViewPr>
    <p:cSldViewPr snapToGrid="0">
      <p:cViewPr varScale="1">
        <p:scale>
          <a:sx n="81" d="100"/>
          <a:sy n="81" d="100"/>
        </p:scale>
        <p:origin x="82"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ava" userId="c8c6e3a1-6590-457e-a74a-b6e8589d69f6" providerId="ADAL" clId="{11DD623A-511D-429F-8DAC-7968FB360A98}"/>
    <pc:docChg chg="custSel delSld modSld sldOrd">
      <pc:chgData name="Daniel Sava" userId="c8c6e3a1-6590-457e-a74a-b6e8589d69f6" providerId="ADAL" clId="{11DD623A-511D-429F-8DAC-7968FB360A98}" dt="2023-08-29T18:20:48.908" v="110"/>
      <pc:docMkLst>
        <pc:docMk/>
      </pc:docMkLst>
      <pc:sldChg chg="del">
        <pc:chgData name="Daniel Sava" userId="c8c6e3a1-6590-457e-a74a-b6e8589d69f6" providerId="ADAL" clId="{11DD623A-511D-429F-8DAC-7968FB360A98}" dt="2023-08-29T17:47:51.760" v="17" actId="47"/>
        <pc:sldMkLst>
          <pc:docMk/>
          <pc:sldMk cId="132131710" sldId="328"/>
        </pc:sldMkLst>
      </pc:sldChg>
      <pc:sldChg chg="del">
        <pc:chgData name="Daniel Sava" userId="c8c6e3a1-6590-457e-a74a-b6e8589d69f6" providerId="ADAL" clId="{11DD623A-511D-429F-8DAC-7968FB360A98}" dt="2023-08-29T17:48:02.679" v="55" actId="47"/>
        <pc:sldMkLst>
          <pc:docMk/>
          <pc:sldMk cId="1845394219" sldId="334"/>
        </pc:sldMkLst>
      </pc:sldChg>
      <pc:sldChg chg="del">
        <pc:chgData name="Daniel Sava" userId="c8c6e3a1-6590-457e-a74a-b6e8589d69f6" providerId="ADAL" clId="{11DD623A-511D-429F-8DAC-7968FB360A98}" dt="2023-08-29T17:47:56.469" v="37" actId="47"/>
        <pc:sldMkLst>
          <pc:docMk/>
          <pc:sldMk cId="980298716" sldId="341"/>
        </pc:sldMkLst>
      </pc:sldChg>
      <pc:sldChg chg="del">
        <pc:chgData name="Daniel Sava" userId="c8c6e3a1-6590-457e-a74a-b6e8589d69f6" providerId="ADAL" clId="{11DD623A-511D-429F-8DAC-7968FB360A98}" dt="2023-08-29T17:47:52.553" v="20" actId="47"/>
        <pc:sldMkLst>
          <pc:docMk/>
          <pc:sldMk cId="785881773" sldId="342"/>
        </pc:sldMkLst>
      </pc:sldChg>
      <pc:sldChg chg="del">
        <pc:chgData name="Daniel Sava" userId="c8c6e3a1-6590-457e-a74a-b6e8589d69f6" providerId="ADAL" clId="{11DD623A-511D-429F-8DAC-7968FB360A98}" dt="2023-08-29T17:47:51.408" v="16" actId="47"/>
        <pc:sldMkLst>
          <pc:docMk/>
          <pc:sldMk cId="1590360306" sldId="343"/>
        </pc:sldMkLst>
      </pc:sldChg>
      <pc:sldChg chg="del">
        <pc:chgData name="Daniel Sava" userId="c8c6e3a1-6590-457e-a74a-b6e8589d69f6" providerId="ADAL" clId="{11DD623A-511D-429F-8DAC-7968FB360A98}" dt="2023-08-29T17:47:52.055" v="18" actId="47"/>
        <pc:sldMkLst>
          <pc:docMk/>
          <pc:sldMk cId="287267984" sldId="344"/>
        </pc:sldMkLst>
      </pc:sldChg>
      <pc:sldChg chg="del">
        <pc:chgData name="Daniel Sava" userId="c8c6e3a1-6590-457e-a74a-b6e8589d69f6" providerId="ADAL" clId="{11DD623A-511D-429F-8DAC-7968FB360A98}" dt="2023-08-29T17:47:52.326" v="19" actId="47"/>
        <pc:sldMkLst>
          <pc:docMk/>
          <pc:sldMk cId="2881012748" sldId="345"/>
        </pc:sldMkLst>
      </pc:sldChg>
      <pc:sldChg chg="del">
        <pc:chgData name="Daniel Sava" userId="c8c6e3a1-6590-457e-a74a-b6e8589d69f6" providerId="ADAL" clId="{11DD623A-511D-429F-8DAC-7968FB360A98}" dt="2023-08-29T17:47:52.803" v="21" actId="47"/>
        <pc:sldMkLst>
          <pc:docMk/>
          <pc:sldMk cId="1991516671" sldId="346"/>
        </pc:sldMkLst>
      </pc:sldChg>
      <pc:sldChg chg="del">
        <pc:chgData name="Daniel Sava" userId="c8c6e3a1-6590-457e-a74a-b6e8589d69f6" providerId="ADAL" clId="{11DD623A-511D-429F-8DAC-7968FB360A98}" dt="2023-08-29T17:47:53.607" v="25" actId="47"/>
        <pc:sldMkLst>
          <pc:docMk/>
          <pc:sldMk cId="2648977167" sldId="347"/>
        </pc:sldMkLst>
      </pc:sldChg>
      <pc:sldChg chg="del">
        <pc:chgData name="Daniel Sava" userId="c8c6e3a1-6590-457e-a74a-b6e8589d69f6" providerId="ADAL" clId="{11DD623A-511D-429F-8DAC-7968FB360A98}" dt="2023-08-29T17:47:55.937" v="34" actId="47"/>
        <pc:sldMkLst>
          <pc:docMk/>
          <pc:sldMk cId="2216971660" sldId="349"/>
        </pc:sldMkLst>
      </pc:sldChg>
      <pc:sldChg chg="del">
        <pc:chgData name="Daniel Sava" userId="c8c6e3a1-6590-457e-a74a-b6e8589d69f6" providerId="ADAL" clId="{11DD623A-511D-429F-8DAC-7968FB360A98}" dt="2023-08-29T17:47:56.133" v="35" actId="47"/>
        <pc:sldMkLst>
          <pc:docMk/>
          <pc:sldMk cId="3256465367" sldId="350"/>
        </pc:sldMkLst>
      </pc:sldChg>
      <pc:sldChg chg="del">
        <pc:chgData name="Daniel Sava" userId="c8c6e3a1-6590-457e-a74a-b6e8589d69f6" providerId="ADAL" clId="{11DD623A-511D-429F-8DAC-7968FB360A98}" dt="2023-08-29T17:47:57.073" v="38" actId="47"/>
        <pc:sldMkLst>
          <pc:docMk/>
          <pc:sldMk cId="3357503109" sldId="351"/>
        </pc:sldMkLst>
      </pc:sldChg>
      <pc:sldChg chg="del">
        <pc:chgData name="Daniel Sava" userId="c8c6e3a1-6590-457e-a74a-b6e8589d69f6" providerId="ADAL" clId="{11DD623A-511D-429F-8DAC-7968FB360A98}" dt="2023-08-29T17:47:58.726" v="44" actId="47"/>
        <pc:sldMkLst>
          <pc:docMk/>
          <pc:sldMk cId="780475453" sldId="352"/>
        </pc:sldMkLst>
      </pc:sldChg>
      <pc:sldChg chg="del">
        <pc:chgData name="Daniel Sava" userId="c8c6e3a1-6590-457e-a74a-b6e8589d69f6" providerId="ADAL" clId="{11DD623A-511D-429F-8DAC-7968FB360A98}" dt="2023-08-29T17:48:00.050" v="48" actId="47"/>
        <pc:sldMkLst>
          <pc:docMk/>
          <pc:sldMk cId="1358229158" sldId="353"/>
        </pc:sldMkLst>
      </pc:sldChg>
      <pc:sldChg chg="del">
        <pc:chgData name="Daniel Sava" userId="c8c6e3a1-6590-457e-a74a-b6e8589d69f6" providerId="ADAL" clId="{11DD623A-511D-429F-8DAC-7968FB360A98}" dt="2023-08-29T17:47:57.435" v="39" actId="47"/>
        <pc:sldMkLst>
          <pc:docMk/>
          <pc:sldMk cId="580068484" sldId="354"/>
        </pc:sldMkLst>
      </pc:sldChg>
      <pc:sldChg chg="del">
        <pc:chgData name="Daniel Sava" userId="c8c6e3a1-6590-457e-a74a-b6e8589d69f6" providerId="ADAL" clId="{11DD623A-511D-429F-8DAC-7968FB360A98}" dt="2023-08-29T17:47:59.584" v="47" actId="47"/>
        <pc:sldMkLst>
          <pc:docMk/>
          <pc:sldMk cId="2147522541" sldId="355"/>
        </pc:sldMkLst>
      </pc:sldChg>
      <pc:sldChg chg="del">
        <pc:chgData name="Daniel Sava" userId="c8c6e3a1-6590-457e-a74a-b6e8589d69f6" providerId="ADAL" clId="{11DD623A-511D-429F-8DAC-7968FB360A98}" dt="2023-08-29T17:48:00.353" v="49" actId="47"/>
        <pc:sldMkLst>
          <pc:docMk/>
          <pc:sldMk cId="3978188067" sldId="356"/>
        </pc:sldMkLst>
      </pc:sldChg>
      <pc:sldChg chg="del">
        <pc:chgData name="Daniel Sava" userId="c8c6e3a1-6590-457e-a74a-b6e8589d69f6" providerId="ADAL" clId="{11DD623A-511D-429F-8DAC-7968FB360A98}" dt="2023-08-29T17:48:02.073" v="53" actId="47"/>
        <pc:sldMkLst>
          <pc:docMk/>
          <pc:sldMk cId="3341972221" sldId="357"/>
        </pc:sldMkLst>
      </pc:sldChg>
      <pc:sldChg chg="del">
        <pc:chgData name="Daniel Sava" userId="c8c6e3a1-6590-457e-a74a-b6e8589d69f6" providerId="ADAL" clId="{11DD623A-511D-429F-8DAC-7968FB360A98}" dt="2023-08-29T17:48:02.892" v="56" actId="47"/>
        <pc:sldMkLst>
          <pc:docMk/>
          <pc:sldMk cId="2364190027" sldId="358"/>
        </pc:sldMkLst>
      </pc:sldChg>
      <pc:sldChg chg="del">
        <pc:chgData name="Daniel Sava" userId="c8c6e3a1-6590-457e-a74a-b6e8589d69f6" providerId="ADAL" clId="{11DD623A-511D-429F-8DAC-7968FB360A98}" dt="2023-08-29T17:48:04.749" v="65" actId="47"/>
        <pc:sldMkLst>
          <pc:docMk/>
          <pc:sldMk cId="801217067" sldId="359"/>
        </pc:sldMkLst>
      </pc:sldChg>
      <pc:sldChg chg="del">
        <pc:chgData name="Daniel Sava" userId="c8c6e3a1-6590-457e-a74a-b6e8589d69f6" providerId="ADAL" clId="{11DD623A-511D-429F-8DAC-7968FB360A98}" dt="2023-08-29T17:48:05.239" v="67" actId="47"/>
        <pc:sldMkLst>
          <pc:docMk/>
          <pc:sldMk cId="2189348322" sldId="360"/>
        </pc:sldMkLst>
      </pc:sldChg>
      <pc:sldChg chg="del">
        <pc:chgData name="Daniel Sava" userId="c8c6e3a1-6590-457e-a74a-b6e8589d69f6" providerId="ADAL" clId="{11DD623A-511D-429F-8DAC-7968FB360A98}" dt="2023-08-29T17:48:03.069" v="57" actId="47"/>
        <pc:sldMkLst>
          <pc:docMk/>
          <pc:sldMk cId="4168618594" sldId="361"/>
        </pc:sldMkLst>
      </pc:sldChg>
      <pc:sldChg chg="del">
        <pc:chgData name="Daniel Sava" userId="c8c6e3a1-6590-457e-a74a-b6e8589d69f6" providerId="ADAL" clId="{11DD623A-511D-429F-8DAC-7968FB360A98}" dt="2023-08-29T17:48:06.520" v="71" actId="47"/>
        <pc:sldMkLst>
          <pc:docMk/>
          <pc:sldMk cId="2956297506" sldId="362"/>
        </pc:sldMkLst>
      </pc:sldChg>
      <pc:sldChg chg="del">
        <pc:chgData name="Daniel Sava" userId="c8c6e3a1-6590-457e-a74a-b6e8589d69f6" providerId="ADAL" clId="{11DD623A-511D-429F-8DAC-7968FB360A98}" dt="2023-08-29T17:48:08.450" v="77" actId="47"/>
        <pc:sldMkLst>
          <pc:docMk/>
          <pc:sldMk cId="3885201937" sldId="363"/>
        </pc:sldMkLst>
      </pc:sldChg>
      <pc:sldChg chg="del">
        <pc:chgData name="Daniel Sava" userId="c8c6e3a1-6590-457e-a74a-b6e8589d69f6" providerId="ADAL" clId="{11DD623A-511D-429F-8DAC-7968FB360A98}" dt="2023-08-29T17:48:12.883" v="88" actId="47"/>
        <pc:sldMkLst>
          <pc:docMk/>
          <pc:sldMk cId="267585600" sldId="364"/>
        </pc:sldMkLst>
      </pc:sldChg>
      <pc:sldChg chg="del">
        <pc:chgData name="Daniel Sava" userId="c8c6e3a1-6590-457e-a74a-b6e8589d69f6" providerId="ADAL" clId="{11DD623A-511D-429F-8DAC-7968FB360A98}" dt="2023-08-29T17:48:13.486" v="90" actId="47"/>
        <pc:sldMkLst>
          <pc:docMk/>
          <pc:sldMk cId="3599414368" sldId="365"/>
        </pc:sldMkLst>
      </pc:sldChg>
      <pc:sldChg chg="del">
        <pc:chgData name="Daniel Sava" userId="c8c6e3a1-6590-457e-a74a-b6e8589d69f6" providerId="ADAL" clId="{11DD623A-511D-429F-8DAC-7968FB360A98}" dt="2023-08-29T17:47:38.593" v="15" actId="47"/>
        <pc:sldMkLst>
          <pc:docMk/>
          <pc:sldMk cId="2318339178" sldId="366"/>
        </pc:sldMkLst>
      </pc:sldChg>
      <pc:sldChg chg="del">
        <pc:chgData name="Daniel Sava" userId="c8c6e3a1-6590-457e-a74a-b6e8589d69f6" providerId="ADAL" clId="{11DD623A-511D-429F-8DAC-7968FB360A98}" dt="2023-08-29T17:48:07.330" v="74" actId="47"/>
        <pc:sldMkLst>
          <pc:docMk/>
          <pc:sldMk cId="2281741848" sldId="367"/>
        </pc:sldMkLst>
      </pc:sldChg>
      <pc:sldChg chg="modSp mod ord">
        <pc:chgData name="Daniel Sava" userId="c8c6e3a1-6590-457e-a74a-b6e8589d69f6" providerId="ADAL" clId="{11DD623A-511D-429F-8DAC-7968FB360A98}" dt="2023-08-29T18:19:21.325" v="104"/>
        <pc:sldMkLst>
          <pc:docMk/>
          <pc:sldMk cId="1280024122" sldId="368"/>
        </pc:sldMkLst>
        <pc:spChg chg="mod">
          <ac:chgData name="Daniel Sava" userId="c8c6e3a1-6590-457e-a74a-b6e8589d69f6" providerId="ADAL" clId="{11DD623A-511D-429F-8DAC-7968FB360A98}" dt="2023-08-29T18:19:21.325" v="104"/>
          <ac:spMkLst>
            <pc:docMk/>
            <pc:sldMk cId="1280024122" sldId="368"/>
            <ac:spMk id="2" creationId="{D529ADB6-5181-8288-5DC0-0857678861BC}"/>
          </ac:spMkLst>
        </pc:spChg>
        <pc:spChg chg="mod">
          <ac:chgData name="Daniel Sava" userId="c8c6e3a1-6590-457e-a74a-b6e8589d69f6" providerId="ADAL" clId="{11DD623A-511D-429F-8DAC-7968FB360A98}" dt="2023-08-29T18:19:21.325" v="104"/>
          <ac:spMkLst>
            <pc:docMk/>
            <pc:sldMk cId="1280024122" sldId="368"/>
            <ac:spMk id="3" creationId="{2377AFE1-7B83-1086-6383-A67C75ABCE67}"/>
          </ac:spMkLst>
        </pc:spChg>
      </pc:sldChg>
      <pc:sldChg chg="modSp mod">
        <pc:chgData name="Daniel Sava" userId="c8c6e3a1-6590-457e-a74a-b6e8589d69f6" providerId="ADAL" clId="{11DD623A-511D-429F-8DAC-7968FB360A98}" dt="2023-08-29T18:19:28.390" v="106" actId="20577"/>
        <pc:sldMkLst>
          <pc:docMk/>
          <pc:sldMk cId="3787827429" sldId="369"/>
        </pc:sldMkLst>
        <pc:spChg chg="mod">
          <ac:chgData name="Daniel Sava" userId="c8c6e3a1-6590-457e-a74a-b6e8589d69f6" providerId="ADAL" clId="{11DD623A-511D-429F-8DAC-7968FB360A98}" dt="2023-08-29T18:19:28.390" v="106" actId="20577"/>
          <ac:spMkLst>
            <pc:docMk/>
            <pc:sldMk cId="3787827429" sldId="369"/>
            <ac:spMk id="2" creationId="{D529ADB6-5181-8288-5DC0-0857678861BC}"/>
          </ac:spMkLst>
        </pc:spChg>
      </pc:sldChg>
      <pc:sldChg chg="modSp mod">
        <pc:chgData name="Daniel Sava" userId="c8c6e3a1-6590-457e-a74a-b6e8589d69f6" providerId="ADAL" clId="{11DD623A-511D-429F-8DAC-7968FB360A98}" dt="2023-08-29T18:18:46.373" v="101" actId="20577"/>
        <pc:sldMkLst>
          <pc:docMk/>
          <pc:sldMk cId="3132820666" sldId="370"/>
        </pc:sldMkLst>
        <pc:spChg chg="mod">
          <ac:chgData name="Daniel Sava" userId="c8c6e3a1-6590-457e-a74a-b6e8589d69f6" providerId="ADAL" clId="{11DD623A-511D-429F-8DAC-7968FB360A98}" dt="2023-08-29T18:18:46.373" v="101" actId="20577"/>
          <ac:spMkLst>
            <pc:docMk/>
            <pc:sldMk cId="3132820666" sldId="370"/>
            <ac:spMk id="2" creationId="{D529ADB6-5181-8288-5DC0-0857678861BC}"/>
          </ac:spMkLst>
        </pc:spChg>
      </pc:sldChg>
      <pc:sldChg chg="del">
        <pc:chgData name="Daniel Sava" userId="c8c6e3a1-6590-457e-a74a-b6e8589d69f6" providerId="ADAL" clId="{11DD623A-511D-429F-8DAC-7968FB360A98}" dt="2023-08-29T17:47:53.209" v="23" actId="47"/>
        <pc:sldMkLst>
          <pc:docMk/>
          <pc:sldMk cId="2990565905" sldId="374"/>
        </pc:sldMkLst>
      </pc:sldChg>
      <pc:sldChg chg="del">
        <pc:chgData name="Daniel Sava" userId="c8c6e3a1-6590-457e-a74a-b6e8589d69f6" providerId="ADAL" clId="{11DD623A-511D-429F-8DAC-7968FB360A98}" dt="2023-08-29T17:47:53.821" v="26" actId="47"/>
        <pc:sldMkLst>
          <pc:docMk/>
          <pc:sldMk cId="43688237" sldId="375"/>
        </pc:sldMkLst>
      </pc:sldChg>
      <pc:sldChg chg="del">
        <pc:chgData name="Daniel Sava" userId="c8c6e3a1-6590-457e-a74a-b6e8589d69f6" providerId="ADAL" clId="{11DD623A-511D-429F-8DAC-7968FB360A98}" dt="2023-08-29T17:47:52.988" v="22" actId="47"/>
        <pc:sldMkLst>
          <pc:docMk/>
          <pc:sldMk cId="3881749028" sldId="376"/>
        </pc:sldMkLst>
      </pc:sldChg>
      <pc:sldChg chg="del">
        <pc:chgData name="Daniel Sava" userId="c8c6e3a1-6590-457e-a74a-b6e8589d69f6" providerId="ADAL" clId="{11DD623A-511D-429F-8DAC-7968FB360A98}" dt="2023-08-29T17:47:56.270" v="36" actId="47"/>
        <pc:sldMkLst>
          <pc:docMk/>
          <pc:sldMk cId="218901229" sldId="377"/>
        </pc:sldMkLst>
      </pc:sldChg>
      <pc:sldChg chg="del">
        <pc:chgData name="Daniel Sava" userId="c8c6e3a1-6590-457e-a74a-b6e8589d69f6" providerId="ADAL" clId="{11DD623A-511D-429F-8DAC-7968FB360A98}" dt="2023-08-29T17:47:58.453" v="43" actId="47"/>
        <pc:sldMkLst>
          <pc:docMk/>
          <pc:sldMk cId="1966494669" sldId="378"/>
        </pc:sldMkLst>
      </pc:sldChg>
      <pc:sldChg chg="del">
        <pc:chgData name="Daniel Sava" userId="c8c6e3a1-6590-457e-a74a-b6e8589d69f6" providerId="ADAL" clId="{11DD623A-511D-429F-8DAC-7968FB360A98}" dt="2023-08-29T17:47:57.638" v="40" actId="47"/>
        <pc:sldMkLst>
          <pc:docMk/>
          <pc:sldMk cId="2653232714" sldId="379"/>
        </pc:sldMkLst>
      </pc:sldChg>
      <pc:sldChg chg="del">
        <pc:chgData name="Daniel Sava" userId="c8c6e3a1-6590-457e-a74a-b6e8589d69f6" providerId="ADAL" clId="{11DD623A-511D-429F-8DAC-7968FB360A98}" dt="2023-08-29T17:47:57.899" v="41" actId="47"/>
        <pc:sldMkLst>
          <pc:docMk/>
          <pc:sldMk cId="794800147" sldId="380"/>
        </pc:sldMkLst>
      </pc:sldChg>
      <pc:sldChg chg="del">
        <pc:chgData name="Daniel Sava" userId="c8c6e3a1-6590-457e-a74a-b6e8589d69f6" providerId="ADAL" clId="{11DD623A-511D-429F-8DAC-7968FB360A98}" dt="2023-08-29T17:47:58.116" v="42" actId="47"/>
        <pc:sldMkLst>
          <pc:docMk/>
          <pc:sldMk cId="3599848163" sldId="381"/>
        </pc:sldMkLst>
      </pc:sldChg>
      <pc:sldChg chg="del">
        <pc:chgData name="Daniel Sava" userId="c8c6e3a1-6590-457e-a74a-b6e8589d69f6" providerId="ADAL" clId="{11DD623A-511D-429F-8DAC-7968FB360A98}" dt="2023-08-29T17:47:58.972" v="45" actId="47"/>
        <pc:sldMkLst>
          <pc:docMk/>
          <pc:sldMk cId="302936825" sldId="382"/>
        </pc:sldMkLst>
      </pc:sldChg>
      <pc:sldChg chg="del">
        <pc:chgData name="Daniel Sava" userId="c8c6e3a1-6590-457e-a74a-b6e8589d69f6" providerId="ADAL" clId="{11DD623A-511D-429F-8DAC-7968FB360A98}" dt="2023-08-29T17:48:03.914" v="61" actId="47"/>
        <pc:sldMkLst>
          <pc:docMk/>
          <pc:sldMk cId="1273397541" sldId="384"/>
        </pc:sldMkLst>
      </pc:sldChg>
      <pc:sldChg chg="del">
        <pc:chgData name="Daniel Sava" userId="c8c6e3a1-6590-457e-a74a-b6e8589d69f6" providerId="ADAL" clId="{11DD623A-511D-429F-8DAC-7968FB360A98}" dt="2023-08-29T17:48:03.308" v="58" actId="47"/>
        <pc:sldMkLst>
          <pc:docMk/>
          <pc:sldMk cId="2562182017" sldId="385"/>
        </pc:sldMkLst>
      </pc:sldChg>
      <pc:sldChg chg="del">
        <pc:chgData name="Daniel Sava" userId="c8c6e3a1-6590-457e-a74a-b6e8589d69f6" providerId="ADAL" clId="{11DD623A-511D-429F-8DAC-7968FB360A98}" dt="2023-08-29T17:48:03.480" v="59" actId="47"/>
        <pc:sldMkLst>
          <pc:docMk/>
          <pc:sldMk cId="334627785" sldId="386"/>
        </pc:sldMkLst>
      </pc:sldChg>
      <pc:sldChg chg="del">
        <pc:chgData name="Daniel Sava" userId="c8c6e3a1-6590-457e-a74a-b6e8589d69f6" providerId="ADAL" clId="{11DD623A-511D-429F-8DAC-7968FB360A98}" dt="2023-08-29T17:48:03.688" v="60" actId="47"/>
        <pc:sldMkLst>
          <pc:docMk/>
          <pc:sldMk cId="3740660984" sldId="387"/>
        </pc:sldMkLst>
      </pc:sldChg>
      <pc:sldChg chg="del">
        <pc:chgData name="Daniel Sava" userId="c8c6e3a1-6590-457e-a74a-b6e8589d69f6" providerId="ADAL" clId="{11DD623A-511D-429F-8DAC-7968FB360A98}" dt="2023-08-29T17:48:06.791" v="72" actId="47"/>
        <pc:sldMkLst>
          <pc:docMk/>
          <pc:sldMk cId="3451638548" sldId="388"/>
        </pc:sldMkLst>
      </pc:sldChg>
      <pc:sldChg chg="del">
        <pc:chgData name="Daniel Sava" userId="c8c6e3a1-6590-457e-a74a-b6e8589d69f6" providerId="ADAL" clId="{11DD623A-511D-429F-8DAC-7968FB360A98}" dt="2023-08-29T17:48:07.030" v="73" actId="47"/>
        <pc:sldMkLst>
          <pc:docMk/>
          <pc:sldMk cId="423188464" sldId="389"/>
        </pc:sldMkLst>
      </pc:sldChg>
      <pc:sldChg chg="del">
        <pc:chgData name="Daniel Sava" userId="c8c6e3a1-6590-457e-a74a-b6e8589d69f6" providerId="ADAL" clId="{11DD623A-511D-429F-8DAC-7968FB360A98}" dt="2023-08-29T17:48:07.586" v="75" actId="47"/>
        <pc:sldMkLst>
          <pc:docMk/>
          <pc:sldMk cId="3095314448" sldId="390"/>
        </pc:sldMkLst>
      </pc:sldChg>
      <pc:sldChg chg="del">
        <pc:chgData name="Daniel Sava" userId="c8c6e3a1-6590-457e-a74a-b6e8589d69f6" providerId="ADAL" clId="{11DD623A-511D-429F-8DAC-7968FB360A98}" dt="2023-08-29T17:48:08.140" v="76" actId="47"/>
        <pc:sldMkLst>
          <pc:docMk/>
          <pc:sldMk cId="1567080841" sldId="391"/>
        </pc:sldMkLst>
      </pc:sldChg>
      <pc:sldChg chg="del">
        <pc:chgData name="Daniel Sava" userId="c8c6e3a1-6590-457e-a74a-b6e8589d69f6" providerId="ADAL" clId="{11DD623A-511D-429F-8DAC-7968FB360A98}" dt="2023-08-29T17:48:08.700" v="78" actId="47"/>
        <pc:sldMkLst>
          <pc:docMk/>
          <pc:sldMk cId="1988941014" sldId="393"/>
        </pc:sldMkLst>
      </pc:sldChg>
      <pc:sldChg chg="del">
        <pc:chgData name="Daniel Sava" userId="c8c6e3a1-6590-457e-a74a-b6e8589d69f6" providerId="ADAL" clId="{11DD623A-511D-429F-8DAC-7968FB360A98}" dt="2023-08-29T17:48:09.144" v="79" actId="47"/>
        <pc:sldMkLst>
          <pc:docMk/>
          <pc:sldMk cId="3063046430" sldId="394"/>
        </pc:sldMkLst>
      </pc:sldChg>
      <pc:sldChg chg="del">
        <pc:chgData name="Daniel Sava" userId="c8c6e3a1-6590-457e-a74a-b6e8589d69f6" providerId="ADAL" clId="{11DD623A-511D-429F-8DAC-7968FB360A98}" dt="2023-08-29T17:48:09.566" v="80" actId="47"/>
        <pc:sldMkLst>
          <pc:docMk/>
          <pc:sldMk cId="2899323189" sldId="395"/>
        </pc:sldMkLst>
      </pc:sldChg>
      <pc:sldChg chg="del">
        <pc:chgData name="Daniel Sava" userId="c8c6e3a1-6590-457e-a74a-b6e8589d69f6" providerId="ADAL" clId="{11DD623A-511D-429F-8DAC-7968FB360A98}" dt="2023-08-29T17:48:09.954" v="81" actId="47"/>
        <pc:sldMkLst>
          <pc:docMk/>
          <pc:sldMk cId="928527399" sldId="396"/>
        </pc:sldMkLst>
      </pc:sldChg>
      <pc:sldChg chg="del">
        <pc:chgData name="Daniel Sava" userId="c8c6e3a1-6590-457e-a74a-b6e8589d69f6" providerId="ADAL" clId="{11DD623A-511D-429F-8DAC-7968FB360A98}" dt="2023-08-29T17:48:10.803" v="83" actId="47"/>
        <pc:sldMkLst>
          <pc:docMk/>
          <pc:sldMk cId="3369428003" sldId="397"/>
        </pc:sldMkLst>
      </pc:sldChg>
      <pc:sldChg chg="del">
        <pc:chgData name="Daniel Sava" userId="c8c6e3a1-6590-457e-a74a-b6e8589d69f6" providerId="ADAL" clId="{11DD623A-511D-429F-8DAC-7968FB360A98}" dt="2023-08-29T17:48:10.276" v="82" actId="47"/>
        <pc:sldMkLst>
          <pc:docMk/>
          <pc:sldMk cId="3968703551" sldId="398"/>
        </pc:sldMkLst>
      </pc:sldChg>
      <pc:sldChg chg="del">
        <pc:chgData name="Daniel Sava" userId="c8c6e3a1-6590-457e-a74a-b6e8589d69f6" providerId="ADAL" clId="{11DD623A-511D-429F-8DAC-7968FB360A98}" dt="2023-08-29T17:48:11.012" v="84" actId="47"/>
        <pc:sldMkLst>
          <pc:docMk/>
          <pc:sldMk cId="3895168805" sldId="399"/>
        </pc:sldMkLst>
      </pc:sldChg>
      <pc:sldChg chg="del">
        <pc:chgData name="Daniel Sava" userId="c8c6e3a1-6590-457e-a74a-b6e8589d69f6" providerId="ADAL" clId="{11DD623A-511D-429F-8DAC-7968FB360A98}" dt="2023-08-29T17:48:02.459" v="54" actId="47"/>
        <pc:sldMkLst>
          <pc:docMk/>
          <pc:sldMk cId="205593820" sldId="400"/>
        </pc:sldMkLst>
      </pc:sldChg>
      <pc:sldChg chg="del">
        <pc:chgData name="Daniel Sava" userId="c8c6e3a1-6590-457e-a74a-b6e8589d69f6" providerId="ADAL" clId="{11DD623A-511D-429F-8DAC-7968FB360A98}" dt="2023-08-29T17:48:11.215" v="85" actId="47"/>
        <pc:sldMkLst>
          <pc:docMk/>
          <pc:sldMk cId="3227658440" sldId="401"/>
        </pc:sldMkLst>
      </pc:sldChg>
      <pc:sldChg chg="modSp del mod">
        <pc:chgData name="Daniel Sava" userId="c8c6e3a1-6590-457e-a74a-b6e8589d69f6" providerId="ADAL" clId="{11DD623A-511D-429F-8DAC-7968FB360A98}" dt="2023-08-29T17:48:11.710" v="86" actId="47"/>
        <pc:sldMkLst>
          <pc:docMk/>
          <pc:sldMk cId="1821548506" sldId="402"/>
        </pc:sldMkLst>
        <pc:graphicFrameChg chg="modGraphic">
          <ac:chgData name="Daniel Sava" userId="c8c6e3a1-6590-457e-a74a-b6e8589d69f6" providerId="ADAL" clId="{11DD623A-511D-429F-8DAC-7968FB360A98}" dt="2023-08-29T17:47:22.137" v="14" actId="20577"/>
          <ac:graphicFrameMkLst>
            <pc:docMk/>
            <pc:sldMk cId="1821548506" sldId="402"/>
            <ac:graphicFrameMk id="7" creationId="{F58A61B9-210C-0640-D8C8-D6DCA0AF3F8A}"/>
          </ac:graphicFrameMkLst>
        </pc:graphicFrameChg>
      </pc:sldChg>
      <pc:sldChg chg="del">
        <pc:chgData name="Daniel Sava" userId="c8c6e3a1-6590-457e-a74a-b6e8589d69f6" providerId="ADAL" clId="{11DD623A-511D-429F-8DAC-7968FB360A98}" dt="2023-08-29T17:48:12.348" v="87" actId="47"/>
        <pc:sldMkLst>
          <pc:docMk/>
          <pc:sldMk cId="4257180207" sldId="403"/>
        </pc:sldMkLst>
      </pc:sldChg>
      <pc:sldChg chg="del">
        <pc:chgData name="Daniel Sava" userId="c8c6e3a1-6590-457e-a74a-b6e8589d69f6" providerId="ADAL" clId="{11DD623A-511D-429F-8DAC-7968FB360A98}" dt="2023-08-29T17:48:13.121" v="89" actId="47"/>
        <pc:sldMkLst>
          <pc:docMk/>
          <pc:sldMk cId="1262850718" sldId="404"/>
        </pc:sldMkLst>
      </pc:sldChg>
      <pc:sldChg chg="del">
        <pc:chgData name="Daniel Sava" userId="c8c6e3a1-6590-457e-a74a-b6e8589d69f6" providerId="ADAL" clId="{11DD623A-511D-429F-8DAC-7968FB360A98}" dt="2023-08-29T17:48:14.341" v="91" actId="47"/>
        <pc:sldMkLst>
          <pc:docMk/>
          <pc:sldMk cId="1417518070" sldId="405"/>
        </pc:sldMkLst>
      </pc:sldChg>
      <pc:sldChg chg="del">
        <pc:chgData name="Daniel Sava" userId="c8c6e3a1-6590-457e-a74a-b6e8589d69f6" providerId="ADAL" clId="{11DD623A-511D-429F-8DAC-7968FB360A98}" dt="2023-08-29T17:47:55.139" v="29" actId="47"/>
        <pc:sldMkLst>
          <pc:docMk/>
          <pc:sldMk cId="1850805243" sldId="406"/>
        </pc:sldMkLst>
      </pc:sldChg>
      <pc:sldChg chg="del">
        <pc:chgData name="Daniel Sava" userId="c8c6e3a1-6590-457e-a74a-b6e8589d69f6" providerId="ADAL" clId="{11DD623A-511D-429F-8DAC-7968FB360A98}" dt="2023-08-29T17:47:53.398" v="24" actId="47"/>
        <pc:sldMkLst>
          <pc:docMk/>
          <pc:sldMk cId="929613588" sldId="407"/>
        </pc:sldMkLst>
      </pc:sldChg>
      <pc:sldChg chg="del">
        <pc:chgData name="Daniel Sava" userId="c8c6e3a1-6590-457e-a74a-b6e8589d69f6" providerId="ADAL" clId="{11DD623A-511D-429F-8DAC-7968FB360A98}" dt="2023-08-29T17:47:53.968" v="27" actId="47"/>
        <pc:sldMkLst>
          <pc:docMk/>
          <pc:sldMk cId="2691899541" sldId="408"/>
        </pc:sldMkLst>
      </pc:sldChg>
      <pc:sldChg chg="del">
        <pc:chgData name="Daniel Sava" userId="c8c6e3a1-6590-457e-a74a-b6e8589d69f6" providerId="ADAL" clId="{11DD623A-511D-429F-8DAC-7968FB360A98}" dt="2023-08-29T17:47:55.309" v="30" actId="47"/>
        <pc:sldMkLst>
          <pc:docMk/>
          <pc:sldMk cId="387867574" sldId="409"/>
        </pc:sldMkLst>
      </pc:sldChg>
      <pc:sldChg chg="del">
        <pc:chgData name="Daniel Sava" userId="c8c6e3a1-6590-457e-a74a-b6e8589d69f6" providerId="ADAL" clId="{11DD623A-511D-429F-8DAC-7968FB360A98}" dt="2023-08-29T17:47:55.490" v="31" actId="47"/>
        <pc:sldMkLst>
          <pc:docMk/>
          <pc:sldMk cId="946057443" sldId="410"/>
        </pc:sldMkLst>
      </pc:sldChg>
      <pc:sldChg chg="del">
        <pc:chgData name="Daniel Sava" userId="c8c6e3a1-6590-457e-a74a-b6e8589d69f6" providerId="ADAL" clId="{11DD623A-511D-429F-8DAC-7968FB360A98}" dt="2023-08-29T17:47:55.626" v="32" actId="47"/>
        <pc:sldMkLst>
          <pc:docMk/>
          <pc:sldMk cId="1501410673" sldId="411"/>
        </pc:sldMkLst>
      </pc:sldChg>
      <pc:sldChg chg="del">
        <pc:chgData name="Daniel Sava" userId="c8c6e3a1-6590-457e-a74a-b6e8589d69f6" providerId="ADAL" clId="{11DD623A-511D-429F-8DAC-7968FB360A98}" dt="2023-08-29T17:47:55.780" v="33" actId="47"/>
        <pc:sldMkLst>
          <pc:docMk/>
          <pc:sldMk cId="234582986" sldId="412"/>
        </pc:sldMkLst>
      </pc:sldChg>
      <pc:sldChg chg="del">
        <pc:chgData name="Daniel Sava" userId="c8c6e3a1-6590-457e-a74a-b6e8589d69f6" providerId="ADAL" clId="{11DD623A-511D-429F-8DAC-7968FB360A98}" dt="2023-08-29T17:47:59.295" v="46" actId="47"/>
        <pc:sldMkLst>
          <pc:docMk/>
          <pc:sldMk cId="2250331261" sldId="414"/>
        </pc:sldMkLst>
      </pc:sldChg>
      <pc:sldChg chg="del">
        <pc:chgData name="Daniel Sava" userId="c8c6e3a1-6590-457e-a74a-b6e8589d69f6" providerId="ADAL" clId="{11DD623A-511D-429F-8DAC-7968FB360A98}" dt="2023-08-29T17:48:01.085" v="51" actId="47"/>
        <pc:sldMkLst>
          <pc:docMk/>
          <pc:sldMk cId="3211597621" sldId="415"/>
        </pc:sldMkLst>
      </pc:sldChg>
      <pc:sldChg chg="del">
        <pc:chgData name="Daniel Sava" userId="c8c6e3a1-6590-457e-a74a-b6e8589d69f6" providerId="ADAL" clId="{11DD623A-511D-429F-8DAC-7968FB360A98}" dt="2023-08-29T17:48:00.632" v="50" actId="47"/>
        <pc:sldMkLst>
          <pc:docMk/>
          <pc:sldMk cId="3331602684" sldId="416"/>
        </pc:sldMkLst>
      </pc:sldChg>
      <pc:sldChg chg="del">
        <pc:chgData name="Daniel Sava" userId="c8c6e3a1-6590-457e-a74a-b6e8589d69f6" providerId="ADAL" clId="{11DD623A-511D-429F-8DAC-7968FB360A98}" dt="2023-08-29T17:48:01.503" v="52" actId="47"/>
        <pc:sldMkLst>
          <pc:docMk/>
          <pc:sldMk cId="3765450589" sldId="417"/>
        </pc:sldMkLst>
      </pc:sldChg>
      <pc:sldChg chg="ord">
        <pc:chgData name="Daniel Sava" userId="c8c6e3a1-6590-457e-a74a-b6e8589d69f6" providerId="ADAL" clId="{11DD623A-511D-429F-8DAC-7968FB360A98}" dt="2023-08-29T18:20:48.908" v="110"/>
        <pc:sldMkLst>
          <pc:docMk/>
          <pc:sldMk cId="1855263188" sldId="428"/>
        </pc:sldMkLst>
      </pc:sldChg>
      <pc:sldChg chg="del">
        <pc:chgData name="Daniel Sava" userId="c8c6e3a1-6590-457e-a74a-b6e8589d69f6" providerId="ADAL" clId="{11DD623A-511D-429F-8DAC-7968FB360A98}" dt="2023-08-29T17:48:04.085" v="62" actId="47"/>
        <pc:sldMkLst>
          <pc:docMk/>
          <pc:sldMk cId="4134912509" sldId="431"/>
        </pc:sldMkLst>
      </pc:sldChg>
      <pc:sldChg chg="del">
        <pc:chgData name="Daniel Sava" userId="c8c6e3a1-6590-457e-a74a-b6e8589d69f6" providerId="ADAL" clId="{11DD623A-511D-429F-8DAC-7968FB360A98}" dt="2023-08-29T17:48:04.320" v="63" actId="47"/>
        <pc:sldMkLst>
          <pc:docMk/>
          <pc:sldMk cId="3027978352" sldId="432"/>
        </pc:sldMkLst>
      </pc:sldChg>
      <pc:sldChg chg="del">
        <pc:chgData name="Daniel Sava" userId="c8c6e3a1-6590-457e-a74a-b6e8589d69f6" providerId="ADAL" clId="{11DD623A-511D-429F-8DAC-7968FB360A98}" dt="2023-08-29T17:48:04.519" v="64" actId="47"/>
        <pc:sldMkLst>
          <pc:docMk/>
          <pc:sldMk cId="2141942005" sldId="433"/>
        </pc:sldMkLst>
      </pc:sldChg>
      <pc:sldChg chg="del">
        <pc:chgData name="Daniel Sava" userId="c8c6e3a1-6590-457e-a74a-b6e8589d69f6" providerId="ADAL" clId="{11DD623A-511D-429F-8DAC-7968FB360A98}" dt="2023-08-29T17:48:05.825" v="69" actId="47"/>
        <pc:sldMkLst>
          <pc:docMk/>
          <pc:sldMk cId="2500533514" sldId="434"/>
        </pc:sldMkLst>
      </pc:sldChg>
      <pc:sldChg chg="del">
        <pc:chgData name="Daniel Sava" userId="c8c6e3a1-6590-457e-a74a-b6e8589d69f6" providerId="ADAL" clId="{11DD623A-511D-429F-8DAC-7968FB360A98}" dt="2023-08-29T17:48:05.484" v="68" actId="47"/>
        <pc:sldMkLst>
          <pc:docMk/>
          <pc:sldMk cId="2693781001" sldId="435"/>
        </pc:sldMkLst>
      </pc:sldChg>
      <pc:sldChg chg="del">
        <pc:chgData name="Daniel Sava" userId="c8c6e3a1-6590-457e-a74a-b6e8589d69f6" providerId="ADAL" clId="{11DD623A-511D-429F-8DAC-7968FB360A98}" dt="2023-08-29T17:48:06.236" v="70" actId="47"/>
        <pc:sldMkLst>
          <pc:docMk/>
          <pc:sldMk cId="4230785380" sldId="436"/>
        </pc:sldMkLst>
      </pc:sldChg>
      <pc:sldChg chg="modSp ord">
        <pc:chgData name="Daniel Sava" userId="c8c6e3a1-6590-457e-a74a-b6e8589d69f6" providerId="ADAL" clId="{11DD623A-511D-429F-8DAC-7968FB360A98}" dt="2023-08-29T18:19:21.325" v="104"/>
        <pc:sldMkLst>
          <pc:docMk/>
          <pc:sldMk cId="1640381665" sldId="437"/>
        </pc:sldMkLst>
        <pc:spChg chg="mod">
          <ac:chgData name="Daniel Sava" userId="c8c6e3a1-6590-457e-a74a-b6e8589d69f6" providerId="ADAL" clId="{11DD623A-511D-429F-8DAC-7968FB360A98}" dt="2023-08-29T18:19:21.325" v="104"/>
          <ac:spMkLst>
            <pc:docMk/>
            <pc:sldMk cId="1640381665" sldId="437"/>
            <ac:spMk id="2" creationId="{D529ADB6-5181-8288-5DC0-0857678861BC}"/>
          </ac:spMkLst>
        </pc:spChg>
      </pc:sldChg>
      <pc:sldChg chg="modSp ord">
        <pc:chgData name="Daniel Sava" userId="c8c6e3a1-6590-457e-a74a-b6e8589d69f6" providerId="ADAL" clId="{11DD623A-511D-429F-8DAC-7968FB360A98}" dt="2023-08-29T18:19:21.325" v="104"/>
        <pc:sldMkLst>
          <pc:docMk/>
          <pc:sldMk cId="2978200686" sldId="438"/>
        </pc:sldMkLst>
        <pc:spChg chg="mod">
          <ac:chgData name="Daniel Sava" userId="c8c6e3a1-6590-457e-a74a-b6e8589d69f6" providerId="ADAL" clId="{11DD623A-511D-429F-8DAC-7968FB360A98}" dt="2023-08-29T18:19:21.325" v="104"/>
          <ac:spMkLst>
            <pc:docMk/>
            <pc:sldMk cId="2978200686" sldId="438"/>
            <ac:spMk id="2" creationId="{D529ADB6-5181-8288-5DC0-0857678861BC}"/>
          </ac:spMkLst>
        </pc:spChg>
      </pc:sldChg>
      <pc:sldChg chg="modSp ord">
        <pc:chgData name="Daniel Sava" userId="c8c6e3a1-6590-457e-a74a-b6e8589d69f6" providerId="ADAL" clId="{11DD623A-511D-429F-8DAC-7968FB360A98}" dt="2023-08-29T18:19:21.325" v="104"/>
        <pc:sldMkLst>
          <pc:docMk/>
          <pc:sldMk cId="1004058903" sldId="439"/>
        </pc:sldMkLst>
        <pc:spChg chg="mod">
          <ac:chgData name="Daniel Sava" userId="c8c6e3a1-6590-457e-a74a-b6e8589d69f6" providerId="ADAL" clId="{11DD623A-511D-429F-8DAC-7968FB360A98}" dt="2023-08-29T18:19:21.325" v="104"/>
          <ac:spMkLst>
            <pc:docMk/>
            <pc:sldMk cId="1004058903" sldId="439"/>
            <ac:spMk id="2" creationId="{D529ADB6-5181-8288-5DC0-0857678861BC}"/>
          </ac:spMkLst>
        </pc:spChg>
      </pc:sldChg>
      <pc:sldChg chg="modSp ord">
        <pc:chgData name="Daniel Sava" userId="c8c6e3a1-6590-457e-a74a-b6e8589d69f6" providerId="ADAL" clId="{11DD623A-511D-429F-8DAC-7968FB360A98}" dt="2023-08-29T18:19:21.325" v="104"/>
        <pc:sldMkLst>
          <pc:docMk/>
          <pc:sldMk cId="90005829" sldId="440"/>
        </pc:sldMkLst>
        <pc:spChg chg="mod">
          <ac:chgData name="Daniel Sava" userId="c8c6e3a1-6590-457e-a74a-b6e8589d69f6" providerId="ADAL" clId="{11DD623A-511D-429F-8DAC-7968FB360A98}" dt="2023-08-29T18:19:21.325" v="104"/>
          <ac:spMkLst>
            <pc:docMk/>
            <pc:sldMk cId="90005829" sldId="440"/>
            <ac:spMk id="2" creationId="{D529ADB6-5181-8288-5DC0-0857678861BC}"/>
          </ac:spMkLst>
        </pc:spChg>
      </pc:sldChg>
      <pc:sldChg chg="modSp ord">
        <pc:chgData name="Daniel Sava" userId="c8c6e3a1-6590-457e-a74a-b6e8589d69f6" providerId="ADAL" clId="{11DD623A-511D-429F-8DAC-7968FB360A98}" dt="2023-08-29T18:19:21.325" v="104"/>
        <pc:sldMkLst>
          <pc:docMk/>
          <pc:sldMk cId="3206064669" sldId="441"/>
        </pc:sldMkLst>
        <pc:spChg chg="mod">
          <ac:chgData name="Daniel Sava" userId="c8c6e3a1-6590-457e-a74a-b6e8589d69f6" providerId="ADAL" clId="{11DD623A-511D-429F-8DAC-7968FB360A98}" dt="2023-08-29T18:19:21.325" v="104"/>
          <ac:spMkLst>
            <pc:docMk/>
            <pc:sldMk cId="3206064669" sldId="441"/>
            <ac:spMk id="2" creationId="{D529ADB6-5181-8288-5DC0-0857678861BC}"/>
          </ac:spMkLst>
        </pc:spChg>
      </pc:sldChg>
      <pc:sldChg chg="modSp ord">
        <pc:chgData name="Daniel Sava" userId="c8c6e3a1-6590-457e-a74a-b6e8589d69f6" providerId="ADAL" clId="{11DD623A-511D-429F-8DAC-7968FB360A98}" dt="2023-08-29T18:19:21.325" v="104"/>
        <pc:sldMkLst>
          <pc:docMk/>
          <pc:sldMk cId="3104848627" sldId="442"/>
        </pc:sldMkLst>
        <pc:spChg chg="mod">
          <ac:chgData name="Daniel Sava" userId="c8c6e3a1-6590-457e-a74a-b6e8589d69f6" providerId="ADAL" clId="{11DD623A-511D-429F-8DAC-7968FB360A98}" dt="2023-08-29T18:19:21.325" v="104"/>
          <ac:spMkLst>
            <pc:docMk/>
            <pc:sldMk cId="3104848627" sldId="442"/>
            <ac:spMk id="2" creationId="{D529ADB6-5181-8288-5DC0-0857678861BC}"/>
          </ac:spMkLst>
        </pc:spChg>
      </pc:sldChg>
      <pc:sldChg chg="modSp ord">
        <pc:chgData name="Daniel Sava" userId="c8c6e3a1-6590-457e-a74a-b6e8589d69f6" providerId="ADAL" clId="{11DD623A-511D-429F-8DAC-7968FB360A98}" dt="2023-08-29T18:19:21.325" v="104"/>
        <pc:sldMkLst>
          <pc:docMk/>
          <pc:sldMk cId="4162725395" sldId="443"/>
        </pc:sldMkLst>
        <pc:spChg chg="mod">
          <ac:chgData name="Daniel Sava" userId="c8c6e3a1-6590-457e-a74a-b6e8589d69f6" providerId="ADAL" clId="{11DD623A-511D-429F-8DAC-7968FB360A98}" dt="2023-08-29T18:19:21.325" v="104"/>
          <ac:spMkLst>
            <pc:docMk/>
            <pc:sldMk cId="4162725395" sldId="443"/>
            <ac:spMk id="2" creationId="{D529ADB6-5181-8288-5DC0-0857678861BC}"/>
          </ac:spMkLst>
        </pc:spChg>
      </pc:sldChg>
      <pc:sldChg chg="del">
        <pc:chgData name="Daniel Sava" userId="c8c6e3a1-6590-457e-a74a-b6e8589d69f6" providerId="ADAL" clId="{11DD623A-511D-429F-8DAC-7968FB360A98}" dt="2023-08-29T17:48:04.968" v="66" actId="47"/>
        <pc:sldMkLst>
          <pc:docMk/>
          <pc:sldMk cId="1766623471" sldId="444"/>
        </pc:sldMkLst>
      </pc:sldChg>
      <pc:sldChg chg="modSp ord">
        <pc:chgData name="Daniel Sava" userId="c8c6e3a1-6590-457e-a74a-b6e8589d69f6" providerId="ADAL" clId="{11DD623A-511D-429F-8DAC-7968FB360A98}" dt="2023-08-29T18:19:21.325" v="104"/>
        <pc:sldMkLst>
          <pc:docMk/>
          <pc:sldMk cId="2742858679" sldId="445"/>
        </pc:sldMkLst>
        <pc:spChg chg="mod">
          <ac:chgData name="Daniel Sava" userId="c8c6e3a1-6590-457e-a74a-b6e8589d69f6" providerId="ADAL" clId="{11DD623A-511D-429F-8DAC-7968FB360A98}" dt="2023-08-29T18:19:21.325" v="104"/>
          <ac:spMkLst>
            <pc:docMk/>
            <pc:sldMk cId="2742858679" sldId="445"/>
            <ac:spMk id="2" creationId="{D529ADB6-5181-8288-5DC0-0857678861BC}"/>
          </ac:spMkLst>
        </pc:spChg>
      </pc:sldChg>
      <pc:sldChg chg="modSp ord">
        <pc:chgData name="Daniel Sava" userId="c8c6e3a1-6590-457e-a74a-b6e8589d69f6" providerId="ADAL" clId="{11DD623A-511D-429F-8DAC-7968FB360A98}" dt="2023-08-29T18:19:21.325" v="104"/>
        <pc:sldMkLst>
          <pc:docMk/>
          <pc:sldMk cId="1615996054" sldId="446"/>
        </pc:sldMkLst>
        <pc:spChg chg="mod">
          <ac:chgData name="Daniel Sava" userId="c8c6e3a1-6590-457e-a74a-b6e8589d69f6" providerId="ADAL" clId="{11DD623A-511D-429F-8DAC-7968FB360A98}" dt="2023-08-29T18:19:21.325" v="104"/>
          <ac:spMkLst>
            <pc:docMk/>
            <pc:sldMk cId="1615996054" sldId="446"/>
            <ac:spMk id="2" creationId="{D529ADB6-5181-8288-5DC0-0857678861BC}"/>
          </ac:spMkLst>
        </pc:spChg>
      </pc:sldChg>
      <pc:sldChg chg="modSp ord">
        <pc:chgData name="Daniel Sava" userId="c8c6e3a1-6590-457e-a74a-b6e8589d69f6" providerId="ADAL" clId="{11DD623A-511D-429F-8DAC-7968FB360A98}" dt="2023-08-29T18:19:21.325" v="104"/>
        <pc:sldMkLst>
          <pc:docMk/>
          <pc:sldMk cId="2897532836" sldId="447"/>
        </pc:sldMkLst>
        <pc:spChg chg="mod">
          <ac:chgData name="Daniel Sava" userId="c8c6e3a1-6590-457e-a74a-b6e8589d69f6" providerId="ADAL" clId="{11DD623A-511D-429F-8DAC-7968FB360A98}" dt="2023-08-29T18:19:21.325" v="104"/>
          <ac:spMkLst>
            <pc:docMk/>
            <pc:sldMk cId="2897532836" sldId="447"/>
            <ac:spMk id="2" creationId="{D529ADB6-5181-8288-5DC0-0857678861BC}"/>
          </ac:spMkLst>
        </pc:spChg>
      </pc:sldChg>
      <pc:sldChg chg="del">
        <pc:chgData name="Daniel Sava" userId="c8c6e3a1-6590-457e-a74a-b6e8589d69f6" providerId="ADAL" clId="{11DD623A-511D-429F-8DAC-7968FB360A98}" dt="2023-08-29T17:47:54.994" v="28" actId="47"/>
        <pc:sldMkLst>
          <pc:docMk/>
          <pc:sldMk cId="1758868990" sldId="45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A3F119-86AA-48E1-92F9-3FC7084B28A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060E5CA-D694-47A4-9B97-4C1AFB155023}">
      <dgm:prSet/>
      <dgm:spPr/>
      <dgm:t>
        <a:bodyPr/>
        <a:lstStyle/>
        <a:p>
          <a:r>
            <a:rPr lang="en-GB"/>
            <a:t>Lecture theatre time saved = 200 hours per annum</a:t>
          </a:r>
          <a:endParaRPr lang="en-US"/>
        </a:p>
      </dgm:t>
    </dgm:pt>
    <dgm:pt modelId="{94DFBD07-A70F-43D7-A5D6-5882EB254598}" type="parTrans" cxnId="{0D490A1E-85E8-42A7-A854-44A9978008D5}">
      <dgm:prSet/>
      <dgm:spPr/>
      <dgm:t>
        <a:bodyPr/>
        <a:lstStyle/>
        <a:p>
          <a:endParaRPr lang="en-US"/>
        </a:p>
      </dgm:t>
    </dgm:pt>
    <dgm:pt modelId="{B2B74583-4F2E-4871-87EC-4A90414D519E}" type="sibTrans" cxnId="{0D490A1E-85E8-42A7-A854-44A9978008D5}">
      <dgm:prSet/>
      <dgm:spPr/>
      <dgm:t>
        <a:bodyPr/>
        <a:lstStyle/>
        <a:p>
          <a:endParaRPr lang="en-US"/>
        </a:p>
      </dgm:t>
    </dgm:pt>
    <dgm:pt modelId="{F4A53BE0-6518-4186-9F93-AF18B03FA4FE}">
      <dgm:prSet/>
      <dgm:spPr/>
      <dgm:t>
        <a:bodyPr/>
        <a:lstStyle/>
        <a:p>
          <a:r>
            <a:rPr lang="en-GB"/>
            <a:t>Marking and assessment time saved = 500 hours per annum</a:t>
          </a:r>
          <a:endParaRPr lang="en-US"/>
        </a:p>
      </dgm:t>
    </dgm:pt>
    <dgm:pt modelId="{DB2B947A-BF6B-4A83-8D24-D0BCD8A669E6}" type="parTrans" cxnId="{3464E4BE-5B84-4579-B8D5-215100CEB522}">
      <dgm:prSet/>
      <dgm:spPr/>
      <dgm:t>
        <a:bodyPr/>
        <a:lstStyle/>
        <a:p>
          <a:endParaRPr lang="en-US"/>
        </a:p>
      </dgm:t>
    </dgm:pt>
    <dgm:pt modelId="{043929B5-7A59-4714-8D5D-ED531C93EB13}" type="sibTrans" cxnId="{3464E4BE-5B84-4579-B8D5-215100CEB522}">
      <dgm:prSet/>
      <dgm:spPr/>
      <dgm:t>
        <a:bodyPr/>
        <a:lstStyle/>
        <a:p>
          <a:endParaRPr lang="en-US"/>
        </a:p>
      </dgm:t>
    </dgm:pt>
    <dgm:pt modelId="{C0A4AD28-E091-4A9E-AA91-7479AF4EB129}">
      <dgm:prSet/>
      <dgm:spPr/>
      <dgm:t>
        <a:bodyPr/>
        <a:lstStyle/>
        <a:p>
          <a:r>
            <a:rPr lang="en-GB"/>
            <a:t>Blended cost of teaching staff  = $ 250 per hour     (includes overheads)</a:t>
          </a:r>
          <a:endParaRPr lang="en-US"/>
        </a:p>
      </dgm:t>
    </dgm:pt>
    <dgm:pt modelId="{35E9B4DB-1521-46F6-A8D5-99A2069DEAAA}" type="parTrans" cxnId="{32A7F83B-5B15-4C93-99C6-767CAAE0E605}">
      <dgm:prSet/>
      <dgm:spPr/>
      <dgm:t>
        <a:bodyPr/>
        <a:lstStyle/>
        <a:p>
          <a:endParaRPr lang="en-US"/>
        </a:p>
      </dgm:t>
    </dgm:pt>
    <dgm:pt modelId="{C8B14959-38B8-4AF2-9100-3CE23D2F0D48}" type="sibTrans" cxnId="{32A7F83B-5B15-4C93-99C6-767CAAE0E605}">
      <dgm:prSet/>
      <dgm:spPr/>
      <dgm:t>
        <a:bodyPr/>
        <a:lstStyle/>
        <a:p>
          <a:endParaRPr lang="en-US"/>
        </a:p>
      </dgm:t>
    </dgm:pt>
    <dgm:pt modelId="{8CA27402-684B-4FD6-9524-4590B0D2678D}">
      <dgm:prSet/>
      <dgm:spPr/>
      <dgm:t>
        <a:bodyPr/>
        <a:lstStyle/>
        <a:p>
          <a:r>
            <a:rPr lang="en-GB"/>
            <a:t>Blended cost of marking staff = $ 50 per hour     (includes overheads)</a:t>
          </a:r>
          <a:endParaRPr lang="en-US"/>
        </a:p>
      </dgm:t>
    </dgm:pt>
    <dgm:pt modelId="{73D9AFE4-6965-4CCF-964E-729FE77B8A63}" type="parTrans" cxnId="{F7390856-F4EA-499A-A9E2-86A19863B6D6}">
      <dgm:prSet/>
      <dgm:spPr/>
      <dgm:t>
        <a:bodyPr/>
        <a:lstStyle/>
        <a:p>
          <a:endParaRPr lang="en-US"/>
        </a:p>
      </dgm:t>
    </dgm:pt>
    <dgm:pt modelId="{97495C1F-5380-4CFE-82D7-90F7AB238547}" type="sibTrans" cxnId="{F7390856-F4EA-499A-A9E2-86A19863B6D6}">
      <dgm:prSet/>
      <dgm:spPr/>
      <dgm:t>
        <a:bodyPr/>
        <a:lstStyle/>
        <a:p>
          <a:endParaRPr lang="en-US"/>
        </a:p>
      </dgm:t>
    </dgm:pt>
    <dgm:pt modelId="{6AC84941-B2E5-475C-8D28-3BD9D02168AD}">
      <dgm:prSet/>
      <dgm:spPr/>
      <dgm:t>
        <a:bodyPr/>
        <a:lstStyle/>
        <a:p>
          <a:r>
            <a:rPr lang="en-GB"/>
            <a:t>Total cost saving = $ (200 x 250) + $ (500 x 50) = $ 75,000 per annum</a:t>
          </a:r>
          <a:endParaRPr lang="en-US"/>
        </a:p>
      </dgm:t>
    </dgm:pt>
    <dgm:pt modelId="{0121427B-F8A1-4A64-AE22-05585ABBF049}" type="parTrans" cxnId="{E92A6D8F-F4FE-4CE8-A97C-6B7D4D909C6A}">
      <dgm:prSet/>
      <dgm:spPr/>
      <dgm:t>
        <a:bodyPr/>
        <a:lstStyle/>
        <a:p>
          <a:endParaRPr lang="en-US"/>
        </a:p>
      </dgm:t>
    </dgm:pt>
    <dgm:pt modelId="{F41CEE76-F4B7-49E0-AC9A-003EFA5FC399}" type="sibTrans" cxnId="{E92A6D8F-F4FE-4CE8-A97C-6B7D4D909C6A}">
      <dgm:prSet/>
      <dgm:spPr/>
      <dgm:t>
        <a:bodyPr/>
        <a:lstStyle/>
        <a:p>
          <a:endParaRPr lang="en-US"/>
        </a:p>
      </dgm:t>
    </dgm:pt>
    <dgm:pt modelId="{BA23113E-8FEF-41AF-A46F-DD6B854462D4}" type="pres">
      <dgm:prSet presAssocID="{44A3F119-86AA-48E1-92F9-3FC7084B28A1}" presName="root" presStyleCnt="0">
        <dgm:presLayoutVars>
          <dgm:dir/>
          <dgm:resizeHandles val="exact"/>
        </dgm:presLayoutVars>
      </dgm:prSet>
      <dgm:spPr/>
    </dgm:pt>
    <dgm:pt modelId="{E01DCF42-389D-433A-8440-EA34958F926F}" type="pres">
      <dgm:prSet presAssocID="{3060E5CA-D694-47A4-9B97-4C1AFB155023}" presName="compNode" presStyleCnt="0"/>
      <dgm:spPr/>
    </dgm:pt>
    <dgm:pt modelId="{A3859C7B-683A-41C4-980B-1BEFFD3BEA84}" type="pres">
      <dgm:prSet presAssocID="{3060E5CA-D694-47A4-9B97-4C1AFB155023}" presName="bgRect" presStyleLbl="bgShp" presStyleIdx="0" presStyleCnt="5"/>
      <dgm:spPr/>
    </dgm:pt>
    <dgm:pt modelId="{4799AAD8-5DCA-4A8E-996B-0E1D4F6A9FCC}" type="pres">
      <dgm:prSet presAssocID="{3060E5CA-D694-47A4-9B97-4C1AFB1550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ma"/>
        </a:ext>
      </dgm:extLst>
    </dgm:pt>
    <dgm:pt modelId="{9094642A-1ED9-41B5-BF9A-A2E8D7704C71}" type="pres">
      <dgm:prSet presAssocID="{3060E5CA-D694-47A4-9B97-4C1AFB155023}" presName="spaceRect" presStyleCnt="0"/>
      <dgm:spPr/>
    </dgm:pt>
    <dgm:pt modelId="{3F84E73B-9957-4CBA-8B26-D92F8FDF96F9}" type="pres">
      <dgm:prSet presAssocID="{3060E5CA-D694-47A4-9B97-4C1AFB155023}" presName="parTx" presStyleLbl="revTx" presStyleIdx="0" presStyleCnt="5">
        <dgm:presLayoutVars>
          <dgm:chMax val="0"/>
          <dgm:chPref val="0"/>
        </dgm:presLayoutVars>
      </dgm:prSet>
      <dgm:spPr/>
    </dgm:pt>
    <dgm:pt modelId="{0DE34393-DA20-4862-98C9-AE99C973854D}" type="pres">
      <dgm:prSet presAssocID="{B2B74583-4F2E-4871-87EC-4A90414D519E}" presName="sibTrans" presStyleCnt="0"/>
      <dgm:spPr/>
    </dgm:pt>
    <dgm:pt modelId="{9E8C4891-6390-4EA3-B8BD-B9CCCB915B8E}" type="pres">
      <dgm:prSet presAssocID="{F4A53BE0-6518-4186-9F93-AF18B03FA4FE}" presName="compNode" presStyleCnt="0"/>
      <dgm:spPr/>
    </dgm:pt>
    <dgm:pt modelId="{DA6322FD-F95F-4B37-8A5D-C47C60074175}" type="pres">
      <dgm:prSet presAssocID="{F4A53BE0-6518-4186-9F93-AF18B03FA4FE}" presName="bgRect" presStyleLbl="bgShp" presStyleIdx="1" presStyleCnt="5"/>
      <dgm:spPr/>
    </dgm:pt>
    <dgm:pt modelId="{76DF703E-EB03-4D35-A010-05FD4E07692A}" type="pres">
      <dgm:prSet presAssocID="{F4A53BE0-6518-4186-9F93-AF18B03FA4F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46428CD8-8FA8-4847-BE92-C1BC338F792A}" type="pres">
      <dgm:prSet presAssocID="{F4A53BE0-6518-4186-9F93-AF18B03FA4FE}" presName="spaceRect" presStyleCnt="0"/>
      <dgm:spPr/>
    </dgm:pt>
    <dgm:pt modelId="{981C3185-319B-4E9F-992A-109203ED2BC8}" type="pres">
      <dgm:prSet presAssocID="{F4A53BE0-6518-4186-9F93-AF18B03FA4FE}" presName="parTx" presStyleLbl="revTx" presStyleIdx="1" presStyleCnt="5">
        <dgm:presLayoutVars>
          <dgm:chMax val="0"/>
          <dgm:chPref val="0"/>
        </dgm:presLayoutVars>
      </dgm:prSet>
      <dgm:spPr/>
    </dgm:pt>
    <dgm:pt modelId="{63B6D766-E363-4D93-8908-D037A503ED18}" type="pres">
      <dgm:prSet presAssocID="{043929B5-7A59-4714-8D5D-ED531C93EB13}" presName="sibTrans" presStyleCnt="0"/>
      <dgm:spPr/>
    </dgm:pt>
    <dgm:pt modelId="{F55DA32D-0CF1-4E7D-8BC9-DA83D801475F}" type="pres">
      <dgm:prSet presAssocID="{C0A4AD28-E091-4A9E-AA91-7479AF4EB129}" presName="compNode" presStyleCnt="0"/>
      <dgm:spPr/>
    </dgm:pt>
    <dgm:pt modelId="{C4C6D38A-5E79-43D8-9C83-31FA3F464B4B}" type="pres">
      <dgm:prSet presAssocID="{C0A4AD28-E091-4A9E-AA91-7479AF4EB129}" presName="bgRect" presStyleLbl="bgShp" presStyleIdx="2" presStyleCnt="5"/>
      <dgm:spPr/>
    </dgm:pt>
    <dgm:pt modelId="{59D8311C-FE28-41D3-9995-7D7D47A65EE6}" type="pres">
      <dgm:prSet presAssocID="{C0A4AD28-E091-4A9E-AA91-7479AF4EB12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6E37126E-F4A2-4567-B666-D2CE47F12471}" type="pres">
      <dgm:prSet presAssocID="{C0A4AD28-E091-4A9E-AA91-7479AF4EB129}" presName="spaceRect" presStyleCnt="0"/>
      <dgm:spPr/>
    </dgm:pt>
    <dgm:pt modelId="{F0CDB7FD-0287-4F7E-9634-AF70CC919D7F}" type="pres">
      <dgm:prSet presAssocID="{C0A4AD28-E091-4A9E-AA91-7479AF4EB129}" presName="parTx" presStyleLbl="revTx" presStyleIdx="2" presStyleCnt="5">
        <dgm:presLayoutVars>
          <dgm:chMax val="0"/>
          <dgm:chPref val="0"/>
        </dgm:presLayoutVars>
      </dgm:prSet>
      <dgm:spPr/>
    </dgm:pt>
    <dgm:pt modelId="{9B13F0A7-ACD6-4401-8BE7-217792DCB197}" type="pres">
      <dgm:prSet presAssocID="{C8B14959-38B8-4AF2-9100-3CE23D2F0D48}" presName="sibTrans" presStyleCnt="0"/>
      <dgm:spPr/>
    </dgm:pt>
    <dgm:pt modelId="{EE114A59-9F24-4829-AAFC-7AFCE57E4933}" type="pres">
      <dgm:prSet presAssocID="{8CA27402-684B-4FD6-9524-4590B0D2678D}" presName="compNode" presStyleCnt="0"/>
      <dgm:spPr/>
    </dgm:pt>
    <dgm:pt modelId="{F6706344-CDB6-425C-B643-75AFFB73A4EF}" type="pres">
      <dgm:prSet presAssocID="{8CA27402-684B-4FD6-9524-4590B0D2678D}" presName="bgRect" presStyleLbl="bgShp" presStyleIdx="3" presStyleCnt="5"/>
      <dgm:spPr/>
    </dgm:pt>
    <dgm:pt modelId="{54CCD085-6D4B-4BBF-A2D4-53AD1B480D53}" type="pres">
      <dgm:prSet presAssocID="{8CA27402-684B-4FD6-9524-4590B0D2678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6044A37F-5EEB-4B7C-868E-2E7E98AD8B35}" type="pres">
      <dgm:prSet presAssocID="{8CA27402-684B-4FD6-9524-4590B0D2678D}" presName="spaceRect" presStyleCnt="0"/>
      <dgm:spPr/>
    </dgm:pt>
    <dgm:pt modelId="{20A4D0D8-5665-4C2F-90B4-EF87AFB7493A}" type="pres">
      <dgm:prSet presAssocID="{8CA27402-684B-4FD6-9524-4590B0D2678D}" presName="parTx" presStyleLbl="revTx" presStyleIdx="3" presStyleCnt="5">
        <dgm:presLayoutVars>
          <dgm:chMax val="0"/>
          <dgm:chPref val="0"/>
        </dgm:presLayoutVars>
      </dgm:prSet>
      <dgm:spPr/>
    </dgm:pt>
    <dgm:pt modelId="{E9A31622-1A31-429F-BE03-551941C7BDC1}" type="pres">
      <dgm:prSet presAssocID="{97495C1F-5380-4CFE-82D7-90F7AB238547}" presName="sibTrans" presStyleCnt="0"/>
      <dgm:spPr/>
    </dgm:pt>
    <dgm:pt modelId="{FBB00D18-98D3-4C59-904B-31F68724A1D6}" type="pres">
      <dgm:prSet presAssocID="{6AC84941-B2E5-475C-8D28-3BD9D02168AD}" presName="compNode" presStyleCnt="0"/>
      <dgm:spPr/>
    </dgm:pt>
    <dgm:pt modelId="{BA2394B6-62F6-447C-BD31-14745A6DCBAA}" type="pres">
      <dgm:prSet presAssocID="{6AC84941-B2E5-475C-8D28-3BD9D02168AD}" presName="bgRect" presStyleLbl="bgShp" presStyleIdx="4" presStyleCnt="5"/>
      <dgm:spPr/>
    </dgm:pt>
    <dgm:pt modelId="{ADFDF166-E184-4434-87A7-99711BE644FC}" type="pres">
      <dgm:prSet presAssocID="{6AC84941-B2E5-475C-8D28-3BD9D02168A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Yuan"/>
        </a:ext>
      </dgm:extLst>
    </dgm:pt>
    <dgm:pt modelId="{9F7D6726-C6BE-4443-AAF8-85E0E53CB432}" type="pres">
      <dgm:prSet presAssocID="{6AC84941-B2E5-475C-8D28-3BD9D02168AD}" presName="spaceRect" presStyleCnt="0"/>
      <dgm:spPr/>
    </dgm:pt>
    <dgm:pt modelId="{86A1EE61-C54E-41B4-ABEB-19D8736AD8A3}" type="pres">
      <dgm:prSet presAssocID="{6AC84941-B2E5-475C-8D28-3BD9D02168AD}" presName="parTx" presStyleLbl="revTx" presStyleIdx="4" presStyleCnt="5">
        <dgm:presLayoutVars>
          <dgm:chMax val="0"/>
          <dgm:chPref val="0"/>
        </dgm:presLayoutVars>
      </dgm:prSet>
      <dgm:spPr/>
    </dgm:pt>
  </dgm:ptLst>
  <dgm:cxnLst>
    <dgm:cxn modelId="{0D490A1E-85E8-42A7-A854-44A9978008D5}" srcId="{44A3F119-86AA-48E1-92F9-3FC7084B28A1}" destId="{3060E5CA-D694-47A4-9B97-4C1AFB155023}" srcOrd="0" destOrd="0" parTransId="{94DFBD07-A70F-43D7-A5D6-5882EB254598}" sibTransId="{B2B74583-4F2E-4871-87EC-4A90414D519E}"/>
    <dgm:cxn modelId="{32A7F83B-5B15-4C93-99C6-767CAAE0E605}" srcId="{44A3F119-86AA-48E1-92F9-3FC7084B28A1}" destId="{C0A4AD28-E091-4A9E-AA91-7479AF4EB129}" srcOrd="2" destOrd="0" parTransId="{35E9B4DB-1521-46F6-A8D5-99A2069DEAAA}" sibTransId="{C8B14959-38B8-4AF2-9100-3CE23D2F0D48}"/>
    <dgm:cxn modelId="{776AF941-E6C4-4556-905D-E685D92DA2E2}" type="presOf" srcId="{C0A4AD28-E091-4A9E-AA91-7479AF4EB129}" destId="{F0CDB7FD-0287-4F7E-9634-AF70CC919D7F}" srcOrd="0" destOrd="0" presId="urn:microsoft.com/office/officeart/2018/2/layout/IconVerticalSolidList"/>
    <dgm:cxn modelId="{F7390856-F4EA-499A-A9E2-86A19863B6D6}" srcId="{44A3F119-86AA-48E1-92F9-3FC7084B28A1}" destId="{8CA27402-684B-4FD6-9524-4590B0D2678D}" srcOrd="3" destOrd="0" parTransId="{73D9AFE4-6965-4CCF-964E-729FE77B8A63}" sibTransId="{97495C1F-5380-4CFE-82D7-90F7AB238547}"/>
    <dgm:cxn modelId="{E92A6D8F-F4FE-4CE8-A97C-6B7D4D909C6A}" srcId="{44A3F119-86AA-48E1-92F9-3FC7084B28A1}" destId="{6AC84941-B2E5-475C-8D28-3BD9D02168AD}" srcOrd="4" destOrd="0" parTransId="{0121427B-F8A1-4A64-AE22-05585ABBF049}" sibTransId="{F41CEE76-F4B7-49E0-AC9A-003EFA5FC399}"/>
    <dgm:cxn modelId="{3464E4BE-5B84-4579-B8D5-215100CEB522}" srcId="{44A3F119-86AA-48E1-92F9-3FC7084B28A1}" destId="{F4A53BE0-6518-4186-9F93-AF18B03FA4FE}" srcOrd="1" destOrd="0" parTransId="{DB2B947A-BF6B-4A83-8D24-D0BCD8A669E6}" sibTransId="{043929B5-7A59-4714-8D5D-ED531C93EB13}"/>
    <dgm:cxn modelId="{05AA47CE-B5F6-443C-B87B-C81677AB3035}" type="presOf" srcId="{44A3F119-86AA-48E1-92F9-3FC7084B28A1}" destId="{BA23113E-8FEF-41AF-A46F-DD6B854462D4}" srcOrd="0" destOrd="0" presId="urn:microsoft.com/office/officeart/2018/2/layout/IconVerticalSolidList"/>
    <dgm:cxn modelId="{3CA536E0-D733-46C9-B103-D85B17C6CDA8}" type="presOf" srcId="{3060E5CA-D694-47A4-9B97-4C1AFB155023}" destId="{3F84E73B-9957-4CBA-8B26-D92F8FDF96F9}" srcOrd="0" destOrd="0" presId="urn:microsoft.com/office/officeart/2018/2/layout/IconVerticalSolidList"/>
    <dgm:cxn modelId="{A131E8ED-FB38-4ED5-98A6-0C0B983185CF}" type="presOf" srcId="{8CA27402-684B-4FD6-9524-4590B0D2678D}" destId="{20A4D0D8-5665-4C2F-90B4-EF87AFB7493A}" srcOrd="0" destOrd="0" presId="urn:microsoft.com/office/officeart/2018/2/layout/IconVerticalSolidList"/>
    <dgm:cxn modelId="{346E04F9-901C-441D-8EED-AEDCBD2DFE0A}" type="presOf" srcId="{F4A53BE0-6518-4186-9F93-AF18B03FA4FE}" destId="{981C3185-319B-4E9F-992A-109203ED2BC8}" srcOrd="0" destOrd="0" presId="urn:microsoft.com/office/officeart/2018/2/layout/IconVerticalSolidList"/>
    <dgm:cxn modelId="{09E909FC-921E-4F90-84C0-F50864CE2E01}" type="presOf" srcId="{6AC84941-B2E5-475C-8D28-3BD9D02168AD}" destId="{86A1EE61-C54E-41B4-ABEB-19D8736AD8A3}" srcOrd="0" destOrd="0" presId="urn:microsoft.com/office/officeart/2018/2/layout/IconVerticalSolidList"/>
    <dgm:cxn modelId="{9C71BFAD-1724-4B30-8278-756700186390}" type="presParOf" srcId="{BA23113E-8FEF-41AF-A46F-DD6B854462D4}" destId="{E01DCF42-389D-433A-8440-EA34958F926F}" srcOrd="0" destOrd="0" presId="urn:microsoft.com/office/officeart/2018/2/layout/IconVerticalSolidList"/>
    <dgm:cxn modelId="{8C6DA260-3568-449B-BC52-FE5477345D41}" type="presParOf" srcId="{E01DCF42-389D-433A-8440-EA34958F926F}" destId="{A3859C7B-683A-41C4-980B-1BEFFD3BEA84}" srcOrd="0" destOrd="0" presId="urn:microsoft.com/office/officeart/2018/2/layout/IconVerticalSolidList"/>
    <dgm:cxn modelId="{9EDA7711-17FE-4E25-9430-D5CA900AC234}" type="presParOf" srcId="{E01DCF42-389D-433A-8440-EA34958F926F}" destId="{4799AAD8-5DCA-4A8E-996B-0E1D4F6A9FCC}" srcOrd="1" destOrd="0" presId="urn:microsoft.com/office/officeart/2018/2/layout/IconVerticalSolidList"/>
    <dgm:cxn modelId="{56E4A180-0624-4665-ABDD-C5215F6E00CB}" type="presParOf" srcId="{E01DCF42-389D-433A-8440-EA34958F926F}" destId="{9094642A-1ED9-41B5-BF9A-A2E8D7704C71}" srcOrd="2" destOrd="0" presId="urn:microsoft.com/office/officeart/2018/2/layout/IconVerticalSolidList"/>
    <dgm:cxn modelId="{889756D7-F46D-44F8-851A-40C4181E1A88}" type="presParOf" srcId="{E01DCF42-389D-433A-8440-EA34958F926F}" destId="{3F84E73B-9957-4CBA-8B26-D92F8FDF96F9}" srcOrd="3" destOrd="0" presId="urn:microsoft.com/office/officeart/2018/2/layout/IconVerticalSolidList"/>
    <dgm:cxn modelId="{E2F9B275-63FA-4A5F-86D4-408FD3EB68F9}" type="presParOf" srcId="{BA23113E-8FEF-41AF-A46F-DD6B854462D4}" destId="{0DE34393-DA20-4862-98C9-AE99C973854D}" srcOrd="1" destOrd="0" presId="urn:microsoft.com/office/officeart/2018/2/layout/IconVerticalSolidList"/>
    <dgm:cxn modelId="{12E6E72F-9383-43EA-B66E-BAC11BD33089}" type="presParOf" srcId="{BA23113E-8FEF-41AF-A46F-DD6B854462D4}" destId="{9E8C4891-6390-4EA3-B8BD-B9CCCB915B8E}" srcOrd="2" destOrd="0" presId="urn:microsoft.com/office/officeart/2018/2/layout/IconVerticalSolidList"/>
    <dgm:cxn modelId="{4745709D-AE58-4D45-BA62-EE085B20BB51}" type="presParOf" srcId="{9E8C4891-6390-4EA3-B8BD-B9CCCB915B8E}" destId="{DA6322FD-F95F-4B37-8A5D-C47C60074175}" srcOrd="0" destOrd="0" presId="urn:microsoft.com/office/officeart/2018/2/layout/IconVerticalSolidList"/>
    <dgm:cxn modelId="{0DD994F0-D487-455D-A858-1C96704A322C}" type="presParOf" srcId="{9E8C4891-6390-4EA3-B8BD-B9CCCB915B8E}" destId="{76DF703E-EB03-4D35-A010-05FD4E07692A}" srcOrd="1" destOrd="0" presId="urn:microsoft.com/office/officeart/2018/2/layout/IconVerticalSolidList"/>
    <dgm:cxn modelId="{52FD7F35-D4C6-4F6D-8ACA-3A9FB8F52142}" type="presParOf" srcId="{9E8C4891-6390-4EA3-B8BD-B9CCCB915B8E}" destId="{46428CD8-8FA8-4847-BE92-C1BC338F792A}" srcOrd="2" destOrd="0" presId="urn:microsoft.com/office/officeart/2018/2/layout/IconVerticalSolidList"/>
    <dgm:cxn modelId="{AE4C4520-798A-4760-8BFF-2311FB01D507}" type="presParOf" srcId="{9E8C4891-6390-4EA3-B8BD-B9CCCB915B8E}" destId="{981C3185-319B-4E9F-992A-109203ED2BC8}" srcOrd="3" destOrd="0" presId="urn:microsoft.com/office/officeart/2018/2/layout/IconVerticalSolidList"/>
    <dgm:cxn modelId="{0F842758-1B77-4245-A1C7-4037FC92819A}" type="presParOf" srcId="{BA23113E-8FEF-41AF-A46F-DD6B854462D4}" destId="{63B6D766-E363-4D93-8908-D037A503ED18}" srcOrd="3" destOrd="0" presId="urn:microsoft.com/office/officeart/2018/2/layout/IconVerticalSolidList"/>
    <dgm:cxn modelId="{BE7D9280-AD60-4EE6-8D9E-0821864E4173}" type="presParOf" srcId="{BA23113E-8FEF-41AF-A46F-DD6B854462D4}" destId="{F55DA32D-0CF1-4E7D-8BC9-DA83D801475F}" srcOrd="4" destOrd="0" presId="urn:microsoft.com/office/officeart/2018/2/layout/IconVerticalSolidList"/>
    <dgm:cxn modelId="{62ED8067-5C0E-439A-82EB-95E32E0E232D}" type="presParOf" srcId="{F55DA32D-0CF1-4E7D-8BC9-DA83D801475F}" destId="{C4C6D38A-5E79-43D8-9C83-31FA3F464B4B}" srcOrd="0" destOrd="0" presId="urn:microsoft.com/office/officeart/2018/2/layout/IconVerticalSolidList"/>
    <dgm:cxn modelId="{B58C75DD-6B78-444D-8EFB-6511D1A55432}" type="presParOf" srcId="{F55DA32D-0CF1-4E7D-8BC9-DA83D801475F}" destId="{59D8311C-FE28-41D3-9995-7D7D47A65EE6}" srcOrd="1" destOrd="0" presId="urn:microsoft.com/office/officeart/2018/2/layout/IconVerticalSolidList"/>
    <dgm:cxn modelId="{2E2FEED3-1B23-48E9-A00E-9DDB8E558E90}" type="presParOf" srcId="{F55DA32D-0CF1-4E7D-8BC9-DA83D801475F}" destId="{6E37126E-F4A2-4567-B666-D2CE47F12471}" srcOrd="2" destOrd="0" presId="urn:microsoft.com/office/officeart/2018/2/layout/IconVerticalSolidList"/>
    <dgm:cxn modelId="{773CB0B0-116F-4C3B-BBEC-13EB0BCAB8AD}" type="presParOf" srcId="{F55DA32D-0CF1-4E7D-8BC9-DA83D801475F}" destId="{F0CDB7FD-0287-4F7E-9634-AF70CC919D7F}" srcOrd="3" destOrd="0" presId="urn:microsoft.com/office/officeart/2018/2/layout/IconVerticalSolidList"/>
    <dgm:cxn modelId="{D7E16776-E9E9-4EAA-B695-26235902D7B0}" type="presParOf" srcId="{BA23113E-8FEF-41AF-A46F-DD6B854462D4}" destId="{9B13F0A7-ACD6-4401-8BE7-217792DCB197}" srcOrd="5" destOrd="0" presId="urn:microsoft.com/office/officeart/2018/2/layout/IconVerticalSolidList"/>
    <dgm:cxn modelId="{50DE2A45-8282-4690-8152-9D8B9A38FF65}" type="presParOf" srcId="{BA23113E-8FEF-41AF-A46F-DD6B854462D4}" destId="{EE114A59-9F24-4829-AAFC-7AFCE57E4933}" srcOrd="6" destOrd="0" presId="urn:microsoft.com/office/officeart/2018/2/layout/IconVerticalSolidList"/>
    <dgm:cxn modelId="{3E23C426-9BD3-4D90-A165-414396B23B1D}" type="presParOf" srcId="{EE114A59-9F24-4829-AAFC-7AFCE57E4933}" destId="{F6706344-CDB6-425C-B643-75AFFB73A4EF}" srcOrd="0" destOrd="0" presId="urn:microsoft.com/office/officeart/2018/2/layout/IconVerticalSolidList"/>
    <dgm:cxn modelId="{2DA42E19-E907-4A3B-B37A-23F50EF4156F}" type="presParOf" srcId="{EE114A59-9F24-4829-AAFC-7AFCE57E4933}" destId="{54CCD085-6D4B-4BBF-A2D4-53AD1B480D53}" srcOrd="1" destOrd="0" presId="urn:microsoft.com/office/officeart/2018/2/layout/IconVerticalSolidList"/>
    <dgm:cxn modelId="{32E27A42-D350-4567-993E-9AC65A1F6D8C}" type="presParOf" srcId="{EE114A59-9F24-4829-AAFC-7AFCE57E4933}" destId="{6044A37F-5EEB-4B7C-868E-2E7E98AD8B35}" srcOrd="2" destOrd="0" presId="urn:microsoft.com/office/officeart/2018/2/layout/IconVerticalSolidList"/>
    <dgm:cxn modelId="{FF701033-A391-4947-9DB0-6CB5E1F3EB66}" type="presParOf" srcId="{EE114A59-9F24-4829-AAFC-7AFCE57E4933}" destId="{20A4D0D8-5665-4C2F-90B4-EF87AFB7493A}" srcOrd="3" destOrd="0" presId="urn:microsoft.com/office/officeart/2018/2/layout/IconVerticalSolidList"/>
    <dgm:cxn modelId="{0283E33B-3CB2-4323-9713-068E6C25A731}" type="presParOf" srcId="{BA23113E-8FEF-41AF-A46F-DD6B854462D4}" destId="{E9A31622-1A31-429F-BE03-551941C7BDC1}" srcOrd="7" destOrd="0" presId="urn:microsoft.com/office/officeart/2018/2/layout/IconVerticalSolidList"/>
    <dgm:cxn modelId="{5B816B49-BD56-4233-A206-23E0B21B5A7D}" type="presParOf" srcId="{BA23113E-8FEF-41AF-A46F-DD6B854462D4}" destId="{FBB00D18-98D3-4C59-904B-31F68724A1D6}" srcOrd="8" destOrd="0" presId="urn:microsoft.com/office/officeart/2018/2/layout/IconVerticalSolidList"/>
    <dgm:cxn modelId="{F7570BD7-EA4C-4823-997F-260AD377B2A5}" type="presParOf" srcId="{FBB00D18-98D3-4C59-904B-31F68724A1D6}" destId="{BA2394B6-62F6-447C-BD31-14745A6DCBAA}" srcOrd="0" destOrd="0" presId="urn:microsoft.com/office/officeart/2018/2/layout/IconVerticalSolidList"/>
    <dgm:cxn modelId="{064F042A-4F71-415C-8C17-8B21E33BA28B}" type="presParOf" srcId="{FBB00D18-98D3-4C59-904B-31F68724A1D6}" destId="{ADFDF166-E184-4434-87A7-99711BE644FC}" srcOrd="1" destOrd="0" presId="urn:microsoft.com/office/officeart/2018/2/layout/IconVerticalSolidList"/>
    <dgm:cxn modelId="{202AD3B3-0D5D-4AB7-8F81-73F9D016EEB0}" type="presParOf" srcId="{FBB00D18-98D3-4C59-904B-31F68724A1D6}" destId="{9F7D6726-C6BE-4443-AAF8-85E0E53CB432}" srcOrd="2" destOrd="0" presId="urn:microsoft.com/office/officeart/2018/2/layout/IconVerticalSolidList"/>
    <dgm:cxn modelId="{A4755D4D-B51F-4B8A-93B7-7DB81FB9C714}" type="presParOf" srcId="{FBB00D18-98D3-4C59-904B-31F68724A1D6}" destId="{86A1EE61-C54E-41B4-ABEB-19D8736AD8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59C7B-683A-41C4-980B-1BEFFD3BEA84}">
      <dsp:nvSpPr>
        <dsp:cNvPr id="0" name=""/>
        <dsp:cNvSpPr/>
      </dsp:nvSpPr>
      <dsp:spPr>
        <a:xfrm>
          <a:off x="0" y="3012"/>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99AAD8-5DCA-4A8E-996B-0E1D4F6A9FCC}">
      <dsp:nvSpPr>
        <dsp:cNvPr id="0" name=""/>
        <dsp:cNvSpPr/>
      </dsp:nvSpPr>
      <dsp:spPr>
        <a:xfrm>
          <a:off x="194078" y="147367"/>
          <a:ext cx="352869" cy="352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84E73B-9957-4CBA-8B26-D92F8FDF96F9}">
      <dsp:nvSpPr>
        <dsp:cNvPr id="0" name=""/>
        <dsp:cNvSpPr/>
      </dsp:nvSpPr>
      <dsp:spPr>
        <a:xfrm>
          <a:off x="741026" y="3012"/>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Lecture theatre time saved = 200 hours per annum</a:t>
          </a:r>
          <a:endParaRPr lang="en-US" sz="1900" kern="1200"/>
        </a:p>
      </dsp:txBody>
      <dsp:txXfrm>
        <a:off x="741026" y="3012"/>
        <a:ext cx="9774573" cy="641581"/>
      </dsp:txXfrm>
    </dsp:sp>
    <dsp:sp modelId="{DA6322FD-F95F-4B37-8A5D-C47C60074175}">
      <dsp:nvSpPr>
        <dsp:cNvPr id="0" name=""/>
        <dsp:cNvSpPr/>
      </dsp:nvSpPr>
      <dsp:spPr>
        <a:xfrm>
          <a:off x="0" y="804989"/>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DF703E-EB03-4D35-A010-05FD4E07692A}">
      <dsp:nvSpPr>
        <dsp:cNvPr id="0" name=""/>
        <dsp:cNvSpPr/>
      </dsp:nvSpPr>
      <dsp:spPr>
        <a:xfrm>
          <a:off x="194078" y="949345"/>
          <a:ext cx="352869" cy="352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1C3185-319B-4E9F-992A-109203ED2BC8}">
      <dsp:nvSpPr>
        <dsp:cNvPr id="0" name=""/>
        <dsp:cNvSpPr/>
      </dsp:nvSpPr>
      <dsp:spPr>
        <a:xfrm>
          <a:off x="741026" y="804989"/>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Marking and assessment time saved = 500 hours per annum</a:t>
          </a:r>
          <a:endParaRPr lang="en-US" sz="1900" kern="1200"/>
        </a:p>
      </dsp:txBody>
      <dsp:txXfrm>
        <a:off x="741026" y="804989"/>
        <a:ext cx="9774573" cy="641581"/>
      </dsp:txXfrm>
    </dsp:sp>
    <dsp:sp modelId="{C4C6D38A-5E79-43D8-9C83-31FA3F464B4B}">
      <dsp:nvSpPr>
        <dsp:cNvPr id="0" name=""/>
        <dsp:cNvSpPr/>
      </dsp:nvSpPr>
      <dsp:spPr>
        <a:xfrm>
          <a:off x="0" y="1606966"/>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8311C-FE28-41D3-9995-7D7D47A65EE6}">
      <dsp:nvSpPr>
        <dsp:cNvPr id="0" name=""/>
        <dsp:cNvSpPr/>
      </dsp:nvSpPr>
      <dsp:spPr>
        <a:xfrm>
          <a:off x="194078" y="1751322"/>
          <a:ext cx="352869" cy="352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CDB7FD-0287-4F7E-9634-AF70CC919D7F}">
      <dsp:nvSpPr>
        <dsp:cNvPr id="0" name=""/>
        <dsp:cNvSpPr/>
      </dsp:nvSpPr>
      <dsp:spPr>
        <a:xfrm>
          <a:off x="741026" y="1606966"/>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Blended cost of teaching staff  = $ 250 per hour     (includes overheads)</a:t>
          </a:r>
          <a:endParaRPr lang="en-US" sz="1900" kern="1200"/>
        </a:p>
      </dsp:txBody>
      <dsp:txXfrm>
        <a:off x="741026" y="1606966"/>
        <a:ext cx="9774573" cy="641581"/>
      </dsp:txXfrm>
    </dsp:sp>
    <dsp:sp modelId="{F6706344-CDB6-425C-B643-75AFFB73A4EF}">
      <dsp:nvSpPr>
        <dsp:cNvPr id="0" name=""/>
        <dsp:cNvSpPr/>
      </dsp:nvSpPr>
      <dsp:spPr>
        <a:xfrm>
          <a:off x="0" y="2408943"/>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CCD085-6D4B-4BBF-A2D4-53AD1B480D53}">
      <dsp:nvSpPr>
        <dsp:cNvPr id="0" name=""/>
        <dsp:cNvSpPr/>
      </dsp:nvSpPr>
      <dsp:spPr>
        <a:xfrm>
          <a:off x="194078" y="2553299"/>
          <a:ext cx="352869" cy="352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A4D0D8-5665-4C2F-90B4-EF87AFB7493A}">
      <dsp:nvSpPr>
        <dsp:cNvPr id="0" name=""/>
        <dsp:cNvSpPr/>
      </dsp:nvSpPr>
      <dsp:spPr>
        <a:xfrm>
          <a:off x="741026" y="2408943"/>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Blended cost of marking staff = $ 50 per hour     (includes overheads)</a:t>
          </a:r>
          <a:endParaRPr lang="en-US" sz="1900" kern="1200"/>
        </a:p>
      </dsp:txBody>
      <dsp:txXfrm>
        <a:off x="741026" y="2408943"/>
        <a:ext cx="9774573" cy="641581"/>
      </dsp:txXfrm>
    </dsp:sp>
    <dsp:sp modelId="{BA2394B6-62F6-447C-BD31-14745A6DCBAA}">
      <dsp:nvSpPr>
        <dsp:cNvPr id="0" name=""/>
        <dsp:cNvSpPr/>
      </dsp:nvSpPr>
      <dsp:spPr>
        <a:xfrm>
          <a:off x="0" y="3210920"/>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DF166-E184-4434-87A7-99711BE644FC}">
      <dsp:nvSpPr>
        <dsp:cNvPr id="0" name=""/>
        <dsp:cNvSpPr/>
      </dsp:nvSpPr>
      <dsp:spPr>
        <a:xfrm>
          <a:off x="194078" y="3355276"/>
          <a:ext cx="352869" cy="3528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A1EE61-C54E-41B4-ABEB-19D8736AD8A3}">
      <dsp:nvSpPr>
        <dsp:cNvPr id="0" name=""/>
        <dsp:cNvSpPr/>
      </dsp:nvSpPr>
      <dsp:spPr>
        <a:xfrm>
          <a:off x="741026" y="3210920"/>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Total cost saving = $ (200 x 250) + $ (500 x 50) = $ 75,000 per annum</a:t>
          </a:r>
          <a:endParaRPr lang="en-US" sz="1900" kern="1200"/>
        </a:p>
      </dsp:txBody>
      <dsp:txXfrm>
        <a:off x="741026" y="3210920"/>
        <a:ext cx="9774573" cy="6415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AA2BF3-7A90-426D-9119-9FC5AC738CD8}" type="datetimeFigureOut">
              <a:rPr lang="en-US" smtClean="0"/>
              <a:t>8/29/2023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F9FC79-0FBB-4246-9C86-74EC8CA792EB}" type="slidenum">
              <a:rPr lang="en-US" smtClean="0"/>
              <a:t>‹#›</a:t>
            </a:fld>
            <a:endParaRPr lang="en-US"/>
          </a:p>
        </p:txBody>
      </p:sp>
    </p:spTree>
    <p:extLst>
      <p:ext uri="{BB962C8B-B14F-4D97-AF65-F5344CB8AC3E}">
        <p14:creationId xmlns:p14="http://schemas.microsoft.com/office/powerpoint/2010/main" val="4032605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34AAD-2268-418C-ABD5-1E8DD071A995}" type="datetimeFigureOut">
              <a:rPr lang="en-GB" smtClean="0"/>
              <a:t>29/08/2023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A90EB-AD21-44DF-B5C7-EEE801B80300}" type="slidenum">
              <a:rPr lang="en-GB" smtClean="0"/>
              <a:t>‹#›</a:t>
            </a:fld>
            <a:endParaRPr lang="en-GB"/>
          </a:p>
        </p:txBody>
      </p:sp>
    </p:spTree>
    <p:extLst>
      <p:ext uri="{BB962C8B-B14F-4D97-AF65-F5344CB8AC3E}">
        <p14:creationId xmlns:p14="http://schemas.microsoft.com/office/powerpoint/2010/main" val="237479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EA90EB-AD21-44DF-B5C7-EEE801B80300}" type="slidenum">
              <a:rPr lang="en-GB" smtClean="0"/>
              <a:t>14</a:t>
            </a:fld>
            <a:endParaRPr lang="en-GB"/>
          </a:p>
        </p:txBody>
      </p:sp>
    </p:spTree>
    <p:extLst>
      <p:ext uri="{BB962C8B-B14F-4D97-AF65-F5344CB8AC3E}">
        <p14:creationId xmlns:p14="http://schemas.microsoft.com/office/powerpoint/2010/main" val="2445166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6087-410C-4254-82CC-374BD65B33B5}"/>
              </a:ext>
            </a:extLst>
          </p:cNvPr>
          <p:cNvSpPr>
            <a:spLocks noGrp="1"/>
          </p:cNvSpPr>
          <p:nvPr>
            <p:ph type="ctrTitle" hasCustomPrompt="1"/>
          </p:nvPr>
        </p:nvSpPr>
        <p:spPr>
          <a:xfrm>
            <a:off x="763200" y="1214438"/>
            <a:ext cx="9144000" cy="2387600"/>
          </a:xfrm>
        </p:spPr>
        <p:txBody>
          <a:bodyPr anchor="b">
            <a:normAutofit/>
          </a:bodyPr>
          <a:lstStyle>
            <a:lvl1pPr algn="l">
              <a:defRPr sz="3600">
                <a:solidFill>
                  <a:srgbClr val="4F758B"/>
                </a:solidFill>
                <a:latin typeface="Arial" panose="020B0604020202020204" pitchFamily="34" charset="0"/>
                <a:cs typeface="Arial" panose="020B0604020202020204" pitchFamily="34" charset="0"/>
              </a:defRPr>
            </a:lvl1pPr>
          </a:lstStyle>
          <a:p>
            <a:r>
              <a:rPr lang="en-US"/>
              <a:t>Title slide type 1</a:t>
            </a:r>
            <a:endParaRPr lang="en-GB"/>
          </a:p>
        </p:txBody>
      </p:sp>
      <p:sp>
        <p:nvSpPr>
          <p:cNvPr id="3" name="Subtitle 2">
            <a:extLst>
              <a:ext uri="{FF2B5EF4-FFF2-40B4-BE49-F238E27FC236}">
                <a16:creationId xmlns:a16="http://schemas.microsoft.com/office/drawing/2014/main" id="{86509E0B-5B1E-4E4E-9084-7538AEEB5633}"/>
              </a:ext>
            </a:extLst>
          </p:cNvPr>
          <p:cNvSpPr>
            <a:spLocks noGrp="1"/>
          </p:cNvSpPr>
          <p:nvPr>
            <p:ph type="subTitle" idx="1" hasCustomPrompt="1"/>
          </p:nvPr>
        </p:nvSpPr>
        <p:spPr>
          <a:xfrm>
            <a:off x="763200" y="3846838"/>
            <a:ext cx="5335200" cy="1364400"/>
          </a:xfrm>
        </p:spPr>
        <p:txBody>
          <a:bodyPr>
            <a:normAutofit/>
          </a:bodyPr>
          <a:lstStyle>
            <a:lvl1pPr marL="0" indent="0" algn="l">
              <a:spcBef>
                <a:spcPts val="0"/>
              </a:spcBef>
              <a:buNone/>
              <a:defRPr sz="2000">
                <a:solidFill>
                  <a:srgbClr val="002F6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a:p>
            <a:r>
              <a:rPr lang="en-US"/>
              <a:t>Presenter title</a:t>
            </a:r>
          </a:p>
          <a:p>
            <a:endParaRPr lang="en-GB"/>
          </a:p>
          <a:p>
            <a:r>
              <a:rPr lang="en-GB"/>
              <a:t>Division or Section</a:t>
            </a:r>
            <a:endParaRPr lang="en-US"/>
          </a:p>
        </p:txBody>
      </p:sp>
      <p:pic>
        <p:nvPicPr>
          <p:cNvPr id="7" name="Image 4" descr="Une image contenant texte&#10;&#10;Description générée automatiquement">
            <a:extLst>
              <a:ext uri="{FF2B5EF4-FFF2-40B4-BE49-F238E27FC236}">
                <a16:creationId xmlns:a16="http://schemas.microsoft.com/office/drawing/2014/main" id="{DE18B165-C2DD-411C-B4D4-E4041C9C5B2C}"/>
              </a:ext>
            </a:extLst>
          </p:cNvPr>
          <p:cNvPicPr>
            <a:picLocks noChangeAspect="1"/>
          </p:cNvPicPr>
          <p:nvPr userDrawn="1"/>
        </p:nvPicPr>
        <p:blipFill>
          <a:blip r:embed="rId2"/>
          <a:stretch>
            <a:fillRect/>
          </a:stretch>
        </p:blipFill>
        <p:spPr>
          <a:xfrm>
            <a:off x="9159902" y="4721981"/>
            <a:ext cx="2973787" cy="1561238"/>
          </a:xfrm>
          <a:prstGeom prst="rect">
            <a:avLst/>
          </a:prstGeom>
        </p:spPr>
      </p:pic>
    </p:spTree>
    <p:extLst>
      <p:ext uri="{BB962C8B-B14F-4D97-AF65-F5344CB8AC3E}">
        <p14:creationId xmlns:p14="http://schemas.microsoft.com/office/powerpoint/2010/main" val="381094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EAA6-05BC-4EEF-8460-5D26D63D915D}"/>
              </a:ext>
            </a:extLst>
          </p:cNvPr>
          <p:cNvSpPr>
            <a:spLocks noGrp="1"/>
          </p:cNvSpPr>
          <p:nvPr>
            <p:ph type="title" hasCustomPrompt="1"/>
          </p:nvPr>
        </p:nvSpPr>
        <p:spPr>
          <a:xfrm>
            <a:off x="1188000" y="1519200"/>
            <a:ext cx="4906800" cy="1285200"/>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6C9654F8-EC42-498A-9314-3ADF10EBEDCD}"/>
              </a:ext>
            </a:extLst>
          </p:cNvPr>
          <p:cNvSpPr>
            <a:spLocks noGrp="1"/>
          </p:cNvSpPr>
          <p:nvPr>
            <p:ph idx="1"/>
          </p:nvPr>
        </p:nvSpPr>
        <p:spPr>
          <a:xfrm>
            <a:off x="1188000" y="2923200"/>
            <a:ext cx="4906800" cy="32724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US"/>
              <a:t>Edit Master text styles</a:t>
            </a:r>
          </a:p>
        </p:txBody>
      </p:sp>
      <p:pic>
        <p:nvPicPr>
          <p:cNvPr id="7" name="Image 3">
            <a:extLst>
              <a:ext uri="{FF2B5EF4-FFF2-40B4-BE49-F238E27FC236}">
                <a16:creationId xmlns:a16="http://schemas.microsoft.com/office/drawing/2014/main" id="{91FE9C3D-0D4E-45BD-9BA9-B67C0D991254}"/>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4F3BAEF0-35F1-43EC-9435-A2F9174319DB}"/>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328966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371474" y="476250"/>
            <a:ext cx="11445387" cy="1285877"/>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Click to edit </a:t>
            </a:r>
            <a:br>
              <a:rPr lang="en-US" noProof="0"/>
            </a:br>
            <a:r>
              <a:rPr lang="en-US" noProof="0"/>
              <a:t>Master title style</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GB"/>
              <a:t>Click to edit Master </a:t>
            </a:r>
            <a:r>
              <a:rPr lang="en-US" noProof="0"/>
              <a:t>text</a:t>
            </a:r>
            <a:r>
              <a:rPr lang="en-GB"/>
              <a: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6" name="Footer Placeholder 4">
            <a:extLst>
              <a:ext uri="{FF2B5EF4-FFF2-40B4-BE49-F238E27FC236}">
                <a16:creationId xmlns:a16="http://schemas.microsoft.com/office/drawing/2014/main" id="{559BF3B8-75C0-4EDF-82B0-3FF5901A9AE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pic>
        <p:nvPicPr>
          <p:cNvPr id="7" name="Image 3">
            <a:extLst>
              <a:ext uri="{FF2B5EF4-FFF2-40B4-BE49-F238E27FC236}">
                <a16:creationId xmlns:a16="http://schemas.microsoft.com/office/drawing/2014/main" id="{D522BFCD-D81E-41FA-AF17-FC666205F33F}"/>
              </a:ext>
            </a:extLst>
          </p:cNvPr>
          <p:cNvPicPr>
            <a:picLocks noChangeAspect="1"/>
          </p:cNvPicPr>
          <p:nvPr userDrawn="1"/>
        </p:nvPicPr>
        <p:blipFill>
          <a:blip r:embed="rId3"/>
          <a:stretch>
            <a:fillRect/>
          </a:stretch>
        </p:blipFill>
        <p:spPr>
          <a:xfrm>
            <a:off x="11312525" y="6551405"/>
            <a:ext cx="752475" cy="154196"/>
          </a:xfrm>
          <a:prstGeom prst="rect">
            <a:avLst/>
          </a:prstGeom>
        </p:spPr>
      </p:pic>
    </p:spTree>
    <p:extLst>
      <p:ext uri="{BB962C8B-B14F-4D97-AF65-F5344CB8AC3E}">
        <p14:creationId xmlns:p14="http://schemas.microsoft.com/office/powerpoint/2010/main" val="2261756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371474" y="476250"/>
            <a:ext cx="11445387" cy="1285877"/>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Click to edit </a:t>
            </a:r>
            <a:br>
              <a:rPr lang="en-US" noProof="0"/>
            </a:br>
            <a:r>
              <a:rPr lang="en-US" noProof="0"/>
              <a:t>Master title style</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US" noProof="0"/>
              <a:t>Click to edit Master text styles</a:t>
            </a:r>
          </a:p>
          <a:p>
            <a:pPr lvl="1"/>
            <a:r>
              <a:rPr lang="en-US" noProof="0"/>
              <a:t>Second level</a:t>
            </a:r>
          </a:p>
          <a:p>
            <a:pPr lvl="1"/>
            <a:r>
              <a:rPr lang="en-US" noProof="0"/>
              <a:t>Third level</a:t>
            </a:r>
          </a:p>
          <a:p>
            <a:pPr lvl="1"/>
            <a:r>
              <a:rPr lang="en-US" noProof="0"/>
              <a:t>Fourth level</a:t>
            </a:r>
          </a:p>
          <a:p>
            <a:pPr lvl="1"/>
            <a:r>
              <a:rPr lang="en-US" noProof="0"/>
              <a:t>Fifth level</a:t>
            </a:r>
          </a:p>
        </p:txBody>
      </p:sp>
      <p:sp>
        <p:nvSpPr>
          <p:cNvPr id="8" name="Footer Placeholder 4">
            <a:extLst>
              <a:ext uri="{FF2B5EF4-FFF2-40B4-BE49-F238E27FC236}">
                <a16:creationId xmlns:a16="http://schemas.microsoft.com/office/drawing/2014/main" id="{AE92A9EA-1140-004A-8000-E4890832F8DF}"/>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6" name="Image 3">
            <a:extLst>
              <a:ext uri="{FF2B5EF4-FFF2-40B4-BE49-F238E27FC236}">
                <a16:creationId xmlns:a16="http://schemas.microsoft.com/office/drawing/2014/main" id="{31D4AC69-4E96-4E20-B572-9AE3E6019E38}"/>
              </a:ext>
            </a:extLst>
          </p:cNvPr>
          <p:cNvPicPr>
            <a:picLocks noChangeAspect="1"/>
          </p:cNvPicPr>
          <p:nvPr userDrawn="1"/>
        </p:nvPicPr>
        <p:blipFill>
          <a:blip r:embed="rId3"/>
          <a:stretch>
            <a:fillRect/>
          </a:stretch>
        </p:blipFill>
        <p:spPr>
          <a:xfrm>
            <a:off x="11312525" y="6551405"/>
            <a:ext cx="752475" cy="154196"/>
          </a:xfrm>
          <a:prstGeom prst="rect">
            <a:avLst/>
          </a:prstGeom>
        </p:spPr>
      </p:pic>
    </p:spTree>
    <p:extLst>
      <p:ext uri="{BB962C8B-B14F-4D97-AF65-F5344CB8AC3E}">
        <p14:creationId xmlns:p14="http://schemas.microsoft.com/office/powerpoint/2010/main" val="166860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15">
            <a:extLst>
              <a:ext uri="{FF2B5EF4-FFF2-40B4-BE49-F238E27FC236}">
                <a16:creationId xmlns:a16="http://schemas.microsoft.com/office/drawing/2014/main" id="{A7004EA2-4AD3-41D5-9F18-0391B1D88366}"/>
              </a:ext>
            </a:extLst>
          </p:cNvPr>
          <p:cNvPicPr>
            <a:picLocks noChangeAspect="1"/>
          </p:cNvPicPr>
          <p:nvPr userDrawn="1"/>
        </p:nvPicPr>
        <p:blipFill>
          <a:blip r:embed="rId2"/>
          <a:stretch>
            <a:fillRect/>
          </a:stretch>
        </p:blipFill>
        <p:spPr>
          <a:xfrm>
            <a:off x="0" y="-949016"/>
            <a:ext cx="12192000" cy="8128000"/>
          </a:xfrm>
          <a:prstGeom prst="rect">
            <a:avLst/>
          </a:prstGeom>
        </p:spPr>
      </p:pic>
      <p:sp>
        <p:nvSpPr>
          <p:cNvPr id="7" name="Text Placeholder 3">
            <a:extLst>
              <a:ext uri="{FF2B5EF4-FFF2-40B4-BE49-F238E27FC236}">
                <a16:creationId xmlns:a16="http://schemas.microsoft.com/office/drawing/2014/main" id="{66F4BF4B-1152-4CC3-815C-89B36D491B66}"/>
              </a:ext>
            </a:extLst>
          </p:cNvPr>
          <p:cNvSpPr>
            <a:spLocks noGrp="1"/>
          </p:cNvSpPr>
          <p:nvPr>
            <p:ph type="body" sz="half" idx="2" hasCustomPrompt="1"/>
          </p:nvPr>
        </p:nvSpPr>
        <p:spPr>
          <a:xfrm>
            <a:off x="1187999" y="720190"/>
            <a:ext cx="4201297" cy="3487667"/>
          </a:xfrm>
        </p:spPr>
        <p:txBody>
          <a:bodyPr>
            <a:noAutofit/>
          </a:bodyPr>
          <a:lstStyle>
            <a:lvl1pPr marL="0" indent="0">
              <a:lnSpc>
                <a:spcPct val="100000"/>
              </a:lnSpc>
              <a:buNone/>
              <a:defRPr sz="2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a:lnSpc>
                <a:spcPct val="170000"/>
              </a:lnSpc>
            </a:pPr>
            <a:r>
              <a:rPr lang="fr-FR"/>
              <a:t>Slide </a:t>
            </a:r>
            <a:r>
              <a:rPr lang="fr-FR" err="1"/>
              <a:t>with</a:t>
            </a:r>
            <a:r>
              <a:rPr lang="fr-FR"/>
              <a:t> a </a:t>
            </a:r>
            <a:r>
              <a:rPr lang="en-US" noProof="0"/>
              <a:t>possible</a:t>
            </a:r>
            <a:r>
              <a:rPr lang="fr-FR"/>
              <a:t> </a:t>
            </a:r>
            <a:r>
              <a:rPr lang="fr-FR" err="1"/>
              <a:t>quote</a:t>
            </a:r>
            <a:r>
              <a:rPr lang="fr-FR"/>
              <a:t> and background image. </a:t>
            </a:r>
          </a:p>
          <a:p>
            <a:pPr>
              <a:lnSpc>
                <a:spcPct val="170000"/>
              </a:lnSpc>
            </a:pPr>
            <a:r>
              <a:rPr lang="fr-FR"/>
              <a:t>To change the background image </a:t>
            </a:r>
            <a:r>
              <a:rPr lang="fr-FR" err="1"/>
              <a:t>simply</a:t>
            </a:r>
            <a:r>
              <a:rPr lang="fr-FR"/>
              <a:t> place </a:t>
            </a:r>
            <a:r>
              <a:rPr lang="fr-FR" err="1"/>
              <a:t>your</a:t>
            </a:r>
            <a:r>
              <a:rPr lang="fr-FR"/>
              <a:t> image and check </a:t>
            </a:r>
            <a:r>
              <a:rPr lang="fr-CH"/>
              <a:t>“</a:t>
            </a:r>
            <a:r>
              <a:rPr lang="fr-FR" err="1"/>
              <a:t>Send</a:t>
            </a:r>
            <a:r>
              <a:rPr lang="fr-FR"/>
              <a:t> to back</a:t>
            </a:r>
            <a:r>
              <a:rPr lang="fr-CH"/>
              <a:t>”</a:t>
            </a:r>
            <a:r>
              <a:rPr lang="fr-FR"/>
              <a:t> to </a:t>
            </a:r>
            <a:r>
              <a:rPr lang="fr-FR" err="1"/>
              <a:t>make</a:t>
            </a:r>
            <a:r>
              <a:rPr lang="fr-FR"/>
              <a:t> sure </a:t>
            </a:r>
            <a:r>
              <a:rPr lang="fr-FR" err="1"/>
              <a:t>your</a:t>
            </a:r>
            <a:r>
              <a:rPr lang="fr-FR"/>
              <a:t> image </a:t>
            </a:r>
            <a:r>
              <a:rPr lang="fr-FR" err="1"/>
              <a:t>sits</a:t>
            </a:r>
            <a:r>
              <a:rPr lang="fr-FR"/>
              <a:t> </a:t>
            </a:r>
            <a:r>
              <a:rPr lang="fr-FR" err="1"/>
              <a:t>behind</a:t>
            </a:r>
            <a:r>
              <a:rPr lang="fr-FR"/>
              <a:t> the </a:t>
            </a:r>
            <a:r>
              <a:rPr lang="fr-FR" err="1"/>
              <a:t>text</a:t>
            </a:r>
            <a:r>
              <a:rPr lang="fr-FR"/>
              <a:t> and WIPO </a:t>
            </a:r>
            <a:r>
              <a:rPr lang="fr-FR" err="1"/>
              <a:t>anchor</a:t>
            </a:r>
            <a:r>
              <a:rPr lang="fr-FR"/>
              <a:t>.</a:t>
            </a:r>
          </a:p>
        </p:txBody>
      </p:sp>
    </p:spTree>
    <p:extLst>
      <p:ext uri="{BB962C8B-B14F-4D97-AF65-F5344CB8AC3E}">
        <p14:creationId xmlns:p14="http://schemas.microsoft.com/office/powerpoint/2010/main" val="520185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12192001"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758B">
                  <a:lumMod val="75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293559"/>
          </a:xfrm>
        </p:spPr>
        <p:txBody>
          <a:bodyPr>
            <a:normAutofit/>
          </a:bodyPr>
          <a:lstStyle>
            <a:lvl1pPr marL="0" indent="0">
              <a:lnSpc>
                <a:spcPct val="90000"/>
              </a:lnSpc>
              <a:spcBef>
                <a:spcPts val="4200"/>
              </a:spcBef>
              <a:buNone/>
              <a:defRPr sz="4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US" noProof="0"/>
              <a:t>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9" name="Image 8">
            <a:extLst>
              <a:ext uri="{FF2B5EF4-FFF2-40B4-BE49-F238E27FC236}">
                <a16:creationId xmlns:a16="http://schemas.microsoft.com/office/drawing/2014/main" id="{332385E7-9E06-3243-AF26-ED49563DDC70}"/>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157852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12192001" cy="6858000"/>
          </a:xfrm>
          <a:prstGeom prst="rect">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758B">
                  <a:lumMod val="75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293559"/>
          </a:xfrm>
        </p:spPr>
        <p:txBody>
          <a:bodyPr>
            <a:normAutofit/>
          </a:bodyPr>
          <a:lstStyle>
            <a:lvl1pPr marL="0" indent="0">
              <a:lnSpc>
                <a:spcPct val="90000"/>
              </a:lnSpc>
              <a:spcBef>
                <a:spcPts val="4200"/>
              </a:spcBef>
              <a:buNone/>
              <a:defRPr sz="4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US" noProof="0"/>
              <a:t>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9" name="Image 8">
            <a:extLst>
              <a:ext uri="{FF2B5EF4-FFF2-40B4-BE49-F238E27FC236}">
                <a16:creationId xmlns:a16="http://schemas.microsoft.com/office/drawing/2014/main" id="{332385E7-9E06-3243-AF26-ED49563DDC70}"/>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3911826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6A0B7-514D-CE49-96CD-9BA0FE242183}"/>
              </a:ext>
            </a:extLst>
          </p:cNvPr>
          <p:cNvSpPr/>
          <p:nvPr userDrawn="1"/>
        </p:nvSpPr>
        <p:spPr>
          <a:xfrm>
            <a:off x="-1" y="2"/>
            <a:ext cx="12192001" cy="68580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358296"/>
          </a:xfrm>
        </p:spPr>
        <p:txBody>
          <a:bodyPr>
            <a:normAutofit/>
          </a:bodyPr>
          <a:lstStyle>
            <a:lvl1pPr marL="0" indent="0">
              <a:lnSpc>
                <a:spcPct val="90000"/>
              </a:lnSpc>
              <a:spcBef>
                <a:spcPts val="4200"/>
              </a:spcBef>
              <a:buNone/>
              <a:defRPr sz="4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US" noProof="0"/>
              <a:t>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10" name="Image 9">
            <a:extLst>
              <a:ext uri="{FF2B5EF4-FFF2-40B4-BE49-F238E27FC236}">
                <a16:creationId xmlns:a16="http://schemas.microsoft.com/office/drawing/2014/main" id="{24AA6CE3-6C62-DE41-B8B8-91DF6C86A9EF}"/>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348094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00159" y="-1"/>
            <a:ext cx="7191841" cy="6858001"/>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869586" cy="68580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2140876"/>
            <a:ext cx="7599538" cy="2738196"/>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You can place a quote or a message here.</a:t>
            </a:r>
          </a:p>
        </p:txBody>
      </p:sp>
      <p:pic>
        <p:nvPicPr>
          <p:cNvPr id="16" name="Image 15">
            <a:extLst>
              <a:ext uri="{FF2B5EF4-FFF2-40B4-BE49-F238E27FC236}">
                <a16:creationId xmlns:a16="http://schemas.microsoft.com/office/drawing/2014/main" id="{26BC2AFF-830E-BE42-88BE-48608482C298}"/>
              </a:ext>
            </a:extLst>
          </p:cNvPr>
          <p:cNvPicPr>
            <a:picLocks noChangeAspect="1"/>
          </p:cNvPicPr>
          <p:nvPr userDrawn="1"/>
        </p:nvPicPr>
        <p:blipFill>
          <a:blip r:embed="rId4"/>
          <a:stretch>
            <a:fillRect/>
          </a:stretch>
        </p:blipFill>
        <p:spPr>
          <a:xfrm>
            <a:off x="11312525" y="6551405"/>
            <a:ext cx="752475" cy="154196"/>
          </a:xfrm>
          <a:prstGeom prst="rect">
            <a:avLst/>
          </a:prstGeom>
        </p:spPr>
      </p:pic>
      <p:sp>
        <p:nvSpPr>
          <p:cNvPr id="8" name="fc" descr="WIPO FOR OFFICIAL USE ONLY">
            <a:extLst>
              <a:ext uri="{FF2B5EF4-FFF2-40B4-BE49-F238E27FC236}">
                <a16:creationId xmlns:a16="http://schemas.microsoft.com/office/drawing/2014/main" id="{295FD93C-ED09-45B6-B94D-37D189C83998}"/>
              </a:ext>
            </a:extLst>
          </p:cNvPr>
          <p:cNvSpPr txBox="1"/>
          <p:nvPr userDrawn="1"/>
        </p:nvSpPr>
        <p:spPr>
          <a:xfrm>
            <a:off x="0" y="6609908"/>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WIPO FOR OFFICIAL USE ONLY</a:t>
            </a:r>
          </a:p>
        </p:txBody>
      </p:sp>
      <p:sp>
        <p:nvSpPr>
          <p:cNvPr id="9" name="Footer Placeholder 4">
            <a:extLst>
              <a:ext uri="{FF2B5EF4-FFF2-40B4-BE49-F238E27FC236}">
                <a16:creationId xmlns:a16="http://schemas.microsoft.com/office/drawing/2014/main" id="{26E89180-C633-41CB-9917-09ECD72D681C}"/>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115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D046FBF-198B-4259-97C9-CE51389E909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8" name="Image 15">
            <a:extLst>
              <a:ext uri="{FF2B5EF4-FFF2-40B4-BE49-F238E27FC236}">
                <a16:creationId xmlns:a16="http://schemas.microsoft.com/office/drawing/2014/main" id="{95AC1025-4ABA-4F4F-BA4C-7F6422E11825}"/>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2" name="Title 1">
            <a:extLst>
              <a:ext uri="{FF2B5EF4-FFF2-40B4-BE49-F238E27FC236}">
                <a16:creationId xmlns:a16="http://schemas.microsoft.com/office/drawing/2014/main" id="{102333B7-0711-4C7F-9DF9-88F63FD02351}"/>
              </a:ext>
            </a:extLst>
          </p:cNvPr>
          <p:cNvSpPr>
            <a:spLocks noGrp="1"/>
          </p:cNvSpPr>
          <p:nvPr>
            <p:ph type="title"/>
          </p:nvPr>
        </p:nvSpPr>
        <p:spPr>
          <a:xfrm>
            <a:off x="370800" y="475200"/>
            <a:ext cx="11444400" cy="1357200"/>
          </a:xfrm>
        </p:spPr>
        <p:txBody>
          <a:bodyPr>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07600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D046FBF-198B-4259-97C9-CE51389E909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8" name="Image 15">
            <a:extLst>
              <a:ext uri="{FF2B5EF4-FFF2-40B4-BE49-F238E27FC236}">
                <a16:creationId xmlns:a16="http://schemas.microsoft.com/office/drawing/2014/main" id="{95AC1025-4ABA-4F4F-BA4C-7F6422E11825}"/>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2" name="Title 1">
            <a:extLst>
              <a:ext uri="{FF2B5EF4-FFF2-40B4-BE49-F238E27FC236}">
                <a16:creationId xmlns:a16="http://schemas.microsoft.com/office/drawing/2014/main" id="{102333B7-0711-4C7F-9DF9-88F63FD02351}"/>
              </a:ext>
            </a:extLst>
          </p:cNvPr>
          <p:cNvSpPr>
            <a:spLocks noGrp="1"/>
          </p:cNvSpPr>
          <p:nvPr>
            <p:ph type="title"/>
          </p:nvPr>
        </p:nvSpPr>
        <p:spPr>
          <a:xfrm>
            <a:off x="370800" y="475200"/>
            <a:ext cx="11444400" cy="1357200"/>
          </a:xfrm>
        </p:spPr>
        <p:txBody>
          <a:bodyPr>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17F1D0A-D9BA-480B-BC24-130F5A25E481}"/>
              </a:ext>
            </a:extLst>
          </p:cNvPr>
          <p:cNvSpPr>
            <a:spLocks noGrp="1"/>
          </p:cNvSpPr>
          <p:nvPr>
            <p:ph type="body" sz="quarter" idx="10"/>
          </p:nvPr>
        </p:nvSpPr>
        <p:spPr>
          <a:xfrm>
            <a:off x="831600" y="4590000"/>
            <a:ext cx="10515600" cy="1501200"/>
          </a:xfrm>
        </p:spPr>
        <p:txBody>
          <a:bodyPr/>
          <a:lstStyle>
            <a:lvl1pPr marL="0" indent="0">
              <a:buNone/>
              <a:defRPr>
                <a:solidFill>
                  <a:srgbClr val="898989"/>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2484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5D57-5310-6249-8366-C0C64E6759DC}"/>
              </a:ext>
            </a:extLst>
          </p:cNvPr>
          <p:cNvSpPr>
            <a:spLocks noGrp="1"/>
          </p:cNvSpPr>
          <p:nvPr>
            <p:ph type="ctrTitle" hasCustomPrompt="1"/>
          </p:nvPr>
        </p:nvSpPr>
        <p:spPr>
          <a:xfrm>
            <a:off x="762001" y="1216130"/>
            <a:ext cx="9144000" cy="2387600"/>
          </a:xfrm>
        </p:spPr>
        <p:txBody>
          <a:bodyPr anchor="b">
            <a:normAutofit/>
          </a:bodyPr>
          <a:lstStyle>
            <a:lvl1pPr algn="l">
              <a:defRPr sz="3600">
                <a:solidFill>
                  <a:srgbClr val="4F758B"/>
                </a:solidFill>
                <a:latin typeface="Arial" panose="020B0604020202020204" pitchFamily="34" charset="0"/>
                <a:cs typeface="Arial" panose="020B0604020202020204" pitchFamily="34" charset="0"/>
              </a:defRPr>
            </a:lvl1pPr>
          </a:lstStyle>
          <a:p>
            <a:r>
              <a:rPr lang="en-US" noProof="0"/>
              <a:t>Title slide type 2</a:t>
            </a:r>
          </a:p>
        </p:txBody>
      </p:sp>
      <p:sp>
        <p:nvSpPr>
          <p:cNvPr id="3" name="Subtitle 2">
            <a:extLst>
              <a:ext uri="{FF2B5EF4-FFF2-40B4-BE49-F238E27FC236}">
                <a16:creationId xmlns:a16="http://schemas.microsoft.com/office/drawing/2014/main" id="{93A8A4D3-95E9-5847-A3C0-C35A1B192929}"/>
              </a:ext>
            </a:extLst>
          </p:cNvPr>
          <p:cNvSpPr>
            <a:spLocks noGrp="1"/>
          </p:cNvSpPr>
          <p:nvPr>
            <p:ph type="subTitle" idx="1" hasCustomPrompt="1"/>
          </p:nvPr>
        </p:nvSpPr>
        <p:spPr>
          <a:xfrm>
            <a:off x="762001" y="3848175"/>
            <a:ext cx="5333999" cy="1365531"/>
          </a:xfrm>
        </p:spPr>
        <p:txBody>
          <a:bodyPr>
            <a:normAutofit/>
          </a:bodyPr>
          <a:lstStyle>
            <a:lvl1pPr marL="0" indent="0" algn="l">
              <a:lnSpc>
                <a:spcPct val="100000"/>
              </a:lnSpc>
              <a:spcBef>
                <a:spcPts val="0"/>
              </a:spcBef>
              <a:buNone/>
              <a:defRPr sz="2000">
                <a:solidFill>
                  <a:srgbClr val="002F6C"/>
                </a:solidFill>
                <a:latin typeface="Arial" panose="020B0604020202020204" pitchFamily="34" charset="0"/>
                <a:cs typeface="Arial" panose="020B0604020202020204" pitchFamily="34" charset="0"/>
              </a:defRPr>
            </a:lvl1pPr>
            <a:lvl2pPr marL="457206" indent="0" algn="ctr">
              <a:buNone/>
              <a:defRPr sz="2000"/>
            </a:lvl2pPr>
            <a:lvl3pPr marL="914410" indent="0" algn="ctr">
              <a:buNone/>
              <a:defRPr sz="1800"/>
            </a:lvl3pPr>
            <a:lvl4pPr marL="1371616" indent="0" algn="ctr">
              <a:buNone/>
              <a:defRPr sz="1600"/>
            </a:lvl4pPr>
            <a:lvl5pPr marL="1828821" indent="0" algn="ctr">
              <a:buNone/>
              <a:defRPr sz="1600"/>
            </a:lvl5pPr>
            <a:lvl6pPr marL="2286027" indent="0" algn="ctr">
              <a:buNone/>
              <a:defRPr sz="1600"/>
            </a:lvl6pPr>
            <a:lvl7pPr marL="2743233" indent="0" algn="ctr">
              <a:buNone/>
              <a:defRPr sz="1600"/>
            </a:lvl7pPr>
            <a:lvl8pPr marL="3200437" indent="0" algn="ctr">
              <a:buNone/>
              <a:defRPr sz="1600"/>
            </a:lvl8pPr>
            <a:lvl9pPr marL="3657643" indent="0" algn="ctr">
              <a:buNone/>
              <a:defRPr sz="1600"/>
            </a:lvl9pPr>
          </a:lstStyle>
          <a:p>
            <a:r>
              <a:rPr lang="en-US" noProof="0"/>
              <a:t>Presenter name</a:t>
            </a:r>
            <a:br>
              <a:rPr lang="en-US" noProof="0"/>
            </a:br>
            <a:r>
              <a:rPr lang="en-US" noProof="0"/>
              <a:t>Presenter title</a:t>
            </a:r>
          </a:p>
          <a:p>
            <a:endParaRPr lang="en-US" noProof="0"/>
          </a:p>
          <a:p>
            <a:r>
              <a:rPr lang="en-US" noProof="0"/>
              <a:t>Division or Section</a:t>
            </a:r>
          </a:p>
        </p:txBody>
      </p:sp>
      <p:pic>
        <p:nvPicPr>
          <p:cNvPr id="5" name="Image 4" descr="The WIPO logo.">
            <a:extLst>
              <a:ext uri="{FF2B5EF4-FFF2-40B4-BE49-F238E27FC236}">
                <a16:creationId xmlns:a16="http://schemas.microsoft.com/office/drawing/2014/main" id="{60412EB7-5291-9746-A582-357C24CD1D40}"/>
              </a:ext>
            </a:extLst>
          </p:cNvPr>
          <p:cNvPicPr>
            <a:picLocks noChangeAspect="1"/>
          </p:cNvPicPr>
          <p:nvPr userDrawn="1"/>
        </p:nvPicPr>
        <p:blipFill>
          <a:blip r:embed="rId3"/>
          <a:stretch>
            <a:fillRect/>
          </a:stretch>
        </p:blipFill>
        <p:spPr>
          <a:xfrm>
            <a:off x="9159902" y="4721981"/>
            <a:ext cx="2973787" cy="1561238"/>
          </a:xfrm>
          <a:prstGeom prst="rect">
            <a:avLst/>
          </a:prstGeom>
        </p:spPr>
      </p:pic>
    </p:spTree>
    <p:extLst>
      <p:ext uri="{BB962C8B-B14F-4D97-AF65-F5344CB8AC3E}">
        <p14:creationId xmlns:p14="http://schemas.microsoft.com/office/powerpoint/2010/main" val="139820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D046FBF-198B-4259-97C9-CE51389E909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8" name="Image 15">
            <a:extLst>
              <a:ext uri="{FF2B5EF4-FFF2-40B4-BE49-F238E27FC236}">
                <a16:creationId xmlns:a16="http://schemas.microsoft.com/office/drawing/2014/main" id="{95AC1025-4ABA-4F4F-BA4C-7F6422E11825}"/>
              </a:ext>
            </a:extLst>
          </p:cNvPr>
          <p:cNvPicPr>
            <a:picLocks noChangeAspect="1"/>
          </p:cNvPicPr>
          <p:nvPr userDrawn="1"/>
        </p:nvPicPr>
        <p:blipFill>
          <a:blip r:embed="rId2"/>
          <a:stretch>
            <a:fillRect/>
          </a:stretch>
        </p:blipFill>
        <p:spPr>
          <a:xfrm>
            <a:off x="11312525" y="6551405"/>
            <a:ext cx="752475" cy="154196"/>
          </a:xfrm>
          <a:prstGeom prst="rect">
            <a:avLst/>
          </a:prstGeom>
        </p:spPr>
      </p:pic>
    </p:spTree>
    <p:extLst>
      <p:ext uri="{BB962C8B-B14F-4D97-AF65-F5344CB8AC3E}">
        <p14:creationId xmlns:p14="http://schemas.microsoft.com/office/powerpoint/2010/main" val="3564966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51293" y="1"/>
            <a:ext cx="9440707" cy="6858000"/>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869586" cy="68580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1518835"/>
            <a:ext cx="4907999" cy="2738196"/>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Add your sign-off message and contact details here. Remember to add photo credits below.</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960880" y="5841894"/>
            <a:ext cx="4094480" cy="365126"/>
          </a:xfrm>
        </p:spPr>
        <p:txBody>
          <a:bodyPr anchor="b" anchorCtr="0">
            <a:normAutofit/>
          </a:bodyPr>
          <a:lstStyle>
            <a:lvl1pPr marL="0" indent="0">
              <a:lnSpc>
                <a:spcPct val="100000"/>
              </a:lnSpc>
              <a:buNone/>
              <a:defRPr sz="900">
                <a:latin typeface="Arial" panose="020B0604020202020204" pitchFamily="34" charset="0"/>
                <a:cs typeface="Arial" panose="020B0604020202020204" pitchFamily="34" charset="0"/>
              </a:defRPr>
            </a:lvl1pPr>
            <a:lvl2pPr>
              <a:lnSpc>
                <a:spcPct val="100000"/>
              </a:lnSpc>
              <a:defRPr sz="1800"/>
            </a:lvl2pPr>
          </a:lstStyle>
          <a:p>
            <a:pPr lvl="0"/>
            <a:r>
              <a:rPr lang="en-GB"/>
              <a:t>ENTER NAMES</a:t>
            </a:r>
            <a:endParaRPr lang="en-US"/>
          </a:p>
        </p:txBody>
      </p:sp>
      <p:pic>
        <p:nvPicPr>
          <p:cNvPr id="13" name="Image 12" descr="Une image contenant dessin&#10;&#10;Description générée automatiquement">
            <a:extLst>
              <a:ext uri="{FF2B5EF4-FFF2-40B4-BE49-F238E27FC236}">
                <a16:creationId xmlns:a16="http://schemas.microsoft.com/office/drawing/2014/main" id="{08EE7E5F-8997-9847-A901-6D8DE46B1A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2003" y="5271675"/>
            <a:ext cx="635000" cy="215900"/>
          </a:xfrm>
          <a:prstGeom prst="rect">
            <a:avLst/>
          </a:prstGeom>
        </p:spPr>
      </p:pic>
      <p:sp>
        <p:nvSpPr>
          <p:cNvPr id="14" name="ZoneTexte 13">
            <a:extLst>
              <a:ext uri="{FF2B5EF4-FFF2-40B4-BE49-F238E27FC236}">
                <a16:creationId xmlns:a16="http://schemas.microsoft.com/office/drawing/2014/main" id="{516830E2-E26B-2449-95ED-B42E583AB21C}"/>
              </a:ext>
            </a:extLst>
          </p:cNvPr>
          <p:cNvSpPr txBox="1"/>
          <p:nvPr userDrawn="1"/>
        </p:nvSpPr>
        <p:spPr>
          <a:xfrm>
            <a:off x="1188000" y="4917960"/>
            <a:ext cx="38922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fr-CH"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Attribution 3.0 IGO </a:t>
            </a:r>
            <a:b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(CC BY 3.0 IGO)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CH"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The CC license does not apply to non-WIPO content in this presentation.</a:t>
            </a:r>
            <a:endParaRPr kumimoji="0" lang="fr-CH" sz="1800" b="0" i="0" u="none" strike="noStrike" kern="1200" cap="none" spc="0" normalizeH="0" baseline="0" noProof="0">
              <a:ln>
                <a:noFill/>
              </a:ln>
              <a:solidFill>
                <a:prstClr val="black"/>
              </a:solidFill>
              <a:effectLst/>
              <a:uLnTx/>
              <a:uFillTx/>
              <a:latin typeface="Helvetica Neue LT Std" panose="020B0604020202020204" pitchFamily="34" charset="77"/>
              <a:ea typeface="+mn-ea"/>
              <a:cs typeface="+mn-cs"/>
            </a:endParaRPr>
          </a:p>
        </p:txBody>
      </p:sp>
      <p:pic>
        <p:nvPicPr>
          <p:cNvPr id="11" name="Image 10">
            <a:extLst>
              <a:ext uri="{FF2B5EF4-FFF2-40B4-BE49-F238E27FC236}">
                <a16:creationId xmlns:a16="http://schemas.microsoft.com/office/drawing/2014/main" id="{2B3BA1C1-EB44-DD4E-966B-A25EBBA90849}"/>
              </a:ext>
            </a:extLst>
          </p:cNvPr>
          <p:cNvPicPr>
            <a:picLocks noChangeAspect="1"/>
          </p:cNvPicPr>
          <p:nvPr userDrawn="1"/>
        </p:nvPicPr>
        <p:blipFill>
          <a:blip r:embed="rId5"/>
          <a:stretch>
            <a:fillRect/>
          </a:stretch>
        </p:blipFill>
        <p:spPr>
          <a:xfrm>
            <a:off x="11312524" y="6550507"/>
            <a:ext cx="752476" cy="154196"/>
          </a:xfrm>
          <a:prstGeom prst="rect">
            <a:avLst/>
          </a:prstGeom>
        </p:spPr>
      </p:pic>
      <p:sp>
        <p:nvSpPr>
          <p:cNvPr id="10" name="Content Placeholder 2">
            <a:extLst>
              <a:ext uri="{FF2B5EF4-FFF2-40B4-BE49-F238E27FC236}">
                <a16:creationId xmlns:a16="http://schemas.microsoft.com/office/drawing/2014/main" id="{DBFB11E2-6F8B-FF4C-A0B4-246415956FEF}"/>
              </a:ext>
            </a:extLst>
          </p:cNvPr>
          <p:cNvSpPr>
            <a:spLocks noGrp="1"/>
          </p:cNvSpPr>
          <p:nvPr>
            <p:ph idx="11" hasCustomPrompt="1"/>
          </p:nvPr>
        </p:nvSpPr>
        <p:spPr>
          <a:xfrm>
            <a:off x="1737361" y="4808425"/>
            <a:ext cx="4317999" cy="365126"/>
          </a:xfrm>
        </p:spPr>
        <p:txBody>
          <a:bodyPr anchor="b" anchorCtr="0">
            <a:normAutofit/>
          </a:bodyPr>
          <a:lstStyle>
            <a:lvl1pPr marL="0" indent="0">
              <a:lnSpc>
                <a:spcPct val="100000"/>
              </a:lnSpc>
              <a:buNone/>
              <a:defRPr sz="900">
                <a:latin typeface="Arial" panose="020B0604020202020204" pitchFamily="34" charset="0"/>
                <a:cs typeface="Arial" panose="020B0604020202020204" pitchFamily="34" charset="0"/>
              </a:defRPr>
            </a:lvl1pPr>
            <a:lvl2pPr>
              <a:lnSpc>
                <a:spcPct val="100000"/>
              </a:lnSpc>
              <a:defRPr sz="1800"/>
            </a:lvl2pPr>
          </a:lstStyle>
          <a:p>
            <a:pPr lvl="0"/>
            <a:r>
              <a:rPr lang="en-US" sz="900" noProof="0">
                <a:effectLst/>
                <a:latin typeface="Arial" panose="020B0604020202020204" pitchFamily="34" charset="0"/>
                <a:ea typeface="Times New Roman" panose="02020603050405020304" pitchFamily="18" charset="0"/>
              </a:rPr>
              <a:t>ENTER YEAR</a:t>
            </a:r>
            <a:endParaRPr lang="en-US" noProof="0">
              <a:effectLst/>
              <a:latin typeface="Helvetica Neue LT Std" panose="020B0604020202020204" pitchFamily="34" charset="77"/>
            </a:endParaRPr>
          </a:p>
        </p:txBody>
      </p:sp>
      <p:sp>
        <p:nvSpPr>
          <p:cNvPr id="4" name="Rectangle 3">
            <a:extLst>
              <a:ext uri="{FF2B5EF4-FFF2-40B4-BE49-F238E27FC236}">
                <a16:creationId xmlns:a16="http://schemas.microsoft.com/office/drawing/2014/main" id="{B61DAA3F-5C3C-FC49-95C4-02091B075C68}"/>
              </a:ext>
            </a:extLst>
          </p:cNvPr>
          <p:cNvSpPr/>
          <p:nvPr userDrawn="1"/>
        </p:nvSpPr>
        <p:spPr>
          <a:xfrm>
            <a:off x="1246892" y="4942718"/>
            <a:ext cx="641522"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WIPO,</a:t>
            </a:r>
            <a:endParaRPr kumimoji="0" lang="fr-CH" sz="900" b="0" i="0" u="none" strike="noStrike" kern="1200" cap="none" spc="0" normalizeH="0" baseline="0" noProof="0">
              <a:ln>
                <a:noFill/>
              </a:ln>
              <a:solidFill>
                <a:prstClr val="black"/>
              </a:solidFill>
              <a:effectLst/>
              <a:uLnTx/>
              <a:uFillTx/>
              <a:latin typeface="Helvetica Neue LT Std" panose="020B0604020202020204" pitchFamily="34" charset="77"/>
              <a:ea typeface="+mn-ea"/>
              <a:cs typeface="+mn-cs"/>
            </a:endParaRPr>
          </a:p>
        </p:txBody>
      </p:sp>
      <p:sp>
        <p:nvSpPr>
          <p:cNvPr id="15" name="Rectangle 14">
            <a:extLst>
              <a:ext uri="{FF2B5EF4-FFF2-40B4-BE49-F238E27FC236}">
                <a16:creationId xmlns:a16="http://schemas.microsoft.com/office/drawing/2014/main" id="{BD096272-3CB9-9641-9C3F-2A317F421187}"/>
              </a:ext>
            </a:extLst>
          </p:cNvPr>
          <p:cNvSpPr/>
          <p:nvPr userDrawn="1"/>
        </p:nvSpPr>
        <p:spPr>
          <a:xfrm>
            <a:off x="1210475" y="5976400"/>
            <a:ext cx="889987"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Photo credits:</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01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EAA6-05BC-4EEF-8460-5D26D63D915D}"/>
              </a:ext>
            </a:extLst>
          </p:cNvPr>
          <p:cNvSpPr>
            <a:spLocks noGrp="1"/>
          </p:cNvSpPr>
          <p:nvPr>
            <p:ph type="title" hasCustomPrompt="1"/>
          </p:nvPr>
        </p:nvSpPr>
        <p:spPr>
          <a:xfrm>
            <a:off x="370800" y="475200"/>
            <a:ext cx="10515600" cy="1325563"/>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6C9654F8-EC42-498A-9314-3ADF10EBEDCD}"/>
              </a:ext>
            </a:extLst>
          </p:cNvPr>
          <p:cNvSpPr>
            <a:spLocks noGrp="1"/>
          </p:cNvSpPr>
          <p:nvPr>
            <p:ph idx="1"/>
          </p:nvPr>
        </p:nvSpPr>
        <p:spPr>
          <a:xfrm>
            <a:off x="1188000" y="2077200"/>
            <a:ext cx="10515600" cy="3855514"/>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3">
            <a:extLst>
              <a:ext uri="{FF2B5EF4-FFF2-40B4-BE49-F238E27FC236}">
                <a16:creationId xmlns:a16="http://schemas.microsoft.com/office/drawing/2014/main" id="{91FE9C3D-0D4E-45BD-9BA9-B67C0D991254}"/>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4F3BAEF0-35F1-43EC-9435-A2F9174319DB}"/>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219058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143B-D8C7-48FF-87D1-742473D64C10}"/>
              </a:ext>
            </a:extLst>
          </p:cNvPr>
          <p:cNvSpPr>
            <a:spLocks noGrp="1"/>
          </p:cNvSpPr>
          <p:nvPr>
            <p:ph type="title"/>
          </p:nvPr>
        </p:nvSpPr>
        <p:spPr>
          <a:xfrm>
            <a:off x="370800" y="475200"/>
            <a:ext cx="10515600" cy="1325563"/>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DB9D2C-21B1-4348-AA2B-271C61AA1710}"/>
              </a:ext>
            </a:extLst>
          </p:cNvPr>
          <p:cNvSpPr>
            <a:spLocks noGrp="1"/>
          </p:cNvSpPr>
          <p:nvPr>
            <p:ph sz="half" idx="1"/>
          </p:nvPr>
        </p:nvSpPr>
        <p:spPr>
          <a:xfrm>
            <a:off x="1188000" y="2077200"/>
            <a:ext cx="4827600"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A7D484-308E-42CB-BE75-9606A0F11A1C}"/>
              </a:ext>
            </a:extLst>
          </p:cNvPr>
          <p:cNvSpPr>
            <a:spLocks noGrp="1"/>
          </p:cNvSpPr>
          <p:nvPr>
            <p:ph sz="half" idx="2"/>
          </p:nvPr>
        </p:nvSpPr>
        <p:spPr>
          <a:xfrm>
            <a:off x="6172200" y="2077200"/>
            <a:ext cx="4827600"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Image 3">
            <a:extLst>
              <a:ext uri="{FF2B5EF4-FFF2-40B4-BE49-F238E27FC236}">
                <a16:creationId xmlns:a16="http://schemas.microsoft.com/office/drawing/2014/main" id="{CD36E7E2-003E-4C25-A18F-32F14DBC423C}"/>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FEAB1C3F-7AD5-4906-A45A-0A72C515A06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193546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143B-D8C7-48FF-87D1-742473D64C10}"/>
              </a:ext>
            </a:extLst>
          </p:cNvPr>
          <p:cNvSpPr>
            <a:spLocks noGrp="1"/>
          </p:cNvSpPr>
          <p:nvPr>
            <p:ph type="title"/>
          </p:nvPr>
        </p:nvSpPr>
        <p:spPr>
          <a:xfrm>
            <a:off x="370800" y="475200"/>
            <a:ext cx="10515600" cy="1325563"/>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DB9D2C-21B1-4348-AA2B-271C61AA1710}"/>
              </a:ext>
            </a:extLst>
          </p:cNvPr>
          <p:cNvSpPr>
            <a:spLocks noGrp="1"/>
          </p:cNvSpPr>
          <p:nvPr>
            <p:ph sz="half" idx="1"/>
          </p:nvPr>
        </p:nvSpPr>
        <p:spPr>
          <a:xfrm>
            <a:off x="370800" y="2112688"/>
            <a:ext cx="3401755"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Image 3">
            <a:extLst>
              <a:ext uri="{FF2B5EF4-FFF2-40B4-BE49-F238E27FC236}">
                <a16:creationId xmlns:a16="http://schemas.microsoft.com/office/drawing/2014/main" id="{CD36E7E2-003E-4C25-A18F-32F14DBC423C}"/>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FEAB1C3F-7AD5-4906-A45A-0A72C515A06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
        <p:nvSpPr>
          <p:cNvPr id="5" name="Content Placeholder 2">
            <a:extLst>
              <a:ext uri="{FF2B5EF4-FFF2-40B4-BE49-F238E27FC236}">
                <a16:creationId xmlns:a16="http://schemas.microsoft.com/office/drawing/2014/main" id="{D41469EB-3542-87F2-0F56-8D37D3CC7016}"/>
              </a:ext>
            </a:extLst>
          </p:cNvPr>
          <p:cNvSpPr>
            <a:spLocks noGrp="1"/>
          </p:cNvSpPr>
          <p:nvPr>
            <p:ph sz="half" idx="10"/>
          </p:nvPr>
        </p:nvSpPr>
        <p:spPr>
          <a:xfrm>
            <a:off x="3927722" y="2112688"/>
            <a:ext cx="3401755"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2C1050B6-5B87-DACE-BDA6-D66572C4B2BC}"/>
              </a:ext>
            </a:extLst>
          </p:cNvPr>
          <p:cNvSpPr>
            <a:spLocks noGrp="1"/>
          </p:cNvSpPr>
          <p:nvPr>
            <p:ph sz="half" idx="11"/>
          </p:nvPr>
        </p:nvSpPr>
        <p:spPr>
          <a:xfrm>
            <a:off x="7484645" y="2112688"/>
            <a:ext cx="3401755"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678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79B8-21D2-5C48-B321-6E0F7D1C5AF1}"/>
              </a:ext>
            </a:extLst>
          </p:cNvPr>
          <p:cNvSpPr>
            <a:spLocks noGrp="1"/>
          </p:cNvSpPr>
          <p:nvPr>
            <p:ph type="title" hasCustomPrompt="1"/>
          </p:nvPr>
        </p:nvSpPr>
        <p:spPr>
          <a:xfrm>
            <a:off x="371474" y="476250"/>
            <a:ext cx="11445387" cy="1358705"/>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For diagrams only</a:t>
            </a:r>
          </a:p>
        </p:txBody>
      </p:sp>
      <p:pic>
        <p:nvPicPr>
          <p:cNvPr id="5" name="Image 3">
            <a:extLst>
              <a:ext uri="{FF2B5EF4-FFF2-40B4-BE49-F238E27FC236}">
                <a16:creationId xmlns:a16="http://schemas.microsoft.com/office/drawing/2014/main" id="{DD8B973A-CB5D-4250-8E5C-DA7DDD3C62C2}"/>
              </a:ext>
            </a:extLst>
          </p:cNvPr>
          <p:cNvPicPr>
            <a:picLocks noChangeAspect="1"/>
          </p:cNvPicPr>
          <p:nvPr userDrawn="1"/>
        </p:nvPicPr>
        <p:blipFill>
          <a:blip r:embed="rId3"/>
          <a:stretch>
            <a:fillRect/>
          </a:stretch>
        </p:blipFill>
        <p:spPr>
          <a:xfrm>
            <a:off x="11312525" y="6551405"/>
            <a:ext cx="752475" cy="154196"/>
          </a:xfrm>
          <a:prstGeom prst="rect">
            <a:avLst/>
          </a:prstGeom>
        </p:spPr>
      </p:pic>
      <p:sp>
        <p:nvSpPr>
          <p:cNvPr id="7" name="Footer Placeholder 4">
            <a:extLst>
              <a:ext uri="{FF2B5EF4-FFF2-40B4-BE49-F238E27FC236}">
                <a16:creationId xmlns:a16="http://schemas.microsoft.com/office/drawing/2014/main" id="{32489B19-CE01-47B2-B15F-8CF24FAD106B}"/>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314877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F22F-D569-4B14-A06D-FA44C5DBC018}"/>
              </a:ext>
            </a:extLst>
          </p:cNvPr>
          <p:cNvSpPr>
            <a:spLocks noGrp="1"/>
          </p:cNvSpPr>
          <p:nvPr>
            <p:ph type="title"/>
          </p:nvPr>
        </p:nvSpPr>
        <p:spPr>
          <a:xfrm>
            <a:off x="370800" y="468000"/>
            <a:ext cx="10983600" cy="1285200"/>
          </a:xfrm>
        </p:spPr>
        <p:txBody>
          <a:bodyPr anchor="t" anchorCtr="0"/>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E101B7-CDDE-4EA1-A199-C6512422CB9B}"/>
              </a:ext>
            </a:extLst>
          </p:cNvPr>
          <p:cNvSpPr>
            <a:spLocks noGrp="1"/>
          </p:cNvSpPr>
          <p:nvPr>
            <p:ph type="body" idx="1"/>
          </p:nvPr>
        </p:nvSpPr>
        <p:spPr>
          <a:xfrm>
            <a:off x="1188000" y="2077200"/>
            <a:ext cx="4831200"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1593FB-C107-4928-AD6C-1C2D5BB4FFB3}"/>
              </a:ext>
            </a:extLst>
          </p:cNvPr>
          <p:cNvSpPr>
            <a:spLocks noGrp="1"/>
          </p:cNvSpPr>
          <p:nvPr>
            <p:ph sz="half" idx="2"/>
          </p:nvPr>
        </p:nvSpPr>
        <p:spPr>
          <a:xfrm>
            <a:off x="1188000" y="2901600"/>
            <a:ext cx="4831200" cy="31104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06D8F9-64F4-402F-8B07-78F854F535ED}"/>
              </a:ext>
            </a:extLst>
          </p:cNvPr>
          <p:cNvSpPr>
            <a:spLocks noGrp="1"/>
          </p:cNvSpPr>
          <p:nvPr>
            <p:ph type="body" sz="quarter" idx="3"/>
          </p:nvPr>
        </p:nvSpPr>
        <p:spPr>
          <a:xfrm>
            <a:off x="6172200" y="2077200"/>
            <a:ext cx="518318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952E44-CB41-4657-BF6C-A370CD472CB7}"/>
              </a:ext>
            </a:extLst>
          </p:cNvPr>
          <p:cNvSpPr>
            <a:spLocks noGrp="1"/>
          </p:cNvSpPr>
          <p:nvPr>
            <p:ph sz="quarter" idx="4"/>
          </p:nvPr>
        </p:nvSpPr>
        <p:spPr>
          <a:xfrm>
            <a:off x="6172200" y="2901600"/>
            <a:ext cx="5183188" cy="31104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Image 3">
            <a:extLst>
              <a:ext uri="{FF2B5EF4-FFF2-40B4-BE49-F238E27FC236}">
                <a16:creationId xmlns:a16="http://schemas.microsoft.com/office/drawing/2014/main" id="{CBF7B854-3412-4FB3-A616-A5FB45593FD1}"/>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1" name="Footer Placeholder 4">
            <a:extLst>
              <a:ext uri="{FF2B5EF4-FFF2-40B4-BE49-F238E27FC236}">
                <a16:creationId xmlns:a16="http://schemas.microsoft.com/office/drawing/2014/main" id="{BAAE485F-F5AE-43AC-ACC8-6BCC3D59FDF0}"/>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4037744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8EED-98D0-4330-AFBF-2C3A3FEBC221}"/>
              </a:ext>
            </a:extLst>
          </p:cNvPr>
          <p:cNvSpPr>
            <a:spLocks noGrp="1"/>
          </p:cNvSpPr>
          <p:nvPr>
            <p:ph type="title"/>
          </p:nvPr>
        </p:nvSpPr>
        <p:spPr>
          <a:xfrm>
            <a:off x="370800" y="475200"/>
            <a:ext cx="10983600" cy="1414800"/>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1A58B5-F0A1-4455-ADCB-CC621301ED1C}"/>
              </a:ext>
            </a:extLst>
          </p:cNvPr>
          <p:cNvSpPr>
            <a:spLocks noGrp="1"/>
          </p:cNvSpPr>
          <p:nvPr>
            <p:ph type="pic" idx="1" hasCustomPrompt="1"/>
          </p:nvPr>
        </p:nvSpPr>
        <p:spPr>
          <a:xfrm>
            <a:off x="5183188" y="2059200"/>
            <a:ext cx="6172200" cy="38052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a:t>
            </a:r>
            <a:r>
              <a:rPr lang="en-GB"/>
              <a:t> icon to add picture and add alt text</a:t>
            </a:r>
          </a:p>
        </p:txBody>
      </p:sp>
      <p:sp>
        <p:nvSpPr>
          <p:cNvPr id="4" name="Text Placeholder 3">
            <a:extLst>
              <a:ext uri="{FF2B5EF4-FFF2-40B4-BE49-F238E27FC236}">
                <a16:creationId xmlns:a16="http://schemas.microsoft.com/office/drawing/2014/main" id="{3830AD68-F3CB-41CA-9F13-C9CD0207C105}"/>
              </a:ext>
            </a:extLst>
          </p:cNvPr>
          <p:cNvSpPr>
            <a:spLocks noGrp="1"/>
          </p:cNvSpPr>
          <p:nvPr>
            <p:ph type="body" sz="half" idx="2" hasCustomPrompt="1"/>
          </p:nvPr>
        </p:nvSpPr>
        <p:spPr>
          <a:xfrm>
            <a:off x="839788" y="2057400"/>
            <a:ext cx="3932237" cy="3811588"/>
          </a:xfr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Image 3">
            <a:extLst>
              <a:ext uri="{FF2B5EF4-FFF2-40B4-BE49-F238E27FC236}">
                <a16:creationId xmlns:a16="http://schemas.microsoft.com/office/drawing/2014/main" id="{905A08B7-8936-4079-86FD-6B1DEE15C171}"/>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A6105193-72D5-4747-BAC2-BFF87118645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228551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8EED-98D0-4330-AFBF-2C3A3FEBC221}"/>
              </a:ext>
            </a:extLst>
          </p:cNvPr>
          <p:cNvSpPr>
            <a:spLocks noGrp="1"/>
          </p:cNvSpPr>
          <p:nvPr>
            <p:ph type="title"/>
          </p:nvPr>
        </p:nvSpPr>
        <p:spPr>
          <a:xfrm>
            <a:off x="370800" y="475200"/>
            <a:ext cx="10983600" cy="1414800"/>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1A58B5-F0A1-4455-ADCB-CC621301ED1C}"/>
              </a:ext>
            </a:extLst>
          </p:cNvPr>
          <p:cNvSpPr>
            <a:spLocks noGrp="1"/>
          </p:cNvSpPr>
          <p:nvPr>
            <p:ph type="pic" idx="1" hasCustomPrompt="1"/>
          </p:nvPr>
        </p:nvSpPr>
        <p:spPr>
          <a:xfrm>
            <a:off x="6789600" y="-140400"/>
            <a:ext cx="6505200" cy="4006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a:t>
            </a:r>
            <a:r>
              <a:rPr lang="en-GB"/>
              <a:t> icon to add picture and add alt text</a:t>
            </a:r>
          </a:p>
        </p:txBody>
      </p:sp>
      <p:sp>
        <p:nvSpPr>
          <p:cNvPr id="4" name="Text Placeholder 3">
            <a:extLst>
              <a:ext uri="{FF2B5EF4-FFF2-40B4-BE49-F238E27FC236}">
                <a16:creationId xmlns:a16="http://schemas.microsoft.com/office/drawing/2014/main" id="{3830AD68-F3CB-41CA-9F13-C9CD0207C105}"/>
              </a:ext>
            </a:extLst>
          </p:cNvPr>
          <p:cNvSpPr>
            <a:spLocks noGrp="1"/>
          </p:cNvSpPr>
          <p:nvPr>
            <p:ph type="body" sz="half" idx="2" hasCustomPrompt="1"/>
          </p:nvPr>
        </p:nvSpPr>
        <p:spPr>
          <a:xfrm>
            <a:off x="1188000" y="2077200"/>
            <a:ext cx="7074000"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Image 3">
            <a:extLst>
              <a:ext uri="{FF2B5EF4-FFF2-40B4-BE49-F238E27FC236}">
                <a16:creationId xmlns:a16="http://schemas.microsoft.com/office/drawing/2014/main" id="{905A08B7-8936-4079-86FD-6B1DEE15C171}"/>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A6105193-72D5-4747-BAC2-BFF87118645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1580341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4CBF0-2AC2-4839-BD79-A0E9C2F60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4BBBBC-6389-4E4D-899C-A4BC8ECD5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752D9A-BBDA-4D36-85C5-05D17D26C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CFCF5-A5FF-4B40-829B-786DBAD1DA5D}" type="datetimeFigureOut">
              <a:rPr lang="en-GB" smtClean="0"/>
              <a:t>29/08/2023</a:t>
            </a:fld>
            <a:endParaRPr lang="en-GB"/>
          </a:p>
        </p:txBody>
      </p:sp>
      <p:sp>
        <p:nvSpPr>
          <p:cNvPr id="5" name="Footer Placeholder 4">
            <a:extLst>
              <a:ext uri="{FF2B5EF4-FFF2-40B4-BE49-F238E27FC236}">
                <a16:creationId xmlns:a16="http://schemas.microsoft.com/office/drawing/2014/main" id="{316C7F7B-1E67-45D5-9AEC-15EB54B69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AD8D2A-1BB3-4F41-B9A7-B650F0CE7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27969-6709-4519-9CC1-0F655B0040AE}" type="slidenum">
              <a:rPr lang="en-GB" smtClean="0"/>
              <a:t>‹#›</a:t>
            </a:fld>
            <a:endParaRPr lang="en-GB"/>
          </a:p>
        </p:txBody>
      </p:sp>
      <p:sp>
        <p:nvSpPr>
          <p:cNvPr id="9"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WIPO FOR OFFICIAL USE ONLY</a:t>
            </a:r>
          </a:p>
        </p:txBody>
      </p:sp>
    </p:spTree>
    <p:extLst>
      <p:ext uri="{BB962C8B-B14F-4D97-AF65-F5344CB8AC3E}">
        <p14:creationId xmlns:p14="http://schemas.microsoft.com/office/powerpoint/2010/main" val="352166885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89" r:id="rId5"/>
    <p:sldLayoutId id="2147483663" r:id="rId6"/>
    <p:sldLayoutId id="2147483653" r:id="rId7"/>
    <p:sldLayoutId id="2147483657" r:id="rId8"/>
    <p:sldLayoutId id="2147483682" r:id="rId9"/>
    <p:sldLayoutId id="2147483665" r:id="rId10"/>
    <p:sldLayoutId id="2147483668" r:id="rId11"/>
    <p:sldLayoutId id="2147483670" r:id="rId12"/>
    <p:sldLayoutId id="2147483679" r:id="rId13"/>
    <p:sldLayoutId id="2147483674" r:id="rId14"/>
    <p:sldLayoutId id="2147483676" r:id="rId15"/>
    <p:sldLayoutId id="2147483678" r:id="rId16"/>
    <p:sldLayoutId id="2147483684" r:id="rId17"/>
    <p:sldLayoutId id="2147483687" r:id="rId18"/>
    <p:sldLayoutId id="2147483688" r:id="rId19"/>
    <p:sldLayoutId id="2147483686"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3.xml"/><Relationship Id="rId5" Type="http://schemas.openxmlformats.org/officeDocument/2006/relationships/image" Target="../media/image39.emf"/><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mailto:Bmore@mathys-squire.com" TargetMode="External"/><Relationship Id="rId2" Type="http://schemas.openxmlformats.org/officeDocument/2006/relationships/hyperlink" Target="mailto:DSava@mathys-squire.com"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descr="A view of the glass bridge connecting the G B I building to the P C T building on the WIPO campus. The campus is threaded with tree-lined paths and the blue glass of the buildings reflects the white clouds in the sky. ">
            <a:extLst>
              <a:ext uri="{FF2B5EF4-FFF2-40B4-BE49-F238E27FC236}">
                <a16:creationId xmlns:a16="http://schemas.microsoft.com/office/drawing/2014/main" id="{F7AEF3BA-5F14-4464-A28E-C7453E333627}"/>
              </a:ext>
            </a:extLst>
          </p:cNvPr>
          <p:cNvPicPr>
            <a:picLocks noChangeAspect="1"/>
          </p:cNvPicPr>
          <p:nvPr/>
        </p:nvPicPr>
        <p:blipFill>
          <a:blip r:embed="rId2"/>
          <a:stretch>
            <a:fillRect/>
          </a:stretch>
        </p:blipFill>
        <p:spPr>
          <a:xfrm>
            <a:off x="3843714" y="-509798"/>
            <a:ext cx="9856101" cy="6570734"/>
          </a:xfrm>
          <a:prstGeom prst="rect">
            <a:avLst/>
          </a:prstGeom>
        </p:spPr>
      </p:pic>
      <p:pic>
        <p:nvPicPr>
          <p:cNvPr id="6" name="Image 4">
            <a:extLst>
              <a:ext uri="{FF2B5EF4-FFF2-40B4-BE49-F238E27FC236}">
                <a16:creationId xmlns:a16="http://schemas.microsoft.com/office/drawing/2014/main" id="{16657013-AECB-47EB-AC83-8486224FCC6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750"/>
          <a:stretch/>
        </p:blipFill>
        <p:spPr>
          <a:xfrm>
            <a:off x="3574656" y="-334388"/>
            <a:ext cx="9906001" cy="6858000"/>
          </a:xfrm>
          <a:prstGeom prst="rect">
            <a:avLst/>
          </a:prstGeom>
        </p:spPr>
      </p:pic>
      <p:sp>
        <p:nvSpPr>
          <p:cNvPr id="4" name="Title 3">
            <a:extLst>
              <a:ext uri="{FF2B5EF4-FFF2-40B4-BE49-F238E27FC236}">
                <a16:creationId xmlns:a16="http://schemas.microsoft.com/office/drawing/2014/main" id="{E6294FF6-347F-4A44-B4F6-B333EF91C337}"/>
              </a:ext>
            </a:extLst>
          </p:cNvPr>
          <p:cNvSpPr>
            <a:spLocks noGrp="1"/>
          </p:cNvSpPr>
          <p:nvPr>
            <p:ph type="ctrTitle"/>
          </p:nvPr>
        </p:nvSpPr>
        <p:spPr>
          <a:xfrm>
            <a:off x="763200" y="1216800"/>
            <a:ext cx="9144000" cy="2387600"/>
          </a:xfrm>
        </p:spPr>
        <p:txBody>
          <a:bodyPr/>
          <a:lstStyle/>
          <a:p>
            <a:r>
              <a:rPr lang="en-US"/>
              <a:t>Intangible Assets Valuation</a:t>
            </a:r>
          </a:p>
        </p:txBody>
      </p:sp>
      <p:sp>
        <p:nvSpPr>
          <p:cNvPr id="5" name="Subtitle 4">
            <a:extLst>
              <a:ext uri="{FF2B5EF4-FFF2-40B4-BE49-F238E27FC236}">
                <a16:creationId xmlns:a16="http://schemas.microsoft.com/office/drawing/2014/main" id="{FF87CF2F-067E-4D6A-9F48-939ED9EBDEC6}"/>
              </a:ext>
            </a:extLst>
          </p:cNvPr>
          <p:cNvSpPr>
            <a:spLocks noGrp="1"/>
          </p:cNvSpPr>
          <p:nvPr>
            <p:ph type="subTitle" idx="1"/>
          </p:nvPr>
        </p:nvSpPr>
        <p:spPr/>
        <p:txBody>
          <a:bodyPr/>
          <a:lstStyle/>
          <a:p>
            <a:r>
              <a:rPr lang="en-US"/>
              <a:t>Dr. Daniel Sava</a:t>
            </a:r>
          </a:p>
          <a:p>
            <a:r>
              <a:rPr lang="en-US"/>
              <a:t>Dr. Brian More</a:t>
            </a:r>
          </a:p>
          <a:p>
            <a:endParaRPr lang="en-US"/>
          </a:p>
          <a:p>
            <a:r>
              <a:rPr lang="en-US"/>
              <a:t>Mathys &amp; Squire Consulting</a:t>
            </a:r>
          </a:p>
        </p:txBody>
      </p:sp>
      <p:pic>
        <p:nvPicPr>
          <p:cNvPr id="8" name="Image 7" descr="The WIPO logo.">
            <a:extLst>
              <a:ext uri="{FF2B5EF4-FFF2-40B4-BE49-F238E27FC236}">
                <a16:creationId xmlns:a16="http://schemas.microsoft.com/office/drawing/2014/main" id="{FA74C9D2-BF47-4031-8530-01CDDAEF6604}"/>
              </a:ext>
            </a:extLst>
          </p:cNvPr>
          <p:cNvPicPr>
            <a:picLocks noChangeAspect="1"/>
          </p:cNvPicPr>
          <p:nvPr/>
        </p:nvPicPr>
        <p:blipFill>
          <a:blip r:embed="rId4"/>
          <a:stretch>
            <a:fillRect/>
          </a:stretch>
        </p:blipFill>
        <p:spPr>
          <a:xfrm>
            <a:off x="9159902" y="4721981"/>
            <a:ext cx="2973787" cy="1561238"/>
          </a:xfrm>
          <a:prstGeom prst="rect">
            <a:avLst/>
          </a:prstGeom>
        </p:spPr>
      </p:pic>
    </p:spTree>
    <p:extLst>
      <p:ext uri="{BB962C8B-B14F-4D97-AF65-F5344CB8AC3E}">
        <p14:creationId xmlns:p14="http://schemas.microsoft.com/office/powerpoint/2010/main" val="11233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Case study 2 – Teaching material (copyright)</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vert="horz" lIns="91440" tIns="45720" rIns="91440" bIns="45720" rtlCol="0" anchor="t">
            <a:normAutofit/>
          </a:bodyPr>
          <a:lstStyle/>
          <a:p>
            <a:r>
              <a:rPr lang="en-GB" dirty="0">
                <a:latin typeface="Arial"/>
                <a:cs typeface="Arial"/>
              </a:rPr>
              <a:t>Teaching material – new way of teaching medical students – saves Medical universities cost;</a:t>
            </a:r>
          </a:p>
          <a:p>
            <a:r>
              <a:rPr lang="en-GB" dirty="0">
                <a:latin typeface="Arial"/>
                <a:cs typeface="Arial"/>
              </a:rPr>
              <a:t>Your university medical school has developed a blended teaching software package along with online real time assessment for medical students. The software is a gamification of traditional lecture theatre training with cost savings as shown on the next slide:</a:t>
            </a:r>
            <a:endParaRPr lang="en-GB" dirty="0"/>
          </a:p>
          <a:p>
            <a:endParaRPr lang="en-GB" dirty="0"/>
          </a:p>
          <a:p>
            <a:endParaRPr lang="en-GB" dirty="0"/>
          </a:p>
        </p:txBody>
      </p:sp>
    </p:spTree>
    <p:extLst>
      <p:ext uri="{BB962C8B-B14F-4D97-AF65-F5344CB8AC3E}">
        <p14:creationId xmlns:p14="http://schemas.microsoft.com/office/powerpoint/2010/main" val="3132820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B3D4-F76F-AF56-DF74-C3234B506FE7}"/>
              </a:ext>
            </a:extLst>
          </p:cNvPr>
          <p:cNvSpPr>
            <a:spLocks noGrp="1"/>
          </p:cNvSpPr>
          <p:nvPr>
            <p:ph type="title"/>
          </p:nvPr>
        </p:nvSpPr>
        <p:spPr>
          <a:xfrm>
            <a:off x="370800" y="475200"/>
            <a:ext cx="10515600" cy="1325563"/>
          </a:xfrm>
        </p:spPr>
        <p:txBody>
          <a:bodyPr anchor="t">
            <a:normAutofit/>
          </a:bodyPr>
          <a:lstStyle/>
          <a:p>
            <a:r>
              <a:rPr lang="en-GB"/>
              <a:t>Medical School Cost Savings 2023-2028</a:t>
            </a:r>
          </a:p>
        </p:txBody>
      </p:sp>
      <p:graphicFrame>
        <p:nvGraphicFramePr>
          <p:cNvPr id="5" name="Content Placeholder 2">
            <a:extLst>
              <a:ext uri="{FF2B5EF4-FFF2-40B4-BE49-F238E27FC236}">
                <a16:creationId xmlns:a16="http://schemas.microsoft.com/office/drawing/2014/main" id="{57015A2B-7C85-E279-410D-CA367498A48E}"/>
              </a:ext>
            </a:extLst>
          </p:cNvPr>
          <p:cNvGraphicFramePr>
            <a:graphicFrameLocks noGrp="1"/>
          </p:cNvGraphicFramePr>
          <p:nvPr>
            <p:ph idx="1"/>
            <p:extLst>
              <p:ext uri="{D42A27DB-BD31-4B8C-83A1-F6EECF244321}">
                <p14:modId xmlns:p14="http://schemas.microsoft.com/office/powerpoint/2010/main" val="356214493"/>
              </p:ext>
            </p:extLst>
          </p:nvPr>
        </p:nvGraphicFramePr>
        <p:xfrm>
          <a:off x="835433" y="1667767"/>
          <a:ext cx="10515600" cy="3855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41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76B7-0EA9-DD80-E455-5944FD28F832}"/>
              </a:ext>
            </a:extLst>
          </p:cNvPr>
          <p:cNvSpPr>
            <a:spLocks noGrp="1"/>
          </p:cNvSpPr>
          <p:nvPr>
            <p:ph type="title"/>
          </p:nvPr>
        </p:nvSpPr>
        <p:spPr/>
        <p:txBody>
          <a:bodyPr/>
          <a:lstStyle/>
          <a:p>
            <a:r>
              <a:rPr lang="en-GB">
                <a:latin typeface="Arial"/>
                <a:cs typeface="Arial"/>
              </a:rPr>
              <a:t>Input Parameters for Valuation</a:t>
            </a:r>
            <a:endParaRPr lang="en-GB"/>
          </a:p>
        </p:txBody>
      </p:sp>
      <p:sp>
        <p:nvSpPr>
          <p:cNvPr id="3" name="Text Placeholder 2">
            <a:extLst>
              <a:ext uri="{FF2B5EF4-FFF2-40B4-BE49-F238E27FC236}">
                <a16:creationId xmlns:a16="http://schemas.microsoft.com/office/drawing/2014/main" id="{BE95EADD-75BB-E164-C750-C53BBF3B190F}"/>
              </a:ext>
            </a:extLst>
          </p:cNvPr>
          <p:cNvSpPr>
            <a:spLocks noGrp="1"/>
          </p:cNvSpPr>
          <p:nvPr>
            <p:ph type="body" idx="1"/>
          </p:nvPr>
        </p:nvSpPr>
        <p:spPr>
          <a:xfrm>
            <a:off x="1040516" y="1388942"/>
            <a:ext cx="4831200" cy="823912"/>
          </a:xfrm>
        </p:spPr>
        <p:txBody>
          <a:bodyPr/>
          <a:lstStyle/>
          <a:p>
            <a:r>
              <a:rPr lang="en-GB">
                <a:latin typeface="Arial"/>
                <a:cs typeface="Arial"/>
              </a:rPr>
              <a:t>Adjustments</a:t>
            </a:r>
            <a:endParaRPr lang="en-GB"/>
          </a:p>
        </p:txBody>
      </p:sp>
      <p:sp>
        <p:nvSpPr>
          <p:cNvPr id="4" name="Content Placeholder 3">
            <a:extLst>
              <a:ext uri="{FF2B5EF4-FFF2-40B4-BE49-F238E27FC236}">
                <a16:creationId xmlns:a16="http://schemas.microsoft.com/office/drawing/2014/main" id="{B8215122-CAE0-0326-39AC-A238F8D22981}"/>
              </a:ext>
            </a:extLst>
          </p:cNvPr>
          <p:cNvSpPr>
            <a:spLocks noGrp="1"/>
          </p:cNvSpPr>
          <p:nvPr>
            <p:ph sz="half" idx="2"/>
          </p:nvPr>
        </p:nvSpPr>
        <p:spPr>
          <a:xfrm>
            <a:off x="647226" y="2213341"/>
            <a:ext cx="5138458" cy="3933852"/>
          </a:xfrm>
        </p:spPr>
        <p:txBody>
          <a:bodyPr vert="horz" lIns="91440" tIns="45720" rIns="91440" bIns="45720" rtlCol="0" anchor="t">
            <a:normAutofit lnSpcReduction="10000"/>
          </a:bodyPr>
          <a:lstStyle/>
          <a:p>
            <a:r>
              <a:rPr lang="en-GB">
                <a:latin typeface="Arial"/>
                <a:cs typeface="Arial"/>
              </a:rPr>
              <a:t>Growth rate                    5% pa</a:t>
            </a:r>
          </a:p>
          <a:p>
            <a:r>
              <a:rPr lang="en-GB">
                <a:latin typeface="Arial"/>
                <a:cs typeface="Arial"/>
              </a:rPr>
              <a:t>Terminal growth rate       1%</a:t>
            </a:r>
          </a:p>
          <a:p>
            <a:r>
              <a:rPr lang="en-GB">
                <a:latin typeface="Arial"/>
                <a:cs typeface="Arial"/>
              </a:rPr>
              <a:t>Discount rate                  20%</a:t>
            </a:r>
            <a:endParaRPr lang="en-GB"/>
          </a:p>
          <a:p>
            <a:r>
              <a:rPr lang="en-GB">
                <a:latin typeface="Arial"/>
                <a:cs typeface="Arial"/>
              </a:rPr>
              <a:t>Valuation date               29/08/2023</a:t>
            </a:r>
            <a:endParaRPr lang="en-GB"/>
          </a:p>
          <a:p>
            <a:r>
              <a:rPr lang="en-GB">
                <a:latin typeface="Arial"/>
                <a:cs typeface="Arial"/>
              </a:rPr>
              <a:t>Financial year end         31/12/2023</a:t>
            </a:r>
            <a:endParaRPr lang="en-GB"/>
          </a:p>
          <a:p>
            <a:r>
              <a:rPr lang="en-GB">
                <a:latin typeface="Arial"/>
                <a:cs typeface="Arial"/>
              </a:rPr>
              <a:t>First cash flow                31/12/2023</a:t>
            </a:r>
            <a:endParaRPr lang="en-GB"/>
          </a:p>
          <a:p>
            <a:endParaRPr lang="en-GB"/>
          </a:p>
        </p:txBody>
      </p:sp>
      <p:sp>
        <p:nvSpPr>
          <p:cNvPr id="5" name="Text Placeholder 4">
            <a:extLst>
              <a:ext uri="{FF2B5EF4-FFF2-40B4-BE49-F238E27FC236}">
                <a16:creationId xmlns:a16="http://schemas.microsoft.com/office/drawing/2014/main" id="{BBF36353-483F-A27E-C014-CB5695B10D22}"/>
              </a:ext>
            </a:extLst>
          </p:cNvPr>
          <p:cNvSpPr>
            <a:spLocks noGrp="1"/>
          </p:cNvSpPr>
          <p:nvPr>
            <p:ph type="body" sz="quarter" idx="3"/>
          </p:nvPr>
        </p:nvSpPr>
        <p:spPr>
          <a:xfrm>
            <a:off x="6172200" y="1352071"/>
            <a:ext cx="5183188" cy="823912"/>
          </a:xfrm>
        </p:spPr>
        <p:txBody>
          <a:bodyPr/>
          <a:lstStyle/>
          <a:p>
            <a:r>
              <a:rPr lang="en-GB"/>
              <a:t>Tax</a:t>
            </a:r>
          </a:p>
        </p:txBody>
      </p:sp>
      <p:sp>
        <p:nvSpPr>
          <p:cNvPr id="6" name="Content Placeholder 5">
            <a:extLst>
              <a:ext uri="{FF2B5EF4-FFF2-40B4-BE49-F238E27FC236}">
                <a16:creationId xmlns:a16="http://schemas.microsoft.com/office/drawing/2014/main" id="{602BE860-488A-0D82-9015-25CA0791075F}"/>
              </a:ext>
            </a:extLst>
          </p:cNvPr>
          <p:cNvSpPr>
            <a:spLocks noGrp="1"/>
          </p:cNvSpPr>
          <p:nvPr>
            <p:ph sz="quarter" idx="4"/>
          </p:nvPr>
        </p:nvSpPr>
        <p:spPr>
          <a:xfrm>
            <a:off x="6172200" y="2213342"/>
            <a:ext cx="5809994" cy="3110400"/>
          </a:xfrm>
        </p:spPr>
        <p:txBody>
          <a:bodyPr vert="horz" lIns="91440" tIns="45720" rIns="91440" bIns="45720" rtlCol="0" anchor="t">
            <a:normAutofit lnSpcReduction="10000"/>
          </a:bodyPr>
          <a:lstStyle/>
          <a:p>
            <a:r>
              <a:rPr lang="en-GB">
                <a:latin typeface="Arial"/>
                <a:cs typeface="Arial"/>
              </a:rPr>
              <a:t>Corporation Tax                     25%</a:t>
            </a:r>
          </a:p>
          <a:p>
            <a:r>
              <a:rPr lang="en-GB">
                <a:latin typeface="Arial"/>
                <a:cs typeface="Arial"/>
              </a:rPr>
              <a:t>Tax Amortization period         25 years</a:t>
            </a:r>
          </a:p>
          <a:p>
            <a:r>
              <a:rPr lang="en-GB">
                <a:latin typeface="Arial"/>
                <a:cs typeface="Arial"/>
              </a:rPr>
              <a:t>Annuity                                   4.947587</a:t>
            </a:r>
          </a:p>
          <a:p>
            <a:r>
              <a:rPr lang="en-GB">
                <a:latin typeface="Arial"/>
                <a:cs typeface="Arial"/>
              </a:rPr>
              <a:t>TAB factor                              0.0520511</a:t>
            </a:r>
            <a:endParaRPr lang="en-GB"/>
          </a:p>
        </p:txBody>
      </p:sp>
    </p:spTree>
    <p:extLst>
      <p:ext uri="{BB962C8B-B14F-4D97-AF65-F5344CB8AC3E}">
        <p14:creationId xmlns:p14="http://schemas.microsoft.com/office/powerpoint/2010/main" val="3388291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3390-AD8C-9736-D087-07DCAC8492EE}"/>
              </a:ext>
            </a:extLst>
          </p:cNvPr>
          <p:cNvSpPr>
            <a:spLocks noGrp="1"/>
          </p:cNvSpPr>
          <p:nvPr>
            <p:ph type="title"/>
          </p:nvPr>
        </p:nvSpPr>
        <p:spPr/>
        <p:txBody>
          <a:bodyPr/>
          <a:lstStyle/>
          <a:p>
            <a:r>
              <a:rPr lang="en-GB">
                <a:latin typeface="Arial"/>
                <a:cs typeface="Arial"/>
              </a:rPr>
              <a:t>Step by Step Calculations</a:t>
            </a:r>
            <a:endParaRPr lang="en-GB"/>
          </a:p>
        </p:txBody>
      </p:sp>
      <p:sp>
        <p:nvSpPr>
          <p:cNvPr id="6" name="TextBox 5">
            <a:extLst>
              <a:ext uri="{FF2B5EF4-FFF2-40B4-BE49-F238E27FC236}">
                <a16:creationId xmlns:a16="http://schemas.microsoft.com/office/drawing/2014/main" id="{870CCC00-4FCF-AA16-289F-9306266BD6E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pic>
        <p:nvPicPr>
          <p:cNvPr id="8" name="Content Placeholder 7" descr="A graph with numbers and lines&#10;&#10;Description automatically generated">
            <a:extLst>
              <a:ext uri="{FF2B5EF4-FFF2-40B4-BE49-F238E27FC236}">
                <a16:creationId xmlns:a16="http://schemas.microsoft.com/office/drawing/2014/main" id="{454E4C4F-0B04-FBA7-B7AC-B51921B112FB}"/>
              </a:ext>
            </a:extLst>
          </p:cNvPr>
          <p:cNvPicPr>
            <a:picLocks noGrp="1" noChangeAspect="1"/>
          </p:cNvPicPr>
          <p:nvPr>
            <p:ph idx="1"/>
          </p:nvPr>
        </p:nvPicPr>
        <p:blipFill>
          <a:blip r:embed="rId2"/>
          <a:stretch>
            <a:fillRect/>
          </a:stretch>
        </p:blipFill>
        <p:spPr>
          <a:xfrm>
            <a:off x="1086926" y="1143137"/>
            <a:ext cx="8972521" cy="5035383"/>
          </a:xfrm>
        </p:spPr>
      </p:pic>
    </p:spTree>
    <p:extLst>
      <p:ext uri="{BB962C8B-B14F-4D97-AF65-F5344CB8AC3E}">
        <p14:creationId xmlns:p14="http://schemas.microsoft.com/office/powerpoint/2010/main" val="107258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854D-E161-7DEB-FF9F-3FA9ECFA349B}"/>
              </a:ext>
            </a:extLst>
          </p:cNvPr>
          <p:cNvSpPr>
            <a:spLocks noGrp="1"/>
          </p:cNvSpPr>
          <p:nvPr>
            <p:ph type="title"/>
          </p:nvPr>
        </p:nvSpPr>
        <p:spPr/>
        <p:txBody>
          <a:bodyPr/>
          <a:lstStyle/>
          <a:p>
            <a:r>
              <a:rPr lang="en-GB">
                <a:latin typeface="Arial"/>
                <a:cs typeface="Arial"/>
              </a:rPr>
              <a:t>Commentary on Calculations</a:t>
            </a:r>
            <a:endParaRPr lang="en-GB"/>
          </a:p>
        </p:txBody>
      </p:sp>
      <p:sp>
        <p:nvSpPr>
          <p:cNvPr id="3" name="Content Placeholder 2">
            <a:extLst>
              <a:ext uri="{FF2B5EF4-FFF2-40B4-BE49-F238E27FC236}">
                <a16:creationId xmlns:a16="http://schemas.microsoft.com/office/drawing/2014/main" id="{E802DF98-A026-04BB-9D49-9D09081F3DB0}"/>
              </a:ext>
            </a:extLst>
          </p:cNvPr>
          <p:cNvSpPr>
            <a:spLocks noGrp="1"/>
          </p:cNvSpPr>
          <p:nvPr>
            <p:ph idx="1"/>
          </p:nvPr>
        </p:nvSpPr>
        <p:spPr>
          <a:xfrm>
            <a:off x="933476" y="1577579"/>
            <a:ext cx="10597661" cy="4314174"/>
          </a:xfrm>
        </p:spPr>
        <p:txBody>
          <a:bodyPr vert="horz" lIns="91440" tIns="45720" rIns="91440" bIns="45720" rtlCol="0" anchor="t">
            <a:normAutofit/>
          </a:bodyPr>
          <a:lstStyle/>
          <a:p>
            <a:r>
              <a:rPr lang="en-GB" dirty="0">
                <a:latin typeface="Arial"/>
                <a:cs typeface="Arial"/>
              </a:rPr>
              <a:t>The discount rate is taken at 20%, this is high for a public university where the cost of capital is debt only, this figure is more like a small private university value. </a:t>
            </a:r>
          </a:p>
          <a:p>
            <a:r>
              <a:rPr lang="en-GB" dirty="0">
                <a:latin typeface="Arial"/>
                <a:cs typeface="Arial"/>
              </a:rPr>
              <a:t>For sensitivity calculations take the discount rate to 10%, then recalculate.</a:t>
            </a:r>
            <a:endParaRPr lang="en-GB" dirty="0"/>
          </a:p>
          <a:p>
            <a:pPr>
              <a:lnSpc>
                <a:spcPct val="100000"/>
              </a:lnSpc>
              <a:spcBef>
                <a:spcPts val="0"/>
              </a:spcBef>
            </a:pPr>
            <a:endParaRPr lang="en-GB" dirty="0">
              <a:latin typeface="Arial"/>
              <a:cs typeface="Arial"/>
            </a:endParaRPr>
          </a:p>
          <a:p>
            <a:pPr>
              <a:lnSpc>
                <a:spcPct val="100000"/>
              </a:lnSpc>
              <a:spcBef>
                <a:spcPts val="0"/>
              </a:spcBef>
            </a:pPr>
            <a:r>
              <a:rPr lang="en-GB" dirty="0">
                <a:latin typeface="Arial"/>
                <a:cs typeface="Arial"/>
              </a:rPr>
              <a:t>Result   </a:t>
            </a:r>
          </a:p>
          <a:p>
            <a:endParaRPr lang="en-GB" dirty="0">
              <a:latin typeface="Arial"/>
              <a:cs typeface="Arial"/>
            </a:endParaRPr>
          </a:p>
        </p:txBody>
      </p:sp>
      <p:sp>
        <p:nvSpPr>
          <p:cNvPr id="5" name="TextBox 4">
            <a:extLst>
              <a:ext uri="{FF2B5EF4-FFF2-40B4-BE49-F238E27FC236}">
                <a16:creationId xmlns:a16="http://schemas.microsoft.com/office/drawing/2014/main" id="{FAFF555B-9070-77AA-A8FF-E011998487D2}"/>
              </a:ext>
            </a:extLst>
          </p:cNvPr>
          <p:cNvSpPr txBox="1"/>
          <p:nvPr/>
        </p:nvSpPr>
        <p:spPr>
          <a:xfrm>
            <a:off x="6368913" y="4366020"/>
            <a:ext cx="5155114" cy="369332"/>
          </a:xfrm>
          <a:prstGeom prst="rect">
            <a:avLst/>
          </a:prstGeom>
          <a:noFill/>
        </p:spPr>
        <p:txBody>
          <a:bodyPr wrap="square" rtlCol="0">
            <a:spAutoFit/>
          </a:bodyPr>
          <a:lstStyle/>
          <a:p>
            <a:r>
              <a:rPr lang="en-GB" dirty="0"/>
              <a:t>A 48% increase in the expected lifetime value</a:t>
            </a:r>
          </a:p>
        </p:txBody>
      </p:sp>
      <p:pic>
        <p:nvPicPr>
          <p:cNvPr id="6" name="Picture 5">
            <a:extLst>
              <a:ext uri="{FF2B5EF4-FFF2-40B4-BE49-F238E27FC236}">
                <a16:creationId xmlns:a16="http://schemas.microsoft.com/office/drawing/2014/main" id="{55C2ED03-B0DE-1D96-7A49-ED71573634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3006" y="4366020"/>
            <a:ext cx="3553905" cy="1026111"/>
          </a:xfrm>
          <a:prstGeom prst="rect">
            <a:avLst/>
          </a:prstGeom>
          <a:noFill/>
          <a:ln>
            <a:noFill/>
          </a:ln>
        </p:spPr>
      </p:pic>
    </p:spTree>
    <p:extLst>
      <p:ext uri="{BB962C8B-B14F-4D97-AF65-F5344CB8AC3E}">
        <p14:creationId xmlns:p14="http://schemas.microsoft.com/office/powerpoint/2010/main" val="865956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3B8B-D4D0-3C87-2824-AD556ED3B59F}"/>
              </a:ext>
            </a:extLst>
          </p:cNvPr>
          <p:cNvSpPr>
            <a:spLocks noGrp="1"/>
          </p:cNvSpPr>
          <p:nvPr>
            <p:ph type="title"/>
          </p:nvPr>
        </p:nvSpPr>
        <p:spPr>
          <a:xfrm>
            <a:off x="370800" y="475200"/>
            <a:ext cx="10515600" cy="1325563"/>
          </a:xfrm>
        </p:spPr>
        <p:txBody>
          <a:bodyPr anchor="t">
            <a:normAutofit/>
          </a:bodyPr>
          <a:lstStyle/>
          <a:p>
            <a:r>
              <a:rPr lang="en-GB"/>
              <a:t>Licensing Considerations</a:t>
            </a:r>
          </a:p>
        </p:txBody>
      </p:sp>
      <p:sp>
        <p:nvSpPr>
          <p:cNvPr id="13" name="Content Placeholder 3">
            <a:extLst>
              <a:ext uri="{FF2B5EF4-FFF2-40B4-BE49-F238E27FC236}">
                <a16:creationId xmlns:a16="http://schemas.microsoft.com/office/drawing/2014/main" id="{82FD47F9-814D-B237-D633-5E2D35662120}"/>
              </a:ext>
            </a:extLst>
          </p:cNvPr>
          <p:cNvSpPr>
            <a:spLocks noGrp="1"/>
          </p:cNvSpPr>
          <p:nvPr>
            <p:ph sz="half" idx="2"/>
          </p:nvPr>
        </p:nvSpPr>
        <p:spPr>
          <a:xfrm>
            <a:off x="6172200" y="2077200"/>
            <a:ext cx="5839808" cy="3934800"/>
          </a:xfrm>
        </p:spPr>
        <p:txBody>
          <a:bodyPr vert="horz" lIns="91440" tIns="45720" rIns="91440" bIns="45720" rtlCol="0" anchor="t">
            <a:normAutofit/>
          </a:bodyPr>
          <a:lstStyle/>
          <a:p>
            <a:r>
              <a:rPr lang="en-US" dirty="0">
                <a:latin typeface="Arial"/>
                <a:cs typeface="Arial"/>
              </a:rPr>
              <a:t>The total value of the NPV of the cost savings using the gamified teaching material  = $360,000.</a:t>
            </a:r>
          </a:p>
          <a:p>
            <a:r>
              <a:rPr lang="en-US" dirty="0">
                <a:latin typeface="Arial"/>
                <a:cs typeface="Arial"/>
              </a:rPr>
              <a:t>The licensing university would expect 25% of this as a royalty  = $90,000</a:t>
            </a:r>
          </a:p>
          <a:p>
            <a:r>
              <a:rPr lang="en-US" dirty="0">
                <a:latin typeface="Arial"/>
                <a:cs typeface="Arial"/>
              </a:rPr>
              <a:t>Or $9,000 per annum over 10 years.</a:t>
            </a:r>
          </a:p>
        </p:txBody>
      </p:sp>
      <p:pic>
        <p:nvPicPr>
          <p:cNvPr id="6" name="Content Placeholder 5" descr="Chemistry teacher showing students red solution in flask">
            <a:extLst>
              <a:ext uri="{FF2B5EF4-FFF2-40B4-BE49-F238E27FC236}">
                <a16:creationId xmlns:a16="http://schemas.microsoft.com/office/drawing/2014/main" id="{11DD5225-FAE8-D10A-9A39-30F5F94D75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7450" y="2462461"/>
            <a:ext cx="4827588" cy="3163390"/>
          </a:xfrm>
        </p:spPr>
      </p:pic>
    </p:spTree>
    <p:extLst>
      <p:ext uri="{BB962C8B-B14F-4D97-AF65-F5344CB8AC3E}">
        <p14:creationId xmlns:p14="http://schemas.microsoft.com/office/powerpoint/2010/main" val="1855263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Valuation of technology (patents + know how)</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r>
              <a:rPr lang="en-GB" dirty="0"/>
              <a:t>Case study 3ISR report – quite clean  + different types of claims</a:t>
            </a:r>
          </a:p>
          <a:p>
            <a:r>
              <a:rPr lang="en-GB" dirty="0"/>
              <a:t>There are a few strong competitors</a:t>
            </a:r>
          </a:p>
          <a:p>
            <a:r>
              <a:rPr lang="en-GB" dirty="0"/>
              <a:t>The team is very experienced and can deliver scale-up; done so with previous technology</a:t>
            </a:r>
          </a:p>
          <a:p>
            <a:r>
              <a:rPr lang="en-GB" dirty="0"/>
              <a:t>No projections, not easy to get the costs of development as was done alongside other things.</a:t>
            </a:r>
          </a:p>
          <a:p>
            <a:endParaRPr lang="en-GB" dirty="0"/>
          </a:p>
        </p:txBody>
      </p:sp>
    </p:spTree>
    <p:extLst>
      <p:ext uri="{BB962C8B-B14F-4D97-AF65-F5344CB8AC3E}">
        <p14:creationId xmlns:p14="http://schemas.microsoft.com/office/powerpoint/2010/main" val="128002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Valuation methods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lnSpcReduction="10000"/>
          </a:bodyPr>
          <a:lstStyle/>
          <a:p>
            <a:r>
              <a:rPr lang="en-GB" dirty="0"/>
              <a:t>What method would you choose?</a:t>
            </a:r>
          </a:p>
          <a:p>
            <a:endParaRPr lang="en-GB" dirty="0"/>
          </a:p>
          <a:p>
            <a:r>
              <a:rPr lang="en-GB" dirty="0"/>
              <a:t>Relief from Royalty – easiest to obtain data for  </a:t>
            </a:r>
          </a:p>
          <a:p>
            <a:endParaRPr lang="en-GB" dirty="0"/>
          </a:p>
          <a:p>
            <a:r>
              <a:rPr lang="en-GB" dirty="0"/>
              <a:t>DCF/Greenfield can also work – more data required about EBIT, changes in working capital, investment requirements, depreciation &amp; amortisation.</a:t>
            </a:r>
          </a:p>
          <a:p>
            <a:endParaRPr lang="en-GB" dirty="0"/>
          </a:p>
          <a:p>
            <a:endParaRPr lang="en-GB" dirty="0"/>
          </a:p>
        </p:txBody>
      </p:sp>
    </p:spTree>
    <p:extLst>
      <p:ext uri="{BB962C8B-B14F-4D97-AF65-F5344CB8AC3E}">
        <p14:creationId xmlns:p14="http://schemas.microsoft.com/office/powerpoint/2010/main" val="164038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Revenue modelling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1" y="2077200"/>
            <a:ext cx="5395864" cy="3855514"/>
          </a:xfrm>
        </p:spPr>
        <p:txBody>
          <a:bodyPr>
            <a:normAutofit fontScale="70000" lnSpcReduction="20000"/>
          </a:bodyPr>
          <a:lstStyle/>
          <a:p>
            <a:r>
              <a:rPr lang="en-GB" dirty="0"/>
              <a:t>Carbon market – a few established players </a:t>
            </a:r>
          </a:p>
          <a:p>
            <a:r>
              <a:rPr lang="en-GB" dirty="0"/>
              <a:t>https://www.iea.org/energy-system/carbon-capture-utilisation-and-storage</a:t>
            </a:r>
          </a:p>
          <a:p>
            <a:r>
              <a:rPr lang="en-GB" dirty="0"/>
              <a:t>Around – 125Mt per year by 2030 (125 million tonnes)</a:t>
            </a:r>
          </a:p>
          <a:p>
            <a:r>
              <a:rPr lang="en-GB" dirty="0"/>
              <a:t>For our example – the technology aims for 1</a:t>
            </a:r>
            <a:r>
              <a:rPr lang="en-GB" b="1" dirty="0"/>
              <a:t>Mt</a:t>
            </a:r>
            <a:r>
              <a:rPr lang="en-GB" dirty="0"/>
              <a:t> by 2033 – Fisher Pry to model the diffusion of the technology.</a:t>
            </a:r>
          </a:p>
          <a:p>
            <a:r>
              <a:rPr lang="en-GB" dirty="0"/>
              <a:t>Price per tonne – PwC – forecasts future carbon offset prices (graph) – assume a $60</a:t>
            </a:r>
          </a:p>
          <a:p>
            <a:endParaRPr lang="en-GB" dirty="0"/>
          </a:p>
        </p:txBody>
      </p:sp>
      <p:pic>
        <p:nvPicPr>
          <p:cNvPr id="4" name="Picture 3">
            <a:extLst>
              <a:ext uri="{FF2B5EF4-FFF2-40B4-BE49-F238E27FC236}">
                <a16:creationId xmlns:a16="http://schemas.microsoft.com/office/drawing/2014/main" id="{DA439F37-A1A5-58FE-CFD6-8160742B8275}"/>
              </a:ext>
            </a:extLst>
          </p:cNvPr>
          <p:cNvPicPr>
            <a:picLocks noChangeAspect="1"/>
          </p:cNvPicPr>
          <p:nvPr/>
        </p:nvPicPr>
        <p:blipFill>
          <a:blip r:embed="rId2"/>
          <a:stretch>
            <a:fillRect/>
          </a:stretch>
        </p:blipFill>
        <p:spPr>
          <a:xfrm>
            <a:off x="6583865" y="2467224"/>
            <a:ext cx="5395863" cy="2590014"/>
          </a:xfrm>
          <a:prstGeom prst="rect">
            <a:avLst/>
          </a:prstGeom>
        </p:spPr>
      </p:pic>
      <p:sp>
        <p:nvSpPr>
          <p:cNvPr id="5" name="TextBox 4">
            <a:extLst>
              <a:ext uri="{FF2B5EF4-FFF2-40B4-BE49-F238E27FC236}">
                <a16:creationId xmlns:a16="http://schemas.microsoft.com/office/drawing/2014/main" id="{807A5D68-650B-DB66-956F-1BF02878FBBB}"/>
              </a:ext>
            </a:extLst>
          </p:cNvPr>
          <p:cNvSpPr txBox="1"/>
          <p:nvPr/>
        </p:nvSpPr>
        <p:spPr>
          <a:xfrm>
            <a:off x="6796138" y="5125644"/>
            <a:ext cx="5395862" cy="246221"/>
          </a:xfrm>
          <a:prstGeom prst="rect">
            <a:avLst/>
          </a:prstGeom>
          <a:noFill/>
        </p:spPr>
        <p:txBody>
          <a:bodyPr wrap="square" rtlCol="0">
            <a:spAutoFit/>
          </a:bodyPr>
          <a:lstStyle/>
          <a:p>
            <a:r>
              <a:rPr lang="en-GB" sz="500" dirty="0"/>
              <a:t>https://www.pwc.co.uk/services/sustainability-climate-change/insights/bullish-sentiment-expected-over-next-decade-for-carbon-markets-globally-latest-trends-and-developments-in-2022.html#:~:text=The%20EU%20and%20UK%20ETS,2026%2D30%20for%20both%20schemes</a:t>
            </a:r>
          </a:p>
        </p:txBody>
      </p:sp>
    </p:spTree>
    <p:extLst>
      <p:ext uri="{BB962C8B-B14F-4D97-AF65-F5344CB8AC3E}">
        <p14:creationId xmlns:p14="http://schemas.microsoft.com/office/powerpoint/2010/main" val="2978200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Revenue modelling</a:t>
            </a:r>
          </a:p>
        </p:txBody>
      </p:sp>
      <p:graphicFrame>
        <p:nvGraphicFramePr>
          <p:cNvPr id="7" name="Content Placeholder 6">
            <a:extLst>
              <a:ext uri="{FF2B5EF4-FFF2-40B4-BE49-F238E27FC236}">
                <a16:creationId xmlns:a16="http://schemas.microsoft.com/office/drawing/2014/main" id="{08F30261-8A04-18CD-CBB0-A41911C5038B}"/>
              </a:ext>
            </a:extLst>
          </p:cNvPr>
          <p:cNvGraphicFramePr>
            <a:graphicFrameLocks noGrp="1"/>
          </p:cNvGraphicFramePr>
          <p:nvPr>
            <p:ph idx="1"/>
            <p:extLst>
              <p:ext uri="{D42A27DB-BD31-4B8C-83A1-F6EECF244321}">
                <p14:modId xmlns:p14="http://schemas.microsoft.com/office/powerpoint/2010/main" val="1643005232"/>
              </p:ext>
            </p:extLst>
          </p:nvPr>
        </p:nvGraphicFramePr>
        <p:xfrm>
          <a:off x="1437457" y="1668780"/>
          <a:ext cx="9563100" cy="1875697"/>
        </p:xfrm>
        <a:graphic>
          <a:graphicData uri="http://schemas.openxmlformats.org/drawingml/2006/table">
            <a:tbl>
              <a:tblPr/>
              <a:tblGrid>
                <a:gridCol w="1498600">
                  <a:extLst>
                    <a:ext uri="{9D8B030D-6E8A-4147-A177-3AD203B41FA5}">
                      <a16:colId xmlns:a16="http://schemas.microsoft.com/office/drawing/2014/main" val="2980886287"/>
                    </a:ext>
                  </a:extLst>
                </a:gridCol>
                <a:gridCol w="736600">
                  <a:extLst>
                    <a:ext uri="{9D8B030D-6E8A-4147-A177-3AD203B41FA5}">
                      <a16:colId xmlns:a16="http://schemas.microsoft.com/office/drawing/2014/main" val="1750972970"/>
                    </a:ext>
                  </a:extLst>
                </a:gridCol>
                <a:gridCol w="736600">
                  <a:extLst>
                    <a:ext uri="{9D8B030D-6E8A-4147-A177-3AD203B41FA5}">
                      <a16:colId xmlns:a16="http://schemas.microsoft.com/office/drawing/2014/main" val="3163355976"/>
                    </a:ext>
                  </a:extLst>
                </a:gridCol>
                <a:gridCol w="736600">
                  <a:extLst>
                    <a:ext uri="{9D8B030D-6E8A-4147-A177-3AD203B41FA5}">
                      <a16:colId xmlns:a16="http://schemas.microsoft.com/office/drawing/2014/main" val="2793403677"/>
                    </a:ext>
                  </a:extLst>
                </a:gridCol>
                <a:gridCol w="736600">
                  <a:extLst>
                    <a:ext uri="{9D8B030D-6E8A-4147-A177-3AD203B41FA5}">
                      <a16:colId xmlns:a16="http://schemas.microsoft.com/office/drawing/2014/main" val="2754173542"/>
                    </a:ext>
                  </a:extLst>
                </a:gridCol>
                <a:gridCol w="736600">
                  <a:extLst>
                    <a:ext uri="{9D8B030D-6E8A-4147-A177-3AD203B41FA5}">
                      <a16:colId xmlns:a16="http://schemas.microsoft.com/office/drawing/2014/main" val="2681386379"/>
                    </a:ext>
                  </a:extLst>
                </a:gridCol>
                <a:gridCol w="736600">
                  <a:extLst>
                    <a:ext uri="{9D8B030D-6E8A-4147-A177-3AD203B41FA5}">
                      <a16:colId xmlns:a16="http://schemas.microsoft.com/office/drawing/2014/main" val="8133120"/>
                    </a:ext>
                  </a:extLst>
                </a:gridCol>
                <a:gridCol w="736600">
                  <a:extLst>
                    <a:ext uri="{9D8B030D-6E8A-4147-A177-3AD203B41FA5}">
                      <a16:colId xmlns:a16="http://schemas.microsoft.com/office/drawing/2014/main" val="4054147605"/>
                    </a:ext>
                  </a:extLst>
                </a:gridCol>
                <a:gridCol w="736600">
                  <a:extLst>
                    <a:ext uri="{9D8B030D-6E8A-4147-A177-3AD203B41FA5}">
                      <a16:colId xmlns:a16="http://schemas.microsoft.com/office/drawing/2014/main" val="3984480363"/>
                    </a:ext>
                  </a:extLst>
                </a:gridCol>
                <a:gridCol w="736600">
                  <a:extLst>
                    <a:ext uri="{9D8B030D-6E8A-4147-A177-3AD203B41FA5}">
                      <a16:colId xmlns:a16="http://schemas.microsoft.com/office/drawing/2014/main" val="3276782719"/>
                    </a:ext>
                  </a:extLst>
                </a:gridCol>
                <a:gridCol w="736600">
                  <a:extLst>
                    <a:ext uri="{9D8B030D-6E8A-4147-A177-3AD203B41FA5}">
                      <a16:colId xmlns:a16="http://schemas.microsoft.com/office/drawing/2014/main" val="1629126781"/>
                    </a:ext>
                  </a:extLst>
                </a:gridCol>
                <a:gridCol w="698500">
                  <a:extLst>
                    <a:ext uri="{9D8B030D-6E8A-4147-A177-3AD203B41FA5}">
                      <a16:colId xmlns:a16="http://schemas.microsoft.com/office/drawing/2014/main" val="1663989070"/>
                    </a:ext>
                  </a:extLst>
                </a:gridCol>
              </a:tblGrid>
              <a:tr h="235477">
                <a:tc>
                  <a:txBody>
                    <a:bodyPr/>
                    <a:lstStyle/>
                    <a:p>
                      <a:pPr algn="ctr" fontAlgn="ctr"/>
                      <a:r>
                        <a:rPr lang="en-GB" sz="1400" b="0" i="0" u="none" strike="noStrike">
                          <a:solidFill>
                            <a:srgbClr val="000000"/>
                          </a:solidFill>
                          <a:effectLst/>
                          <a:latin typeface="+mj-lt"/>
                        </a:rPr>
                        <a:t>Year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2023</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2027</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2028</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2029</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2031</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2032</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2033</a:t>
                      </a:r>
                    </a:p>
                  </a:txBody>
                  <a:tcPr marL="7620" marR="7620" marT="7620" marB="0" anchor="ctr">
                    <a:lnL>
                      <a:noFill/>
                    </a:lnL>
                    <a:lnR>
                      <a:noFill/>
                    </a:lnR>
                    <a:lnT>
                      <a:noFill/>
                    </a:lnT>
                    <a:lnB>
                      <a:noFill/>
                    </a:lnB>
                  </a:tcPr>
                </a:tc>
                <a:extLst>
                  <a:ext uri="{0D108BD9-81ED-4DB2-BD59-A6C34878D82A}">
                    <a16:rowId xmlns:a16="http://schemas.microsoft.com/office/drawing/2014/main" val="117858547"/>
                  </a:ext>
                </a:extLst>
              </a:tr>
              <a:tr h="235477">
                <a:tc>
                  <a:txBody>
                    <a:bodyPr/>
                    <a:lstStyle/>
                    <a:p>
                      <a:pPr algn="ctr" fontAlgn="ctr"/>
                      <a:r>
                        <a:rPr lang="en-GB" sz="1400" b="0" i="0" u="none" strike="noStrike">
                          <a:solidFill>
                            <a:srgbClr val="000000"/>
                          </a:solidFill>
                          <a:effectLst/>
                          <a:latin typeface="+mj-lt"/>
                        </a:rPr>
                        <a:t>Time</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3</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8</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10</a:t>
                      </a:r>
                    </a:p>
                  </a:txBody>
                  <a:tcPr marL="7620" marR="7620" marT="7620" marB="0" anchor="ctr">
                    <a:lnL>
                      <a:noFill/>
                    </a:lnL>
                    <a:lnR>
                      <a:noFill/>
                    </a:lnR>
                    <a:lnT>
                      <a:noFill/>
                    </a:lnT>
                    <a:lnB>
                      <a:noFill/>
                    </a:lnB>
                  </a:tcPr>
                </a:tc>
                <a:extLst>
                  <a:ext uri="{0D108BD9-81ED-4DB2-BD59-A6C34878D82A}">
                    <a16:rowId xmlns:a16="http://schemas.microsoft.com/office/drawing/2014/main" val="39420882"/>
                  </a:ext>
                </a:extLst>
              </a:tr>
              <a:tr h="235477">
                <a:tc>
                  <a:txBody>
                    <a:bodyPr/>
                    <a:lstStyle/>
                    <a:p>
                      <a:pPr algn="ctr" fontAlgn="ctr"/>
                      <a:r>
                        <a:rPr lang="en-GB" sz="1400" b="0" i="0" u="none" strike="noStrike">
                          <a:solidFill>
                            <a:srgbClr val="000000"/>
                          </a:solidFill>
                          <a:effectLst/>
                          <a:latin typeface="+mj-lt"/>
                        </a:rPr>
                        <a:t>Penetration</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3.23%</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7.24%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15.45%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29.94%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50.00%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70.06%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84.55%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92.76%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96.77%</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98.59%</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99.39%</a:t>
                      </a:r>
                    </a:p>
                  </a:txBody>
                  <a:tcPr marL="7620" marR="7620" marT="7620" marB="0" anchor="ctr">
                    <a:lnL>
                      <a:noFill/>
                    </a:lnL>
                    <a:lnR>
                      <a:noFill/>
                    </a:lnR>
                    <a:lnT>
                      <a:noFill/>
                    </a:lnT>
                    <a:lnB>
                      <a:noFill/>
                    </a:lnB>
                  </a:tcPr>
                </a:tc>
                <a:extLst>
                  <a:ext uri="{0D108BD9-81ED-4DB2-BD59-A6C34878D82A}">
                    <a16:rowId xmlns:a16="http://schemas.microsoft.com/office/drawing/2014/main" val="3007808982"/>
                  </a:ext>
                </a:extLst>
              </a:tr>
              <a:tr h="235477">
                <a:tc>
                  <a:txBody>
                    <a:bodyPr/>
                    <a:lstStyle/>
                    <a:p>
                      <a:pPr algn="ctr" fontAlgn="ctr"/>
                      <a:r>
                        <a:rPr lang="en-GB" sz="1400" b="0" i="0" u="none" strike="noStrike">
                          <a:solidFill>
                            <a:srgbClr val="000000"/>
                          </a:solidFill>
                          <a:effectLst/>
                          <a:latin typeface="+mj-lt"/>
                        </a:rPr>
                        <a:t>Removal Capacity</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32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72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154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299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500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701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846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928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968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986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994 </a:t>
                      </a:r>
                    </a:p>
                  </a:txBody>
                  <a:tcPr marL="7620" marR="7620" marT="7620" marB="0" anchor="ctr">
                    <a:lnL>
                      <a:noFill/>
                    </a:lnL>
                    <a:lnR>
                      <a:noFill/>
                    </a:lnR>
                    <a:lnT>
                      <a:noFill/>
                    </a:lnT>
                    <a:lnB>
                      <a:noFill/>
                    </a:lnB>
                  </a:tcPr>
                </a:tc>
                <a:extLst>
                  <a:ext uri="{0D108BD9-81ED-4DB2-BD59-A6C34878D82A}">
                    <a16:rowId xmlns:a16="http://schemas.microsoft.com/office/drawing/2014/main" val="3980902606"/>
                  </a:ext>
                </a:extLst>
              </a:tr>
              <a:tr h="462835">
                <a:tc>
                  <a:txBody>
                    <a:bodyPr/>
                    <a:lstStyle/>
                    <a:p>
                      <a:pPr algn="ctr" fontAlgn="ctr"/>
                      <a:r>
                        <a:rPr lang="en-GB" sz="1400" b="0" i="0" u="none" strike="noStrike">
                          <a:solidFill>
                            <a:srgbClr val="000000"/>
                          </a:solidFill>
                          <a:effectLst/>
                          <a:latin typeface="+mj-lt"/>
                        </a:rPr>
                        <a:t>Target removal capacity</a:t>
                      </a:r>
                    </a:p>
                  </a:txBody>
                  <a:tcPr marL="7620" marR="7620" marT="7620" marB="0" anchor="ctr">
                    <a:lnL>
                      <a:noFill/>
                    </a:lnL>
                    <a:lnR>
                      <a:noFill/>
                    </a:lnR>
                    <a:lnT>
                      <a:noFill/>
                    </a:lnT>
                    <a:lnB>
                      <a:noFill/>
                    </a:lnB>
                  </a:tcPr>
                </a:tc>
                <a:tc>
                  <a:txBody>
                    <a:bodyPr/>
                    <a:lstStyle/>
                    <a:p>
                      <a:pPr algn="ctr" fontAlgn="ctr"/>
                      <a:r>
                        <a:rPr lang="en-GB" sz="1400" b="0" i="0" u="none" strike="noStrike" dirty="0">
                          <a:solidFill>
                            <a:srgbClr val="4472C4"/>
                          </a:solidFill>
                          <a:effectLst/>
                          <a:latin typeface="+mj-lt"/>
                        </a:rPr>
                        <a:t>1,000</a:t>
                      </a: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extLst>
                  <a:ext uri="{0D108BD9-81ED-4DB2-BD59-A6C34878D82A}">
                    <a16:rowId xmlns:a16="http://schemas.microsoft.com/office/drawing/2014/main" val="1656974459"/>
                  </a:ext>
                </a:extLst>
              </a:tr>
              <a:tr h="235477">
                <a:tc>
                  <a:txBody>
                    <a:bodyPr/>
                    <a:lstStyle/>
                    <a:p>
                      <a:pPr algn="ctr" fontAlgn="ctr"/>
                      <a:r>
                        <a:rPr lang="en-GB" sz="1400" b="0" i="0" u="none" strike="noStrike">
                          <a:solidFill>
                            <a:srgbClr val="000000"/>
                          </a:solidFill>
                          <a:effectLst/>
                          <a:latin typeface="+mj-lt"/>
                        </a:rPr>
                        <a:t>Shape parameter</a:t>
                      </a:r>
                    </a:p>
                  </a:txBody>
                  <a:tcPr marL="7620" marR="7620" marT="7620" marB="0" anchor="ctr">
                    <a:lnL>
                      <a:noFill/>
                    </a:lnL>
                    <a:lnR>
                      <a:noFill/>
                    </a:lnR>
                    <a:lnT>
                      <a:noFill/>
                    </a:lnT>
                    <a:lnB>
                      <a:noFill/>
                    </a:lnB>
                  </a:tcPr>
                </a:tc>
                <a:tc>
                  <a:txBody>
                    <a:bodyPr/>
                    <a:lstStyle/>
                    <a:p>
                      <a:pPr algn="ctr" fontAlgn="ctr"/>
                      <a:r>
                        <a:rPr lang="en-GB" sz="1400" b="0" i="0" u="none" strike="noStrike" dirty="0">
                          <a:solidFill>
                            <a:srgbClr val="000000"/>
                          </a:solidFill>
                          <a:effectLst/>
                          <a:latin typeface="+mj-lt"/>
                        </a:rPr>
                        <a:t>0.85 </a:t>
                      </a: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extLst>
                  <a:ext uri="{0D108BD9-81ED-4DB2-BD59-A6C34878D82A}">
                    <a16:rowId xmlns:a16="http://schemas.microsoft.com/office/drawing/2014/main" val="1380859230"/>
                  </a:ext>
                </a:extLst>
              </a:tr>
              <a:tr h="235477">
                <a:tc>
                  <a:txBody>
                    <a:bodyPr/>
                    <a:lstStyle/>
                    <a:p>
                      <a:pPr algn="ctr" fontAlgn="ctr"/>
                      <a:r>
                        <a:rPr lang="en-GB" sz="1400" b="0" i="0" u="none" strike="noStrike">
                          <a:solidFill>
                            <a:srgbClr val="000000"/>
                          </a:solidFill>
                          <a:effectLst/>
                          <a:latin typeface="+mj-lt"/>
                        </a:rPr>
                        <a:t>Timeto50%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4</a:t>
                      </a: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dirty="0">
                        <a:solidFill>
                          <a:srgbClr val="000000"/>
                        </a:solidFill>
                        <a:effectLst/>
                        <a:latin typeface="+mj-lt"/>
                      </a:endParaRPr>
                    </a:p>
                  </a:txBody>
                  <a:tcPr marL="7620" marR="7620" marT="7620" marB="0" anchor="ctr">
                    <a:lnL>
                      <a:noFill/>
                    </a:lnL>
                    <a:lnR>
                      <a:noFill/>
                    </a:lnR>
                    <a:lnT>
                      <a:noFill/>
                    </a:lnT>
                    <a:lnB>
                      <a:noFill/>
                    </a:lnB>
                  </a:tcPr>
                </a:tc>
                <a:extLst>
                  <a:ext uri="{0D108BD9-81ED-4DB2-BD59-A6C34878D82A}">
                    <a16:rowId xmlns:a16="http://schemas.microsoft.com/office/drawing/2014/main" val="3850960876"/>
                  </a:ext>
                </a:extLst>
              </a:tr>
            </a:tbl>
          </a:graphicData>
        </a:graphic>
      </p:graphicFrame>
      <p:sp>
        <p:nvSpPr>
          <p:cNvPr id="10" name="TextBox 9">
            <a:extLst>
              <a:ext uri="{FF2B5EF4-FFF2-40B4-BE49-F238E27FC236}">
                <a16:creationId xmlns:a16="http://schemas.microsoft.com/office/drawing/2014/main" id="{69DC9525-A7F0-180D-483F-9C71E2B56A92}"/>
              </a:ext>
            </a:extLst>
          </p:cNvPr>
          <p:cNvSpPr txBox="1"/>
          <p:nvPr/>
        </p:nvSpPr>
        <p:spPr>
          <a:xfrm>
            <a:off x="527849" y="4458879"/>
            <a:ext cx="3516250" cy="369332"/>
          </a:xfrm>
          <a:prstGeom prst="rect">
            <a:avLst/>
          </a:prstGeom>
          <a:noFill/>
        </p:spPr>
        <p:txBody>
          <a:bodyPr wrap="square" rtlCol="0">
            <a:spAutoFit/>
          </a:bodyPr>
          <a:lstStyle/>
          <a:p>
            <a:r>
              <a:rPr lang="en-GB" dirty="0"/>
              <a:t>Revenue in thousands)</a:t>
            </a:r>
          </a:p>
        </p:txBody>
      </p:sp>
      <p:pic>
        <p:nvPicPr>
          <p:cNvPr id="12" name="Picture 11">
            <a:extLst>
              <a:ext uri="{FF2B5EF4-FFF2-40B4-BE49-F238E27FC236}">
                <a16:creationId xmlns:a16="http://schemas.microsoft.com/office/drawing/2014/main" id="{3A358BCA-73E3-3F1D-3434-47D6BC71AB3E}"/>
              </a:ext>
            </a:extLst>
          </p:cNvPr>
          <p:cNvPicPr>
            <a:picLocks noChangeAspect="1"/>
          </p:cNvPicPr>
          <p:nvPr/>
        </p:nvPicPr>
        <p:blipFill>
          <a:blip r:embed="rId2"/>
          <a:stretch>
            <a:fillRect/>
          </a:stretch>
        </p:blipFill>
        <p:spPr>
          <a:xfrm>
            <a:off x="622117" y="4907280"/>
            <a:ext cx="11193780" cy="563880"/>
          </a:xfrm>
          <a:prstGeom prst="rect">
            <a:avLst/>
          </a:prstGeom>
        </p:spPr>
      </p:pic>
    </p:spTree>
    <p:extLst>
      <p:ext uri="{BB962C8B-B14F-4D97-AF65-F5344CB8AC3E}">
        <p14:creationId xmlns:p14="http://schemas.microsoft.com/office/powerpoint/2010/main" val="310484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3D83B-EFAF-47FF-B43E-809084E8C5CF}"/>
              </a:ext>
            </a:extLst>
          </p:cNvPr>
          <p:cNvSpPr>
            <a:spLocks noGrp="1"/>
          </p:cNvSpPr>
          <p:nvPr>
            <p:ph type="body" sz="half" idx="2"/>
          </p:nvPr>
        </p:nvSpPr>
        <p:spPr/>
        <p:txBody>
          <a:bodyPr/>
          <a:lstStyle/>
          <a:p>
            <a:r>
              <a:rPr lang="en-US"/>
              <a:t>Work through academic specific examples</a:t>
            </a:r>
          </a:p>
          <a:p>
            <a:r>
              <a:rPr lang="en-US" sz="1800"/>
              <a:t>Dr. Brian More</a:t>
            </a:r>
          </a:p>
          <a:p>
            <a:endParaRPr lang="en-US"/>
          </a:p>
        </p:txBody>
      </p:sp>
    </p:spTree>
    <p:extLst>
      <p:ext uri="{BB962C8B-B14F-4D97-AF65-F5344CB8AC3E}">
        <p14:creationId xmlns:p14="http://schemas.microsoft.com/office/powerpoint/2010/main" val="217457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Royalty rate</a:t>
            </a:r>
          </a:p>
        </p:txBody>
      </p:sp>
      <p:graphicFrame>
        <p:nvGraphicFramePr>
          <p:cNvPr id="6" name="Table 6">
            <a:extLst>
              <a:ext uri="{FF2B5EF4-FFF2-40B4-BE49-F238E27FC236}">
                <a16:creationId xmlns:a16="http://schemas.microsoft.com/office/drawing/2014/main" id="{DE0ECAFE-C82C-52AC-C729-59DB447555FF}"/>
              </a:ext>
            </a:extLst>
          </p:cNvPr>
          <p:cNvGraphicFramePr>
            <a:graphicFrameLocks/>
          </p:cNvGraphicFramePr>
          <p:nvPr>
            <p:extLst>
              <p:ext uri="{D42A27DB-BD31-4B8C-83A1-F6EECF244321}">
                <p14:modId xmlns:p14="http://schemas.microsoft.com/office/powerpoint/2010/main" val="3372780495"/>
              </p:ext>
            </p:extLst>
          </p:nvPr>
        </p:nvGraphicFramePr>
        <p:xfrm>
          <a:off x="502024" y="1800764"/>
          <a:ext cx="11319177" cy="4631260"/>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904843208"/>
                    </a:ext>
                  </a:extLst>
                </a:gridCol>
                <a:gridCol w="1030206">
                  <a:extLst>
                    <a:ext uri="{9D8B030D-6E8A-4147-A177-3AD203B41FA5}">
                      <a16:colId xmlns:a16="http://schemas.microsoft.com/office/drawing/2014/main" val="1948265675"/>
                    </a:ext>
                  </a:extLst>
                </a:gridCol>
                <a:gridCol w="1119373">
                  <a:extLst>
                    <a:ext uri="{9D8B030D-6E8A-4147-A177-3AD203B41FA5}">
                      <a16:colId xmlns:a16="http://schemas.microsoft.com/office/drawing/2014/main" val="406952123"/>
                    </a:ext>
                  </a:extLst>
                </a:gridCol>
                <a:gridCol w="3763409">
                  <a:extLst>
                    <a:ext uri="{9D8B030D-6E8A-4147-A177-3AD203B41FA5}">
                      <a16:colId xmlns:a16="http://schemas.microsoft.com/office/drawing/2014/main" val="3568710925"/>
                    </a:ext>
                  </a:extLst>
                </a:gridCol>
                <a:gridCol w="838889">
                  <a:extLst>
                    <a:ext uri="{9D8B030D-6E8A-4147-A177-3AD203B41FA5}">
                      <a16:colId xmlns:a16="http://schemas.microsoft.com/office/drawing/2014/main" val="3116439105"/>
                    </a:ext>
                  </a:extLst>
                </a:gridCol>
                <a:gridCol w="773800">
                  <a:extLst>
                    <a:ext uri="{9D8B030D-6E8A-4147-A177-3AD203B41FA5}">
                      <a16:colId xmlns:a16="http://schemas.microsoft.com/office/drawing/2014/main" val="178814892"/>
                    </a:ext>
                  </a:extLst>
                </a:gridCol>
                <a:gridCol w="944499">
                  <a:extLst>
                    <a:ext uri="{9D8B030D-6E8A-4147-A177-3AD203B41FA5}">
                      <a16:colId xmlns:a16="http://schemas.microsoft.com/office/drawing/2014/main" val="761234840"/>
                    </a:ext>
                  </a:extLst>
                </a:gridCol>
                <a:gridCol w="2311119">
                  <a:extLst>
                    <a:ext uri="{9D8B030D-6E8A-4147-A177-3AD203B41FA5}">
                      <a16:colId xmlns:a16="http://schemas.microsoft.com/office/drawing/2014/main" val="2164526897"/>
                    </a:ext>
                  </a:extLst>
                </a:gridCol>
              </a:tblGrid>
              <a:tr h="242140">
                <a:tc>
                  <a:txBody>
                    <a:bodyPr/>
                    <a:lstStyle/>
                    <a:p>
                      <a:pPr algn="ctr"/>
                      <a:r>
                        <a:rPr lang="en-GB" sz="900">
                          <a:latin typeface="Arial" panose="020B0604020202020204" pitchFamily="34" charset="0"/>
                          <a:cs typeface="Arial" panose="020B0604020202020204" pitchFamily="34" charset="0"/>
                        </a:rPr>
                        <a:t>Year</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Licensor</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Licensee</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IP right</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Territory</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Base</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Royalty</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Restrictions</a:t>
                      </a:r>
                    </a:p>
                  </a:txBody>
                  <a:tcPr anchor="ctr">
                    <a:solidFill>
                      <a:srgbClr val="4F758B"/>
                    </a:solidFill>
                  </a:tcPr>
                </a:tc>
                <a:extLst>
                  <a:ext uri="{0D108BD9-81ED-4DB2-BD59-A6C34878D82A}">
                    <a16:rowId xmlns:a16="http://schemas.microsoft.com/office/drawing/2014/main" val="1432036888"/>
                  </a:ext>
                </a:extLst>
              </a:tr>
              <a:tr h="351952">
                <a:tc>
                  <a:txBody>
                    <a:bodyPr/>
                    <a:lstStyle/>
                    <a:p>
                      <a:pPr algn="ctr"/>
                      <a:r>
                        <a:rPr lang="en-GB" sz="900">
                          <a:latin typeface="Arial" panose="020B0604020202020204" pitchFamily="34" charset="0"/>
                          <a:cs typeface="Arial" panose="020B0604020202020204" pitchFamily="34" charset="0"/>
                        </a:rPr>
                        <a:t>15/04/2021</a:t>
                      </a: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Euacentrix</a:t>
                      </a:r>
                      <a:r>
                        <a:rPr lang="en-GB" sz="900">
                          <a:latin typeface="Arial" panose="020B0604020202020204" pitchFamily="34" charset="0"/>
                          <a:cs typeface="Arial" panose="020B0604020202020204" pitchFamily="34" charset="0"/>
                        </a:rPr>
                        <a:t> LLC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Boon Industries Inc.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IP covering proprietary technology – Proprietary formula (ClO</a:t>
                      </a:r>
                      <a:r>
                        <a:rPr lang="en-GB" sz="900" baseline="-25000">
                          <a:latin typeface="Arial" panose="020B0604020202020204" pitchFamily="34" charset="0"/>
                          <a:cs typeface="Arial" panose="020B0604020202020204" pitchFamily="34" charset="0"/>
                        </a:rPr>
                        <a:t>2</a:t>
                      </a:r>
                      <a:r>
                        <a:rPr lang="en-GB" sz="900" baseline="0">
                          <a:latin typeface="Arial" panose="020B0604020202020204" pitchFamily="34" charset="0"/>
                          <a:cs typeface="Arial" panose="020B0604020202020204" pitchFamily="34" charset="0"/>
                        </a:rPr>
                        <a:t> + water)</a:t>
                      </a:r>
                      <a:r>
                        <a:rPr lang="en-GB" sz="900">
                          <a:latin typeface="Arial" panose="020B0604020202020204" pitchFamily="34" charset="0"/>
                          <a:cs typeface="Arial" panose="020B0604020202020204" pitchFamily="34" charset="0"/>
                        </a:rPr>
                        <a:t> &amp; make use Proprietary Equipment</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Sales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5%</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 For all application and uses</a:t>
                      </a:r>
                    </a:p>
                  </a:txBody>
                  <a:tcPr anchor="ctr">
                    <a:solidFill>
                      <a:srgbClr val="B4BFCD"/>
                    </a:solidFill>
                  </a:tcPr>
                </a:tc>
                <a:extLst>
                  <a:ext uri="{0D108BD9-81ED-4DB2-BD59-A6C34878D82A}">
                    <a16:rowId xmlns:a16="http://schemas.microsoft.com/office/drawing/2014/main" val="545842903"/>
                  </a:ext>
                </a:extLst>
              </a:tr>
              <a:tr h="483934">
                <a:tc>
                  <a:txBody>
                    <a:bodyPr/>
                    <a:lstStyle/>
                    <a:p>
                      <a:pPr algn="ctr"/>
                      <a:r>
                        <a:rPr lang="en-GB" sz="900">
                          <a:latin typeface="Arial" panose="020B0604020202020204" pitchFamily="34" charset="0"/>
                          <a:cs typeface="Arial" panose="020B0604020202020204" pitchFamily="34" charset="0"/>
                        </a:rPr>
                        <a:t>19/11/2020</a:t>
                      </a:r>
                    </a:p>
                  </a:txBody>
                  <a:tcPr anchor="ctr"/>
                </a:tc>
                <a:tc>
                  <a:txBody>
                    <a:bodyPr/>
                    <a:lstStyle/>
                    <a:p>
                      <a:pPr algn="ctr"/>
                      <a:r>
                        <a:rPr lang="en-GB" sz="900">
                          <a:latin typeface="Arial" panose="020B0604020202020204" pitchFamily="34" charset="0"/>
                          <a:cs typeface="Arial" panose="020B0604020202020204" pitchFamily="34" charset="0"/>
                        </a:rPr>
                        <a:t>Digital Research Solutions Inc.</a:t>
                      </a:r>
                    </a:p>
                  </a:txBody>
                  <a:tcPr anchor="ctr"/>
                </a:tc>
                <a:tc>
                  <a:txBody>
                    <a:bodyPr/>
                    <a:lstStyle/>
                    <a:p>
                      <a:pPr algn="ctr"/>
                      <a:r>
                        <a:rPr lang="en-GB" sz="900">
                          <a:latin typeface="Arial" panose="020B0604020202020204" pitchFamily="34" charset="0"/>
                          <a:cs typeface="Arial" panose="020B0604020202020204" pitchFamily="34" charset="0"/>
                        </a:rPr>
                        <a:t>JANGIT Enterprises Inc.</a:t>
                      </a:r>
                    </a:p>
                  </a:txBody>
                  <a:tcPr anchor="ctr"/>
                </a:tc>
                <a:tc>
                  <a:txBody>
                    <a:bodyPr/>
                    <a:lstStyle/>
                    <a:p>
                      <a:pPr algn="ctr"/>
                      <a:r>
                        <a:rPr lang="en-GB" sz="900">
                          <a:latin typeface="Arial" panose="020B0604020202020204" pitchFamily="34" charset="0"/>
                          <a:cs typeface="Arial" panose="020B0604020202020204" pitchFamily="34" charset="0"/>
                        </a:rPr>
                        <a:t>Patent (US 10572726 (digital media document summarizer) + associated know-how</a:t>
                      </a:r>
                    </a:p>
                  </a:txBody>
                  <a:tcPr anchor="ctr"/>
                </a:tc>
                <a:tc>
                  <a:txBody>
                    <a:bodyPr/>
                    <a:lstStyle/>
                    <a:p>
                      <a:pPr algn="ctr"/>
                      <a:r>
                        <a:rPr lang="en-GB" sz="900">
                          <a:latin typeface="Arial" panose="020B0604020202020204" pitchFamily="34" charset="0"/>
                          <a:cs typeface="Arial" panose="020B0604020202020204" pitchFamily="34" charset="0"/>
                        </a:rPr>
                        <a:t>Worldwide</a:t>
                      </a:r>
                    </a:p>
                  </a:txBody>
                  <a:tcPr anchor="ctr"/>
                </a:tc>
                <a:tc>
                  <a:txBody>
                    <a:bodyPr/>
                    <a:lstStyle/>
                    <a:p>
                      <a:pPr algn="ctr"/>
                      <a:r>
                        <a:rPr lang="en-GB" sz="900">
                          <a:latin typeface="Arial" panose="020B0604020202020204" pitchFamily="34" charset="0"/>
                          <a:cs typeface="Arial" panose="020B0604020202020204" pitchFamily="34" charset="0"/>
                        </a:rPr>
                        <a:t>Net Sales</a:t>
                      </a:r>
                    </a:p>
                  </a:txBody>
                  <a:tcPr anchor="ctr"/>
                </a:tc>
                <a:tc>
                  <a:txBody>
                    <a:bodyPr/>
                    <a:lstStyle/>
                    <a:p>
                      <a:pPr algn="ctr"/>
                      <a:r>
                        <a:rPr lang="en-GB" sz="900">
                          <a:latin typeface="Arial" panose="020B0604020202020204" pitchFamily="34" charset="0"/>
                          <a:cs typeface="Arial" panose="020B0604020202020204" pitchFamily="34" charset="0"/>
                        </a:rPr>
                        <a:t>6%</a:t>
                      </a:r>
                    </a:p>
                  </a:txBody>
                  <a:tcPr anchor="ctr"/>
                </a:tc>
                <a:tc>
                  <a:txBody>
                    <a:bodyPr/>
                    <a:lstStyle/>
                    <a:p>
                      <a:pPr algn="ctr"/>
                      <a:r>
                        <a:rPr lang="en-GB" sz="900">
                          <a:latin typeface="Arial" panose="020B0604020202020204" pitchFamily="34" charset="0"/>
                          <a:cs typeface="Arial" panose="020B0604020202020204" pitchFamily="34" charset="0"/>
                        </a:rPr>
                        <a:t>Exclusive, Solely for field of Summarization, Consolidation and educational software</a:t>
                      </a:r>
                    </a:p>
                  </a:txBody>
                  <a:tcPr anchor="ctr"/>
                </a:tc>
                <a:extLst>
                  <a:ext uri="{0D108BD9-81ED-4DB2-BD59-A6C34878D82A}">
                    <a16:rowId xmlns:a16="http://schemas.microsoft.com/office/drawing/2014/main" val="1753376543"/>
                  </a:ext>
                </a:extLst>
              </a:tr>
              <a:tr h="483934">
                <a:tc>
                  <a:txBody>
                    <a:bodyPr/>
                    <a:lstStyle/>
                    <a:p>
                      <a:pPr algn="ctr"/>
                      <a:r>
                        <a:rPr lang="en-GB" sz="900">
                          <a:latin typeface="Arial" panose="020B0604020202020204" pitchFamily="34" charset="0"/>
                          <a:cs typeface="Arial" panose="020B0604020202020204" pitchFamily="34" charset="0"/>
                        </a:rPr>
                        <a:t>04/12/2019</a:t>
                      </a: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a:t>
                      </a:r>
                      <a:r>
                        <a:rPr lang="en-GB" sz="900" err="1">
                          <a:latin typeface="Arial" panose="020B0604020202020204" pitchFamily="34" charset="0"/>
                          <a:cs typeface="Arial" panose="020B0604020202020204" pitchFamily="34" charset="0"/>
                        </a:rPr>
                        <a:t>Forschungsinstitut</a:t>
                      </a:r>
                      <a:r>
                        <a:rPr lang="en-GB" sz="900">
                          <a:latin typeface="Arial" panose="020B0604020202020204" pitchFamily="34" charset="0"/>
                          <a:cs typeface="Arial" panose="020B0604020202020204" pitchFamily="34" charset="0"/>
                        </a:rPr>
                        <a:t> </a:t>
                      </a:r>
                      <a:r>
                        <a:rPr lang="en-GB" sz="900" err="1">
                          <a:latin typeface="Arial" panose="020B0604020202020204" pitchFamily="34" charset="0"/>
                          <a:cs typeface="Arial" panose="020B0604020202020204" pitchFamily="34" charset="0"/>
                        </a:rPr>
                        <a:t>gmbh</a:t>
                      </a:r>
                      <a:endParaRPr lang="en-GB" sz="900">
                        <a:latin typeface="Arial" panose="020B0604020202020204" pitchFamily="34" charset="0"/>
                        <a:cs typeface="Arial" panose="020B0604020202020204" pitchFamily="34" charset="0"/>
                      </a:endParaRP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Titan+</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Exploit the technology (List of 8 patents (Ukraine, Russia) + technologies, patents, designs, processes, formulas, know-how, technical data, etc.) to produce </a:t>
                      </a: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products.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Income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10%</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 Perpetual, Irrevocable</a:t>
                      </a:r>
                    </a:p>
                  </a:txBody>
                  <a:tcPr anchor="ctr">
                    <a:solidFill>
                      <a:srgbClr val="B4BFCD"/>
                    </a:solidFill>
                  </a:tcPr>
                </a:tc>
                <a:extLst>
                  <a:ext uri="{0D108BD9-81ED-4DB2-BD59-A6C34878D82A}">
                    <a16:rowId xmlns:a16="http://schemas.microsoft.com/office/drawing/2014/main" val="392357947"/>
                  </a:ext>
                </a:extLst>
              </a:tr>
              <a:tr h="351952">
                <a:tc>
                  <a:txBody>
                    <a:bodyPr/>
                    <a:lstStyle/>
                    <a:p>
                      <a:pPr algn="ctr"/>
                      <a:r>
                        <a:rPr lang="en-GB" sz="900">
                          <a:latin typeface="Arial" panose="020B0604020202020204" pitchFamily="34" charset="0"/>
                          <a:cs typeface="Arial" panose="020B0604020202020204" pitchFamily="34" charset="0"/>
                        </a:rPr>
                        <a:t>21/04/2015</a:t>
                      </a:r>
                    </a:p>
                  </a:txBody>
                  <a:tcPr anchor="ctr"/>
                </a:tc>
                <a:tc>
                  <a:txBody>
                    <a:bodyPr/>
                    <a:lstStyle/>
                    <a:p>
                      <a:pPr algn="ctr"/>
                      <a:r>
                        <a:rPr lang="en-GB" sz="900">
                          <a:latin typeface="Arial" panose="020B0604020202020204" pitchFamily="34" charset="0"/>
                          <a:cs typeface="Arial" panose="020B0604020202020204" pitchFamily="34" charset="0"/>
                        </a:rPr>
                        <a:t>SG Blocks Inc</a:t>
                      </a:r>
                    </a:p>
                  </a:txBody>
                  <a:tcPr anchor="ctr"/>
                </a:tc>
                <a:tc>
                  <a:txBody>
                    <a:bodyPr/>
                    <a:lstStyle/>
                    <a:p>
                      <a:pPr algn="ctr"/>
                      <a:r>
                        <a:rPr lang="en-GB" sz="900">
                          <a:latin typeface="Arial" panose="020B0604020202020204" pitchFamily="34" charset="0"/>
                          <a:cs typeface="Arial" panose="020B0604020202020204" pitchFamily="34" charset="0"/>
                        </a:rPr>
                        <a:t>Red Cardinal Holdings</a:t>
                      </a:r>
                    </a:p>
                  </a:txBody>
                  <a:tcPr anchor="ctr"/>
                </a:tc>
                <a:tc>
                  <a:txBody>
                    <a:bodyPr/>
                    <a:lstStyle/>
                    <a:p>
                      <a:pPr algn="ctr"/>
                      <a:r>
                        <a:rPr lang="en-GB" sz="900">
                          <a:latin typeface="Arial" panose="020B0604020202020204" pitchFamily="34" charset="0"/>
                          <a:cs typeface="Arial" panose="020B0604020202020204" pitchFamily="34" charset="0"/>
                        </a:rPr>
                        <a:t>Proprietary method and technology for construction of buildings</a:t>
                      </a:r>
                    </a:p>
                  </a:txBody>
                  <a:tcPr anchor="ctr"/>
                </a:tc>
                <a:tc>
                  <a:txBody>
                    <a:bodyPr/>
                    <a:lstStyle/>
                    <a:p>
                      <a:pPr algn="ctr"/>
                      <a:r>
                        <a:rPr lang="en-GB" sz="900">
                          <a:latin typeface="Arial" panose="020B0604020202020204" pitchFamily="34" charset="0"/>
                          <a:cs typeface="Arial" panose="020B0604020202020204" pitchFamily="34" charset="0"/>
                        </a:rPr>
                        <a:t>Worldwide</a:t>
                      </a:r>
                    </a:p>
                  </a:txBody>
                  <a:tcPr anchor="ctr"/>
                </a:tc>
                <a:tc>
                  <a:txBody>
                    <a:bodyPr/>
                    <a:lstStyle/>
                    <a:p>
                      <a:pPr algn="ctr"/>
                      <a:r>
                        <a:rPr lang="en-GB" sz="900">
                          <a:latin typeface="Arial" panose="020B0604020202020204" pitchFamily="34" charset="0"/>
                          <a:cs typeface="Arial" panose="020B0604020202020204" pitchFamily="34" charset="0"/>
                        </a:rPr>
                        <a:t>Net Sales</a:t>
                      </a:r>
                    </a:p>
                  </a:txBody>
                  <a:tcPr anchor="ctr"/>
                </a:tc>
                <a:tc>
                  <a:txBody>
                    <a:bodyPr/>
                    <a:lstStyle/>
                    <a:p>
                      <a:pPr algn="ctr"/>
                      <a:r>
                        <a:rPr lang="en-GB" sz="900">
                          <a:latin typeface="Arial" panose="020B0604020202020204" pitchFamily="34" charset="0"/>
                          <a:cs typeface="Arial" panose="020B0604020202020204" pitchFamily="34" charset="0"/>
                        </a:rPr>
                        <a:t>10%</a:t>
                      </a:r>
                    </a:p>
                  </a:txBody>
                  <a:tcPr anchor="ctr"/>
                </a:tc>
                <a:tc>
                  <a:txBody>
                    <a:bodyPr/>
                    <a:lstStyle/>
                    <a:p>
                      <a:pPr algn="ctr"/>
                      <a:r>
                        <a:rPr lang="en-GB" sz="900">
                          <a:latin typeface="Arial" panose="020B0604020202020204" pitchFamily="34" charset="0"/>
                          <a:cs typeface="Arial" panose="020B0604020202020204" pitchFamily="34" charset="0"/>
                        </a:rPr>
                        <a:t>Non-exclusive USA, EU</a:t>
                      </a:r>
                    </a:p>
                    <a:p>
                      <a:pPr algn="ctr"/>
                      <a:r>
                        <a:rPr lang="en-GB" sz="900">
                          <a:latin typeface="Arial" panose="020B0604020202020204" pitchFamily="34" charset="0"/>
                          <a:cs typeface="Arial" panose="020B0604020202020204" pitchFamily="34" charset="0"/>
                        </a:rPr>
                        <a:t>Exclusive – The world – (USA+EU)</a:t>
                      </a:r>
                    </a:p>
                  </a:txBody>
                  <a:tcPr anchor="ctr"/>
                </a:tc>
                <a:extLst>
                  <a:ext uri="{0D108BD9-81ED-4DB2-BD59-A6C34878D82A}">
                    <a16:rowId xmlns:a16="http://schemas.microsoft.com/office/drawing/2014/main" val="4028139558"/>
                  </a:ext>
                </a:extLst>
              </a:tr>
              <a:tr h="747898">
                <a:tc>
                  <a:txBody>
                    <a:bodyPr/>
                    <a:lstStyle/>
                    <a:p>
                      <a:pPr algn="ctr"/>
                      <a:r>
                        <a:rPr lang="en-GB" sz="900">
                          <a:latin typeface="Arial" panose="020B0604020202020204" pitchFamily="34" charset="0"/>
                          <a:cs typeface="Arial" panose="020B0604020202020204" pitchFamily="34" charset="0"/>
                        </a:rPr>
                        <a:t>01/08/2011</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Temple University</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Save the world air, inc.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Patent rights (Patent portfolio – Method for Reduction of Crude oil viscosity – USA, Brazil, Canada, UK, China, Indonesia, Mexico, Nigeria, Norway, Russia, Arab Emirates- granted only in UK and Nigeria) and technical information for making, selling, using, importing Licensed product</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Sales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7% for (first $20m sales, sliding scale to 4% for &gt;$100m</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a:t>
                      </a:r>
                    </a:p>
                  </a:txBody>
                  <a:tcPr anchor="ctr">
                    <a:solidFill>
                      <a:srgbClr val="B4BFCD"/>
                    </a:solidFill>
                  </a:tcPr>
                </a:tc>
                <a:extLst>
                  <a:ext uri="{0D108BD9-81ED-4DB2-BD59-A6C34878D82A}">
                    <a16:rowId xmlns:a16="http://schemas.microsoft.com/office/drawing/2014/main" val="2844986548"/>
                  </a:ext>
                </a:extLst>
              </a:tr>
              <a:tr h="791892">
                <a:tc>
                  <a:txBody>
                    <a:bodyPr/>
                    <a:lstStyle/>
                    <a:p>
                      <a:pPr algn="ctr"/>
                      <a:r>
                        <a:rPr lang="en-GB" sz="900">
                          <a:latin typeface="Arial" panose="020B0604020202020204" pitchFamily="34" charset="0"/>
                          <a:cs typeface="Arial" panose="020B0604020202020204" pitchFamily="34" charset="0"/>
                        </a:rPr>
                        <a:t>12/07/2010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latin typeface="Arial" panose="020B0604020202020204" pitchFamily="34" charset="0"/>
                          <a:cs typeface="Arial" panose="020B0604020202020204" pitchFamily="34" charset="0"/>
                        </a:rPr>
                        <a:t>CEFCO Global Clean Energy, </a:t>
                      </a:r>
                      <a:r>
                        <a:rPr lang="en-GB" sz="900" err="1">
                          <a:latin typeface="Arial" panose="020B0604020202020204" pitchFamily="34" charset="0"/>
                          <a:cs typeface="Arial" panose="020B0604020202020204" pitchFamily="34" charset="0"/>
                        </a:rPr>
                        <a:t>llc</a:t>
                      </a:r>
                      <a:r>
                        <a:rPr lang="en-GB" sz="900">
                          <a:latin typeface="Arial" panose="020B0604020202020204" pitchFamily="34" charset="0"/>
                          <a:cs typeface="Arial" panose="020B0604020202020204" pitchFamily="34" charset="0"/>
                        </a:rPr>
                        <a:t>/CEFCO LLC</a:t>
                      </a:r>
                    </a:p>
                  </a:txBody>
                  <a:tcPr anchor="ctr"/>
                </a:tc>
                <a:tc>
                  <a:txBody>
                    <a:bodyPr/>
                    <a:lstStyle/>
                    <a:p>
                      <a:pPr algn="ctr"/>
                      <a:r>
                        <a:rPr lang="en-GB" sz="900">
                          <a:latin typeface="Arial" panose="020B0604020202020204" pitchFamily="34" charset="0"/>
                          <a:cs typeface="Arial" panose="020B0604020202020204" pitchFamily="34" charset="0"/>
                        </a:rPr>
                        <a:t>Peerless, LLC</a:t>
                      </a:r>
                    </a:p>
                  </a:txBody>
                  <a:tcPr anchor="ctr"/>
                </a:tc>
                <a:tc>
                  <a:txBody>
                    <a:bodyPr/>
                    <a:lstStyle/>
                    <a:p>
                      <a:pPr algn="ctr"/>
                      <a:r>
                        <a:rPr lang="en-GB" sz="800" dirty="0">
                          <a:latin typeface="Arial" panose="020B0604020202020204" pitchFamily="34" charset="0"/>
                          <a:cs typeface="Arial" panose="020B0604020202020204" pitchFamily="34" charset="0"/>
                        </a:rPr>
                        <a:t>CEFCO Process (Patent US20080250715+ know-how) in the field of “air quality control systems for post-combustion gases, including air filtration, air emissions control, carbon emission and capture and air pollutants recovery, and the production of end-products, including chemicals, fertilizers, fuels, and metals and minerals, from the products of such filtration, control, capture or recovery process.”</a:t>
                      </a:r>
                    </a:p>
                  </a:txBody>
                  <a:tcPr anchor="ctr"/>
                </a:tc>
                <a:tc>
                  <a:txBody>
                    <a:bodyPr/>
                    <a:lstStyle/>
                    <a:p>
                      <a:pPr algn="ctr"/>
                      <a:r>
                        <a:rPr lang="en-GB" sz="900">
                          <a:latin typeface="Arial" panose="020B0604020202020204" pitchFamily="34" charset="0"/>
                          <a:cs typeface="Arial" panose="020B0604020202020204" pitchFamily="34" charset="0"/>
                        </a:rPr>
                        <a:t>USA</a:t>
                      </a:r>
                    </a:p>
                  </a:txBody>
                  <a:tcPr anchor="ctr"/>
                </a:tc>
                <a:tc>
                  <a:txBody>
                    <a:bodyPr/>
                    <a:lstStyle/>
                    <a:p>
                      <a:pPr algn="ctr"/>
                      <a:r>
                        <a:rPr lang="en-GB" sz="900">
                          <a:latin typeface="Arial" panose="020B0604020202020204" pitchFamily="34" charset="0"/>
                          <a:cs typeface="Arial" panose="020B0604020202020204" pitchFamily="34" charset="0"/>
                        </a:rPr>
                        <a:t>Gross Revenue Sales</a:t>
                      </a:r>
                    </a:p>
                  </a:txBody>
                  <a:tcPr anchor="ctr"/>
                </a:tc>
                <a:tc>
                  <a:txBody>
                    <a:bodyPr/>
                    <a:lstStyle/>
                    <a:p>
                      <a:pPr algn="ctr"/>
                      <a:r>
                        <a:rPr lang="en-GB" sz="900">
                          <a:latin typeface="Arial" panose="020B0604020202020204" pitchFamily="34" charset="0"/>
                          <a:cs typeface="Arial" panose="020B0604020202020204" pitchFamily="34" charset="0"/>
                        </a:rPr>
                        <a:t>5%</a:t>
                      </a:r>
                    </a:p>
                  </a:txBody>
                  <a:tcPr anchor="ctr"/>
                </a:tc>
                <a:tc>
                  <a:txBody>
                    <a:bodyPr/>
                    <a:lstStyle/>
                    <a:p>
                      <a:pPr algn="ctr"/>
                      <a:r>
                        <a:rPr lang="en-GB" sz="900">
                          <a:latin typeface="Arial" panose="020B0604020202020204" pitchFamily="34" charset="0"/>
                          <a:cs typeface="Arial" panose="020B0604020202020204" pitchFamily="34" charset="0"/>
                        </a:rPr>
                        <a:t>Exclusive, 10 years</a:t>
                      </a:r>
                    </a:p>
                  </a:txBody>
                  <a:tcPr anchor="ctr"/>
                </a:tc>
                <a:extLst>
                  <a:ext uri="{0D108BD9-81ED-4DB2-BD59-A6C34878D82A}">
                    <a16:rowId xmlns:a16="http://schemas.microsoft.com/office/drawing/2014/main" val="2639674091"/>
                  </a:ext>
                </a:extLst>
              </a:tr>
              <a:tr h="1011862">
                <a:tc>
                  <a:txBody>
                    <a:bodyPr/>
                    <a:lstStyle/>
                    <a:p>
                      <a:pPr algn="ctr"/>
                      <a:r>
                        <a:rPr lang="en-GB" sz="900" b="0">
                          <a:latin typeface="Arial" panose="020B0604020202020204" pitchFamily="34" charset="0"/>
                          <a:cs typeface="Arial" panose="020B0604020202020204" pitchFamily="34" charset="0"/>
                        </a:rPr>
                        <a:t>09/12/2014</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Rice University</a:t>
                      </a:r>
                    </a:p>
                  </a:txBody>
                  <a:tcPr anchor="ctr">
                    <a:solidFill>
                      <a:srgbClr val="B4BFCD"/>
                    </a:solidFill>
                  </a:tcPr>
                </a:tc>
                <a:tc>
                  <a:txBody>
                    <a:bodyPr/>
                    <a:lstStyle/>
                    <a:p>
                      <a:pPr algn="ctr"/>
                      <a:r>
                        <a:rPr lang="en-GB" sz="900" b="0" err="1">
                          <a:latin typeface="Arial" panose="020B0604020202020204" pitchFamily="34" charset="0"/>
                          <a:cs typeface="Arial" panose="020B0604020202020204" pitchFamily="34" charset="0"/>
                        </a:rPr>
                        <a:t>Tubz</a:t>
                      </a:r>
                      <a:r>
                        <a:rPr lang="en-GB" sz="900" b="0">
                          <a:latin typeface="Arial" panose="020B0604020202020204" pitchFamily="34" charset="0"/>
                          <a:cs typeface="Arial" panose="020B0604020202020204" pitchFamily="34" charset="0"/>
                        </a:rPr>
                        <a:t>, LLC</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Patent family (USA, Europe, Israel, South Korea) - Graphene-CNT Hybrid Material and Use as a Supercapacitor Electrode</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Adjusted Gross Sales</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3% +other payments</a:t>
                      </a:r>
                    </a:p>
                  </a:txBody>
                  <a:tcPr anchor="ctr">
                    <a:solidFill>
                      <a:srgbClr val="B4BFCD"/>
                    </a:solidFill>
                  </a:tcPr>
                </a:tc>
                <a:tc>
                  <a:txBody>
                    <a:bodyPr/>
                    <a:lstStyle/>
                    <a:p>
                      <a:pPr algn="ctr"/>
                      <a:r>
                        <a:rPr lang="en-GB" sz="900" b="0" dirty="0">
                          <a:latin typeface="Arial" panose="020B0604020202020204" pitchFamily="34" charset="0"/>
                          <a:cs typeface="Arial" panose="020B0604020202020204" pitchFamily="34" charset="0"/>
                        </a:rPr>
                        <a:t>Exclusive, Field of use (consumer electronics (including without limitation mobile electronics, mobile telephones/smartphones, tablets, and wearable electronics), nano electronic technologies, electric vehicles, energy storage, and medical devices.)</a:t>
                      </a:r>
                    </a:p>
                  </a:txBody>
                  <a:tcPr anchor="ctr">
                    <a:solidFill>
                      <a:srgbClr val="B4BFCD"/>
                    </a:solidFill>
                  </a:tcPr>
                </a:tc>
                <a:extLst>
                  <a:ext uri="{0D108BD9-81ED-4DB2-BD59-A6C34878D82A}">
                    <a16:rowId xmlns:a16="http://schemas.microsoft.com/office/drawing/2014/main" val="3150202802"/>
                  </a:ext>
                </a:extLst>
              </a:tr>
            </a:tbl>
          </a:graphicData>
        </a:graphic>
      </p:graphicFrame>
    </p:spTree>
    <p:extLst>
      <p:ext uri="{BB962C8B-B14F-4D97-AF65-F5344CB8AC3E}">
        <p14:creationId xmlns:p14="http://schemas.microsoft.com/office/powerpoint/2010/main" val="1004058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Royalty rate</a:t>
            </a:r>
          </a:p>
        </p:txBody>
      </p:sp>
      <p:sp>
        <p:nvSpPr>
          <p:cNvPr id="3" name="TextBox 2">
            <a:extLst>
              <a:ext uri="{FF2B5EF4-FFF2-40B4-BE49-F238E27FC236}">
                <a16:creationId xmlns:a16="http://schemas.microsoft.com/office/drawing/2014/main" id="{47A16E18-DEE6-56E7-733F-336475B0BAC1}"/>
              </a:ext>
            </a:extLst>
          </p:cNvPr>
          <p:cNvSpPr txBox="1"/>
          <p:nvPr/>
        </p:nvSpPr>
        <p:spPr>
          <a:xfrm>
            <a:off x="1216058" y="1734532"/>
            <a:ext cx="9670342" cy="400110"/>
          </a:xfrm>
          <a:prstGeom prst="rect">
            <a:avLst/>
          </a:prstGeom>
          <a:noFill/>
        </p:spPr>
        <p:txBody>
          <a:bodyPr wrap="square" rtlCol="0">
            <a:spAutoFit/>
          </a:bodyPr>
          <a:lstStyle/>
          <a:p>
            <a:r>
              <a:rPr lang="en-GB" sz="2000" dirty="0"/>
              <a:t>What royalty rate should we use for this valuation?</a:t>
            </a:r>
          </a:p>
        </p:txBody>
      </p:sp>
      <p:sp>
        <p:nvSpPr>
          <p:cNvPr id="4" name="TextBox 3">
            <a:extLst>
              <a:ext uri="{FF2B5EF4-FFF2-40B4-BE49-F238E27FC236}">
                <a16:creationId xmlns:a16="http://schemas.microsoft.com/office/drawing/2014/main" id="{01CEB69C-D27C-7F5B-409B-F11267A28E5C}"/>
              </a:ext>
            </a:extLst>
          </p:cNvPr>
          <p:cNvSpPr txBox="1"/>
          <p:nvPr/>
        </p:nvSpPr>
        <p:spPr>
          <a:xfrm>
            <a:off x="1216058" y="2554883"/>
            <a:ext cx="9670342" cy="400110"/>
          </a:xfrm>
          <a:prstGeom prst="rect">
            <a:avLst/>
          </a:prstGeom>
          <a:noFill/>
        </p:spPr>
        <p:txBody>
          <a:bodyPr wrap="square" rtlCol="0">
            <a:spAutoFit/>
          </a:bodyPr>
          <a:lstStyle/>
          <a:p>
            <a:r>
              <a:rPr lang="en-GB" sz="2000" dirty="0"/>
              <a:t>Which do you think is the closest comparable?</a:t>
            </a:r>
          </a:p>
        </p:txBody>
      </p:sp>
      <p:sp>
        <p:nvSpPr>
          <p:cNvPr id="5" name="TextBox 4">
            <a:extLst>
              <a:ext uri="{FF2B5EF4-FFF2-40B4-BE49-F238E27FC236}">
                <a16:creationId xmlns:a16="http://schemas.microsoft.com/office/drawing/2014/main" id="{963EE59F-2405-DD9F-9A9C-DE4E7169E7FE}"/>
              </a:ext>
            </a:extLst>
          </p:cNvPr>
          <p:cNvSpPr txBox="1"/>
          <p:nvPr/>
        </p:nvSpPr>
        <p:spPr>
          <a:xfrm>
            <a:off x="1216058" y="3375234"/>
            <a:ext cx="9670342" cy="707886"/>
          </a:xfrm>
          <a:prstGeom prst="rect">
            <a:avLst/>
          </a:prstGeom>
          <a:noFill/>
        </p:spPr>
        <p:txBody>
          <a:bodyPr wrap="square" rtlCol="0">
            <a:spAutoFit/>
          </a:bodyPr>
          <a:lstStyle/>
          <a:p>
            <a:r>
              <a:rPr lang="en-GB" sz="2000" dirty="0"/>
              <a:t>In my view – 5</a:t>
            </a:r>
            <a:r>
              <a:rPr lang="en-GB" sz="2000" baseline="30000" dirty="0"/>
              <a:t>th</a:t>
            </a:r>
            <a:r>
              <a:rPr lang="en-GB" sz="2000" dirty="0"/>
              <a:t> agreement is the closest – start from 5% - consider geography, exclusivity, any other existing licences.</a:t>
            </a:r>
          </a:p>
        </p:txBody>
      </p:sp>
      <p:sp>
        <p:nvSpPr>
          <p:cNvPr id="8" name="TextBox 7">
            <a:extLst>
              <a:ext uri="{FF2B5EF4-FFF2-40B4-BE49-F238E27FC236}">
                <a16:creationId xmlns:a16="http://schemas.microsoft.com/office/drawing/2014/main" id="{C64DB65E-436B-3992-DF41-8B40D0B0185A}"/>
              </a:ext>
            </a:extLst>
          </p:cNvPr>
          <p:cNvSpPr txBox="1"/>
          <p:nvPr/>
        </p:nvSpPr>
        <p:spPr>
          <a:xfrm>
            <a:off x="1216058" y="4503361"/>
            <a:ext cx="9068585" cy="707886"/>
          </a:xfrm>
          <a:prstGeom prst="rect">
            <a:avLst/>
          </a:prstGeom>
          <a:noFill/>
        </p:spPr>
        <p:txBody>
          <a:bodyPr wrap="square">
            <a:spAutoFit/>
          </a:bodyPr>
          <a:lstStyle/>
          <a:p>
            <a:r>
              <a:rPr lang="en-GB" sz="2000" dirty="0"/>
              <a:t>How would you adjust if you discover there is already a contract that gives a companies a free non-exclusive world-wide licence?</a:t>
            </a:r>
          </a:p>
        </p:txBody>
      </p:sp>
      <p:sp>
        <p:nvSpPr>
          <p:cNvPr id="9" name="TextBox 8">
            <a:extLst>
              <a:ext uri="{FF2B5EF4-FFF2-40B4-BE49-F238E27FC236}">
                <a16:creationId xmlns:a16="http://schemas.microsoft.com/office/drawing/2014/main" id="{866B7D8F-F0EA-AAAE-8D79-1D00749E8600}"/>
              </a:ext>
            </a:extLst>
          </p:cNvPr>
          <p:cNvSpPr txBox="1"/>
          <p:nvPr/>
        </p:nvSpPr>
        <p:spPr>
          <a:xfrm>
            <a:off x="1216058" y="5631490"/>
            <a:ext cx="9068585" cy="400110"/>
          </a:xfrm>
          <a:prstGeom prst="rect">
            <a:avLst/>
          </a:prstGeom>
          <a:noFill/>
        </p:spPr>
        <p:txBody>
          <a:bodyPr wrap="square">
            <a:spAutoFit/>
          </a:bodyPr>
          <a:lstStyle/>
          <a:p>
            <a:r>
              <a:rPr lang="en-GB" sz="2000" dirty="0"/>
              <a:t>3.25% - 3.75%</a:t>
            </a:r>
          </a:p>
        </p:txBody>
      </p:sp>
    </p:spTree>
    <p:extLst>
      <p:ext uri="{BB962C8B-B14F-4D97-AF65-F5344CB8AC3E}">
        <p14:creationId xmlns:p14="http://schemas.microsoft.com/office/powerpoint/2010/main" val="41627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Discount rate and risk adjustment</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10515600" cy="873390"/>
          </a:xfrm>
        </p:spPr>
        <p:txBody>
          <a:bodyPr>
            <a:normAutofit/>
          </a:bodyPr>
          <a:lstStyle/>
          <a:p>
            <a:r>
              <a:rPr lang="en-GB" sz="2000" dirty="0"/>
              <a:t>What are the risks for this technology to reach the market?</a:t>
            </a:r>
          </a:p>
          <a:p>
            <a:endParaRPr lang="en-GB" sz="2000" dirty="0"/>
          </a:p>
          <a:p>
            <a:endParaRPr lang="en-GB" sz="2000" dirty="0"/>
          </a:p>
        </p:txBody>
      </p:sp>
      <p:sp>
        <p:nvSpPr>
          <p:cNvPr id="4" name="Content Placeholder 2">
            <a:extLst>
              <a:ext uri="{FF2B5EF4-FFF2-40B4-BE49-F238E27FC236}">
                <a16:creationId xmlns:a16="http://schemas.microsoft.com/office/drawing/2014/main" id="{452955C6-7441-2510-FA6F-6E43581C96A3}"/>
              </a:ext>
            </a:extLst>
          </p:cNvPr>
          <p:cNvSpPr txBox="1">
            <a:spLocks/>
          </p:cNvSpPr>
          <p:nvPr/>
        </p:nvSpPr>
        <p:spPr>
          <a:xfrm>
            <a:off x="1188000" y="3167929"/>
            <a:ext cx="10515600" cy="87339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What are the risks associated with the IP?</a:t>
            </a:r>
          </a:p>
          <a:p>
            <a:endParaRPr lang="en-GB" sz="2000" dirty="0"/>
          </a:p>
          <a:p>
            <a:endParaRPr lang="en-GB" sz="2000" dirty="0"/>
          </a:p>
        </p:txBody>
      </p:sp>
      <p:sp>
        <p:nvSpPr>
          <p:cNvPr id="5" name="Content Placeholder 2">
            <a:extLst>
              <a:ext uri="{FF2B5EF4-FFF2-40B4-BE49-F238E27FC236}">
                <a16:creationId xmlns:a16="http://schemas.microsoft.com/office/drawing/2014/main" id="{77B6A754-C35A-6581-A7E1-565BFED678CE}"/>
              </a:ext>
            </a:extLst>
          </p:cNvPr>
          <p:cNvSpPr txBox="1">
            <a:spLocks/>
          </p:cNvSpPr>
          <p:nvPr/>
        </p:nvSpPr>
        <p:spPr>
          <a:xfrm>
            <a:off x="1188000" y="4258658"/>
            <a:ext cx="10515600" cy="87339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How can we account for the risk in the IP valuation?</a:t>
            </a:r>
          </a:p>
          <a:p>
            <a:endParaRPr lang="en-GB" sz="2000" dirty="0"/>
          </a:p>
          <a:p>
            <a:endParaRPr lang="en-GB" sz="2000" dirty="0"/>
          </a:p>
        </p:txBody>
      </p:sp>
      <p:sp>
        <p:nvSpPr>
          <p:cNvPr id="6" name="Content Placeholder 2">
            <a:extLst>
              <a:ext uri="{FF2B5EF4-FFF2-40B4-BE49-F238E27FC236}">
                <a16:creationId xmlns:a16="http://schemas.microsoft.com/office/drawing/2014/main" id="{C21A588C-AB83-CD07-3B1E-A39A7883AF5C}"/>
              </a:ext>
            </a:extLst>
          </p:cNvPr>
          <p:cNvSpPr txBox="1">
            <a:spLocks/>
          </p:cNvSpPr>
          <p:nvPr/>
        </p:nvSpPr>
        <p:spPr>
          <a:xfrm>
            <a:off x="1188000" y="5349387"/>
            <a:ext cx="10515600" cy="87339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Either high VC discount rate; or Rate of return of startup (20%) + risk adjustment of revenues (10% success rate)</a:t>
            </a:r>
          </a:p>
          <a:p>
            <a:endParaRPr lang="en-GB" dirty="0"/>
          </a:p>
          <a:p>
            <a:endParaRPr lang="en-GB" dirty="0"/>
          </a:p>
        </p:txBody>
      </p:sp>
    </p:spTree>
    <p:extLst>
      <p:ext uri="{BB962C8B-B14F-4D97-AF65-F5344CB8AC3E}">
        <p14:creationId xmlns:p14="http://schemas.microsoft.com/office/powerpoint/2010/main" val="900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Other parameters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r>
              <a:rPr lang="en-GB" dirty="0"/>
              <a:t>Tax rate – 25% - usually a good assumption if no information</a:t>
            </a:r>
          </a:p>
          <a:p>
            <a:r>
              <a:rPr lang="en-GB" dirty="0"/>
              <a:t>Terminal growth rate - -7% - the patent expires in 2043</a:t>
            </a:r>
          </a:p>
          <a:p>
            <a:r>
              <a:rPr lang="en-GB" dirty="0"/>
              <a:t>Tax amortisation period – Remaining patent lifetime</a:t>
            </a:r>
          </a:p>
          <a:p>
            <a:r>
              <a:rPr lang="en-GB" dirty="0"/>
              <a:t>Valuation data</a:t>
            </a:r>
          </a:p>
          <a:p>
            <a:r>
              <a:rPr lang="en-GB" dirty="0"/>
              <a:t>End of financial year</a:t>
            </a:r>
          </a:p>
          <a:p>
            <a:endParaRPr lang="en-GB" dirty="0"/>
          </a:p>
          <a:p>
            <a:endParaRPr lang="en-GB" dirty="0"/>
          </a:p>
        </p:txBody>
      </p:sp>
    </p:spTree>
    <p:extLst>
      <p:ext uri="{BB962C8B-B14F-4D97-AF65-F5344CB8AC3E}">
        <p14:creationId xmlns:p14="http://schemas.microsoft.com/office/powerpoint/2010/main" val="320606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Revenues &amp; Inputs</a:t>
            </a:r>
          </a:p>
        </p:txBody>
      </p:sp>
      <p:pic>
        <p:nvPicPr>
          <p:cNvPr id="10" name="Content Placeholder 9">
            <a:extLst>
              <a:ext uri="{FF2B5EF4-FFF2-40B4-BE49-F238E27FC236}">
                <a16:creationId xmlns:a16="http://schemas.microsoft.com/office/drawing/2014/main" id="{D337AD8B-56D5-91E5-A61E-AD350353FC16}"/>
              </a:ext>
            </a:extLst>
          </p:cNvPr>
          <p:cNvPicPr>
            <a:picLocks noGrp="1" noChangeAspect="1"/>
          </p:cNvPicPr>
          <p:nvPr>
            <p:ph idx="1"/>
          </p:nvPr>
        </p:nvPicPr>
        <p:blipFill>
          <a:blip r:embed="rId2"/>
          <a:stretch>
            <a:fillRect/>
          </a:stretch>
        </p:blipFill>
        <p:spPr>
          <a:xfrm>
            <a:off x="161282" y="2226846"/>
            <a:ext cx="11869436" cy="2271177"/>
          </a:xfrm>
          <a:prstGeom prst="rect">
            <a:avLst/>
          </a:prstGeom>
        </p:spPr>
      </p:pic>
    </p:spTree>
    <p:extLst>
      <p:ext uri="{BB962C8B-B14F-4D97-AF65-F5344CB8AC3E}">
        <p14:creationId xmlns:p14="http://schemas.microsoft.com/office/powerpoint/2010/main" val="274285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Fair value</a:t>
            </a:r>
          </a:p>
        </p:txBody>
      </p:sp>
      <p:pic>
        <p:nvPicPr>
          <p:cNvPr id="5" name="Content Placeholder 4">
            <a:extLst>
              <a:ext uri="{FF2B5EF4-FFF2-40B4-BE49-F238E27FC236}">
                <a16:creationId xmlns:a16="http://schemas.microsoft.com/office/drawing/2014/main" id="{DB30914C-BE24-3A00-7B39-E40CD07E241B}"/>
              </a:ext>
            </a:extLst>
          </p:cNvPr>
          <p:cNvPicPr>
            <a:picLocks noGrp="1" noChangeAspect="1"/>
          </p:cNvPicPr>
          <p:nvPr>
            <p:ph idx="1"/>
          </p:nvPr>
        </p:nvPicPr>
        <p:blipFill>
          <a:blip r:embed="rId2"/>
          <a:stretch>
            <a:fillRect/>
          </a:stretch>
        </p:blipFill>
        <p:spPr>
          <a:xfrm>
            <a:off x="318599" y="1732042"/>
            <a:ext cx="11554802" cy="3393915"/>
          </a:xfrm>
          <a:prstGeom prst="rect">
            <a:avLst/>
          </a:prstGeom>
        </p:spPr>
      </p:pic>
    </p:spTree>
    <p:extLst>
      <p:ext uri="{BB962C8B-B14F-4D97-AF65-F5344CB8AC3E}">
        <p14:creationId xmlns:p14="http://schemas.microsoft.com/office/powerpoint/2010/main" val="1615996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3 – Sensitivity Analysis</a:t>
            </a:r>
          </a:p>
        </p:txBody>
      </p:sp>
      <p:pic>
        <p:nvPicPr>
          <p:cNvPr id="7" name="Content Placeholder 6">
            <a:extLst>
              <a:ext uri="{FF2B5EF4-FFF2-40B4-BE49-F238E27FC236}">
                <a16:creationId xmlns:a16="http://schemas.microsoft.com/office/drawing/2014/main" id="{213F1179-CB57-9130-09F9-D847D9260522}"/>
              </a:ext>
            </a:extLst>
          </p:cNvPr>
          <p:cNvPicPr>
            <a:picLocks noGrp="1" noChangeAspect="1"/>
          </p:cNvPicPr>
          <p:nvPr>
            <p:ph idx="1"/>
          </p:nvPr>
        </p:nvPicPr>
        <p:blipFill rotWithShape="1">
          <a:blip r:embed="rId2"/>
          <a:srcRect l="38191" t="8234"/>
          <a:stretch/>
        </p:blipFill>
        <p:spPr>
          <a:xfrm>
            <a:off x="1348034" y="2103916"/>
            <a:ext cx="5460437" cy="2015180"/>
          </a:xfrm>
          <a:prstGeom prst="rect">
            <a:avLst/>
          </a:prstGeom>
        </p:spPr>
      </p:pic>
      <p:pic>
        <p:nvPicPr>
          <p:cNvPr id="9" name="Picture 8">
            <a:extLst>
              <a:ext uri="{FF2B5EF4-FFF2-40B4-BE49-F238E27FC236}">
                <a16:creationId xmlns:a16="http://schemas.microsoft.com/office/drawing/2014/main" id="{8DAD5F87-5E2D-74AE-1884-3B0529842A25}"/>
              </a:ext>
            </a:extLst>
          </p:cNvPr>
          <p:cNvPicPr>
            <a:picLocks noChangeAspect="1"/>
          </p:cNvPicPr>
          <p:nvPr/>
        </p:nvPicPr>
        <p:blipFill rotWithShape="1">
          <a:blip r:embed="rId3"/>
          <a:srcRect l="3497" r="87899"/>
          <a:stretch/>
        </p:blipFill>
        <p:spPr>
          <a:xfrm>
            <a:off x="650449" y="2018773"/>
            <a:ext cx="697584" cy="2015179"/>
          </a:xfrm>
          <a:prstGeom prst="rect">
            <a:avLst/>
          </a:prstGeom>
        </p:spPr>
      </p:pic>
      <p:pic>
        <p:nvPicPr>
          <p:cNvPr id="11" name="Picture 10">
            <a:extLst>
              <a:ext uri="{FF2B5EF4-FFF2-40B4-BE49-F238E27FC236}">
                <a16:creationId xmlns:a16="http://schemas.microsoft.com/office/drawing/2014/main" id="{AAC4610C-7F27-99B0-2A60-8DA096025050}"/>
              </a:ext>
            </a:extLst>
          </p:cNvPr>
          <p:cNvPicPr>
            <a:picLocks noChangeAspect="1"/>
          </p:cNvPicPr>
          <p:nvPr/>
        </p:nvPicPr>
        <p:blipFill rotWithShape="1">
          <a:blip r:embed="rId4"/>
          <a:srcRect l="37521"/>
          <a:stretch/>
        </p:blipFill>
        <p:spPr>
          <a:xfrm>
            <a:off x="5948313" y="4204239"/>
            <a:ext cx="5694085" cy="2016000"/>
          </a:xfrm>
          <a:prstGeom prst="rect">
            <a:avLst/>
          </a:prstGeom>
        </p:spPr>
      </p:pic>
      <p:pic>
        <p:nvPicPr>
          <p:cNvPr id="13" name="Picture 12">
            <a:extLst>
              <a:ext uri="{FF2B5EF4-FFF2-40B4-BE49-F238E27FC236}">
                <a16:creationId xmlns:a16="http://schemas.microsoft.com/office/drawing/2014/main" id="{2C8E5DC5-531E-FA4A-837B-4A23CD8BC978}"/>
              </a:ext>
            </a:extLst>
          </p:cNvPr>
          <p:cNvPicPr>
            <a:picLocks noChangeAspect="1"/>
          </p:cNvPicPr>
          <p:nvPr/>
        </p:nvPicPr>
        <p:blipFill rotWithShape="1">
          <a:blip r:embed="rId5"/>
          <a:srcRect l="4184" t="28573" r="89045" b="8295"/>
          <a:stretch/>
        </p:blipFill>
        <p:spPr>
          <a:xfrm>
            <a:off x="5389765" y="4835948"/>
            <a:ext cx="558548" cy="1152000"/>
          </a:xfrm>
          <a:prstGeom prst="rect">
            <a:avLst/>
          </a:prstGeom>
        </p:spPr>
      </p:pic>
    </p:spTree>
    <p:extLst>
      <p:ext uri="{BB962C8B-B14F-4D97-AF65-F5344CB8AC3E}">
        <p14:creationId xmlns:p14="http://schemas.microsoft.com/office/powerpoint/2010/main" val="28975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Spinouts and VC funding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8139952" y="2077200"/>
            <a:ext cx="3563647" cy="3855514"/>
          </a:xfrm>
        </p:spPr>
        <p:txBody>
          <a:bodyPr>
            <a:normAutofit fontScale="62500" lnSpcReduction="20000"/>
          </a:bodyPr>
          <a:lstStyle/>
          <a:p>
            <a:r>
              <a:rPr lang="en-GB"/>
              <a:t>Venture capital works on a Power Law model</a:t>
            </a:r>
          </a:p>
          <a:p>
            <a:r>
              <a:rPr lang="en-GB"/>
              <a:t>VCs – each investment is made with the potential of returning 10-20x (the whole fund or more)</a:t>
            </a:r>
          </a:p>
          <a:p>
            <a:endParaRPr lang="en-GB"/>
          </a:p>
          <a:p>
            <a:r>
              <a:rPr lang="en-GB"/>
              <a:t>Most of the investments will fail</a:t>
            </a:r>
          </a:p>
          <a:p>
            <a:r>
              <a:rPr lang="en-GB"/>
              <a:t>A few will return the invested capital or a bit more</a:t>
            </a:r>
          </a:p>
          <a:p>
            <a:r>
              <a:rPr lang="en-GB"/>
              <a:t>Outliers will return most of the fund</a:t>
            </a:r>
          </a:p>
          <a:p>
            <a:endParaRPr lang="en-GB"/>
          </a:p>
        </p:txBody>
      </p:sp>
      <p:pic>
        <p:nvPicPr>
          <p:cNvPr id="4" name="Picture 6">
            <a:extLst>
              <a:ext uri="{FF2B5EF4-FFF2-40B4-BE49-F238E27FC236}">
                <a16:creationId xmlns:a16="http://schemas.microsoft.com/office/drawing/2014/main" id="{CB2D2108-8688-6250-94AD-48DB49BDB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49" y="2271926"/>
            <a:ext cx="6400800" cy="2187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A4F4FE-6146-D290-3D50-A7076C35A279}"/>
              </a:ext>
            </a:extLst>
          </p:cNvPr>
          <p:cNvSpPr txBox="1"/>
          <p:nvPr/>
        </p:nvSpPr>
        <p:spPr>
          <a:xfrm>
            <a:off x="851649" y="4556717"/>
            <a:ext cx="6400800" cy="184666"/>
          </a:xfrm>
          <a:prstGeom prst="rect">
            <a:avLst/>
          </a:prstGeom>
          <a:noFill/>
        </p:spPr>
        <p:txBody>
          <a:bodyPr wrap="square" rtlCol="0">
            <a:spAutoFit/>
          </a:bodyPr>
          <a:lstStyle/>
          <a:p>
            <a:r>
              <a:rPr lang="en-GB" sz="600"/>
              <a:t>Source: https://dougshapiro.medium.com/power-laws-in-culture-27ab6461c693</a:t>
            </a:r>
          </a:p>
        </p:txBody>
      </p:sp>
    </p:spTree>
    <p:extLst>
      <p:ext uri="{BB962C8B-B14F-4D97-AF65-F5344CB8AC3E}">
        <p14:creationId xmlns:p14="http://schemas.microsoft.com/office/powerpoint/2010/main" val="1257261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0EAF39-BD97-278E-4136-BC399B3BF2CB}"/>
              </a:ext>
            </a:extLst>
          </p:cNvPr>
          <p:cNvSpPr>
            <a:spLocks noGrp="1"/>
          </p:cNvSpPr>
          <p:nvPr>
            <p:ph type="body" sz="half" idx="2"/>
          </p:nvPr>
        </p:nvSpPr>
        <p:spPr>
          <a:xfrm>
            <a:off x="1187999" y="2140875"/>
            <a:ext cx="8785560" cy="3260683"/>
          </a:xfrm>
        </p:spPr>
        <p:txBody>
          <a:bodyPr>
            <a:normAutofit fontScale="70000" lnSpcReduction="20000"/>
          </a:bodyPr>
          <a:lstStyle/>
          <a:p>
            <a:pPr algn="ctr"/>
            <a:r>
              <a:rPr lang="en-GB" sz="4000" b="0" i="1" u="none" strike="noStrike" baseline="0" dirty="0"/>
              <a:t>“A healthy intellectual property position may not guarantee a start-up technology company is going to be successful, but it is going to find it a whole lot harder to succeed if it does not have one. And crucially, it is not just the ownership of intellectual property that is important, it is the understanding that intellectual property is a key.” </a:t>
            </a:r>
            <a:endParaRPr lang="en-GB" sz="4000" dirty="0"/>
          </a:p>
          <a:p>
            <a:pPr algn="ctr"/>
            <a:r>
              <a:rPr lang="en-GB" sz="4000" b="0" i="0" u="none" strike="noStrike" baseline="0" dirty="0" err="1"/>
              <a:t>Joff</a:t>
            </a:r>
            <a:r>
              <a:rPr lang="en-GB" sz="4000" b="0" i="0" u="none" strike="noStrike" baseline="0" dirty="0"/>
              <a:t> Wild</a:t>
            </a:r>
            <a:endParaRPr lang="en-GB" sz="4000" dirty="0"/>
          </a:p>
          <a:p>
            <a:endParaRPr lang="en-GB" dirty="0"/>
          </a:p>
        </p:txBody>
      </p:sp>
    </p:spTree>
    <p:extLst>
      <p:ext uri="{BB962C8B-B14F-4D97-AF65-F5344CB8AC3E}">
        <p14:creationId xmlns:p14="http://schemas.microsoft.com/office/powerpoint/2010/main" val="2146772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due diligence</a:t>
            </a:r>
          </a:p>
        </p:txBody>
      </p:sp>
      <p:pic>
        <p:nvPicPr>
          <p:cNvPr id="6" name="Picture 2">
            <a:extLst>
              <a:ext uri="{FF2B5EF4-FFF2-40B4-BE49-F238E27FC236}">
                <a16:creationId xmlns:a16="http://schemas.microsoft.com/office/drawing/2014/main" id="{78A05CB6-9372-350B-7984-8BA6B626D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79"/>
          <a:stretch/>
        </p:blipFill>
        <p:spPr bwMode="auto">
          <a:xfrm>
            <a:off x="1944032" y="1376132"/>
            <a:ext cx="8303936" cy="50066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40E8FE-6A16-0466-3959-580EE39000F2}"/>
              </a:ext>
            </a:extLst>
          </p:cNvPr>
          <p:cNvSpPr/>
          <p:nvPr/>
        </p:nvSpPr>
        <p:spPr>
          <a:xfrm>
            <a:off x="4280567" y="2592371"/>
            <a:ext cx="1348033" cy="1140644"/>
          </a:xfrm>
          <a:prstGeom prst="rect">
            <a:avLst/>
          </a:prstGeom>
          <a:noFill/>
          <a:ln w="28575">
            <a:solidFill>
              <a:srgbClr val="4F758B"/>
            </a:solidFill>
            <a:extLst>
              <a:ext uri="{C807C97D-BFC1-408E-A445-0C87EB9F89A2}">
                <ask:lineSketchStyleProps xmlns:ask="http://schemas.microsoft.com/office/drawing/2018/sketchyshapes" sd="4028997070">
                  <a:custGeom>
                    <a:avLst/>
                    <a:gdLst>
                      <a:gd name="connsiteX0" fmla="*/ 0 w 1348033"/>
                      <a:gd name="connsiteY0" fmla="*/ 0 h 1140644"/>
                      <a:gd name="connsiteX1" fmla="*/ 422384 w 1348033"/>
                      <a:gd name="connsiteY1" fmla="*/ 0 h 1140644"/>
                      <a:gd name="connsiteX2" fmla="*/ 898689 w 1348033"/>
                      <a:gd name="connsiteY2" fmla="*/ 0 h 1140644"/>
                      <a:gd name="connsiteX3" fmla="*/ 1348033 w 1348033"/>
                      <a:gd name="connsiteY3" fmla="*/ 0 h 1140644"/>
                      <a:gd name="connsiteX4" fmla="*/ 1348033 w 1348033"/>
                      <a:gd name="connsiteY4" fmla="*/ 593135 h 1140644"/>
                      <a:gd name="connsiteX5" fmla="*/ 1348033 w 1348033"/>
                      <a:gd name="connsiteY5" fmla="*/ 1140644 h 1140644"/>
                      <a:gd name="connsiteX6" fmla="*/ 925649 w 1348033"/>
                      <a:gd name="connsiteY6" fmla="*/ 1140644 h 1140644"/>
                      <a:gd name="connsiteX7" fmla="*/ 489785 w 1348033"/>
                      <a:gd name="connsiteY7" fmla="*/ 1140644 h 1140644"/>
                      <a:gd name="connsiteX8" fmla="*/ 0 w 1348033"/>
                      <a:gd name="connsiteY8" fmla="*/ 1140644 h 1140644"/>
                      <a:gd name="connsiteX9" fmla="*/ 0 w 1348033"/>
                      <a:gd name="connsiteY9" fmla="*/ 558916 h 1140644"/>
                      <a:gd name="connsiteX10" fmla="*/ 0 w 1348033"/>
                      <a:gd name="connsiteY10" fmla="*/ 0 h 11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8033" h="1140644" extrusionOk="0">
                        <a:moveTo>
                          <a:pt x="0" y="0"/>
                        </a:moveTo>
                        <a:cubicBezTo>
                          <a:pt x="175562" y="-4324"/>
                          <a:pt x="319734" y="23908"/>
                          <a:pt x="422384" y="0"/>
                        </a:cubicBezTo>
                        <a:cubicBezTo>
                          <a:pt x="525034" y="-23908"/>
                          <a:pt x="674398" y="25058"/>
                          <a:pt x="898689" y="0"/>
                        </a:cubicBezTo>
                        <a:cubicBezTo>
                          <a:pt x="1122980" y="-25058"/>
                          <a:pt x="1211263" y="21639"/>
                          <a:pt x="1348033" y="0"/>
                        </a:cubicBezTo>
                        <a:cubicBezTo>
                          <a:pt x="1367467" y="221213"/>
                          <a:pt x="1291208" y="469108"/>
                          <a:pt x="1348033" y="593135"/>
                        </a:cubicBezTo>
                        <a:cubicBezTo>
                          <a:pt x="1404858" y="717163"/>
                          <a:pt x="1345418" y="1021150"/>
                          <a:pt x="1348033" y="1140644"/>
                        </a:cubicBezTo>
                        <a:cubicBezTo>
                          <a:pt x="1237485" y="1176977"/>
                          <a:pt x="1091433" y="1119492"/>
                          <a:pt x="925649" y="1140644"/>
                        </a:cubicBezTo>
                        <a:cubicBezTo>
                          <a:pt x="759865" y="1161796"/>
                          <a:pt x="633086" y="1105856"/>
                          <a:pt x="489785" y="1140644"/>
                        </a:cubicBezTo>
                        <a:cubicBezTo>
                          <a:pt x="346484" y="1175432"/>
                          <a:pt x="116851" y="1122053"/>
                          <a:pt x="0" y="1140644"/>
                        </a:cubicBezTo>
                        <a:cubicBezTo>
                          <a:pt x="-15929" y="894687"/>
                          <a:pt x="6354" y="837841"/>
                          <a:pt x="0" y="558916"/>
                        </a:cubicBezTo>
                        <a:cubicBezTo>
                          <a:pt x="-6354" y="279991"/>
                          <a:pt x="11103" y="194702"/>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2305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Case study 1 – Software valuation (copyright)</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vert="horz" lIns="91440" tIns="45720" rIns="91440" bIns="45720" rtlCol="0" anchor="t">
            <a:normAutofit/>
          </a:bodyPr>
          <a:lstStyle/>
          <a:p>
            <a:r>
              <a:rPr lang="en-GB">
                <a:latin typeface="Arial"/>
                <a:cs typeface="Arial"/>
              </a:rPr>
              <a:t>Scientific software for selling to pharma and chemical industry companies</a:t>
            </a:r>
          </a:p>
          <a:p>
            <a:r>
              <a:rPr lang="en-GB">
                <a:latin typeface="Arial"/>
                <a:cs typeface="Arial"/>
              </a:rPr>
              <a:t>Accounts for cost of development</a:t>
            </a:r>
          </a:p>
          <a:p>
            <a:r>
              <a:rPr lang="en-GB">
                <a:latin typeface="Arial"/>
                <a:cs typeface="Arial"/>
              </a:rPr>
              <a:t>IP copyright – not patented; no open-source code used</a:t>
            </a:r>
          </a:p>
          <a:p>
            <a:r>
              <a:rPr lang="en-GB">
                <a:latin typeface="Arial"/>
                <a:cs typeface="Arial"/>
              </a:rPr>
              <a:t>The software comprises 5 modules developed in collaboration between the biotechnology department and the computing department</a:t>
            </a:r>
            <a:endParaRPr lang="en-GB"/>
          </a:p>
          <a:p>
            <a:r>
              <a:rPr lang="en-GB">
                <a:latin typeface="Arial"/>
                <a:cs typeface="Arial"/>
              </a:rPr>
              <a:t>Use the cost to reproduce at today's prices</a:t>
            </a:r>
            <a:endParaRPr lang="en-GB"/>
          </a:p>
        </p:txBody>
      </p:sp>
    </p:spTree>
    <p:extLst>
      <p:ext uri="{BB962C8B-B14F-4D97-AF65-F5344CB8AC3E}">
        <p14:creationId xmlns:p14="http://schemas.microsoft.com/office/powerpoint/2010/main" val="3787827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valuation approaches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079135" y="1718982"/>
            <a:ext cx="6292584" cy="4285892"/>
          </a:xfrm>
        </p:spPr>
        <p:txBody>
          <a:bodyPr>
            <a:normAutofit fontScale="62500" lnSpcReduction="20000"/>
          </a:bodyPr>
          <a:lstStyle/>
          <a:p>
            <a:pPr>
              <a:lnSpc>
                <a:spcPct val="120000"/>
              </a:lnSpc>
            </a:pPr>
            <a:r>
              <a:rPr lang="en-GB" dirty="0"/>
              <a:t>Early stages- VCs value company/not IP individually</a:t>
            </a:r>
          </a:p>
          <a:p>
            <a:pPr lvl="1">
              <a:lnSpc>
                <a:spcPct val="120000"/>
              </a:lnSpc>
            </a:pPr>
            <a:r>
              <a:rPr lang="en-GB" dirty="0"/>
              <a:t>IP is included in the company value (main driver of value)</a:t>
            </a:r>
          </a:p>
          <a:p>
            <a:pPr>
              <a:lnSpc>
                <a:spcPct val="120000"/>
              </a:lnSpc>
            </a:pPr>
            <a:r>
              <a:rPr lang="en-GB" dirty="0"/>
              <a:t>Pre &amp; Post money valuation</a:t>
            </a:r>
          </a:p>
          <a:p>
            <a:pPr>
              <a:lnSpc>
                <a:spcPct val="120000"/>
              </a:lnSpc>
            </a:pPr>
            <a:r>
              <a:rPr lang="en-GB" dirty="0"/>
              <a:t>The Art</a:t>
            </a:r>
          </a:p>
          <a:p>
            <a:pPr lvl="1">
              <a:lnSpc>
                <a:spcPct val="120000"/>
              </a:lnSpc>
            </a:pPr>
            <a:r>
              <a:rPr lang="en-GB" dirty="0"/>
              <a:t>How much money one needs to raise? – VCs usually want 20-30% equity </a:t>
            </a:r>
          </a:p>
          <a:p>
            <a:pPr lvl="1">
              <a:lnSpc>
                <a:spcPct val="120000"/>
              </a:lnSpc>
            </a:pPr>
            <a:r>
              <a:rPr lang="en-GB" dirty="0"/>
              <a:t>Interest from other investors (FOMO) – more leverage</a:t>
            </a:r>
          </a:p>
          <a:p>
            <a:pPr lvl="1">
              <a:lnSpc>
                <a:spcPct val="120000"/>
              </a:lnSpc>
            </a:pPr>
            <a:r>
              <a:rPr lang="en-GB" dirty="0"/>
              <a:t>“</a:t>
            </a:r>
            <a:r>
              <a:rPr lang="en-GB" i="1" dirty="0"/>
              <a:t>We laugh at [venture] firms that use spreadsheets for seed and Series A deals for valuations. There’s just not enough data</a:t>
            </a:r>
            <a:r>
              <a:rPr lang="en-GB" dirty="0"/>
              <a:t>.” says Mendelson, co-author of the book, Venture Deals: Be Smarter Than Your Lawyer and Venture Capitalist.</a:t>
            </a:r>
          </a:p>
          <a:p>
            <a:pPr>
              <a:lnSpc>
                <a:spcPct val="120000"/>
              </a:lnSpc>
            </a:pPr>
            <a:r>
              <a:rPr lang="en-GB" dirty="0"/>
              <a:t>Early stage – lack of historical financial data</a:t>
            </a:r>
          </a:p>
        </p:txBody>
      </p:sp>
      <p:sp>
        <p:nvSpPr>
          <p:cNvPr id="8" name="TextBox 7">
            <a:extLst>
              <a:ext uri="{FF2B5EF4-FFF2-40B4-BE49-F238E27FC236}">
                <a16:creationId xmlns:a16="http://schemas.microsoft.com/office/drawing/2014/main" id="{011E454E-BC5E-ACCF-F120-5508D64D57CF}"/>
              </a:ext>
            </a:extLst>
          </p:cNvPr>
          <p:cNvSpPr txBox="1"/>
          <p:nvPr/>
        </p:nvSpPr>
        <p:spPr>
          <a:xfrm>
            <a:off x="8015128" y="2831881"/>
            <a:ext cx="3900340" cy="923330"/>
          </a:xfrm>
          <a:prstGeom prst="rect">
            <a:avLst/>
          </a:prstGeom>
          <a:noFill/>
        </p:spPr>
        <p:txBody>
          <a:bodyPr wrap="square">
            <a:spAutoFit/>
          </a:bodyPr>
          <a:lstStyle/>
          <a:p>
            <a:r>
              <a:rPr lang="en-US" sz="1800" dirty="0"/>
              <a:t>Premoney valuation - €4m | 80%</a:t>
            </a:r>
          </a:p>
          <a:p>
            <a:r>
              <a:rPr lang="en-US" sz="1800" dirty="0"/>
              <a:t>Postmoney valuation - €5m |100%</a:t>
            </a:r>
          </a:p>
          <a:p>
            <a:r>
              <a:rPr lang="en-US" sz="1800" dirty="0"/>
              <a:t>Invested capital - €1m | 20%</a:t>
            </a:r>
            <a:endParaRPr lang="en-GB" sz="1800" dirty="0"/>
          </a:p>
        </p:txBody>
      </p:sp>
      <p:pic>
        <p:nvPicPr>
          <p:cNvPr id="10" name="Picture 9" descr="Stacks of gold coins">
            <a:extLst>
              <a:ext uri="{FF2B5EF4-FFF2-40B4-BE49-F238E27FC236}">
                <a16:creationId xmlns:a16="http://schemas.microsoft.com/office/drawing/2014/main" id="{A840AF52-28F5-FB2B-6295-E08711F9F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054" y="3787757"/>
            <a:ext cx="3731732" cy="2487821"/>
          </a:xfrm>
          <a:prstGeom prst="rect">
            <a:avLst/>
          </a:prstGeom>
        </p:spPr>
      </p:pic>
      <p:sp>
        <p:nvSpPr>
          <p:cNvPr id="12" name="TextBox 11">
            <a:extLst>
              <a:ext uri="{FF2B5EF4-FFF2-40B4-BE49-F238E27FC236}">
                <a16:creationId xmlns:a16="http://schemas.microsoft.com/office/drawing/2014/main" id="{AAB8F268-A732-1A6E-9F42-4487BDB36A05}"/>
              </a:ext>
            </a:extLst>
          </p:cNvPr>
          <p:cNvSpPr txBox="1"/>
          <p:nvPr/>
        </p:nvSpPr>
        <p:spPr>
          <a:xfrm>
            <a:off x="8015128" y="1515498"/>
            <a:ext cx="3400732" cy="923330"/>
          </a:xfrm>
          <a:prstGeom prst="rect">
            <a:avLst/>
          </a:prstGeom>
          <a:noFill/>
        </p:spPr>
        <p:txBody>
          <a:bodyPr wrap="square">
            <a:spAutoFit/>
          </a:bodyPr>
          <a:lstStyle/>
          <a:p>
            <a:pPr marL="0" indent="0">
              <a:buNone/>
            </a:pPr>
            <a:r>
              <a:rPr lang="en-US" sz="1800" b="1" u="sng" dirty="0">
                <a:solidFill>
                  <a:srgbClr val="4F758B"/>
                </a:solidFill>
              </a:rPr>
              <a:t>Premoney valuation = Postmoney valuation – Invested Capital</a:t>
            </a:r>
          </a:p>
        </p:txBody>
      </p:sp>
    </p:spTree>
    <p:extLst>
      <p:ext uri="{BB962C8B-B14F-4D97-AF65-F5344CB8AC3E}">
        <p14:creationId xmlns:p14="http://schemas.microsoft.com/office/powerpoint/2010/main" val="2503061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valuation approaches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079135" y="1718982"/>
            <a:ext cx="10742065" cy="3855514"/>
          </a:xfrm>
        </p:spPr>
        <p:txBody>
          <a:bodyPr>
            <a:normAutofit lnSpcReduction="10000"/>
          </a:bodyPr>
          <a:lstStyle/>
          <a:p>
            <a:r>
              <a:rPr lang="en-GB" dirty="0"/>
              <a:t>3 semi-quantitative method (high degree of subjectivity) – Payne Scorecard, Berkus method, and Risk factor summation method. </a:t>
            </a:r>
          </a:p>
          <a:p>
            <a:pPr marL="342900" indent="-342900">
              <a:buFont typeface="Arial" panose="020B0604020202020204" pitchFamily="34" charset="0"/>
              <a:buChar char="•"/>
            </a:pPr>
            <a:r>
              <a:rPr lang="en-GB" dirty="0"/>
              <a:t>Example of Payne Scorecard</a:t>
            </a:r>
          </a:p>
          <a:p>
            <a:endParaRPr lang="en-GB" dirty="0"/>
          </a:p>
          <a:p>
            <a:r>
              <a:rPr lang="en-GB" dirty="0"/>
              <a:t>2 quantitative methods – VC method; First Chicago method.</a:t>
            </a:r>
          </a:p>
          <a:p>
            <a:pPr marL="342900" indent="-342900">
              <a:buFont typeface="Arial" panose="020B0604020202020204" pitchFamily="34" charset="0"/>
              <a:buChar char="•"/>
            </a:pPr>
            <a:r>
              <a:rPr lang="en-GB" dirty="0"/>
              <a:t>VC method</a:t>
            </a:r>
          </a:p>
          <a:p>
            <a:endParaRPr lang="en-GB" dirty="0"/>
          </a:p>
        </p:txBody>
      </p:sp>
    </p:spTree>
    <p:extLst>
      <p:ext uri="{BB962C8B-B14F-4D97-AF65-F5344CB8AC3E}">
        <p14:creationId xmlns:p14="http://schemas.microsoft.com/office/powerpoint/2010/main" val="1372574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Payne scorecard</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7620000" y="2077200"/>
            <a:ext cx="4083599" cy="3855514"/>
          </a:xfrm>
        </p:spPr>
        <p:txBody>
          <a:bodyPr>
            <a:normAutofit fontScale="62500" lnSpcReduction="20000"/>
          </a:bodyPr>
          <a:lstStyle/>
          <a:p>
            <a:r>
              <a:rPr lang="en-GB" dirty="0"/>
              <a:t>Develop for seed companies in the range of $1m - $2.5m – Premoney valuation.</a:t>
            </a:r>
          </a:p>
          <a:p>
            <a:r>
              <a:rPr lang="en-GB" dirty="0"/>
              <a:t>Decide on comparison factor for potential company</a:t>
            </a:r>
          </a:p>
          <a:p>
            <a:r>
              <a:rPr lang="en-GB" dirty="0"/>
              <a:t>Compare the factors with a benchmark company for which the Premoney valuation is known</a:t>
            </a:r>
          </a:p>
          <a:p>
            <a:r>
              <a:rPr lang="en-GB" dirty="0"/>
              <a:t>Add factors and multiply with benchmark pre-money valuation</a:t>
            </a:r>
          </a:p>
          <a:p>
            <a:r>
              <a:rPr lang="en-GB" sz="1100" dirty="0"/>
              <a:t>Source: William Payne, The Definitive Guide to Raising Money from Angels; Antonella </a:t>
            </a:r>
            <a:r>
              <a:rPr lang="en-GB" sz="1100" dirty="0" err="1"/>
              <a:t>Puca</a:t>
            </a:r>
            <a:r>
              <a:rPr lang="en-GB" sz="1100" dirty="0"/>
              <a:t>, Early Stage Valuation: A Fair Value Perspective</a:t>
            </a:r>
          </a:p>
          <a:p>
            <a:endParaRPr lang="en-GB" dirty="0"/>
          </a:p>
        </p:txBody>
      </p:sp>
      <p:graphicFrame>
        <p:nvGraphicFramePr>
          <p:cNvPr id="6" name="Table 5">
            <a:extLst>
              <a:ext uri="{FF2B5EF4-FFF2-40B4-BE49-F238E27FC236}">
                <a16:creationId xmlns:a16="http://schemas.microsoft.com/office/drawing/2014/main" id="{73E0537E-8165-3BE4-FE69-B87C8D155CA7}"/>
              </a:ext>
            </a:extLst>
          </p:cNvPr>
          <p:cNvGraphicFramePr>
            <a:graphicFrameLocks noGrp="1"/>
          </p:cNvGraphicFramePr>
          <p:nvPr>
            <p:extLst>
              <p:ext uri="{D42A27DB-BD31-4B8C-83A1-F6EECF244321}">
                <p14:modId xmlns:p14="http://schemas.microsoft.com/office/powerpoint/2010/main" val="3308432026"/>
              </p:ext>
            </p:extLst>
          </p:nvPr>
        </p:nvGraphicFramePr>
        <p:xfrm>
          <a:off x="1012487" y="1672785"/>
          <a:ext cx="6079124" cy="4529249"/>
        </p:xfrm>
        <a:graphic>
          <a:graphicData uri="http://schemas.openxmlformats.org/drawingml/2006/table">
            <a:tbl>
              <a:tblPr firstRow="1" bandRow="1">
                <a:tableStyleId>{5940675A-B579-460E-94D1-54222C63F5DA}</a:tableStyleId>
              </a:tblPr>
              <a:tblGrid>
                <a:gridCol w="3582186">
                  <a:extLst>
                    <a:ext uri="{9D8B030D-6E8A-4147-A177-3AD203B41FA5}">
                      <a16:colId xmlns:a16="http://schemas.microsoft.com/office/drawing/2014/main" val="20000"/>
                    </a:ext>
                  </a:extLst>
                </a:gridCol>
                <a:gridCol w="2496938">
                  <a:extLst>
                    <a:ext uri="{9D8B030D-6E8A-4147-A177-3AD203B41FA5}">
                      <a16:colId xmlns:a16="http://schemas.microsoft.com/office/drawing/2014/main" val="20001"/>
                    </a:ext>
                  </a:extLst>
                </a:gridCol>
              </a:tblGrid>
              <a:tr h="461776">
                <a:tc>
                  <a:txBody>
                    <a:bodyPr/>
                    <a:lstStyle/>
                    <a:p>
                      <a:pPr marL="0" indent="0">
                        <a:buSzPct val="60000"/>
                        <a:buFont typeface="Lucida Grande"/>
                        <a:buNone/>
                      </a:pPr>
                      <a:r>
                        <a:rPr lang="en-US" cap="all" dirty="0">
                          <a:solidFill>
                            <a:schemeClr val="bg1"/>
                          </a:solidFill>
                          <a:latin typeface="+mn-lt"/>
                          <a:cs typeface="Abel Regular"/>
                        </a:rPr>
                        <a:t>Comparison Factor</a:t>
                      </a:r>
                    </a:p>
                  </a:txBody>
                  <a:tcPr anchor="ctr">
                    <a:lnL w="12700" cmpd="sng">
                      <a:noFill/>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cap="all" dirty="0">
                          <a:solidFill>
                            <a:schemeClr val="bg1"/>
                          </a:solidFill>
                          <a:latin typeface="+mn-lt"/>
                          <a:cs typeface="Abel Regular"/>
                        </a:rPr>
                        <a:t>Weight in Valuation</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extLst>
                  <a:ext uri="{0D108BD9-81ED-4DB2-BD59-A6C34878D82A}">
                    <a16:rowId xmlns:a16="http://schemas.microsoft.com/office/drawing/2014/main" val="10000"/>
                  </a:ext>
                </a:extLst>
              </a:tr>
              <a:tr h="571330">
                <a:tc>
                  <a:txBody>
                    <a:bodyPr/>
                    <a:lstStyle/>
                    <a:p>
                      <a:r>
                        <a:rPr lang="en-US" dirty="0">
                          <a:solidFill>
                            <a:schemeClr val="tx1"/>
                          </a:solidFill>
                          <a:latin typeface="+mn-lt"/>
                          <a:cs typeface="Open Sans"/>
                        </a:rPr>
                        <a:t>Strength of entrepreneur &amp; Team</a:t>
                      </a:r>
                    </a:p>
                  </a:txBody>
                  <a:tcPr>
                    <a:lnL w="12700" cmpd="sng">
                      <a:noFill/>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0-30%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4446">
                <a:tc>
                  <a:txBody>
                    <a:bodyPr/>
                    <a:lstStyle/>
                    <a:p>
                      <a:r>
                        <a:rPr lang="en-US" dirty="0">
                          <a:solidFill>
                            <a:schemeClr val="tx1"/>
                          </a:solidFill>
                          <a:latin typeface="+mn-lt"/>
                          <a:cs typeface="Open Sans"/>
                        </a:rPr>
                        <a:t>Size of the opportunity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8213">
                <a:tc>
                  <a:txBody>
                    <a:bodyPr/>
                    <a:lstStyle/>
                    <a:p>
                      <a:r>
                        <a:rPr lang="en-US" dirty="0">
                          <a:solidFill>
                            <a:schemeClr val="tx1"/>
                          </a:solidFill>
                          <a:latin typeface="+mn-lt"/>
                          <a:cs typeface="Open Sans"/>
                        </a:rPr>
                        <a:t>Product/Technology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0-15%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43795">
                <a:tc>
                  <a:txBody>
                    <a:bodyPr/>
                    <a:lstStyle/>
                    <a:p>
                      <a:r>
                        <a:rPr lang="en-US" dirty="0">
                          <a:solidFill>
                            <a:schemeClr val="tx1"/>
                          </a:solidFill>
                          <a:latin typeface="+mn-lt"/>
                          <a:cs typeface="Open Sans"/>
                        </a:rPr>
                        <a:t>Competitive environment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3795">
                <a:tc>
                  <a:txBody>
                    <a:bodyPr/>
                    <a:lstStyle/>
                    <a:p>
                      <a:r>
                        <a:rPr lang="en-US" dirty="0">
                          <a:solidFill>
                            <a:schemeClr val="tx1"/>
                          </a:solidFill>
                          <a:latin typeface="+mn-lt"/>
                          <a:cs typeface="Open Sans"/>
                        </a:rPr>
                        <a:t>Marketing/Sales/Partnerships</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08644"/>
                  </a:ext>
                </a:extLst>
              </a:tr>
              <a:tr h="543795">
                <a:tc>
                  <a:txBody>
                    <a:bodyPr/>
                    <a:lstStyle/>
                    <a:p>
                      <a:r>
                        <a:rPr lang="en-US" dirty="0">
                          <a:solidFill>
                            <a:schemeClr val="tx1"/>
                          </a:solidFill>
                          <a:latin typeface="+mn-lt"/>
                          <a:cs typeface="Open Sans"/>
                        </a:rPr>
                        <a:t>Need for additional investment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276145"/>
                  </a:ext>
                </a:extLst>
              </a:tr>
              <a:tr h="543795">
                <a:tc>
                  <a:txBody>
                    <a:bodyPr/>
                    <a:lstStyle/>
                    <a:p>
                      <a:r>
                        <a:rPr lang="en-US" dirty="0">
                          <a:solidFill>
                            <a:schemeClr val="tx1"/>
                          </a:solidFill>
                          <a:latin typeface="+mn-lt"/>
                          <a:cs typeface="Open Sans"/>
                        </a:rPr>
                        <a:t>Other factors</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286251"/>
                  </a:ext>
                </a:extLst>
              </a:tr>
            </a:tbl>
          </a:graphicData>
        </a:graphic>
      </p:graphicFrame>
    </p:spTree>
    <p:extLst>
      <p:ext uri="{BB962C8B-B14F-4D97-AF65-F5344CB8AC3E}">
        <p14:creationId xmlns:p14="http://schemas.microsoft.com/office/powerpoint/2010/main" val="2190622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Payne scorecard</a:t>
            </a:r>
          </a:p>
        </p:txBody>
      </p:sp>
      <p:graphicFrame>
        <p:nvGraphicFramePr>
          <p:cNvPr id="9" name="Table 8">
            <a:extLst>
              <a:ext uri="{FF2B5EF4-FFF2-40B4-BE49-F238E27FC236}">
                <a16:creationId xmlns:a16="http://schemas.microsoft.com/office/drawing/2014/main" id="{DF4D62B8-997C-CF82-D0F0-198BAFC19FD8}"/>
              </a:ext>
            </a:extLst>
          </p:cNvPr>
          <p:cNvGraphicFramePr>
            <a:graphicFrameLocks noGrp="1"/>
          </p:cNvGraphicFramePr>
          <p:nvPr>
            <p:extLst>
              <p:ext uri="{D42A27DB-BD31-4B8C-83A1-F6EECF244321}">
                <p14:modId xmlns:p14="http://schemas.microsoft.com/office/powerpoint/2010/main" val="85424604"/>
              </p:ext>
            </p:extLst>
          </p:nvPr>
        </p:nvGraphicFramePr>
        <p:xfrm>
          <a:off x="1085655" y="1663359"/>
          <a:ext cx="10020690" cy="3229645"/>
        </p:xfrm>
        <a:graphic>
          <a:graphicData uri="http://schemas.openxmlformats.org/drawingml/2006/table">
            <a:tbl>
              <a:tblPr firstRow="1" bandRow="1">
                <a:tableStyleId>{5940675A-B579-460E-94D1-54222C63F5DA}</a:tableStyleId>
              </a:tblPr>
              <a:tblGrid>
                <a:gridCol w="3780147">
                  <a:extLst>
                    <a:ext uri="{9D8B030D-6E8A-4147-A177-3AD203B41FA5}">
                      <a16:colId xmlns:a16="http://schemas.microsoft.com/office/drawing/2014/main" val="20000"/>
                    </a:ext>
                  </a:extLst>
                </a:gridCol>
                <a:gridCol w="2036190">
                  <a:extLst>
                    <a:ext uri="{9D8B030D-6E8A-4147-A177-3AD203B41FA5}">
                      <a16:colId xmlns:a16="http://schemas.microsoft.com/office/drawing/2014/main" val="20001"/>
                    </a:ext>
                  </a:extLst>
                </a:gridCol>
                <a:gridCol w="1564849">
                  <a:extLst>
                    <a:ext uri="{9D8B030D-6E8A-4147-A177-3AD203B41FA5}">
                      <a16:colId xmlns:a16="http://schemas.microsoft.com/office/drawing/2014/main" val="4015481851"/>
                    </a:ext>
                  </a:extLst>
                </a:gridCol>
                <a:gridCol w="1564850">
                  <a:extLst>
                    <a:ext uri="{9D8B030D-6E8A-4147-A177-3AD203B41FA5}">
                      <a16:colId xmlns:a16="http://schemas.microsoft.com/office/drawing/2014/main" val="3213218943"/>
                    </a:ext>
                  </a:extLst>
                </a:gridCol>
                <a:gridCol w="1074654">
                  <a:extLst>
                    <a:ext uri="{9D8B030D-6E8A-4147-A177-3AD203B41FA5}">
                      <a16:colId xmlns:a16="http://schemas.microsoft.com/office/drawing/2014/main" val="4123537656"/>
                    </a:ext>
                  </a:extLst>
                </a:gridCol>
              </a:tblGrid>
              <a:tr h="383801">
                <a:tc>
                  <a:txBody>
                    <a:bodyPr/>
                    <a:lstStyle/>
                    <a:p>
                      <a:pPr marL="0" indent="0">
                        <a:buSzPct val="60000"/>
                        <a:buFont typeface="Lucida Grande"/>
                        <a:buNone/>
                      </a:pPr>
                      <a:r>
                        <a:rPr lang="en-US" sz="1600" cap="all" dirty="0">
                          <a:solidFill>
                            <a:schemeClr val="bg1"/>
                          </a:solidFill>
                          <a:latin typeface="+mn-lt"/>
                          <a:cs typeface="Abel Regular"/>
                        </a:rPr>
                        <a:t>Comparison Factor</a:t>
                      </a:r>
                    </a:p>
                  </a:txBody>
                  <a:tcPr anchor="ctr">
                    <a:lnL w="12700" cmpd="sng">
                      <a:noFill/>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Target company</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Benchmark</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Comparison</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Factor</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extLst>
                  <a:ext uri="{0D108BD9-81ED-4DB2-BD59-A6C34878D82A}">
                    <a16:rowId xmlns:a16="http://schemas.microsoft.com/office/drawing/2014/main" val="10000"/>
                  </a:ext>
                </a:extLst>
              </a:tr>
              <a:tr h="383801">
                <a:tc>
                  <a:txBody>
                    <a:bodyPr/>
                    <a:lstStyle/>
                    <a:p>
                      <a:r>
                        <a:rPr lang="en-US" dirty="0">
                          <a:solidFill>
                            <a:schemeClr val="tx1"/>
                          </a:solidFill>
                          <a:latin typeface="Open Sans"/>
                          <a:cs typeface="Open Sans"/>
                        </a:rPr>
                        <a:t>Strength of entrepreneur &amp; Team</a:t>
                      </a:r>
                    </a:p>
                  </a:txBody>
                  <a:tcPr>
                    <a:lnL w="12700" cmpd="sng">
                      <a:noFill/>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30%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 </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120%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0.36</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1070">
                <a:tc>
                  <a:txBody>
                    <a:bodyPr/>
                    <a:lstStyle/>
                    <a:p>
                      <a:r>
                        <a:rPr lang="en-US" dirty="0">
                          <a:solidFill>
                            <a:schemeClr val="tx1"/>
                          </a:solidFill>
                          <a:latin typeface="Open Sans"/>
                          <a:cs typeface="Open Sans"/>
                        </a:rPr>
                        <a:t>Size of the opportunity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1070">
                <a:tc>
                  <a:txBody>
                    <a:bodyPr/>
                    <a:lstStyle/>
                    <a:p>
                      <a:r>
                        <a:rPr lang="en-US" dirty="0">
                          <a:solidFill>
                            <a:schemeClr val="tx1"/>
                          </a:solidFill>
                          <a:latin typeface="Open Sans"/>
                          <a:cs typeface="Open Sans"/>
                        </a:rPr>
                        <a:t>Product/Technology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75%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0.1125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3801">
                <a:tc>
                  <a:txBody>
                    <a:bodyPr/>
                    <a:lstStyle/>
                    <a:p>
                      <a:r>
                        <a:rPr lang="en-US" dirty="0">
                          <a:solidFill>
                            <a:schemeClr val="tx1"/>
                          </a:solidFill>
                          <a:latin typeface="Open Sans"/>
                          <a:cs typeface="Open Sans"/>
                        </a:rPr>
                        <a:t>Competitive environment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0.1</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83801">
                <a:tc>
                  <a:txBody>
                    <a:bodyPr/>
                    <a:lstStyle/>
                    <a:p>
                      <a:r>
                        <a:rPr lang="en-US" dirty="0">
                          <a:solidFill>
                            <a:schemeClr val="tx1"/>
                          </a:solidFill>
                          <a:latin typeface="Open Sans"/>
                          <a:cs typeface="Open Sans"/>
                        </a:rPr>
                        <a:t>Marketing/Sales/Partnerships</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80%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0.08</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08644"/>
                  </a:ext>
                </a:extLst>
              </a:tr>
              <a:tr h="383801">
                <a:tc>
                  <a:txBody>
                    <a:bodyPr/>
                    <a:lstStyle/>
                    <a:p>
                      <a:r>
                        <a:rPr lang="en-US" dirty="0">
                          <a:solidFill>
                            <a:schemeClr val="tx1"/>
                          </a:solidFill>
                          <a:latin typeface="Open Sans"/>
                          <a:cs typeface="Open Sans"/>
                        </a:rPr>
                        <a:t>Need for additional investment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0.05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276145"/>
                  </a:ext>
                </a:extLst>
              </a:tr>
              <a:tr h="383801">
                <a:tc>
                  <a:txBody>
                    <a:bodyPr/>
                    <a:lstStyle/>
                    <a:p>
                      <a:r>
                        <a:rPr lang="en-US" dirty="0">
                          <a:solidFill>
                            <a:schemeClr val="tx1"/>
                          </a:solidFill>
                          <a:latin typeface="Open Sans"/>
                          <a:cs typeface="Open Sans"/>
                        </a:rPr>
                        <a:t>Other factors (great traction)</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0.1</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286251"/>
                  </a:ext>
                </a:extLst>
              </a:tr>
            </a:tbl>
          </a:graphicData>
        </a:graphic>
      </p:graphicFrame>
      <p:sp>
        <p:nvSpPr>
          <p:cNvPr id="10" name="Content Placeholder 2">
            <a:extLst>
              <a:ext uri="{FF2B5EF4-FFF2-40B4-BE49-F238E27FC236}">
                <a16:creationId xmlns:a16="http://schemas.microsoft.com/office/drawing/2014/main" id="{25B0CE12-B374-5EFF-E671-1259610C17FC}"/>
              </a:ext>
            </a:extLst>
          </p:cNvPr>
          <p:cNvSpPr>
            <a:spLocks noGrp="1"/>
          </p:cNvSpPr>
          <p:nvPr>
            <p:ph idx="1"/>
          </p:nvPr>
        </p:nvSpPr>
        <p:spPr>
          <a:xfrm>
            <a:off x="1085655" y="4893004"/>
            <a:ext cx="10020690" cy="1121297"/>
          </a:xfrm>
        </p:spPr>
        <p:txBody>
          <a:bodyPr>
            <a:normAutofit/>
          </a:bodyPr>
          <a:lstStyle/>
          <a:p>
            <a:pPr marL="0" indent="0">
              <a:buNone/>
            </a:pPr>
            <a:r>
              <a:rPr lang="en-GB" sz="1800" dirty="0"/>
              <a:t>Total factor – 1.0525; Benchmark Premoney valuation - $2m</a:t>
            </a:r>
          </a:p>
          <a:p>
            <a:pPr marL="0" indent="0">
              <a:buNone/>
            </a:pPr>
            <a:r>
              <a:rPr lang="en-GB" sz="1800" dirty="0"/>
              <a:t>Target Premoney valuation - $ 2.105m</a:t>
            </a:r>
          </a:p>
          <a:p>
            <a:pPr marL="0" indent="0">
              <a:buNone/>
            </a:pPr>
            <a:endParaRPr lang="en-GB" dirty="0"/>
          </a:p>
        </p:txBody>
      </p:sp>
    </p:spTree>
    <p:extLst>
      <p:ext uri="{BB962C8B-B14F-4D97-AF65-F5344CB8AC3E}">
        <p14:creationId xmlns:p14="http://schemas.microsoft.com/office/powerpoint/2010/main" val="603670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VC method</a:t>
            </a:r>
          </a:p>
        </p:txBody>
      </p:sp>
      <p:sp>
        <p:nvSpPr>
          <p:cNvPr id="10" name="Content Placeholder 2">
            <a:extLst>
              <a:ext uri="{FF2B5EF4-FFF2-40B4-BE49-F238E27FC236}">
                <a16:creationId xmlns:a16="http://schemas.microsoft.com/office/drawing/2014/main" id="{25B0CE12-B374-5EFF-E671-1259610C17FC}"/>
              </a:ext>
            </a:extLst>
          </p:cNvPr>
          <p:cNvSpPr>
            <a:spLocks noGrp="1"/>
          </p:cNvSpPr>
          <p:nvPr>
            <p:ph idx="1"/>
          </p:nvPr>
        </p:nvSpPr>
        <p:spPr>
          <a:xfrm>
            <a:off x="1305600" y="1800763"/>
            <a:ext cx="6332739" cy="3336845"/>
          </a:xfrm>
        </p:spPr>
        <p:txBody>
          <a:bodyPr>
            <a:normAutofit fontScale="25000" lnSpcReduction="20000"/>
          </a:bodyPr>
          <a:lstStyle/>
          <a:p>
            <a:pPr marL="0" indent="0">
              <a:buNone/>
            </a:pPr>
            <a:r>
              <a:rPr lang="en-GB" sz="5600" dirty="0"/>
              <a:t>Estimating – Postmoney valuation &amp; ownership % - as a function of desired risk adjusted return &amp; capital to invest</a:t>
            </a:r>
          </a:p>
          <a:p>
            <a:pPr marL="0" indent="0">
              <a:buNone/>
            </a:pPr>
            <a:r>
              <a:rPr lang="en-GB" sz="5600" dirty="0"/>
              <a:t>Postmoney valuation = Valuation at exit/(1+Target Return)</a:t>
            </a:r>
            <a:r>
              <a:rPr lang="en-GB" sz="5600" baseline="30000" dirty="0"/>
              <a:t>Time to exit</a:t>
            </a:r>
          </a:p>
          <a:p>
            <a:pPr marL="0" indent="0">
              <a:buNone/>
            </a:pPr>
            <a:endParaRPr lang="en-GB" sz="5600" dirty="0"/>
          </a:p>
          <a:p>
            <a:pPr marL="0" indent="0">
              <a:buNone/>
            </a:pPr>
            <a:r>
              <a:rPr lang="en-GB" sz="5600" dirty="0"/>
              <a:t>Example</a:t>
            </a:r>
          </a:p>
          <a:p>
            <a:pPr marL="0" indent="0">
              <a:buNone/>
            </a:pPr>
            <a:r>
              <a:rPr lang="en-GB" sz="5600" dirty="0"/>
              <a:t>€1m to invest; Required return 40%</a:t>
            </a:r>
          </a:p>
          <a:p>
            <a:pPr marL="0" indent="0">
              <a:buNone/>
            </a:pPr>
            <a:r>
              <a:rPr lang="en-GB" sz="5600" dirty="0"/>
              <a:t>Value at exit - €30m; Time to exit – 6 years</a:t>
            </a:r>
          </a:p>
          <a:p>
            <a:pPr marL="0" indent="0">
              <a:buNone/>
            </a:pPr>
            <a:r>
              <a:rPr lang="en-GB" sz="5600" dirty="0"/>
              <a:t>Target Total value to paid in capital (TVPI or Investment multiple) - (1+Target Return)</a:t>
            </a:r>
            <a:r>
              <a:rPr lang="en-GB" sz="5600" baseline="30000" dirty="0"/>
              <a:t>Time to exit </a:t>
            </a:r>
            <a:r>
              <a:rPr lang="en-GB" sz="5600" dirty="0"/>
              <a:t>– 7.53</a:t>
            </a:r>
          </a:p>
          <a:p>
            <a:pPr marL="0" indent="0">
              <a:buNone/>
            </a:pPr>
            <a:r>
              <a:rPr lang="en-GB" sz="5600" dirty="0"/>
              <a:t>Postmoney valuation - €30m/7.53 – approx. €4m</a:t>
            </a:r>
          </a:p>
          <a:p>
            <a:pPr marL="0" indent="0">
              <a:buNone/>
            </a:pPr>
            <a:endParaRPr lang="en-GB" dirty="0"/>
          </a:p>
        </p:txBody>
      </p:sp>
      <p:pic>
        <p:nvPicPr>
          <p:cNvPr id="4" name="Picture 3" descr="A vintage weighing scales">
            <a:extLst>
              <a:ext uri="{FF2B5EF4-FFF2-40B4-BE49-F238E27FC236}">
                <a16:creationId xmlns:a16="http://schemas.microsoft.com/office/drawing/2014/main" id="{F7B32747-1E87-C7E5-83C2-550481E84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831" y="1510709"/>
            <a:ext cx="3248061" cy="4872091"/>
          </a:xfrm>
          <a:prstGeom prst="rect">
            <a:avLst/>
          </a:prstGeom>
        </p:spPr>
      </p:pic>
    </p:spTree>
    <p:extLst>
      <p:ext uri="{BB962C8B-B14F-4D97-AF65-F5344CB8AC3E}">
        <p14:creationId xmlns:p14="http://schemas.microsoft.com/office/powerpoint/2010/main" val="3386514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18102-8EE4-42CE-A81D-CEF6EAFBF404}"/>
              </a:ext>
            </a:extLst>
          </p:cNvPr>
          <p:cNvSpPr>
            <a:spLocks noGrp="1"/>
          </p:cNvSpPr>
          <p:nvPr>
            <p:ph type="title"/>
          </p:nvPr>
        </p:nvSpPr>
        <p:spPr>
          <a:xfrm>
            <a:off x="1188001" y="1518835"/>
            <a:ext cx="5693566" cy="2738196"/>
          </a:xfrm>
        </p:spPr>
        <p:txBody>
          <a:bodyPr>
            <a:normAutofit fontScale="90000"/>
          </a:bodyPr>
          <a:lstStyle/>
          <a:p>
            <a:r>
              <a:rPr lang="en-US" dirty="0"/>
              <a:t>Thank you for your attention!</a:t>
            </a:r>
            <a:br>
              <a:rPr lang="en-US" dirty="0"/>
            </a:br>
            <a:br>
              <a:rPr lang="en-US" dirty="0"/>
            </a:br>
            <a:r>
              <a:rPr lang="en-US" dirty="0">
                <a:hlinkClick r:id="rId2"/>
              </a:rPr>
              <a:t>DSava@mathys-squire.com</a:t>
            </a:r>
            <a:br>
              <a:rPr lang="en-US" dirty="0"/>
            </a:br>
            <a:r>
              <a:rPr lang="en-US" dirty="0">
                <a:hlinkClick r:id="rId3"/>
              </a:rPr>
              <a:t>BMore@mathys-squire.com</a:t>
            </a:r>
            <a:br>
              <a:rPr lang="en-US" dirty="0"/>
            </a:br>
            <a:br>
              <a:rPr lang="en-US" dirty="0"/>
            </a:br>
            <a:r>
              <a:rPr lang="en-US" dirty="0"/>
              <a:t>© Mathys &amp; Squire Consulting, 2023</a:t>
            </a:r>
          </a:p>
        </p:txBody>
      </p:sp>
      <p:sp>
        <p:nvSpPr>
          <p:cNvPr id="5" name="Content Placeholder 4">
            <a:extLst>
              <a:ext uri="{FF2B5EF4-FFF2-40B4-BE49-F238E27FC236}">
                <a16:creationId xmlns:a16="http://schemas.microsoft.com/office/drawing/2014/main" id="{7D66AF64-FEA8-4CCB-B641-95258B85E947}"/>
              </a:ext>
            </a:extLst>
          </p:cNvPr>
          <p:cNvSpPr>
            <a:spLocks noGrp="1"/>
          </p:cNvSpPr>
          <p:nvPr>
            <p:ph idx="11"/>
          </p:nvPr>
        </p:nvSpPr>
        <p:spPr/>
        <p:txBody>
          <a:bodyPr/>
          <a:lstStyle/>
          <a:p>
            <a:r>
              <a:rPr lang="en-US"/>
              <a:t>2023 </a:t>
            </a:r>
          </a:p>
        </p:txBody>
      </p:sp>
    </p:spTree>
    <p:extLst>
      <p:ext uri="{BB962C8B-B14F-4D97-AF65-F5344CB8AC3E}">
        <p14:creationId xmlns:p14="http://schemas.microsoft.com/office/powerpoint/2010/main" val="389754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25EF-FB1F-0A5A-4B2C-05C28ABD79A4}"/>
              </a:ext>
            </a:extLst>
          </p:cNvPr>
          <p:cNvSpPr>
            <a:spLocks noGrp="1"/>
          </p:cNvSpPr>
          <p:nvPr>
            <p:ph type="title"/>
          </p:nvPr>
        </p:nvSpPr>
        <p:spPr>
          <a:xfrm>
            <a:off x="371474" y="476250"/>
            <a:ext cx="11445387" cy="1285877"/>
          </a:xfrm>
        </p:spPr>
        <p:txBody>
          <a:bodyPr anchor="t">
            <a:normAutofit/>
          </a:bodyPr>
          <a:lstStyle/>
          <a:p>
            <a:r>
              <a:rPr lang="en-GB">
                <a:latin typeface="Arial"/>
                <a:cs typeface="Arial"/>
              </a:rPr>
              <a:t>Financial Data Verified by Accounts</a:t>
            </a:r>
            <a:endParaRPr lang="en-GB"/>
          </a:p>
        </p:txBody>
      </p:sp>
      <p:pic>
        <p:nvPicPr>
          <p:cNvPr id="5" name="Content Placeholder 4" descr="A black grid with numbers and numbers&#10;&#10;Description automatically generated">
            <a:extLst>
              <a:ext uri="{FF2B5EF4-FFF2-40B4-BE49-F238E27FC236}">
                <a16:creationId xmlns:a16="http://schemas.microsoft.com/office/drawing/2014/main" id="{B3002306-D8A8-0291-8B30-6CE5C79CF37D}"/>
              </a:ext>
            </a:extLst>
          </p:cNvPr>
          <p:cNvPicPr>
            <a:picLocks noGrp="1" noChangeAspect="1"/>
          </p:cNvPicPr>
          <p:nvPr>
            <p:ph idx="1"/>
          </p:nvPr>
        </p:nvPicPr>
        <p:blipFill>
          <a:blip r:embed="rId2"/>
          <a:stretch>
            <a:fillRect/>
          </a:stretch>
        </p:blipFill>
        <p:spPr>
          <a:xfrm>
            <a:off x="670436" y="1559541"/>
            <a:ext cx="10858499" cy="3881898"/>
          </a:xfrm>
        </p:spPr>
      </p:pic>
      <p:sp>
        <p:nvSpPr>
          <p:cNvPr id="6" name="TextBox 5">
            <a:extLst>
              <a:ext uri="{FF2B5EF4-FFF2-40B4-BE49-F238E27FC236}">
                <a16:creationId xmlns:a16="http://schemas.microsoft.com/office/drawing/2014/main" id="{D86C62A2-DF4A-1333-744B-93B38A5469AA}"/>
              </a:ext>
            </a:extLst>
          </p:cNvPr>
          <p:cNvSpPr txBox="1"/>
          <p:nvPr/>
        </p:nvSpPr>
        <p:spPr>
          <a:xfrm>
            <a:off x="669822" y="5761088"/>
            <a:ext cx="81577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Accounting year end the 30th of June</a:t>
            </a:r>
            <a:endParaRPr lang="en-GB"/>
          </a:p>
        </p:txBody>
      </p:sp>
    </p:spTree>
    <p:extLst>
      <p:ext uri="{BB962C8B-B14F-4D97-AF65-F5344CB8AC3E}">
        <p14:creationId xmlns:p14="http://schemas.microsoft.com/office/powerpoint/2010/main" val="1118792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76B7-0EA9-DD80-E455-5944FD28F832}"/>
              </a:ext>
            </a:extLst>
          </p:cNvPr>
          <p:cNvSpPr>
            <a:spLocks noGrp="1"/>
          </p:cNvSpPr>
          <p:nvPr>
            <p:ph type="title"/>
          </p:nvPr>
        </p:nvSpPr>
        <p:spPr/>
        <p:txBody>
          <a:bodyPr/>
          <a:lstStyle/>
          <a:p>
            <a:r>
              <a:rPr lang="en-GB">
                <a:latin typeface="Arial"/>
                <a:cs typeface="Arial"/>
              </a:rPr>
              <a:t>Input Parameters for Valuation</a:t>
            </a:r>
            <a:endParaRPr lang="en-GB"/>
          </a:p>
        </p:txBody>
      </p:sp>
      <p:sp>
        <p:nvSpPr>
          <p:cNvPr id="3" name="Text Placeholder 2">
            <a:extLst>
              <a:ext uri="{FF2B5EF4-FFF2-40B4-BE49-F238E27FC236}">
                <a16:creationId xmlns:a16="http://schemas.microsoft.com/office/drawing/2014/main" id="{BE95EADD-75BB-E164-C750-C53BBF3B190F}"/>
              </a:ext>
            </a:extLst>
          </p:cNvPr>
          <p:cNvSpPr>
            <a:spLocks noGrp="1"/>
          </p:cNvSpPr>
          <p:nvPr>
            <p:ph type="body" idx="1"/>
          </p:nvPr>
        </p:nvSpPr>
        <p:spPr>
          <a:xfrm>
            <a:off x="1040516" y="1388942"/>
            <a:ext cx="4831200" cy="823912"/>
          </a:xfrm>
        </p:spPr>
        <p:txBody>
          <a:bodyPr/>
          <a:lstStyle/>
          <a:p>
            <a:r>
              <a:rPr lang="en-GB">
                <a:latin typeface="Arial"/>
                <a:cs typeface="Arial"/>
              </a:rPr>
              <a:t>Adjustments</a:t>
            </a:r>
            <a:endParaRPr lang="en-GB"/>
          </a:p>
        </p:txBody>
      </p:sp>
      <p:sp>
        <p:nvSpPr>
          <p:cNvPr id="4" name="Content Placeholder 3">
            <a:extLst>
              <a:ext uri="{FF2B5EF4-FFF2-40B4-BE49-F238E27FC236}">
                <a16:creationId xmlns:a16="http://schemas.microsoft.com/office/drawing/2014/main" id="{B8215122-CAE0-0326-39AC-A238F8D22981}"/>
              </a:ext>
            </a:extLst>
          </p:cNvPr>
          <p:cNvSpPr>
            <a:spLocks noGrp="1"/>
          </p:cNvSpPr>
          <p:nvPr>
            <p:ph sz="half" idx="2"/>
          </p:nvPr>
        </p:nvSpPr>
        <p:spPr>
          <a:xfrm>
            <a:off x="954484" y="2201051"/>
            <a:ext cx="4831200" cy="3946142"/>
          </a:xfrm>
        </p:spPr>
        <p:txBody>
          <a:bodyPr vert="horz" lIns="91440" tIns="45720" rIns="91440" bIns="45720" rtlCol="0" anchor="t">
            <a:normAutofit fontScale="92500"/>
          </a:bodyPr>
          <a:lstStyle/>
          <a:p>
            <a:r>
              <a:rPr lang="en-GB">
                <a:latin typeface="Arial"/>
                <a:cs typeface="Arial"/>
              </a:rPr>
              <a:t>Inflation rate                5% pa</a:t>
            </a:r>
          </a:p>
          <a:p>
            <a:r>
              <a:rPr lang="en-GB">
                <a:latin typeface="Arial"/>
                <a:cs typeface="Arial"/>
              </a:rPr>
              <a:t>Obsolescence             10% pa</a:t>
            </a:r>
          </a:p>
          <a:p>
            <a:r>
              <a:rPr lang="en-GB">
                <a:latin typeface="Arial"/>
                <a:cs typeface="Arial"/>
              </a:rPr>
              <a:t>Profit                            10%</a:t>
            </a:r>
          </a:p>
          <a:p>
            <a:r>
              <a:rPr lang="en-GB">
                <a:latin typeface="Arial"/>
                <a:cs typeface="Arial"/>
              </a:rPr>
              <a:t>Opportunity cost           10%</a:t>
            </a:r>
          </a:p>
          <a:p>
            <a:r>
              <a:rPr lang="en-GB">
                <a:latin typeface="Arial"/>
                <a:cs typeface="Arial"/>
              </a:rPr>
              <a:t>Discount rate                15%</a:t>
            </a:r>
            <a:endParaRPr lang="en-GB"/>
          </a:p>
          <a:p>
            <a:r>
              <a:rPr lang="en-GB">
                <a:latin typeface="Arial"/>
                <a:cs typeface="Arial"/>
              </a:rPr>
              <a:t>Valuation date               30/08/2023</a:t>
            </a:r>
            <a:endParaRPr lang="en-GB"/>
          </a:p>
          <a:p>
            <a:endParaRPr lang="en-GB"/>
          </a:p>
        </p:txBody>
      </p:sp>
      <p:sp>
        <p:nvSpPr>
          <p:cNvPr id="5" name="Text Placeholder 4">
            <a:extLst>
              <a:ext uri="{FF2B5EF4-FFF2-40B4-BE49-F238E27FC236}">
                <a16:creationId xmlns:a16="http://schemas.microsoft.com/office/drawing/2014/main" id="{BBF36353-483F-A27E-C014-CB5695B10D22}"/>
              </a:ext>
            </a:extLst>
          </p:cNvPr>
          <p:cNvSpPr>
            <a:spLocks noGrp="1"/>
          </p:cNvSpPr>
          <p:nvPr>
            <p:ph type="body" sz="quarter" idx="3"/>
          </p:nvPr>
        </p:nvSpPr>
        <p:spPr>
          <a:xfrm>
            <a:off x="6172200" y="1352071"/>
            <a:ext cx="5183188" cy="823912"/>
          </a:xfrm>
        </p:spPr>
        <p:txBody>
          <a:bodyPr/>
          <a:lstStyle/>
          <a:p>
            <a:r>
              <a:rPr lang="en-GB"/>
              <a:t>Tax</a:t>
            </a:r>
          </a:p>
        </p:txBody>
      </p:sp>
      <p:sp>
        <p:nvSpPr>
          <p:cNvPr id="6" name="Content Placeholder 5">
            <a:extLst>
              <a:ext uri="{FF2B5EF4-FFF2-40B4-BE49-F238E27FC236}">
                <a16:creationId xmlns:a16="http://schemas.microsoft.com/office/drawing/2014/main" id="{602BE860-488A-0D82-9015-25CA0791075F}"/>
              </a:ext>
            </a:extLst>
          </p:cNvPr>
          <p:cNvSpPr>
            <a:spLocks noGrp="1"/>
          </p:cNvSpPr>
          <p:nvPr>
            <p:ph sz="quarter" idx="4"/>
          </p:nvPr>
        </p:nvSpPr>
        <p:spPr>
          <a:xfrm>
            <a:off x="6172200" y="2213342"/>
            <a:ext cx="5809994" cy="3110400"/>
          </a:xfrm>
        </p:spPr>
        <p:txBody>
          <a:bodyPr vert="horz" lIns="91440" tIns="45720" rIns="91440" bIns="45720" rtlCol="0" anchor="t">
            <a:normAutofit fontScale="92500"/>
          </a:bodyPr>
          <a:lstStyle/>
          <a:p>
            <a:r>
              <a:rPr lang="en-GB">
                <a:latin typeface="Arial"/>
                <a:cs typeface="Arial"/>
              </a:rPr>
              <a:t>Corporation Tax                     25%</a:t>
            </a:r>
          </a:p>
          <a:p>
            <a:r>
              <a:rPr lang="en-GB">
                <a:latin typeface="Arial"/>
                <a:cs typeface="Arial"/>
              </a:rPr>
              <a:t>Tax Amortization period         15 years</a:t>
            </a:r>
          </a:p>
          <a:p>
            <a:r>
              <a:rPr lang="en-GB">
                <a:latin typeface="Arial"/>
                <a:cs typeface="Arial"/>
              </a:rPr>
              <a:t>Annuity                                   5.8473</a:t>
            </a:r>
          </a:p>
          <a:p>
            <a:r>
              <a:rPr lang="en-GB">
                <a:latin typeface="Arial"/>
                <a:cs typeface="Arial"/>
              </a:rPr>
              <a:t>TAB factor                              0.10797943</a:t>
            </a:r>
            <a:endParaRPr lang="en-GB"/>
          </a:p>
        </p:txBody>
      </p:sp>
    </p:spTree>
    <p:extLst>
      <p:ext uri="{BB962C8B-B14F-4D97-AF65-F5344CB8AC3E}">
        <p14:creationId xmlns:p14="http://schemas.microsoft.com/office/powerpoint/2010/main" val="192431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E3E8-9858-7A65-CA81-DC3E092AD22A}"/>
              </a:ext>
            </a:extLst>
          </p:cNvPr>
          <p:cNvSpPr>
            <a:spLocks noGrp="1"/>
          </p:cNvSpPr>
          <p:nvPr>
            <p:ph type="title"/>
          </p:nvPr>
        </p:nvSpPr>
        <p:spPr/>
        <p:txBody>
          <a:bodyPr/>
          <a:lstStyle/>
          <a:p>
            <a:r>
              <a:rPr lang="en-GB">
                <a:latin typeface="Arial"/>
                <a:cs typeface="Arial"/>
              </a:rPr>
              <a:t>Step by Step Calculations</a:t>
            </a:r>
            <a:endParaRPr lang="en-GB"/>
          </a:p>
        </p:txBody>
      </p:sp>
      <p:sp>
        <p:nvSpPr>
          <p:cNvPr id="3" name="TextBox 2">
            <a:extLst>
              <a:ext uri="{FF2B5EF4-FFF2-40B4-BE49-F238E27FC236}">
                <a16:creationId xmlns:a16="http://schemas.microsoft.com/office/drawing/2014/main" id="{11879DDF-74F5-BE9C-BC54-3FF360B0099A}"/>
              </a:ext>
            </a:extLst>
          </p:cNvPr>
          <p:cNvSpPr txBox="1"/>
          <p:nvPr/>
        </p:nvSpPr>
        <p:spPr>
          <a:xfrm>
            <a:off x="599153" y="1490202"/>
            <a:ext cx="10692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Multiply the annual costs by the profit and opportunity cost to enhance the value = 120%</a:t>
            </a:r>
            <a:endParaRPr lang="en-GB"/>
          </a:p>
        </p:txBody>
      </p:sp>
      <p:pic>
        <p:nvPicPr>
          <p:cNvPr id="5" name="Picture 4">
            <a:extLst>
              <a:ext uri="{FF2B5EF4-FFF2-40B4-BE49-F238E27FC236}">
                <a16:creationId xmlns:a16="http://schemas.microsoft.com/office/drawing/2014/main" id="{2A18C504-59E5-C688-8126-244A8418CD72}"/>
              </a:ext>
            </a:extLst>
          </p:cNvPr>
          <p:cNvPicPr>
            <a:picLocks noChangeAspect="1"/>
          </p:cNvPicPr>
          <p:nvPr/>
        </p:nvPicPr>
        <p:blipFill>
          <a:blip r:embed="rId2"/>
          <a:stretch>
            <a:fillRect/>
          </a:stretch>
        </p:blipFill>
        <p:spPr>
          <a:xfrm>
            <a:off x="594852" y="2088064"/>
            <a:ext cx="11039167" cy="678550"/>
          </a:xfrm>
          <a:prstGeom prst="rect">
            <a:avLst/>
          </a:prstGeom>
        </p:spPr>
      </p:pic>
      <p:sp>
        <p:nvSpPr>
          <p:cNvPr id="6" name="TextBox 5">
            <a:extLst>
              <a:ext uri="{FF2B5EF4-FFF2-40B4-BE49-F238E27FC236}">
                <a16:creationId xmlns:a16="http://schemas.microsoft.com/office/drawing/2014/main" id="{063EEECB-F0BB-FEAA-C9FE-DAC64653C015}"/>
              </a:ext>
            </a:extLst>
          </p:cNvPr>
          <p:cNvSpPr txBox="1"/>
          <p:nvPr/>
        </p:nvSpPr>
        <p:spPr>
          <a:xfrm>
            <a:off x="614517" y="3180121"/>
            <a:ext cx="1068336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Multiply the new costs by the inflation factor</a:t>
            </a:r>
          </a:p>
          <a:p>
            <a:r>
              <a:rPr lang="en-GB">
                <a:cs typeface="Arial"/>
              </a:rPr>
              <a:t>Number of days from the accounting period end to the valuation date = 61 days</a:t>
            </a:r>
          </a:p>
          <a:p>
            <a:r>
              <a:rPr lang="en-GB">
                <a:cs typeface="Arial"/>
              </a:rPr>
              <a:t>Enhancement factor = 0.167 to increase the costs from June to August </a:t>
            </a:r>
          </a:p>
          <a:p>
            <a:r>
              <a:rPr lang="en-GB">
                <a:cs typeface="Arial"/>
              </a:rPr>
              <a:t>For 2023 multiply by (1 + 0.05) ^ 0.167 = 1.008</a:t>
            </a:r>
          </a:p>
          <a:p>
            <a:r>
              <a:rPr lang="en-GB">
                <a:cs typeface="Arial"/>
              </a:rPr>
              <a:t>For 2022 multiply by (1 + 0.05) ^ 1.167 = 1.059</a:t>
            </a:r>
          </a:p>
          <a:p>
            <a:r>
              <a:rPr lang="en-GB">
                <a:cs typeface="Arial"/>
              </a:rPr>
              <a:t>Then continue back to 2018</a:t>
            </a:r>
            <a:endParaRPr lang="en-GB"/>
          </a:p>
        </p:txBody>
      </p:sp>
      <p:pic>
        <p:nvPicPr>
          <p:cNvPr id="7" name="Picture 6" descr="A screenshot of a computer screen&#10;&#10;Description automatically generated">
            <a:extLst>
              <a:ext uri="{FF2B5EF4-FFF2-40B4-BE49-F238E27FC236}">
                <a16:creationId xmlns:a16="http://schemas.microsoft.com/office/drawing/2014/main" id="{2D757BD3-41D3-EC48-7A9B-B889AA3A12F7}"/>
              </a:ext>
            </a:extLst>
          </p:cNvPr>
          <p:cNvPicPr>
            <a:picLocks noChangeAspect="1"/>
          </p:cNvPicPr>
          <p:nvPr/>
        </p:nvPicPr>
        <p:blipFill>
          <a:blip r:embed="rId3"/>
          <a:stretch>
            <a:fillRect/>
          </a:stretch>
        </p:blipFill>
        <p:spPr>
          <a:xfrm>
            <a:off x="508821" y="5105197"/>
            <a:ext cx="11125200" cy="1096704"/>
          </a:xfrm>
          <a:prstGeom prst="rect">
            <a:avLst/>
          </a:prstGeom>
        </p:spPr>
      </p:pic>
    </p:spTree>
    <p:extLst>
      <p:ext uri="{BB962C8B-B14F-4D97-AF65-F5344CB8AC3E}">
        <p14:creationId xmlns:p14="http://schemas.microsoft.com/office/powerpoint/2010/main" val="295756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E3E8-9858-7A65-CA81-DC3E092AD22A}"/>
              </a:ext>
            </a:extLst>
          </p:cNvPr>
          <p:cNvSpPr>
            <a:spLocks noGrp="1"/>
          </p:cNvSpPr>
          <p:nvPr>
            <p:ph type="title"/>
          </p:nvPr>
        </p:nvSpPr>
        <p:spPr/>
        <p:txBody>
          <a:bodyPr/>
          <a:lstStyle/>
          <a:p>
            <a:r>
              <a:rPr lang="en-GB">
                <a:latin typeface="Arial"/>
                <a:cs typeface="Arial"/>
              </a:rPr>
              <a:t>Step by Step Calculations</a:t>
            </a:r>
            <a:endParaRPr lang="en-GB"/>
          </a:p>
        </p:txBody>
      </p:sp>
      <p:sp>
        <p:nvSpPr>
          <p:cNvPr id="6" name="TextBox 5">
            <a:extLst>
              <a:ext uri="{FF2B5EF4-FFF2-40B4-BE49-F238E27FC236}">
                <a16:creationId xmlns:a16="http://schemas.microsoft.com/office/drawing/2014/main" id="{063EEECB-F0BB-FEAA-C9FE-DAC64653C015}"/>
              </a:ext>
            </a:extLst>
          </p:cNvPr>
          <p:cNvSpPr txBox="1"/>
          <p:nvPr/>
        </p:nvSpPr>
        <p:spPr>
          <a:xfrm>
            <a:off x="479323" y="1520927"/>
            <a:ext cx="1068336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Divide the new costs by the obsolescence factor</a:t>
            </a:r>
          </a:p>
          <a:p>
            <a:r>
              <a:rPr lang="en-GB">
                <a:cs typeface="Arial"/>
              </a:rPr>
              <a:t>Number of days from the accounting period end to the valuation date = 61 days</a:t>
            </a:r>
          </a:p>
          <a:p>
            <a:r>
              <a:rPr lang="en-GB">
                <a:cs typeface="Arial"/>
              </a:rPr>
              <a:t>Enhancement factor = 0.167 to increase the costs from June to August </a:t>
            </a:r>
          </a:p>
          <a:p>
            <a:r>
              <a:rPr lang="en-GB">
                <a:cs typeface="Arial"/>
              </a:rPr>
              <a:t>For 2023 divide by (1 + 0.10) ^ 0.167 = 1.016</a:t>
            </a:r>
          </a:p>
          <a:p>
            <a:r>
              <a:rPr lang="en-GB">
                <a:cs typeface="Arial"/>
              </a:rPr>
              <a:t>For 2022 divide by (1 + 0.10) ^ 1.167 = 1.118</a:t>
            </a:r>
          </a:p>
          <a:p>
            <a:r>
              <a:rPr lang="en-GB">
                <a:cs typeface="Arial"/>
              </a:rPr>
              <a:t>Then continue back to 2018</a:t>
            </a:r>
            <a:endParaRPr lang="en-GB"/>
          </a:p>
        </p:txBody>
      </p:sp>
      <p:sp>
        <p:nvSpPr>
          <p:cNvPr id="8" name="TextBox 7">
            <a:extLst>
              <a:ext uri="{FF2B5EF4-FFF2-40B4-BE49-F238E27FC236}">
                <a16:creationId xmlns:a16="http://schemas.microsoft.com/office/drawing/2014/main" id="{F280214A-B3BF-0E01-90D8-7D831268B60F}"/>
              </a:ext>
            </a:extLst>
          </p:cNvPr>
          <p:cNvSpPr txBox="1"/>
          <p:nvPr/>
        </p:nvSpPr>
        <p:spPr>
          <a:xfrm>
            <a:off x="906410" y="5438467"/>
            <a:ext cx="9002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Reproduction cost then equals the sum of the bottom line = </a:t>
            </a:r>
            <a:r>
              <a:rPr lang="en-GB" b="1">
                <a:cs typeface="Arial"/>
              </a:rPr>
              <a:t>€ 953,371</a:t>
            </a:r>
            <a:endParaRPr lang="en-GB" b="1"/>
          </a:p>
        </p:txBody>
      </p:sp>
      <p:pic>
        <p:nvPicPr>
          <p:cNvPr id="11" name="Picture 10" descr="A screenshot of a computer screen&#10;&#10;Description automatically generated">
            <a:extLst>
              <a:ext uri="{FF2B5EF4-FFF2-40B4-BE49-F238E27FC236}">
                <a16:creationId xmlns:a16="http://schemas.microsoft.com/office/drawing/2014/main" id="{A6694A4E-55AF-B758-CA7C-E23D6CC618F7}"/>
              </a:ext>
            </a:extLst>
          </p:cNvPr>
          <p:cNvPicPr>
            <a:picLocks noChangeAspect="1"/>
          </p:cNvPicPr>
          <p:nvPr/>
        </p:nvPicPr>
        <p:blipFill>
          <a:blip r:embed="rId2"/>
          <a:stretch>
            <a:fillRect/>
          </a:stretch>
        </p:blipFill>
        <p:spPr>
          <a:xfrm>
            <a:off x="213852" y="3780535"/>
            <a:ext cx="11506200" cy="1152769"/>
          </a:xfrm>
          <a:prstGeom prst="rect">
            <a:avLst/>
          </a:prstGeom>
        </p:spPr>
      </p:pic>
    </p:spTree>
    <p:extLst>
      <p:ext uri="{BB962C8B-B14F-4D97-AF65-F5344CB8AC3E}">
        <p14:creationId xmlns:p14="http://schemas.microsoft.com/office/powerpoint/2010/main" val="338484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02C5-6DED-846D-DA06-DA0B841E6F8A}"/>
              </a:ext>
            </a:extLst>
          </p:cNvPr>
          <p:cNvSpPr>
            <a:spLocks noGrp="1"/>
          </p:cNvSpPr>
          <p:nvPr>
            <p:ph type="title"/>
          </p:nvPr>
        </p:nvSpPr>
        <p:spPr/>
        <p:txBody>
          <a:bodyPr/>
          <a:lstStyle/>
          <a:p>
            <a:r>
              <a:rPr lang="en-GB">
                <a:latin typeface="Arial"/>
                <a:cs typeface="Arial"/>
              </a:rPr>
              <a:t>Accounting for tax and tax amortization benefit (TAB)</a:t>
            </a:r>
            <a:endParaRPr lang="en-GB"/>
          </a:p>
        </p:txBody>
      </p:sp>
      <p:sp>
        <p:nvSpPr>
          <p:cNvPr id="3" name="TextBox 2">
            <a:extLst>
              <a:ext uri="{FF2B5EF4-FFF2-40B4-BE49-F238E27FC236}">
                <a16:creationId xmlns:a16="http://schemas.microsoft.com/office/drawing/2014/main" id="{66D564E3-7640-51B5-E976-BC29AFBBB46C}"/>
              </a:ext>
            </a:extLst>
          </p:cNvPr>
          <p:cNvSpPr txBox="1"/>
          <p:nvPr/>
        </p:nvSpPr>
        <p:spPr>
          <a:xfrm>
            <a:off x="1029314" y="1920362"/>
            <a:ext cx="954036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latin typeface="Arial"/>
              </a:rPr>
              <a:t>Reproduction cost then equals</a:t>
            </a:r>
            <a:r>
              <a:rPr lang="en-GB">
                <a:latin typeface="Arial"/>
              </a:rPr>
              <a:t> </a:t>
            </a:r>
            <a:r>
              <a:rPr lang="en-GB" sz="1800">
                <a:latin typeface="Arial"/>
              </a:rPr>
              <a:t> </a:t>
            </a:r>
            <a:r>
              <a:rPr lang="en-GB">
                <a:latin typeface="Arial"/>
              </a:rPr>
              <a:t>                  </a:t>
            </a:r>
            <a:r>
              <a:rPr lang="en-GB" sz="1800" b="1">
                <a:latin typeface="Arial"/>
              </a:rPr>
              <a:t>=</a:t>
            </a:r>
            <a:r>
              <a:rPr lang="en-GB" sz="1800">
                <a:latin typeface="Arial"/>
              </a:rPr>
              <a:t> </a:t>
            </a:r>
            <a:r>
              <a:rPr lang="en-GB" sz="1800" b="1">
                <a:latin typeface="Arial"/>
              </a:rPr>
              <a:t>€ </a:t>
            </a:r>
            <a:r>
              <a:rPr lang="en-GB" b="1">
                <a:latin typeface="Arial"/>
              </a:rPr>
              <a:t>953,371</a:t>
            </a:r>
            <a:endParaRPr lang="en-GB" sz="1800" b="1">
              <a:latin typeface="Arial"/>
            </a:endParaRPr>
          </a:p>
          <a:p>
            <a:endParaRPr lang="en-GB" b="1">
              <a:cs typeface="Arial"/>
            </a:endParaRPr>
          </a:p>
          <a:p>
            <a:r>
              <a:rPr lang="en-GB">
                <a:cs typeface="Arial"/>
              </a:rPr>
              <a:t>Corporation tax</a:t>
            </a:r>
            <a:r>
              <a:rPr lang="en-GB" b="1">
                <a:cs typeface="Arial"/>
              </a:rPr>
              <a:t>                                            = 25%</a:t>
            </a:r>
          </a:p>
          <a:p>
            <a:endParaRPr lang="en-GB" b="1">
              <a:cs typeface="Arial"/>
            </a:endParaRPr>
          </a:p>
          <a:p>
            <a:r>
              <a:rPr lang="en-GB">
                <a:cs typeface="Arial"/>
              </a:rPr>
              <a:t>Tax deducted</a:t>
            </a:r>
            <a:r>
              <a:rPr lang="en-GB" b="1">
                <a:cs typeface="Arial"/>
              </a:rPr>
              <a:t>                                               = € </a:t>
            </a:r>
            <a:r>
              <a:rPr lang="en-GB" b="1">
                <a:ea typeface="+mn-lt"/>
                <a:cs typeface="+mn-lt"/>
              </a:rPr>
              <a:t>238 343</a:t>
            </a:r>
          </a:p>
          <a:p>
            <a:endParaRPr lang="en-GB" b="1">
              <a:cs typeface="Arial"/>
            </a:endParaRPr>
          </a:p>
          <a:p>
            <a:r>
              <a:rPr lang="en-GB">
                <a:cs typeface="Arial"/>
              </a:rPr>
              <a:t>After tax reproduction cost </a:t>
            </a:r>
            <a:r>
              <a:rPr lang="en-GB" b="1">
                <a:cs typeface="Arial"/>
              </a:rPr>
              <a:t>                         = € </a:t>
            </a:r>
            <a:r>
              <a:rPr lang="en-GB" b="1">
                <a:ea typeface="+mn-lt"/>
                <a:cs typeface="+mn-lt"/>
              </a:rPr>
              <a:t>715,028</a:t>
            </a:r>
          </a:p>
          <a:p>
            <a:endParaRPr lang="en-GB">
              <a:cs typeface="Arial"/>
            </a:endParaRPr>
          </a:p>
          <a:p>
            <a:r>
              <a:rPr lang="en-GB">
                <a:cs typeface="Arial"/>
              </a:rPr>
              <a:t>Tax amortization benefit</a:t>
            </a:r>
            <a:r>
              <a:rPr lang="en-GB" b="1">
                <a:cs typeface="Arial"/>
              </a:rPr>
              <a:t>                              = € </a:t>
            </a:r>
            <a:r>
              <a:rPr lang="en-GB" b="1">
                <a:ea typeface="+mn-lt"/>
                <a:cs typeface="+mn-lt"/>
              </a:rPr>
              <a:t>77,208</a:t>
            </a:r>
            <a:endParaRPr lang="en-GB"/>
          </a:p>
          <a:p>
            <a:endParaRPr lang="en-GB" b="1">
              <a:cs typeface="Arial"/>
            </a:endParaRPr>
          </a:p>
          <a:p>
            <a:r>
              <a:rPr lang="en-GB" b="1">
                <a:cs typeface="Arial"/>
              </a:rPr>
              <a:t>Fair Market Value of Software                  = € </a:t>
            </a:r>
            <a:r>
              <a:rPr lang="en-GB" b="1">
                <a:ea typeface="+mn-lt"/>
                <a:cs typeface="+mn-lt"/>
              </a:rPr>
              <a:t>792,236</a:t>
            </a:r>
          </a:p>
        </p:txBody>
      </p:sp>
    </p:spTree>
    <p:extLst>
      <p:ext uri="{BB962C8B-B14F-4D97-AF65-F5344CB8AC3E}">
        <p14:creationId xmlns:p14="http://schemas.microsoft.com/office/powerpoint/2010/main" val="1873334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854D-E161-7DEB-FF9F-3FA9ECFA349B}"/>
              </a:ext>
            </a:extLst>
          </p:cNvPr>
          <p:cNvSpPr>
            <a:spLocks noGrp="1"/>
          </p:cNvSpPr>
          <p:nvPr>
            <p:ph type="title"/>
          </p:nvPr>
        </p:nvSpPr>
        <p:spPr/>
        <p:txBody>
          <a:bodyPr/>
          <a:lstStyle/>
          <a:p>
            <a:r>
              <a:rPr lang="en-GB">
                <a:latin typeface="Arial"/>
                <a:cs typeface="Arial"/>
              </a:rPr>
              <a:t>Commentary on Calculations</a:t>
            </a:r>
            <a:endParaRPr lang="en-GB"/>
          </a:p>
        </p:txBody>
      </p:sp>
      <p:sp>
        <p:nvSpPr>
          <p:cNvPr id="3" name="Content Placeholder 2">
            <a:extLst>
              <a:ext uri="{FF2B5EF4-FFF2-40B4-BE49-F238E27FC236}">
                <a16:creationId xmlns:a16="http://schemas.microsoft.com/office/drawing/2014/main" id="{E802DF98-A026-04BB-9D49-9D09081F3DB0}"/>
              </a:ext>
            </a:extLst>
          </p:cNvPr>
          <p:cNvSpPr>
            <a:spLocks noGrp="1"/>
          </p:cNvSpPr>
          <p:nvPr>
            <p:ph idx="1"/>
          </p:nvPr>
        </p:nvSpPr>
        <p:spPr/>
        <p:txBody>
          <a:bodyPr vert="horz" lIns="91440" tIns="45720" rIns="91440" bIns="45720" rtlCol="0" anchor="t">
            <a:normAutofit/>
          </a:bodyPr>
          <a:lstStyle/>
          <a:p>
            <a:r>
              <a:rPr lang="en-GB">
                <a:latin typeface="Arial"/>
                <a:cs typeface="Arial"/>
              </a:rPr>
              <a:t>The inflation rate is taken at 5% per annum, more accurately you would apply the inflation rate at the known yearly rate. </a:t>
            </a:r>
          </a:p>
          <a:p>
            <a:r>
              <a:rPr lang="en-GB">
                <a:latin typeface="Arial"/>
                <a:cs typeface="Arial"/>
              </a:rPr>
              <a:t>Obsolescence is taken at 10% per annum, this varies dependent upon the complexity of the algorithms.</a:t>
            </a:r>
            <a:endParaRPr lang="en-GB"/>
          </a:p>
          <a:p>
            <a:endParaRPr lang="en-GB">
              <a:latin typeface="Arial"/>
              <a:cs typeface="Arial"/>
            </a:endParaRPr>
          </a:p>
          <a:p>
            <a:pPr>
              <a:lnSpc>
                <a:spcPct val="100000"/>
              </a:lnSpc>
              <a:spcBef>
                <a:spcPts val="0"/>
              </a:spcBef>
            </a:pPr>
            <a:r>
              <a:rPr lang="en-GB">
                <a:latin typeface="Arial"/>
                <a:cs typeface="Arial"/>
              </a:rPr>
              <a:t>The fair market value is very sensitive to the obsolescence</a:t>
            </a:r>
            <a:endParaRPr lang="en-US">
              <a:latin typeface="Arial"/>
              <a:cs typeface="Arial"/>
            </a:endParaRPr>
          </a:p>
          <a:p>
            <a:pPr>
              <a:lnSpc>
                <a:spcPct val="100000"/>
              </a:lnSpc>
              <a:spcBef>
                <a:spcPts val="0"/>
              </a:spcBef>
            </a:pPr>
            <a:r>
              <a:rPr lang="en-GB">
                <a:latin typeface="Arial"/>
                <a:cs typeface="Arial"/>
              </a:rPr>
              <a:t>For an obsolescence of 20% the fair value becomes  </a:t>
            </a:r>
            <a:r>
              <a:rPr lang="en-GB" b="1">
                <a:latin typeface="Arial"/>
                <a:cs typeface="Arial"/>
              </a:rPr>
              <a:t>€539,752</a:t>
            </a:r>
            <a:endParaRPr lang="en-GB">
              <a:latin typeface="Arial"/>
              <a:cs typeface="Arial"/>
            </a:endParaRPr>
          </a:p>
          <a:p>
            <a:endParaRPr lang="en-GB">
              <a:latin typeface="Arial"/>
              <a:cs typeface="Arial"/>
            </a:endParaRPr>
          </a:p>
        </p:txBody>
      </p:sp>
    </p:spTree>
    <p:extLst>
      <p:ext uri="{BB962C8B-B14F-4D97-AF65-F5344CB8AC3E}">
        <p14:creationId xmlns:p14="http://schemas.microsoft.com/office/powerpoint/2010/main" val="724375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PO_PowerPoint_template_E_ACCESSIBLE.potx [Read-Only]" id="{5A4829E5-D55F-432D-B6F7-8D59536C8FF9}" vid="{B603CDA2-EC47-40EC-BD13-6B87E6AF3F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B634813B68E24B9A3990911E81F34E" ma:contentTypeVersion="22" ma:contentTypeDescription="Create a new document." ma:contentTypeScope="" ma:versionID="e71954563a8dc4442a8ed678ec6672ae">
  <xsd:schema xmlns:xsd="http://www.w3.org/2001/XMLSchema" xmlns:xs="http://www.w3.org/2001/XMLSchema" xmlns:p="http://schemas.microsoft.com/office/2006/metadata/properties" xmlns:ns2="ef5352c8-331d-4b80-89d0-2737bc14c9ec" xmlns:ns3="09596b2f-0408-4dfa-82cd-cce5ce17f1ca" targetNamespace="http://schemas.microsoft.com/office/2006/metadata/properties" ma:root="true" ma:fieldsID="5d6e35257436c883047406cca88e669f" ns2:_="" ns3:_="">
    <xsd:import namespace="ef5352c8-331d-4b80-89d0-2737bc14c9ec"/>
    <xsd:import namespace="09596b2f-0408-4dfa-82cd-cce5ce17f1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igrationWizId" minOccurs="0"/>
                <xsd:element ref="ns2:MigrationWizIdPermissions" minOccurs="0"/>
                <xsd:element ref="ns2:MigrationWizIdVersion"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5352c8-331d-4b80-89d0-2737bc14c9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igrationWizId" ma:index="14" nillable="true" ma:displayName="MigrationWizId" ma:internalName="MigrationWizId">
      <xsd:simpleType>
        <xsd:restriction base="dms:Text"/>
      </xsd:simpleType>
    </xsd:element>
    <xsd:element name="MigrationWizIdPermissions" ma:index="15" nillable="true" ma:displayName="MigrationWizIdPermissions" ma:internalName="MigrationWizIdPermissions">
      <xsd:simpleType>
        <xsd:restriction base="dms:Text"/>
      </xsd:simpleType>
    </xsd:element>
    <xsd:element name="MigrationWizIdVersion" ma:index="16" nillable="true" ma:displayName="MigrationWizIdVersion" ma:internalName="MigrationWizIdVersion">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b6124a4-7126-46b2-8a31-ce77806bf6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96b2f-0408-4dfa-82cd-cce5ce17f1ca"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8bd3782-1595-465d-a554-d46076434a22}" ma:internalName="TaxCatchAll" ma:showField="CatchAllData" ma:web="09596b2f-0408-4dfa-82cd-cce5ce17f1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596b2f-0408-4dfa-82cd-cce5ce17f1ca" xsi:nil="true"/>
    <MigrationWizIdPermissions xmlns="ef5352c8-331d-4b80-89d0-2737bc14c9ec" xsi:nil="true"/>
    <MigrationWizId xmlns="ef5352c8-331d-4b80-89d0-2737bc14c9ec" xsi:nil="true"/>
    <MigrationWizIdVersion xmlns="ef5352c8-331d-4b80-89d0-2737bc14c9ec" xsi:nil="true"/>
    <lcf76f155ced4ddcb4097134ff3c332f xmlns="ef5352c8-331d-4b80-89d0-2737bc14c9ec">
      <Terms xmlns="http://schemas.microsoft.com/office/infopath/2007/PartnerControls"/>
    </lcf76f155ced4ddcb4097134ff3c332f>
    <SharedWithUsers xmlns="09596b2f-0408-4dfa-82cd-cce5ce17f1ca">
      <UserInfo>
        <DisplayName>Brian More</DisplayName>
        <AccountId>37</AccountId>
        <AccountType/>
      </UserInfo>
    </SharedWithUsers>
  </documentManagement>
</p:properties>
</file>

<file path=customXml/itemProps1.xml><?xml version="1.0" encoding="utf-8"?>
<ds:datastoreItem xmlns:ds="http://schemas.openxmlformats.org/officeDocument/2006/customXml" ds:itemID="{4D882D36-9160-4789-85D0-35667E50107D}">
  <ds:schemaRefs>
    <ds:schemaRef ds:uri="09596b2f-0408-4dfa-82cd-cce5ce17f1ca"/>
    <ds:schemaRef ds:uri="ef5352c8-331d-4b80-89d0-2737bc14c9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7EFA7D-1A6B-4FAE-8151-35DB1B3C7F11}">
  <ds:schemaRefs>
    <ds:schemaRef ds:uri="http://schemas.microsoft.com/sharepoint/v3/contenttype/forms"/>
  </ds:schemaRefs>
</ds:datastoreItem>
</file>

<file path=customXml/itemProps3.xml><?xml version="1.0" encoding="utf-8"?>
<ds:datastoreItem xmlns:ds="http://schemas.openxmlformats.org/officeDocument/2006/customXml" ds:itemID="{2F56CD5E-A805-468A-90C3-44E0A6C34C0C}">
  <ds:schemaRefs>
    <ds:schemaRef ds:uri="http://purl.org/dc/dcmitype/"/>
    <ds:schemaRef ds:uri="ef5352c8-331d-4b80-89d0-2737bc14c9ec"/>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09596b2f-0408-4dfa-82cd-cce5ce17f1c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powerpoint_template_e_accessible (1)</Template>
  <TotalTime>1691</TotalTime>
  <Words>2364</Words>
  <Application>Microsoft Office PowerPoint</Application>
  <PresentationFormat>Widescreen</PresentationFormat>
  <Paragraphs>362</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Helvetica Neue LT Std</vt:lpstr>
      <vt:lpstr>Lucida Grande</vt:lpstr>
      <vt:lpstr>Microsoft Sans Serif</vt:lpstr>
      <vt:lpstr>Open Sans</vt:lpstr>
      <vt:lpstr>Office Theme</vt:lpstr>
      <vt:lpstr>Intangible Assets Valuation</vt:lpstr>
      <vt:lpstr>PowerPoint Presentation</vt:lpstr>
      <vt:lpstr>Case study 1 – Software valuation (copyright)</vt:lpstr>
      <vt:lpstr>Financial Data Verified by Accounts</vt:lpstr>
      <vt:lpstr>Input Parameters for Valuation</vt:lpstr>
      <vt:lpstr>Step by Step Calculations</vt:lpstr>
      <vt:lpstr>Step by Step Calculations</vt:lpstr>
      <vt:lpstr>Accounting for tax and tax amortization benefit (TAB)</vt:lpstr>
      <vt:lpstr>Commentary on Calculations</vt:lpstr>
      <vt:lpstr>Case study 2 – Teaching material (copyright)</vt:lpstr>
      <vt:lpstr>Medical School Cost Savings 2023-2028</vt:lpstr>
      <vt:lpstr>Input Parameters for Valuation</vt:lpstr>
      <vt:lpstr>Step by Step Calculations</vt:lpstr>
      <vt:lpstr>Commentary on Calculations</vt:lpstr>
      <vt:lpstr>Licensing Considerations</vt:lpstr>
      <vt:lpstr>Case study 3 – Valuation of technology (patents + know how)</vt:lpstr>
      <vt:lpstr>Case study 3 – Valuation methods</vt:lpstr>
      <vt:lpstr>Case study 3 – Revenue modelling</vt:lpstr>
      <vt:lpstr>Case study 3 – Revenue modelling</vt:lpstr>
      <vt:lpstr>Case study 3 – Royalty rate</vt:lpstr>
      <vt:lpstr>Case study 3 – Royalty rate</vt:lpstr>
      <vt:lpstr>Case study 3 – Discount rate and risk adjustment</vt:lpstr>
      <vt:lpstr>Case study 3 – Other parameters</vt:lpstr>
      <vt:lpstr>Case study 3 – Revenues &amp; Inputs</vt:lpstr>
      <vt:lpstr>Case study 3 – Fair value</vt:lpstr>
      <vt:lpstr>Case study 3 – Sensitivity Analysis</vt:lpstr>
      <vt:lpstr>Spinouts and VC funding</vt:lpstr>
      <vt:lpstr>PowerPoint Presentation</vt:lpstr>
      <vt:lpstr>Spinouts and VC funding – due diligence</vt:lpstr>
      <vt:lpstr>Spinouts and VC funding – valuation approaches</vt:lpstr>
      <vt:lpstr>Spinouts and VC funding – valuation approaches</vt:lpstr>
      <vt:lpstr>Spinouts and VC funding – Payne scorecard</vt:lpstr>
      <vt:lpstr>Spinouts and VC funding – Payne scorecard</vt:lpstr>
      <vt:lpstr>Spinouts and VC funding – VC method</vt:lpstr>
      <vt:lpstr>Thank you for your attention!  DSava@mathys-squire.com BMore@mathys-squire.com  © Mathys &amp; Squire Consulting, 2023</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type 1</dc:title>
  <dc:creator>Daniel Florin Sava</dc:creator>
  <cp:keywords>FOR OFFICIAL USE ONLY;(c) Mathys &amp; Squire Consulting</cp:keywords>
  <cp:lastModifiedBy>Daniel Sava</cp:lastModifiedBy>
  <cp:revision>6</cp:revision>
  <dcterms:created xsi:type="dcterms:W3CDTF">2023-04-24T16:45:50Z</dcterms:created>
  <dcterms:modified xsi:type="dcterms:W3CDTF">2023-08-29T18:20:56Z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f227b855-acc1-46e9-93bb-705342383bf3</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ContentTypeId">
    <vt:lpwstr>0x01010013B634813B68E24B9A3990911E81F34E</vt:lpwstr>
  </property>
  <property fmtid="{D5CDD505-2E9C-101B-9397-08002B2CF9AE}" pid="8" name="MediaServiceImageTags">
    <vt:lpwstr/>
  </property>
</Properties>
</file>