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7"/>
  </p:notesMasterIdLst>
  <p:handoutMasterIdLst>
    <p:handoutMasterId r:id="rId118"/>
  </p:handoutMasterIdLst>
  <p:sldIdLst>
    <p:sldId id="311" r:id="rId5"/>
    <p:sldId id="343" r:id="rId6"/>
    <p:sldId id="328" r:id="rId7"/>
    <p:sldId id="344" r:id="rId8"/>
    <p:sldId id="345" r:id="rId9"/>
    <p:sldId id="342" r:id="rId10"/>
    <p:sldId id="346" r:id="rId11"/>
    <p:sldId id="376" r:id="rId12"/>
    <p:sldId id="374" r:id="rId13"/>
    <p:sldId id="407" r:id="rId14"/>
    <p:sldId id="347" r:id="rId15"/>
    <p:sldId id="375" r:id="rId16"/>
    <p:sldId id="408" r:id="rId17"/>
    <p:sldId id="456" r:id="rId18"/>
    <p:sldId id="406" r:id="rId19"/>
    <p:sldId id="409" r:id="rId20"/>
    <p:sldId id="410" r:id="rId21"/>
    <p:sldId id="411" r:id="rId22"/>
    <p:sldId id="412" r:id="rId23"/>
    <p:sldId id="349" r:id="rId24"/>
    <p:sldId id="350" r:id="rId25"/>
    <p:sldId id="377" r:id="rId26"/>
    <p:sldId id="341" r:id="rId27"/>
    <p:sldId id="351" r:id="rId28"/>
    <p:sldId id="354" r:id="rId29"/>
    <p:sldId id="379" r:id="rId30"/>
    <p:sldId id="380" r:id="rId31"/>
    <p:sldId id="381" r:id="rId32"/>
    <p:sldId id="378" r:id="rId33"/>
    <p:sldId id="352" r:id="rId34"/>
    <p:sldId id="382" r:id="rId35"/>
    <p:sldId id="414" r:id="rId36"/>
    <p:sldId id="355" r:id="rId37"/>
    <p:sldId id="353" r:id="rId38"/>
    <p:sldId id="356" r:id="rId39"/>
    <p:sldId id="416" r:id="rId40"/>
    <p:sldId id="415" r:id="rId41"/>
    <p:sldId id="417" r:id="rId42"/>
    <p:sldId id="357" r:id="rId43"/>
    <p:sldId id="400" r:id="rId44"/>
    <p:sldId id="334" r:id="rId45"/>
    <p:sldId id="358" r:id="rId46"/>
    <p:sldId id="361" r:id="rId47"/>
    <p:sldId id="385" r:id="rId48"/>
    <p:sldId id="386" r:id="rId49"/>
    <p:sldId id="387" r:id="rId50"/>
    <p:sldId id="384" r:id="rId51"/>
    <p:sldId id="431" r:id="rId52"/>
    <p:sldId id="432" r:id="rId53"/>
    <p:sldId id="433" r:id="rId54"/>
    <p:sldId id="359" r:id="rId55"/>
    <p:sldId id="444" r:id="rId56"/>
    <p:sldId id="360" r:id="rId57"/>
    <p:sldId id="435" r:id="rId58"/>
    <p:sldId id="434" r:id="rId59"/>
    <p:sldId id="436" r:id="rId60"/>
    <p:sldId id="362" r:id="rId61"/>
    <p:sldId id="388" r:id="rId62"/>
    <p:sldId id="389" r:id="rId63"/>
    <p:sldId id="367" r:id="rId64"/>
    <p:sldId id="390" r:id="rId65"/>
    <p:sldId id="391" r:id="rId66"/>
    <p:sldId id="363" r:id="rId67"/>
    <p:sldId id="393" r:id="rId68"/>
    <p:sldId id="394" r:id="rId69"/>
    <p:sldId id="395" r:id="rId70"/>
    <p:sldId id="396" r:id="rId71"/>
    <p:sldId id="398" r:id="rId72"/>
    <p:sldId id="397" r:id="rId73"/>
    <p:sldId id="399" r:id="rId74"/>
    <p:sldId id="401" r:id="rId75"/>
    <p:sldId id="402" r:id="rId76"/>
    <p:sldId id="403" r:id="rId77"/>
    <p:sldId id="364" r:id="rId78"/>
    <p:sldId id="404" r:id="rId79"/>
    <p:sldId id="365" r:id="rId80"/>
    <p:sldId id="405" r:id="rId81"/>
    <p:sldId id="366" r:id="rId82"/>
    <p:sldId id="333" r:id="rId83"/>
    <p:sldId id="368" r:id="rId84"/>
    <p:sldId id="437" r:id="rId85"/>
    <p:sldId id="438" r:id="rId86"/>
    <p:sldId id="442" r:id="rId87"/>
    <p:sldId id="439" r:id="rId88"/>
    <p:sldId id="443" r:id="rId89"/>
    <p:sldId id="440" r:id="rId90"/>
    <p:sldId id="441" r:id="rId91"/>
    <p:sldId id="445" r:id="rId92"/>
    <p:sldId id="446" r:id="rId93"/>
    <p:sldId id="447" r:id="rId94"/>
    <p:sldId id="369" r:id="rId95"/>
    <p:sldId id="419" r:id="rId96"/>
    <p:sldId id="420" r:id="rId97"/>
    <p:sldId id="422" r:id="rId98"/>
    <p:sldId id="423" r:id="rId99"/>
    <p:sldId id="424" r:id="rId100"/>
    <p:sldId id="421" r:id="rId101"/>
    <p:sldId id="370" r:id="rId102"/>
    <p:sldId id="425" r:id="rId103"/>
    <p:sldId id="426" r:id="rId104"/>
    <p:sldId id="427" r:id="rId105"/>
    <p:sldId id="430" r:id="rId106"/>
    <p:sldId id="428" r:id="rId107"/>
    <p:sldId id="372" r:id="rId108"/>
    <p:sldId id="451" r:id="rId109"/>
    <p:sldId id="448" r:id="rId110"/>
    <p:sldId id="454" r:id="rId111"/>
    <p:sldId id="449" r:id="rId112"/>
    <p:sldId id="452" r:id="rId113"/>
    <p:sldId id="453" r:id="rId114"/>
    <p:sldId id="455" r:id="rId115"/>
    <p:sldId id="335"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758B"/>
    <a:srgbClr val="60C7DA"/>
    <a:srgbClr val="B4BFCD"/>
    <a:srgbClr val="408734"/>
    <a:srgbClr val="6DA62E"/>
    <a:srgbClr val="898989"/>
    <a:srgbClr val="6D8734"/>
    <a:srgbClr val="69B3E7"/>
    <a:srgbClr val="045B31"/>
    <a:srgbClr val="024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C630B-6398-4B8B-A599-DD585CE4AB0E}" v="4" dt="2023-08-28T17:28:04.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ava" userId="c8c6e3a1-6590-457e-a74a-b6e8589d69f6" providerId="ADAL" clId="{82DC630B-6398-4B8B-A599-DD585CE4AB0E}"/>
    <pc:docChg chg="addSld delSld modSld sldOrd">
      <pc:chgData name="Daniel Sava" userId="c8c6e3a1-6590-457e-a74a-b6e8589d69f6" providerId="ADAL" clId="{82DC630B-6398-4B8B-A599-DD585CE4AB0E}" dt="2023-08-28T17:28:13.916" v="8" actId="47"/>
      <pc:docMkLst>
        <pc:docMk/>
      </pc:docMkLst>
      <pc:sldChg chg="modAnim">
        <pc:chgData name="Daniel Sava" userId="c8c6e3a1-6590-457e-a74a-b6e8589d69f6" providerId="ADAL" clId="{82DC630B-6398-4B8B-A599-DD585CE4AB0E}" dt="2023-08-28T17:26:26.245" v="2"/>
        <pc:sldMkLst>
          <pc:docMk/>
          <pc:sldMk cId="1991516671" sldId="346"/>
        </pc:sldMkLst>
      </pc:sldChg>
      <pc:sldChg chg="del">
        <pc:chgData name="Daniel Sava" userId="c8c6e3a1-6590-457e-a74a-b6e8589d69f6" providerId="ADAL" clId="{82DC630B-6398-4B8B-A599-DD585CE4AB0E}" dt="2023-08-28T17:28:13.916" v="8" actId="47"/>
        <pc:sldMkLst>
          <pc:docMk/>
          <pc:sldMk cId="1494151448" sldId="348"/>
        </pc:sldMkLst>
      </pc:sldChg>
      <pc:sldChg chg="del">
        <pc:chgData name="Daniel Sava" userId="c8c6e3a1-6590-457e-a74a-b6e8589d69f6" providerId="ADAL" clId="{82DC630B-6398-4B8B-A599-DD585CE4AB0E}" dt="2023-08-28T17:25:36.840" v="1" actId="2696"/>
        <pc:sldMkLst>
          <pc:docMk/>
          <pc:sldMk cId="2876984210" sldId="392"/>
        </pc:sldMkLst>
      </pc:sldChg>
      <pc:sldChg chg="modAnim">
        <pc:chgData name="Daniel Sava" userId="c8c6e3a1-6590-457e-a74a-b6e8589d69f6" providerId="ADAL" clId="{82DC630B-6398-4B8B-A599-DD585CE4AB0E}" dt="2023-08-28T17:26:59.849" v="4"/>
        <pc:sldMkLst>
          <pc:docMk/>
          <pc:sldMk cId="929613588" sldId="407"/>
        </pc:sldMkLst>
      </pc:sldChg>
      <pc:sldChg chg="del">
        <pc:chgData name="Daniel Sava" userId="c8c6e3a1-6590-457e-a74a-b6e8589d69f6" providerId="ADAL" clId="{82DC630B-6398-4B8B-A599-DD585CE4AB0E}" dt="2023-08-28T17:25:34.606" v="0" actId="2696"/>
        <pc:sldMkLst>
          <pc:docMk/>
          <pc:sldMk cId="2093035390" sldId="429"/>
        </pc:sldMkLst>
      </pc:sldChg>
      <pc:sldChg chg="add ord">
        <pc:chgData name="Daniel Sava" userId="c8c6e3a1-6590-457e-a74a-b6e8589d69f6" providerId="ADAL" clId="{82DC630B-6398-4B8B-A599-DD585CE4AB0E}" dt="2023-08-28T17:28:11.788" v="7"/>
        <pc:sldMkLst>
          <pc:docMk/>
          <pc:sldMk cId="1758868990" sldId="456"/>
        </pc:sldMkLst>
      </pc:sldChg>
    </pc:docChg>
  </pc:docChgLst>
</pc:chgInfo>
</file>

<file path=ppt/diagrams/_rels/data6.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_rels/drawing6.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05E413-B25A-443A-B75A-45F98C905926}"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08ED4B0A-8EF5-4D08-91DE-0F8997D4C902}">
      <dgm:prSet phldrT="[Text]"/>
      <dgm:spPr>
        <a:solidFill>
          <a:srgbClr val="60C7DA"/>
        </a:solidFill>
      </dgm:spPr>
      <dgm:t>
        <a:bodyPr/>
        <a:lstStyle/>
        <a:p>
          <a:r>
            <a:rPr lang="en-GB"/>
            <a:t>Purpose of the valuation</a:t>
          </a:r>
        </a:p>
      </dgm:t>
    </dgm:pt>
    <dgm:pt modelId="{59752579-4FC8-4AFE-A16C-AE13A88C0CB9}" type="parTrans" cxnId="{AF572EE9-337A-48F0-9697-7C03DD66B582}">
      <dgm:prSet/>
      <dgm:spPr/>
      <dgm:t>
        <a:bodyPr/>
        <a:lstStyle/>
        <a:p>
          <a:endParaRPr lang="en-GB"/>
        </a:p>
      </dgm:t>
    </dgm:pt>
    <dgm:pt modelId="{6B87F21A-C3E2-4248-80FD-393A9DB220A5}" type="sibTrans" cxnId="{AF572EE9-337A-48F0-9697-7C03DD66B582}">
      <dgm:prSet/>
      <dgm:spPr/>
      <dgm:t>
        <a:bodyPr/>
        <a:lstStyle/>
        <a:p>
          <a:endParaRPr lang="en-GB"/>
        </a:p>
      </dgm:t>
    </dgm:pt>
    <dgm:pt modelId="{5AC8F6FE-0DCA-417C-9517-F2DDB995B7D5}">
      <dgm:prSet phldrT="[Text]"/>
      <dgm:spPr>
        <a:solidFill>
          <a:srgbClr val="4F758B"/>
        </a:solidFill>
      </dgm:spPr>
      <dgm:t>
        <a:bodyPr/>
        <a:lstStyle/>
        <a:p>
          <a:r>
            <a:rPr lang="en-GB"/>
            <a:t>IP analysis</a:t>
          </a:r>
        </a:p>
      </dgm:t>
    </dgm:pt>
    <dgm:pt modelId="{825A55AD-2CAB-4D0F-8D08-D89E85D81B0F}" type="parTrans" cxnId="{DFDC3033-E69B-4BAA-B400-0D929C5F48C1}">
      <dgm:prSet/>
      <dgm:spPr/>
      <dgm:t>
        <a:bodyPr/>
        <a:lstStyle/>
        <a:p>
          <a:endParaRPr lang="en-GB"/>
        </a:p>
      </dgm:t>
    </dgm:pt>
    <dgm:pt modelId="{F59657B5-EE94-4A7F-B283-6EBCB6308C32}" type="sibTrans" cxnId="{DFDC3033-E69B-4BAA-B400-0D929C5F48C1}">
      <dgm:prSet/>
      <dgm:spPr/>
      <dgm:t>
        <a:bodyPr/>
        <a:lstStyle/>
        <a:p>
          <a:endParaRPr lang="en-GB"/>
        </a:p>
      </dgm:t>
    </dgm:pt>
    <dgm:pt modelId="{5F5837E7-BA72-49DD-8D9B-AE3CA85615CE}">
      <dgm:prSet phldrT="[Text]"/>
      <dgm:spPr>
        <a:solidFill>
          <a:srgbClr val="4F758B"/>
        </a:solidFill>
      </dgm:spPr>
      <dgm:t>
        <a:bodyPr/>
        <a:lstStyle/>
        <a:p>
          <a:r>
            <a:rPr lang="en-GB"/>
            <a:t>Data collection and Market analysis</a:t>
          </a:r>
        </a:p>
      </dgm:t>
    </dgm:pt>
    <dgm:pt modelId="{1A570545-19DD-4640-ACDC-F9E9D4425156}" type="parTrans" cxnId="{053D62A2-7A60-4956-8A4E-153FD7617AB0}">
      <dgm:prSet/>
      <dgm:spPr/>
      <dgm:t>
        <a:bodyPr/>
        <a:lstStyle/>
        <a:p>
          <a:endParaRPr lang="en-GB"/>
        </a:p>
      </dgm:t>
    </dgm:pt>
    <dgm:pt modelId="{AFD79C46-A00C-40F3-B6E9-E04FDFFA874E}" type="sibTrans" cxnId="{053D62A2-7A60-4956-8A4E-153FD7617AB0}">
      <dgm:prSet/>
      <dgm:spPr/>
      <dgm:t>
        <a:bodyPr/>
        <a:lstStyle/>
        <a:p>
          <a:endParaRPr lang="en-GB"/>
        </a:p>
      </dgm:t>
    </dgm:pt>
    <dgm:pt modelId="{82EE9D23-95DD-42A5-96D0-663F4810BA27}">
      <dgm:prSet/>
      <dgm:spPr>
        <a:solidFill>
          <a:srgbClr val="4F758B"/>
        </a:solidFill>
      </dgm:spPr>
      <dgm:t>
        <a:bodyPr/>
        <a:lstStyle/>
        <a:p>
          <a:r>
            <a:rPr lang="en-GB"/>
            <a:t>Valuation modelling</a:t>
          </a:r>
        </a:p>
      </dgm:t>
    </dgm:pt>
    <dgm:pt modelId="{9F71A192-6FD9-40C6-A0B2-87EE266ACB58}" type="parTrans" cxnId="{6F0375DD-6295-46E4-B10A-A7497EAB79C5}">
      <dgm:prSet/>
      <dgm:spPr/>
      <dgm:t>
        <a:bodyPr/>
        <a:lstStyle/>
        <a:p>
          <a:endParaRPr lang="en-GB"/>
        </a:p>
      </dgm:t>
    </dgm:pt>
    <dgm:pt modelId="{40F086AB-29DD-4D47-84A9-0346D34A9C35}" type="sibTrans" cxnId="{6F0375DD-6295-46E4-B10A-A7497EAB79C5}">
      <dgm:prSet/>
      <dgm:spPr/>
      <dgm:t>
        <a:bodyPr/>
        <a:lstStyle/>
        <a:p>
          <a:endParaRPr lang="en-GB"/>
        </a:p>
      </dgm:t>
    </dgm:pt>
    <dgm:pt modelId="{0755641C-D147-4BBE-AF2C-65CA7E969DBC}">
      <dgm:prSet/>
      <dgm:spPr>
        <a:solidFill>
          <a:srgbClr val="4F758B"/>
        </a:solidFill>
      </dgm:spPr>
      <dgm:t>
        <a:bodyPr/>
        <a:lstStyle/>
        <a:p>
          <a:r>
            <a:rPr lang="en-GB"/>
            <a:t>Valuation reporting</a:t>
          </a:r>
        </a:p>
      </dgm:t>
    </dgm:pt>
    <dgm:pt modelId="{021568E0-6FA4-419D-A2A6-661A1EA73F03}" type="parTrans" cxnId="{C79BB00E-2C31-4D8D-B258-0508C6B19A2C}">
      <dgm:prSet/>
      <dgm:spPr/>
      <dgm:t>
        <a:bodyPr/>
        <a:lstStyle/>
        <a:p>
          <a:endParaRPr lang="en-GB"/>
        </a:p>
      </dgm:t>
    </dgm:pt>
    <dgm:pt modelId="{D07DCC97-4138-4D92-B092-990326F1DE07}" type="sibTrans" cxnId="{C79BB00E-2C31-4D8D-B258-0508C6B19A2C}">
      <dgm:prSet/>
      <dgm:spPr/>
      <dgm:t>
        <a:bodyPr/>
        <a:lstStyle/>
        <a:p>
          <a:endParaRPr lang="en-GB"/>
        </a:p>
      </dgm:t>
    </dgm:pt>
    <dgm:pt modelId="{93B330EB-41D5-44CF-B5FE-1E62E2CF5B8B}" type="pres">
      <dgm:prSet presAssocID="{0105E413-B25A-443A-B75A-45F98C905926}" presName="Name0" presStyleCnt="0">
        <dgm:presLayoutVars>
          <dgm:dir/>
          <dgm:animLvl val="lvl"/>
          <dgm:resizeHandles val="exact"/>
        </dgm:presLayoutVars>
      </dgm:prSet>
      <dgm:spPr/>
    </dgm:pt>
    <dgm:pt modelId="{732A1234-76A3-441B-90D1-7104FE1F2355}" type="pres">
      <dgm:prSet presAssocID="{08ED4B0A-8EF5-4D08-91DE-0F8997D4C902}" presName="parTxOnly" presStyleLbl="node1" presStyleIdx="0" presStyleCnt="5">
        <dgm:presLayoutVars>
          <dgm:chMax val="0"/>
          <dgm:chPref val="0"/>
          <dgm:bulletEnabled val="1"/>
        </dgm:presLayoutVars>
      </dgm:prSet>
      <dgm:spPr/>
    </dgm:pt>
    <dgm:pt modelId="{9C2BF5C6-1F98-498D-9FC6-2B11191BF2FD}" type="pres">
      <dgm:prSet presAssocID="{6B87F21A-C3E2-4248-80FD-393A9DB220A5}" presName="parTxOnlySpace" presStyleCnt="0"/>
      <dgm:spPr/>
    </dgm:pt>
    <dgm:pt modelId="{B56F9807-1A59-4D91-873A-8E55F966EE8F}" type="pres">
      <dgm:prSet presAssocID="{5AC8F6FE-0DCA-417C-9517-F2DDB995B7D5}" presName="parTxOnly" presStyleLbl="node1" presStyleIdx="1" presStyleCnt="5">
        <dgm:presLayoutVars>
          <dgm:chMax val="0"/>
          <dgm:chPref val="0"/>
          <dgm:bulletEnabled val="1"/>
        </dgm:presLayoutVars>
      </dgm:prSet>
      <dgm:spPr/>
    </dgm:pt>
    <dgm:pt modelId="{C9D158EE-7C1A-4C39-B04D-E5FC84C57D40}" type="pres">
      <dgm:prSet presAssocID="{F59657B5-EE94-4A7F-B283-6EBCB6308C32}" presName="parTxOnlySpace" presStyleCnt="0"/>
      <dgm:spPr/>
    </dgm:pt>
    <dgm:pt modelId="{DFCCEE16-A165-4EF7-9B84-36ABC493205C}" type="pres">
      <dgm:prSet presAssocID="{5F5837E7-BA72-49DD-8D9B-AE3CA85615CE}" presName="parTxOnly" presStyleLbl="node1" presStyleIdx="2" presStyleCnt="5">
        <dgm:presLayoutVars>
          <dgm:chMax val="0"/>
          <dgm:chPref val="0"/>
          <dgm:bulletEnabled val="1"/>
        </dgm:presLayoutVars>
      </dgm:prSet>
      <dgm:spPr/>
    </dgm:pt>
    <dgm:pt modelId="{0A0F7F09-2167-4D29-90C0-3080519CF977}" type="pres">
      <dgm:prSet presAssocID="{AFD79C46-A00C-40F3-B6E9-E04FDFFA874E}" presName="parTxOnlySpace" presStyleCnt="0"/>
      <dgm:spPr/>
    </dgm:pt>
    <dgm:pt modelId="{2FBFB5C5-6BC4-4C84-811D-DB5D85BBEE6E}" type="pres">
      <dgm:prSet presAssocID="{82EE9D23-95DD-42A5-96D0-663F4810BA27}" presName="parTxOnly" presStyleLbl="node1" presStyleIdx="3" presStyleCnt="5">
        <dgm:presLayoutVars>
          <dgm:chMax val="0"/>
          <dgm:chPref val="0"/>
          <dgm:bulletEnabled val="1"/>
        </dgm:presLayoutVars>
      </dgm:prSet>
      <dgm:spPr/>
    </dgm:pt>
    <dgm:pt modelId="{47367EDE-7080-48D0-AD86-EC8DA6F607CC}" type="pres">
      <dgm:prSet presAssocID="{40F086AB-29DD-4D47-84A9-0346D34A9C35}" presName="parTxOnlySpace" presStyleCnt="0"/>
      <dgm:spPr/>
    </dgm:pt>
    <dgm:pt modelId="{CBA72D70-14B7-4EED-A3B0-C70DC75918BE}" type="pres">
      <dgm:prSet presAssocID="{0755641C-D147-4BBE-AF2C-65CA7E969DBC}" presName="parTxOnly" presStyleLbl="node1" presStyleIdx="4" presStyleCnt="5">
        <dgm:presLayoutVars>
          <dgm:chMax val="0"/>
          <dgm:chPref val="0"/>
          <dgm:bulletEnabled val="1"/>
        </dgm:presLayoutVars>
      </dgm:prSet>
      <dgm:spPr/>
    </dgm:pt>
  </dgm:ptLst>
  <dgm:cxnLst>
    <dgm:cxn modelId="{E95DF808-8114-4657-8FBA-F630F18A8FF9}" type="presOf" srcId="{0755641C-D147-4BBE-AF2C-65CA7E969DBC}" destId="{CBA72D70-14B7-4EED-A3B0-C70DC75918BE}" srcOrd="0" destOrd="0" presId="urn:microsoft.com/office/officeart/2005/8/layout/chevron1"/>
    <dgm:cxn modelId="{15AF2A0A-3EAE-4FC6-B8DC-2207BB3225A5}" type="presOf" srcId="{5F5837E7-BA72-49DD-8D9B-AE3CA85615CE}" destId="{DFCCEE16-A165-4EF7-9B84-36ABC493205C}" srcOrd="0" destOrd="0" presId="urn:microsoft.com/office/officeart/2005/8/layout/chevron1"/>
    <dgm:cxn modelId="{C79BB00E-2C31-4D8D-B258-0508C6B19A2C}" srcId="{0105E413-B25A-443A-B75A-45F98C905926}" destId="{0755641C-D147-4BBE-AF2C-65CA7E969DBC}" srcOrd="4" destOrd="0" parTransId="{021568E0-6FA4-419D-A2A6-661A1EA73F03}" sibTransId="{D07DCC97-4138-4D92-B092-990326F1DE07}"/>
    <dgm:cxn modelId="{DFDC3033-E69B-4BAA-B400-0D929C5F48C1}" srcId="{0105E413-B25A-443A-B75A-45F98C905926}" destId="{5AC8F6FE-0DCA-417C-9517-F2DDB995B7D5}" srcOrd="1" destOrd="0" parTransId="{825A55AD-2CAB-4D0F-8D08-D89E85D81B0F}" sibTransId="{F59657B5-EE94-4A7F-B283-6EBCB6308C32}"/>
    <dgm:cxn modelId="{053D62A2-7A60-4956-8A4E-153FD7617AB0}" srcId="{0105E413-B25A-443A-B75A-45F98C905926}" destId="{5F5837E7-BA72-49DD-8D9B-AE3CA85615CE}" srcOrd="2" destOrd="0" parTransId="{1A570545-19DD-4640-ACDC-F9E9D4425156}" sibTransId="{AFD79C46-A00C-40F3-B6E9-E04FDFFA874E}"/>
    <dgm:cxn modelId="{DBC432A8-4A2E-4F65-9F41-8C1BA358EE86}" type="presOf" srcId="{82EE9D23-95DD-42A5-96D0-663F4810BA27}" destId="{2FBFB5C5-6BC4-4C84-811D-DB5D85BBEE6E}" srcOrd="0" destOrd="0" presId="urn:microsoft.com/office/officeart/2005/8/layout/chevron1"/>
    <dgm:cxn modelId="{9CD1ACB4-D3A2-4B8A-B0CF-C00B588046D2}" type="presOf" srcId="{08ED4B0A-8EF5-4D08-91DE-0F8997D4C902}" destId="{732A1234-76A3-441B-90D1-7104FE1F2355}" srcOrd="0" destOrd="0" presId="urn:microsoft.com/office/officeart/2005/8/layout/chevron1"/>
    <dgm:cxn modelId="{6F0375DD-6295-46E4-B10A-A7497EAB79C5}" srcId="{0105E413-B25A-443A-B75A-45F98C905926}" destId="{82EE9D23-95DD-42A5-96D0-663F4810BA27}" srcOrd="3" destOrd="0" parTransId="{9F71A192-6FD9-40C6-A0B2-87EE266ACB58}" sibTransId="{40F086AB-29DD-4D47-84A9-0346D34A9C35}"/>
    <dgm:cxn modelId="{AF572EE9-337A-48F0-9697-7C03DD66B582}" srcId="{0105E413-B25A-443A-B75A-45F98C905926}" destId="{08ED4B0A-8EF5-4D08-91DE-0F8997D4C902}" srcOrd="0" destOrd="0" parTransId="{59752579-4FC8-4AFE-A16C-AE13A88C0CB9}" sibTransId="{6B87F21A-C3E2-4248-80FD-393A9DB220A5}"/>
    <dgm:cxn modelId="{2B1FF4ED-210F-4352-B3DB-E85107A81585}" type="presOf" srcId="{0105E413-B25A-443A-B75A-45F98C905926}" destId="{93B330EB-41D5-44CF-B5FE-1E62E2CF5B8B}" srcOrd="0" destOrd="0" presId="urn:microsoft.com/office/officeart/2005/8/layout/chevron1"/>
    <dgm:cxn modelId="{314158EF-0CB4-42B7-91D2-C0786F760B17}" type="presOf" srcId="{5AC8F6FE-0DCA-417C-9517-F2DDB995B7D5}" destId="{B56F9807-1A59-4D91-873A-8E55F966EE8F}" srcOrd="0" destOrd="0" presId="urn:microsoft.com/office/officeart/2005/8/layout/chevron1"/>
    <dgm:cxn modelId="{D2389374-58BF-4C5A-B3C1-D2E4755A063C}" type="presParOf" srcId="{93B330EB-41D5-44CF-B5FE-1E62E2CF5B8B}" destId="{732A1234-76A3-441B-90D1-7104FE1F2355}" srcOrd="0" destOrd="0" presId="urn:microsoft.com/office/officeart/2005/8/layout/chevron1"/>
    <dgm:cxn modelId="{8C4C6601-D2AC-4362-9192-4C886C8B3646}" type="presParOf" srcId="{93B330EB-41D5-44CF-B5FE-1E62E2CF5B8B}" destId="{9C2BF5C6-1F98-498D-9FC6-2B11191BF2FD}" srcOrd="1" destOrd="0" presId="urn:microsoft.com/office/officeart/2005/8/layout/chevron1"/>
    <dgm:cxn modelId="{A8985F6C-3047-4560-81CE-6380EA7BE6F8}" type="presParOf" srcId="{93B330EB-41D5-44CF-B5FE-1E62E2CF5B8B}" destId="{B56F9807-1A59-4D91-873A-8E55F966EE8F}" srcOrd="2" destOrd="0" presId="urn:microsoft.com/office/officeart/2005/8/layout/chevron1"/>
    <dgm:cxn modelId="{CB5059E1-F735-4215-9B0E-B76E21F7C73A}" type="presParOf" srcId="{93B330EB-41D5-44CF-B5FE-1E62E2CF5B8B}" destId="{C9D158EE-7C1A-4C39-B04D-E5FC84C57D40}" srcOrd="3" destOrd="0" presId="urn:microsoft.com/office/officeart/2005/8/layout/chevron1"/>
    <dgm:cxn modelId="{6C59AF5C-FF32-49F1-9B9D-9DABD0514996}" type="presParOf" srcId="{93B330EB-41D5-44CF-B5FE-1E62E2CF5B8B}" destId="{DFCCEE16-A165-4EF7-9B84-36ABC493205C}" srcOrd="4" destOrd="0" presId="urn:microsoft.com/office/officeart/2005/8/layout/chevron1"/>
    <dgm:cxn modelId="{EC1D2F79-D9B2-4335-A511-84E308FF5D6A}" type="presParOf" srcId="{93B330EB-41D5-44CF-B5FE-1E62E2CF5B8B}" destId="{0A0F7F09-2167-4D29-90C0-3080519CF977}" srcOrd="5" destOrd="0" presId="urn:microsoft.com/office/officeart/2005/8/layout/chevron1"/>
    <dgm:cxn modelId="{F80A1733-A598-43E8-B609-4A3A8C5BD427}" type="presParOf" srcId="{93B330EB-41D5-44CF-B5FE-1E62E2CF5B8B}" destId="{2FBFB5C5-6BC4-4C84-811D-DB5D85BBEE6E}" srcOrd="6" destOrd="0" presId="urn:microsoft.com/office/officeart/2005/8/layout/chevron1"/>
    <dgm:cxn modelId="{7466907E-B0BA-4ECB-B764-23EC944A7C1F}" type="presParOf" srcId="{93B330EB-41D5-44CF-B5FE-1E62E2CF5B8B}" destId="{47367EDE-7080-48D0-AD86-EC8DA6F607CC}" srcOrd="7" destOrd="0" presId="urn:microsoft.com/office/officeart/2005/8/layout/chevron1"/>
    <dgm:cxn modelId="{9E777EF5-AB2F-436D-834D-24D9635FAEB6}" type="presParOf" srcId="{93B330EB-41D5-44CF-B5FE-1E62E2CF5B8B}" destId="{CBA72D70-14B7-4EED-A3B0-C70DC75918B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05E413-B25A-443A-B75A-45F98C905926}"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08ED4B0A-8EF5-4D08-91DE-0F8997D4C902}">
      <dgm:prSet phldrT="[Text]"/>
      <dgm:spPr>
        <a:solidFill>
          <a:srgbClr val="4F758B"/>
        </a:solidFill>
      </dgm:spPr>
      <dgm:t>
        <a:bodyPr/>
        <a:lstStyle/>
        <a:p>
          <a:r>
            <a:rPr lang="en-GB"/>
            <a:t>Purpose of the valuation</a:t>
          </a:r>
        </a:p>
      </dgm:t>
    </dgm:pt>
    <dgm:pt modelId="{59752579-4FC8-4AFE-A16C-AE13A88C0CB9}" type="parTrans" cxnId="{AF572EE9-337A-48F0-9697-7C03DD66B582}">
      <dgm:prSet/>
      <dgm:spPr/>
      <dgm:t>
        <a:bodyPr/>
        <a:lstStyle/>
        <a:p>
          <a:endParaRPr lang="en-GB"/>
        </a:p>
      </dgm:t>
    </dgm:pt>
    <dgm:pt modelId="{6B87F21A-C3E2-4248-80FD-393A9DB220A5}" type="sibTrans" cxnId="{AF572EE9-337A-48F0-9697-7C03DD66B582}">
      <dgm:prSet/>
      <dgm:spPr/>
      <dgm:t>
        <a:bodyPr/>
        <a:lstStyle/>
        <a:p>
          <a:endParaRPr lang="en-GB"/>
        </a:p>
      </dgm:t>
    </dgm:pt>
    <dgm:pt modelId="{5AC8F6FE-0DCA-417C-9517-F2DDB995B7D5}">
      <dgm:prSet phldrT="[Text]"/>
      <dgm:spPr>
        <a:solidFill>
          <a:srgbClr val="60C7DA"/>
        </a:solidFill>
      </dgm:spPr>
      <dgm:t>
        <a:bodyPr/>
        <a:lstStyle/>
        <a:p>
          <a:r>
            <a:rPr lang="en-GB"/>
            <a:t>IP analysis</a:t>
          </a:r>
        </a:p>
      </dgm:t>
    </dgm:pt>
    <dgm:pt modelId="{825A55AD-2CAB-4D0F-8D08-D89E85D81B0F}" type="parTrans" cxnId="{DFDC3033-E69B-4BAA-B400-0D929C5F48C1}">
      <dgm:prSet/>
      <dgm:spPr/>
      <dgm:t>
        <a:bodyPr/>
        <a:lstStyle/>
        <a:p>
          <a:endParaRPr lang="en-GB"/>
        </a:p>
      </dgm:t>
    </dgm:pt>
    <dgm:pt modelId="{F59657B5-EE94-4A7F-B283-6EBCB6308C32}" type="sibTrans" cxnId="{DFDC3033-E69B-4BAA-B400-0D929C5F48C1}">
      <dgm:prSet/>
      <dgm:spPr/>
      <dgm:t>
        <a:bodyPr/>
        <a:lstStyle/>
        <a:p>
          <a:endParaRPr lang="en-GB"/>
        </a:p>
      </dgm:t>
    </dgm:pt>
    <dgm:pt modelId="{5F5837E7-BA72-49DD-8D9B-AE3CA85615CE}">
      <dgm:prSet phldrT="[Text]"/>
      <dgm:spPr>
        <a:solidFill>
          <a:srgbClr val="4F758B"/>
        </a:solidFill>
      </dgm:spPr>
      <dgm:t>
        <a:bodyPr/>
        <a:lstStyle/>
        <a:p>
          <a:r>
            <a:rPr lang="en-GB"/>
            <a:t>Data collection and Market analysis</a:t>
          </a:r>
        </a:p>
      </dgm:t>
    </dgm:pt>
    <dgm:pt modelId="{1A570545-19DD-4640-ACDC-F9E9D4425156}" type="parTrans" cxnId="{053D62A2-7A60-4956-8A4E-153FD7617AB0}">
      <dgm:prSet/>
      <dgm:spPr/>
      <dgm:t>
        <a:bodyPr/>
        <a:lstStyle/>
        <a:p>
          <a:endParaRPr lang="en-GB"/>
        </a:p>
      </dgm:t>
    </dgm:pt>
    <dgm:pt modelId="{AFD79C46-A00C-40F3-B6E9-E04FDFFA874E}" type="sibTrans" cxnId="{053D62A2-7A60-4956-8A4E-153FD7617AB0}">
      <dgm:prSet/>
      <dgm:spPr/>
      <dgm:t>
        <a:bodyPr/>
        <a:lstStyle/>
        <a:p>
          <a:endParaRPr lang="en-GB"/>
        </a:p>
      </dgm:t>
    </dgm:pt>
    <dgm:pt modelId="{82EE9D23-95DD-42A5-96D0-663F4810BA27}">
      <dgm:prSet/>
      <dgm:spPr>
        <a:solidFill>
          <a:srgbClr val="4F758B"/>
        </a:solidFill>
      </dgm:spPr>
      <dgm:t>
        <a:bodyPr/>
        <a:lstStyle/>
        <a:p>
          <a:r>
            <a:rPr lang="en-GB"/>
            <a:t>Valuation modelling</a:t>
          </a:r>
        </a:p>
      </dgm:t>
    </dgm:pt>
    <dgm:pt modelId="{9F71A192-6FD9-40C6-A0B2-87EE266ACB58}" type="parTrans" cxnId="{6F0375DD-6295-46E4-B10A-A7497EAB79C5}">
      <dgm:prSet/>
      <dgm:spPr/>
      <dgm:t>
        <a:bodyPr/>
        <a:lstStyle/>
        <a:p>
          <a:endParaRPr lang="en-GB"/>
        </a:p>
      </dgm:t>
    </dgm:pt>
    <dgm:pt modelId="{40F086AB-29DD-4D47-84A9-0346D34A9C35}" type="sibTrans" cxnId="{6F0375DD-6295-46E4-B10A-A7497EAB79C5}">
      <dgm:prSet/>
      <dgm:spPr/>
      <dgm:t>
        <a:bodyPr/>
        <a:lstStyle/>
        <a:p>
          <a:endParaRPr lang="en-GB"/>
        </a:p>
      </dgm:t>
    </dgm:pt>
    <dgm:pt modelId="{0755641C-D147-4BBE-AF2C-65CA7E969DBC}">
      <dgm:prSet/>
      <dgm:spPr>
        <a:solidFill>
          <a:srgbClr val="4F758B"/>
        </a:solidFill>
      </dgm:spPr>
      <dgm:t>
        <a:bodyPr/>
        <a:lstStyle/>
        <a:p>
          <a:r>
            <a:rPr lang="en-GB"/>
            <a:t>Valuation reporting</a:t>
          </a:r>
        </a:p>
      </dgm:t>
    </dgm:pt>
    <dgm:pt modelId="{021568E0-6FA4-419D-A2A6-661A1EA73F03}" type="parTrans" cxnId="{C79BB00E-2C31-4D8D-B258-0508C6B19A2C}">
      <dgm:prSet/>
      <dgm:spPr/>
      <dgm:t>
        <a:bodyPr/>
        <a:lstStyle/>
        <a:p>
          <a:endParaRPr lang="en-GB"/>
        </a:p>
      </dgm:t>
    </dgm:pt>
    <dgm:pt modelId="{D07DCC97-4138-4D92-B092-990326F1DE07}" type="sibTrans" cxnId="{C79BB00E-2C31-4D8D-B258-0508C6B19A2C}">
      <dgm:prSet/>
      <dgm:spPr/>
      <dgm:t>
        <a:bodyPr/>
        <a:lstStyle/>
        <a:p>
          <a:endParaRPr lang="en-GB"/>
        </a:p>
      </dgm:t>
    </dgm:pt>
    <dgm:pt modelId="{93B330EB-41D5-44CF-B5FE-1E62E2CF5B8B}" type="pres">
      <dgm:prSet presAssocID="{0105E413-B25A-443A-B75A-45F98C905926}" presName="Name0" presStyleCnt="0">
        <dgm:presLayoutVars>
          <dgm:dir/>
          <dgm:animLvl val="lvl"/>
          <dgm:resizeHandles val="exact"/>
        </dgm:presLayoutVars>
      </dgm:prSet>
      <dgm:spPr/>
    </dgm:pt>
    <dgm:pt modelId="{732A1234-76A3-441B-90D1-7104FE1F2355}" type="pres">
      <dgm:prSet presAssocID="{08ED4B0A-8EF5-4D08-91DE-0F8997D4C902}" presName="parTxOnly" presStyleLbl="node1" presStyleIdx="0" presStyleCnt="5">
        <dgm:presLayoutVars>
          <dgm:chMax val="0"/>
          <dgm:chPref val="0"/>
          <dgm:bulletEnabled val="1"/>
        </dgm:presLayoutVars>
      </dgm:prSet>
      <dgm:spPr/>
    </dgm:pt>
    <dgm:pt modelId="{9C2BF5C6-1F98-498D-9FC6-2B11191BF2FD}" type="pres">
      <dgm:prSet presAssocID="{6B87F21A-C3E2-4248-80FD-393A9DB220A5}" presName="parTxOnlySpace" presStyleCnt="0"/>
      <dgm:spPr/>
    </dgm:pt>
    <dgm:pt modelId="{B56F9807-1A59-4D91-873A-8E55F966EE8F}" type="pres">
      <dgm:prSet presAssocID="{5AC8F6FE-0DCA-417C-9517-F2DDB995B7D5}" presName="parTxOnly" presStyleLbl="node1" presStyleIdx="1" presStyleCnt="5">
        <dgm:presLayoutVars>
          <dgm:chMax val="0"/>
          <dgm:chPref val="0"/>
          <dgm:bulletEnabled val="1"/>
        </dgm:presLayoutVars>
      </dgm:prSet>
      <dgm:spPr/>
    </dgm:pt>
    <dgm:pt modelId="{C9D158EE-7C1A-4C39-B04D-E5FC84C57D40}" type="pres">
      <dgm:prSet presAssocID="{F59657B5-EE94-4A7F-B283-6EBCB6308C32}" presName="parTxOnlySpace" presStyleCnt="0"/>
      <dgm:spPr/>
    </dgm:pt>
    <dgm:pt modelId="{DFCCEE16-A165-4EF7-9B84-36ABC493205C}" type="pres">
      <dgm:prSet presAssocID="{5F5837E7-BA72-49DD-8D9B-AE3CA85615CE}" presName="parTxOnly" presStyleLbl="node1" presStyleIdx="2" presStyleCnt="5">
        <dgm:presLayoutVars>
          <dgm:chMax val="0"/>
          <dgm:chPref val="0"/>
          <dgm:bulletEnabled val="1"/>
        </dgm:presLayoutVars>
      </dgm:prSet>
      <dgm:spPr/>
    </dgm:pt>
    <dgm:pt modelId="{0A0F7F09-2167-4D29-90C0-3080519CF977}" type="pres">
      <dgm:prSet presAssocID="{AFD79C46-A00C-40F3-B6E9-E04FDFFA874E}" presName="parTxOnlySpace" presStyleCnt="0"/>
      <dgm:spPr/>
    </dgm:pt>
    <dgm:pt modelId="{2FBFB5C5-6BC4-4C84-811D-DB5D85BBEE6E}" type="pres">
      <dgm:prSet presAssocID="{82EE9D23-95DD-42A5-96D0-663F4810BA27}" presName="parTxOnly" presStyleLbl="node1" presStyleIdx="3" presStyleCnt="5">
        <dgm:presLayoutVars>
          <dgm:chMax val="0"/>
          <dgm:chPref val="0"/>
          <dgm:bulletEnabled val="1"/>
        </dgm:presLayoutVars>
      </dgm:prSet>
      <dgm:spPr/>
    </dgm:pt>
    <dgm:pt modelId="{47367EDE-7080-48D0-AD86-EC8DA6F607CC}" type="pres">
      <dgm:prSet presAssocID="{40F086AB-29DD-4D47-84A9-0346D34A9C35}" presName="parTxOnlySpace" presStyleCnt="0"/>
      <dgm:spPr/>
    </dgm:pt>
    <dgm:pt modelId="{CBA72D70-14B7-4EED-A3B0-C70DC75918BE}" type="pres">
      <dgm:prSet presAssocID="{0755641C-D147-4BBE-AF2C-65CA7E969DBC}" presName="parTxOnly" presStyleLbl="node1" presStyleIdx="4" presStyleCnt="5">
        <dgm:presLayoutVars>
          <dgm:chMax val="0"/>
          <dgm:chPref val="0"/>
          <dgm:bulletEnabled val="1"/>
        </dgm:presLayoutVars>
      </dgm:prSet>
      <dgm:spPr/>
    </dgm:pt>
  </dgm:ptLst>
  <dgm:cxnLst>
    <dgm:cxn modelId="{E95DF808-8114-4657-8FBA-F630F18A8FF9}" type="presOf" srcId="{0755641C-D147-4BBE-AF2C-65CA7E969DBC}" destId="{CBA72D70-14B7-4EED-A3B0-C70DC75918BE}" srcOrd="0" destOrd="0" presId="urn:microsoft.com/office/officeart/2005/8/layout/chevron1"/>
    <dgm:cxn modelId="{15AF2A0A-3EAE-4FC6-B8DC-2207BB3225A5}" type="presOf" srcId="{5F5837E7-BA72-49DD-8D9B-AE3CA85615CE}" destId="{DFCCEE16-A165-4EF7-9B84-36ABC493205C}" srcOrd="0" destOrd="0" presId="urn:microsoft.com/office/officeart/2005/8/layout/chevron1"/>
    <dgm:cxn modelId="{C79BB00E-2C31-4D8D-B258-0508C6B19A2C}" srcId="{0105E413-B25A-443A-B75A-45F98C905926}" destId="{0755641C-D147-4BBE-AF2C-65CA7E969DBC}" srcOrd="4" destOrd="0" parTransId="{021568E0-6FA4-419D-A2A6-661A1EA73F03}" sibTransId="{D07DCC97-4138-4D92-B092-990326F1DE07}"/>
    <dgm:cxn modelId="{DFDC3033-E69B-4BAA-B400-0D929C5F48C1}" srcId="{0105E413-B25A-443A-B75A-45F98C905926}" destId="{5AC8F6FE-0DCA-417C-9517-F2DDB995B7D5}" srcOrd="1" destOrd="0" parTransId="{825A55AD-2CAB-4D0F-8D08-D89E85D81B0F}" sibTransId="{F59657B5-EE94-4A7F-B283-6EBCB6308C32}"/>
    <dgm:cxn modelId="{053D62A2-7A60-4956-8A4E-153FD7617AB0}" srcId="{0105E413-B25A-443A-B75A-45F98C905926}" destId="{5F5837E7-BA72-49DD-8D9B-AE3CA85615CE}" srcOrd="2" destOrd="0" parTransId="{1A570545-19DD-4640-ACDC-F9E9D4425156}" sibTransId="{AFD79C46-A00C-40F3-B6E9-E04FDFFA874E}"/>
    <dgm:cxn modelId="{DBC432A8-4A2E-4F65-9F41-8C1BA358EE86}" type="presOf" srcId="{82EE9D23-95DD-42A5-96D0-663F4810BA27}" destId="{2FBFB5C5-6BC4-4C84-811D-DB5D85BBEE6E}" srcOrd="0" destOrd="0" presId="urn:microsoft.com/office/officeart/2005/8/layout/chevron1"/>
    <dgm:cxn modelId="{9CD1ACB4-D3A2-4B8A-B0CF-C00B588046D2}" type="presOf" srcId="{08ED4B0A-8EF5-4D08-91DE-0F8997D4C902}" destId="{732A1234-76A3-441B-90D1-7104FE1F2355}" srcOrd="0" destOrd="0" presId="urn:microsoft.com/office/officeart/2005/8/layout/chevron1"/>
    <dgm:cxn modelId="{6F0375DD-6295-46E4-B10A-A7497EAB79C5}" srcId="{0105E413-B25A-443A-B75A-45F98C905926}" destId="{82EE9D23-95DD-42A5-96D0-663F4810BA27}" srcOrd="3" destOrd="0" parTransId="{9F71A192-6FD9-40C6-A0B2-87EE266ACB58}" sibTransId="{40F086AB-29DD-4D47-84A9-0346D34A9C35}"/>
    <dgm:cxn modelId="{AF572EE9-337A-48F0-9697-7C03DD66B582}" srcId="{0105E413-B25A-443A-B75A-45F98C905926}" destId="{08ED4B0A-8EF5-4D08-91DE-0F8997D4C902}" srcOrd="0" destOrd="0" parTransId="{59752579-4FC8-4AFE-A16C-AE13A88C0CB9}" sibTransId="{6B87F21A-C3E2-4248-80FD-393A9DB220A5}"/>
    <dgm:cxn modelId="{2B1FF4ED-210F-4352-B3DB-E85107A81585}" type="presOf" srcId="{0105E413-B25A-443A-B75A-45F98C905926}" destId="{93B330EB-41D5-44CF-B5FE-1E62E2CF5B8B}" srcOrd="0" destOrd="0" presId="urn:microsoft.com/office/officeart/2005/8/layout/chevron1"/>
    <dgm:cxn modelId="{314158EF-0CB4-42B7-91D2-C0786F760B17}" type="presOf" srcId="{5AC8F6FE-0DCA-417C-9517-F2DDB995B7D5}" destId="{B56F9807-1A59-4D91-873A-8E55F966EE8F}" srcOrd="0" destOrd="0" presId="urn:microsoft.com/office/officeart/2005/8/layout/chevron1"/>
    <dgm:cxn modelId="{D2389374-58BF-4C5A-B3C1-D2E4755A063C}" type="presParOf" srcId="{93B330EB-41D5-44CF-B5FE-1E62E2CF5B8B}" destId="{732A1234-76A3-441B-90D1-7104FE1F2355}" srcOrd="0" destOrd="0" presId="urn:microsoft.com/office/officeart/2005/8/layout/chevron1"/>
    <dgm:cxn modelId="{8C4C6601-D2AC-4362-9192-4C886C8B3646}" type="presParOf" srcId="{93B330EB-41D5-44CF-B5FE-1E62E2CF5B8B}" destId="{9C2BF5C6-1F98-498D-9FC6-2B11191BF2FD}" srcOrd="1" destOrd="0" presId="urn:microsoft.com/office/officeart/2005/8/layout/chevron1"/>
    <dgm:cxn modelId="{A8985F6C-3047-4560-81CE-6380EA7BE6F8}" type="presParOf" srcId="{93B330EB-41D5-44CF-B5FE-1E62E2CF5B8B}" destId="{B56F9807-1A59-4D91-873A-8E55F966EE8F}" srcOrd="2" destOrd="0" presId="urn:microsoft.com/office/officeart/2005/8/layout/chevron1"/>
    <dgm:cxn modelId="{CB5059E1-F735-4215-9B0E-B76E21F7C73A}" type="presParOf" srcId="{93B330EB-41D5-44CF-B5FE-1E62E2CF5B8B}" destId="{C9D158EE-7C1A-4C39-B04D-E5FC84C57D40}" srcOrd="3" destOrd="0" presId="urn:microsoft.com/office/officeart/2005/8/layout/chevron1"/>
    <dgm:cxn modelId="{6C59AF5C-FF32-49F1-9B9D-9DABD0514996}" type="presParOf" srcId="{93B330EB-41D5-44CF-B5FE-1E62E2CF5B8B}" destId="{DFCCEE16-A165-4EF7-9B84-36ABC493205C}" srcOrd="4" destOrd="0" presId="urn:microsoft.com/office/officeart/2005/8/layout/chevron1"/>
    <dgm:cxn modelId="{EC1D2F79-D9B2-4335-A511-84E308FF5D6A}" type="presParOf" srcId="{93B330EB-41D5-44CF-B5FE-1E62E2CF5B8B}" destId="{0A0F7F09-2167-4D29-90C0-3080519CF977}" srcOrd="5" destOrd="0" presId="urn:microsoft.com/office/officeart/2005/8/layout/chevron1"/>
    <dgm:cxn modelId="{F80A1733-A598-43E8-B609-4A3A8C5BD427}" type="presParOf" srcId="{93B330EB-41D5-44CF-B5FE-1E62E2CF5B8B}" destId="{2FBFB5C5-6BC4-4C84-811D-DB5D85BBEE6E}" srcOrd="6" destOrd="0" presId="urn:microsoft.com/office/officeart/2005/8/layout/chevron1"/>
    <dgm:cxn modelId="{7466907E-B0BA-4ECB-B764-23EC944A7C1F}" type="presParOf" srcId="{93B330EB-41D5-44CF-B5FE-1E62E2CF5B8B}" destId="{47367EDE-7080-48D0-AD86-EC8DA6F607CC}" srcOrd="7" destOrd="0" presId="urn:microsoft.com/office/officeart/2005/8/layout/chevron1"/>
    <dgm:cxn modelId="{9E777EF5-AB2F-436D-834D-24D9635FAEB6}" type="presParOf" srcId="{93B330EB-41D5-44CF-B5FE-1E62E2CF5B8B}" destId="{CBA72D70-14B7-4EED-A3B0-C70DC75918B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05E413-B25A-443A-B75A-45F98C905926}"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08ED4B0A-8EF5-4D08-91DE-0F8997D4C902}">
      <dgm:prSet phldrT="[Text]"/>
      <dgm:spPr>
        <a:solidFill>
          <a:srgbClr val="4F758B"/>
        </a:solidFill>
      </dgm:spPr>
      <dgm:t>
        <a:bodyPr/>
        <a:lstStyle/>
        <a:p>
          <a:r>
            <a:rPr lang="en-GB"/>
            <a:t>Purpose of the valuation</a:t>
          </a:r>
        </a:p>
      </dgm:t>
    </dgm:pt>
    <dgm:pt modelId="{59752579-4FC8-4AFE-A16C-AE13A88C0CB9}" type="parTrans" cxnId="{AF572EE9-337A-48F0-9697-7C03DD66B582}">
      <dgm:prSet/>
      <dgm:spPr/>
      <dgm:t>
        <a:bodyPr/>
        <a:lstStyle/>
        <a:p>
          <a:endParaRPr lang="en-GB"/>
        </a:p>
      </dgm:t>
    </dgm:pt>
    <dgm:pt modelId="{6B87F21A-C3E2-4248-80FD-393A9DB220A5}" type="sibTrans" cxnId="{AF572EE9-337A-48F0-9697-7C03DD66B582}">
      <dgm:prSet/>
      <dgm:spPr/>
      <dgm:t>
        <a:bodyPr/>
        <a:lstStyle/>
        <a:p>
          <a:endParaRPr lang="en-GB"/>
        </a:p>
      </dgm:t>
    </dgm:pt>
    <dgm:pt modelId="{5AC8F6FE-0DCA-417C-9517-F2DDB995B7D5}">
      <dgm:prSet phldrT="[Text]"/>
      <dgm:spPr>
        <a:solidFill>
          <a:srgbClr val="4F758B"/>
        </a:solidFill>
      </dgm:spPr>
      <dgm:t>
        <a:bodyPr/>
        <a:lstStyle/>
        <a:p>
          <a:r>
            <a:rPr lang="en-GB"/>
            <a:t>IP analysis</a:t>
          </a:r>
        </a:p>
      </dgm:t>
    </dgm:pt>
    <dgm:pt modelId="{825A55AD-2CAB-4D0F-8D08-D89E85D81B0F}" type="parTrans" cxnId="{DFDC3033-E69B-4BAA-B400-0D929C5F48C1}">
      <dgm:prSet/>
      <dgm:spPr/>
      <dgm:t>
        <a:bodyPr/>
        <a:lstStyle/>
        <a:p>
          <a:endParaRPr lang="en-GB"/>
        </a:p>
      </dgm:t>
    </dgm:pt>
    <dgm:pt modelId="{F59657B5-EE94-4A7F-B283-6EBCB6308C32}" type="sibTrans" cxnId="{DFDC3033-E69B-4BAA-B400-0D929C5F48C1}">
      <dgm:prSet/>
      <dgm:spPr/>
      <dgm:t>
        <a:bodyPr/>
        <a:lstStyle/>
        <a:p>
          <a:endParaRPr lang="en-GB"/>
        </a:p>
      </dgm:t>
    </dgm:pt>
    <dgm:pt modelId="{5F5837E7-BA72-49DD-8D9B-AE3CA85615CE}">
      <dgm:prSet phldrT="[Text]"/>
      <dgm:spPr>
        <a:solidFill>
          <a:srgbClr val="60C7DA"/>
        </a:solidFill>
      </dgm:spPr>
      <dgm:t>
        <a:bodyPr/>
        <a:lstStyle/>
        <a:p>
          <a:r>
            <a:rPr lang="en-GB"/>
            <a:t>Data collection and Market analysis</a:t>
          </a:r>
        </a:p>
      </dgm:t>
    </dgm:pt>
    <dgm:pt modelId="{1A570545-19DD-4640-ACDC-F9E9D4425156}" type="parTrans" cxnId="{053D62A2-7A60-4956-8A4E-153FD7617AB0}">
      <dgm:prSet/>
      <dgm:spPr/>
      <dgm:t>
        <a:bodyPr/>
        <a:lstStyle/>
        <a:p>
          <a:endParaRPr lang="en-GB"/>
        </a:p>
      </dgm:t>
    </dgm:pt>
    <dgm:pt modelId="{AFD79C46-A00C-40F3-B6E9-E04FDFFA874E}" type="sibTrans" cxnId="{053D62A2-7A60-4956-8A4E-153FD7617AB0}">
      <dgm:prSet/>
      <dgm:spPr/>
      <dgm:t>
        <a:bodyPr/>
        <a:lstStyle/>
        <a:p>
          <a:endParaRPr lang="en-GB"/>
        </a:p>
      </dgm:t>
    </dgm:pt>
    <dgm:pt modelId="{82EE9D23-95DD-42A5-96D0-663F4810BA27}">
      <dgm:prSet/>
      <dgm:spPr>
        <a:solidFill>
          <a:srgbClr val="4F758B"/>
        </a:solidFill>
      </dgm:spPr>
      <dgm:t>
        <a:bodyPr/>
        <a:lstStyle/>
        <a:p>
          <a:r>
            <a:rPr lang="en-GB"/>
            <a:t>Valuation modelling</a:t>
          </a:r>
        </a:p>
      </dgm:t>
    </dgm:pt>
    <dgm:pt modelId="{9F71A192-6FD9-40C6-A0B2-87EE266ACB58}" type="parTrans" cxnId="{6F0375DD-6295-46E4-B10A-A7497EAB79C5}">
      <dgm:prSet/>
      <dgm:spPr/>
      <dgm:t>
        <a:bodyPr/>
        <a:lstStyle/>
        <a:p>
          <a:endParaRPr lang="en-GB"/>
        </a:p>
      </dgm:t>
    </dgm:pt>
    <dgm:pt modelId="{40F086AB-29DD-4D47-84A9-0346D34A9C35}" type="sibTrans" cxnId="{6F0375DD-6295-46E4-B10A-A7497EAB79C5}">
      <dgm:prSet/>
      <dgm:spPr/>
      <dgm:t>
        <a:bodyPr/>
        <a:lstStyle/>
        <a:p>
          <a:endParaRPr lang="en-GB"/>
        </a:p>
      </dgm:t>
    </dgm:pt>
    <dgm:pt modelId="{0755641C-D147-4BBE-AF2C-65CA7E969DBC}">
      <dgm:prSet/>
      <dgm:spPr>
        <a:solidFill>
          <a:srgbClr val="4F758B"/>
        </a:solidFill>
      </dgm:spPr>
      <dgm:t>
        <a:bodyPr/>
        <a:lstStyle/>
        <a:p>
          <a:r>
            <a:rPr lang="en-GB"/>
            <a:t>Valuation reporting</a:t>
          </a:r>
        </a:p>
      </dgm:t>
    </dgm:pt>
    <dgm:pt modelId="{021568E0-6FA4-419D-A2A6-661A1EA73F03}" type="parTrans" cxnId="{C79BB00E-2C31-4D8D-B258-0508C6B19A2C}">
      <dgm:prSet/>
      <dgm:spPr/>
      <dgm:t>
        <a:bodyPr/>
        <a:lstStyle/>
        <a:p>
          <a:endParaRPr lang="en-GB"/>
        </a:p>
      </dgm:t>
    </dgm:pt>
    <dgm:pt modelId="{D07DCC97-4138-4D92-B092-990326F1DE07}" type="sibTrans" cxnId="{C79BB00E-2C31-4D8D-B258-0508C6B19A2C}">
      <dgm:prSet/>
      <dgm:spPr/>
      <dgm:t>
        <a:bodyPr/>
        <a:lstStyle/>
        <a:p>
          <a:endParaRPr lang="en-GB"/>
        </a:p>
      </dgm:t>
    </dgm:pt>
    <dgm:pt modelId="{93B330EB-41D5-44CF-B5FE-1E62E2CF5B8B}" type="pres">
      <dgm:prSet presAssocID="{0105E413-B25A-443A-B75A-45F98C905926}" presName="Name0" presStyleCnt="0">
        <dgm:presLayoutVars>
          <dgm:dir/>
          <dgm:animLvl val="lvl"/>
          <dgm:resizeHandles val="exact"/>
        </dgm:presLayoutVars>
      </dgm:prSet>
      <dgm:spPr/>
    </dgm:pt>
    <dgm:pt modelId="{732A1234-76A3-441B-90D1-7104FE1F2355}" type="pres">
      <dgm:prSet presAssocID="{08ED4B0A-8EF5-4D08-91DE-0F8997D4C902}" presName="parTxOnly" presStyleLbl="node1" presStyleIdx="0" presStyleCnt="5">
        <dgm:presLayoutVars>
          <dgm:chMax val="0"/>
          <dgm:chPref val="0"/>
          <dgm:bulletEnabled val="1"/>
        </dgm:presLayoutVars>
      </dgm:prSet>
      <dgm:spPr/>
    </dgm:pt>
    <dgm:pt modelId="{9C2BF5C6-1F98-498D-9FC6-2B11191BF2FD}" type="pres">
      <dgm:prSet presAssocID="{6B87F21A-C3E2-4248-80FD-393A9DB220A5}" presName="parTxOnlySpace" presStyleCnt="0"/>
      <dgm:spPr/>
    </dgm:pt>
    <dgm:pt modelId="{B56F9807-1A59-4D91-873A-8E55F966EE8F}" type="pres">
      <dgm:prSet presAssocID="{5AC8F6FE-0DCA-417C-9517-F2DDB995B7D5}" presName="parTxOnly" presStyleLbl="node1" presStyleIdx="1" presStyleCnt="5">
        <dgm:presLayoutVars>
          <dgm:chMax val="0"/>
          <dgm:chPref val="0"/>
          <dgm:bulletEnabled val="1"/>
        </dgm:presLayoutVars>
      </dgm:prSet>
      <dgm:spPr/>
    </dgm:pt>
    <dgm:pt modelId="{C9D158EE-7C1A-4C39-B04D-E5FC84C57D40}" type="pres">
      <dgm:prSet presAssocID="{F59657B5-EE94-4A7F-B283-6EBCB6308C32}" presName="parTxOnlySpace" presStyleCnt="0"/>
      <dgm:spPr/>
    </dgm:pt>
    <dgm:pt modelId="{DFCCEE16-A165-4EF7-9B84-36ABC493205C}" type="pres">
      <dgm:prSet presAssocID="{5F5837E7-BA72-49DD-8D9B-AE3CA85615CE}" presName="parTxOnly" presStyleLbl="node1" presStyleIdx="2" presStyleCnt="5">
        <dgm:presLayoutVars>
          <dgm:chMax val="0"/>
          <dgm:chPref val="0"/>
          <dgm:bulletEnabled val="1"/>
        </dgm:presLayoutVars>
      </dgm:prSet>
      <dgm:spPr/>
    </dgm:pt>
    <dgm:pt modelId="{0A0F7F09-2167-4D29-90C0-3080519CF977}" type="pres">
      <dgm:prSet presAssocID="{AFD79C46-A00C-40F3-B6E9-E04FDFFA874E}" presName="parTxOnlySpace" presStyleCnt="0"/>
      <dgm:spPr/>
    </dgm:pt>
    <dgm:pt modelId="{2FBFB5C5-6BC4-4C84-811D-DB5D85BBEE6E}" type="pres">
      <dgm:prSet presAssocID="{82EE9D23-95DD-42A5-96D0-663F4810BA27}" presName="parTxOnly" presStyleLbl="node1" presStyleIdx="3" presStyleCnt="5">
        <dgm:presLayoutVars>
          <dgm:chMax val="0"/>
          <dgm:chPref val="0"/>
          <dgm:bulletEnabled val="1"/>
        </dgm:presLayoutVars>
      </dgm:prSet>
      <dgm:spPr/>
    </dgm:pt>
    <dgm:pt modelId="{47367EDE-7080-48D0-AD86-EC8DA6F607CC}" type="pres">
      <dgm:prSet presAssocID="{40F086AB-29DD-4D47-84A9-0346D34A9C35}" presName="parTxOnlySpace" presStyleCnt="0"/>
      <dgm:spPr/>
    </dgm:pt>
    <dgm:pt modelId="{CBA72D70-14B7-4EED-A3B0-C70DC75918BE}" type="pres">
      <dgm:prSet presAssocID="{0755641C-D147-4BBE-AF2C-65CA7E969DBC}" presName="parTxOnly" presStyleLbl="node1" presStyleIdx="4" presStyleCnt="5">
        <dgm:presLayoutVars>
          <dgm:chMax val="0"/>
          <dgm:chPref val="0"/>
          <dgm:bulletEnabled val="1"/>
        </dgm:presLayoutVars>
      </dgm:prSet>
      <dgm:spPr/>
    </dgm:pt>
  </dgm:ptLst>
  <dgm:cxnLst>
    <dgm:cxn modelId="{E95DF808-8114-4657-8FBA-F630F18A8FF9}" type="presOf" srcId="{0755641C-D147-4BBE-AF2C-65CA7E969DBC}" destId="{CBA72D70-14B7-4EED-A3B0-C70DC75918BE}" srcOrd="0" destOrd="0" presId="urn:microsoft.com/office/officeart/2005/8/layout/chevron1"/>
    <dgm:cxn modelId="{15AF2A0A-3EAE-4FC6-B8DC-2207BB3225A5}" type="presOf" srcId="{5F5837E7-BA72-49DD-8D9B-AE3CA85615CE}" destId="{DFCCEE16-A165-4EF7-9B84-36ABC493205C}" srcOrd="0" destOrd="0" presId="urn:microsoft.com/office/officeart/2005/8/layout/chevron1"/>
    <dgm:cxn modelId="{C79BB00E-2C31-4D8D-B258-0508C6B19A2C}" srcId="{0105E413-B25A-443A-B75A-45F98C905926}" destId="{0755641C-D147-4BBE-AF2C-65CA7E969DBC}" srcOrd="4" destOrd="0" parTransId="{021568E0-6FA4-419D-A2A6-661A1EA73F03}" sibTransId="{D07DCC97-4138-4D92-B092-990326F1DE07}"/>
    <dgm:cxn modelId="{DFDC3033-E69B-4BAA-B400-0D929C5F48C1}" srcId="{0105E413-B25A-443A-B75A-45F98C905926}" destId="{5AC8F6FE-0DCA-417C-9517-F2DDB995B7D5}" srcOrd="1" destOrd="0" parTransId="{825A55AD-2CAB-4D0F-8D08-D89E85D81B0F}" sibTransId="{F59657B5-EE94-4A7F-B283-6EBCB6308C32}"/>
    <dgm:cxn modelId="{053D62A2-7A60-4956-8A4E-153FD7617AB0}" srcId="{0105E413-B25A-443A-B75A-45F98C905926}" destId="{5F5837E7-BA72-49DD-8D9B-AE3CA85615CE}" srcOrd="2" destOrd="0" parTransId="{1A570545-19DD-4640-ACDC-F9E9D4425156}" sibTransId="{AFD79C46-A00C-40F3-B6E9-E04FDFFA874E}"/>
    <dgm:cxn modelId="{DBC432A8-4A2E-4F65-9F41-8C1BA358EE86}" type="presOf" srcId="{82EE9D23-95DD-42A5-96D0-663F4810BA27}" destId="{2FBFB5C5-6BC4-4C84-811D-DB5D85BBEE6E}" srcOrd="0" destOrd="0" presId="urn:microsoft.com/office/officeart/2005/8/layout/chevron1"/>
    <dgm:cxn modelId="{9CD1ACB4-D3A2-4B8A-B0CF-C00B588046D2}" type="presOf" srcId="{08ED4B0A-8EF5-4D08-91DE-0F8997D4C902}" destId="{732A1234-76A3-441B-90D1-7104FE1F2355}" srcOrd="0" destOrd="0" presId="urn:microsoft.com/office/officeart/2005/8/layout/chevron1"/>
    <dgm:cxn modelId="{6F0375DD-6295-46E4-B10A-A7497EAB79C5}" srcId="{0105E413-B25A-443A-B75A-45F98C905926}" destId="{82EE9D23-95DD-42A5-96D0-663F4810BA27}" srcOrd="3" destOrd="0" parTransId="{9F71A192-6FD9-40C6-A0B2-87EE266ACB58}" sibTransId="{40F086AB-29DD-4D47-84A9-0346D34A9C35}"/>
    <dgm:cxn modelId="{AF572EE9-337A-48F0-9697-7C03DD66B582}" srcId="{0105E413-B25A-443A-B75A-45F98C905926}" destId="{08ED4B0A-8EF5-4D08-91DE-0F8997D4C902}" srcOrd="0" destOrd="0" parTransId="{59752579-4FC8-4AFE-A16C-AE13A88C0CB9}" sibTransId="{6B87F21A-C3E2-4248-80FD-393A9DB220A5}"/>
    <dgm:cxn modelId="{2B1FF4ED-210F-4352-B3DB-E85107A81585}" type="presOf" srcId="{0105E413-B25A-443A-B75A-45F98C905926}" destId="{93B330EB-41D5-44CF-B5FE-1E62E2CF5B8B}" srcOrd="0" destOrd="0" presId="urn:microsoft.com/office/officeart/2005/8/layout/chevron1"/>
    <dgm:cxn modelId="{314158EF-0CB4-42B7-91D2-C0786F760B17}" type="presOf" srcId="{5AC8F6FE-0DCA-417C-9517-F2DDB995B7D5}" destId="{B56F9807-1A59-4D91-873A-8E55F966EE8F}" srcOrd="0" destOrd="0" presId="urn:microsoft.com/office/officeart/2005/8/layout/chevron1"/>
    <dgm:cxn modelId="{D2389374-58BF-4C5A-B3C1-D2E4755A063C}" type="presParOf" srcId="{93B330EB-41D5-44CF-B5FE-1E62E2CF5B8B}" destId="{732A1234-76A3-441B-90D1-7104FE1F2355}" srcOrd="0" destOrd="0" presId="urn:microsoft.com/office/officeart/2005/8/layout/chevron1"/>
    <dgm:cxn modelId="{8C4C6601-D2AC-4362-9192-4C886C8B3646}" type="presParOf" srcId="{93B330EB-41D5-44CF-B5FE-1E62E2CF5B8B}" destId="{9C2BF5C6-1F98-498D-9FC6-2B11191BF2FD}" srcOrd="1" destOrd="0" presId="urn:microsoft.com/office/officeart/2005/8/layout/chevron1"/>
    <dgm:cxn modelId="{A8985F6C-3047-4560-81CE-6380EA7BE6F8}" type="presParOf" srcId="{93B330EB-41D5-44CF-B5FE-1E62E2CF5B8B}" destId="{B56F9807-1A59-4D91-873A-8E55F966EE8F}" srcOrd="2" destOrd="0" presId="urn:microsoft.com/office/officeart/2005/8/layout/chevron1"/>
    <dgm:cxn modelId="{CB5059E1-F735-4215-9B0E-B76E21F7C73A}" type="presParOf" srcId="{93B330EB-41D5-44CF-B5FE-1E62E2CF5B8B}" destId="{C9D158EE-7C1A-4C39-B04D-E5FC84C57D40}" srcOrd="3" destOrd="0" presId="urn:microsoft.com/office/officeart/2005/8/layout/chevron1"/>
    <dgm:cxn modelId="{6C59AF5C-FF32-49F1-9B9D-9DABD0514996}" type="presParOf" srcId="{93B330EB-41D5-44CF-B5FE-1E62E2CF5B8B}" destId="{DFCCEE16-A165-4EF7-9B84-36ABC493205C}" srcOrd="4" destOrd="0" presId="urn:microsoft.com/office/officeart/2005/8/layout/chevron1"/>
    <dgm:cxn modelId="{EC1D2F79-D9B2-4335-A511-84E308FF5D6A}" type="presParOf" srcId="{93B330EB-41D5-44CF-B5FE-1E62E2CF5B8B}" destId="{0A0F7F09-2167-4D29-90C0-3080519CF977}" srcOrd="5" destOrd="0" presId="urn:microsoft.com/office/officeart/2005/8/layout/chevron1"/>
    <dgm:cxn modelId="{F80A1733-A598-43E8-B609-4A3A8C5BD427}" type="presParOf" srcId="{93B330EB-41D5-44CF-B5FE-1E62E2CF5B8B}" destId="{2FBFB5C5-6BC4-4C84-811D-DB5D85BBEE6E}" srcOrd="6" destOrd="0" presId="urn:microsoft.com/office/officeart/2005/8/layout/chevron1"/>
    <dgm:cxn modelId="{7466907E-B0BA-4ECB-B764-23EC944A7C1F}" type="presParOf" srcId="{93B330EB-41D5-44CF-B5FE-1E62E2CF5B8B}" destId="{47367EDE-7080-48D0-AD86-EC8DA6F607CC}" srcOrd="7" destOrd="0" presId="urn:microsoft.com/office/officeart/2005/8/layout/chevron1"/>
    <dgm:cxn modelId="{9E777EF5-AB2F-436D-834D-24D9635FAEB6}" type="presParOf" srcId="{93B330EB-41D5-44CF-B5FE-1E62E2CF5B8B}" destId="{CBA72D70-14B7-4EED-A3B0-C70DC75918B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05E413-B25A-443A-B75A-45F98C905926}"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08ED4B0A-8EF5-4D08-91DE-0F8997D4C902}">
      <dgm:prSet phldrT="[Text]"/>
      <dgm:spPr>
        <a:solidFill>
          <a:srgbClr val="4F758B"/>
        </a:solidFill>
      </dgm:spPr>
      <dgm:t>
        <a:bodyPr/>
        <a:lstStyle/>
        <a:p>
          <a:r>
            <a:rPr lang="en-GB"/>
            <a:t>Purpose of the valuation</a:t>
          </a:r>
        </a:p>
      </dgm:t>
    </dgm:pt>
    <dgm:pt modelId="{59752579-4FC8-4AFE-A16C-AE13A88C0CB9}" type="parTrans" cxnId="{AF572EE9-337A-48F0-9697-7C03DD66B582}">
      <dgm:prSet/>
      <dgm:spPr/>
      <dgm:t>
        <a:bodyPr/>
        <a:lstStyle/>
        <a:p>
          <a:endParaRPr lang="en-GB"/>
        </a:p>
      </dgm:t>
    </dgm:pt>
    <dgm:pt modelId="{6B87F21A-C3E2-4248-80FD-393A9DB220A5}" type="sibTrans" cxnId="{AF572EE9-337A-48F0-9697-7C03DD66B582}">
      <dgm:prSet/>
      <dgm:spPr/>
      <dgm:t>
        <a:bodyPr/>
        <a:lstStyle/>
        <a:p>
          <a:endParaRPr lang="en-GB"/>
        </a:p>
      </dgm:t>
    </dgm:pt>
    <dgm:pt modelId="{5AC8F6FE-0DCA-417C-9517-F2DDB995B7D5}">
      <dgm:prSet phldrT="[Text]"/>
      <dgm:spPr>
        <a:solidFill>
          <a:srgbClr val="4F758B"/>
        </a:solidFill>
      </dgm:spPr>
      <dgm:t>
        <a:bodyPr/>
        <a:lstStyle/>
        <a:p>
          <a:r>
            <a:rPr lang="en-GB"/>
            <a:t>IP analysis</a:t>
          </a:r>
        </a:p>
      </dgm:t>
    </dgm:pt>
    <dgm:pt modelId="{825A55AD-2CAB-4D0F-8D08-D89E85D81B0F}" type="parTrans" cxnId="{DFDC3033-E69B-4BAA-B400-0D929C5F48C1}">
      <dgm:prSet/>
      <dgm:spPr/>
      <dgm:t>
        <a:bodyPr/>
        <a:lstStyle/>
        <a:p>
          <a:endParaRPr lang="en-GB"/>
        </a:p>
      </dgm:t>
    </dgm:pt>
    <dgm:pt modelId="{F59657B5-EE94-4A7F-B283-6EBCB6308C32}" type="sibTrans" cxnId="{DFDC3033-E69B-4BAA-B400-0D929C5F48C1}">
      <dgm:prSet/>
      <dgm:spPr/>
      <dgm:t>
        <a:bodyPr/>
        <a:lstStyle/>
        <a:p>
          <a:endParaRPr lang="en-GB"/>
        </a:p>
      </dgm:t>
    </dgm:pt>
    <dgm:pt modelId="{5F5837E7-BA72-49DD-8D9B-AE3CA85615CE}">
      <dgm:prSet phldrT="[Text]"/>
      <dgm:spPr>
        <a:solidFill>
          <a:srgbClr val="4F758B"/>
        </a:solidFill>
      </dgm:spPr>
      <dgm:t>
        <a:bodyPr/>
        <a:lstStyle/>
        <a:p>
          <a:r>
            <a:rPr lang="en-GB"/>
            <a:t>Data collection and Market analysis</a:t>
          </a:r>
        </a:p>
      </dgm:t>
    </dgm:pt>
    <dgm:pt modelId="{1A570545-19DD-4640-ACDC-F9E9D4425156}" type="parTrans" cxnId="{053D62A2-7A60-4956-8A4E-153FD7617AB0}">
      <dgm:prSet/>
      <dgm:spPr/>
      <dgm:t>
        <a:bodyPr/>
        <a:lstStyle/>
        <a:p>
          <a:endParaRPr lang="en-GB"/>
        </a:p>
      </dgm:t>
    </dgm:pt>
    <dgm:pt modelId="{AFD79C46-A00C-40F3-B6E9-E04FDFFA874E}" type="sibTrans" cxnId="{053D62A2-7A60-4956-8A4E-153FD7617AB0}">
      <dgm:prSet/>
      <dgm:spPr/>
      <dgm:t>
        <a:bodyPr/>
        <a:lstStyle/>
        <a:p>
          <a:endParaRPr lang="en-GB"/>
        </a:p>
      </dgm:t>
    </dgm:pt>
    <dgm:pt modelId="{82EE9D23-95DD-42A5-96D0-663F4810BA27}">
      <dgm:prSet/>
      <dgm:spPr>
        <a:solidFill>
          <a:srgbClr val="60C7DA"/>
        </a:solidFill>
      </dgm:spPr>
      <dgm:t>
        <a:bodyPr/>
        <a:lstStyle/>
        <a:p>
          <a:r>
            <a:rPr lang="en-GB"/>
            <a:t>Valuation modelling</a:t>
          </a:r>
        </a:p>
      </dgm:t>
    </dgm:pt>
    <dgm:pt modelId="{9F71A192-6FD9-40C6-A0B2-87EE266ACB58}" type="parTrans" cxnId="{6F0375DD-6295-46E4-B10A-A7497EAB79C5}">
      <dgm:prSet/>
      <dgm:spPr/>
      <dgm:t>
        <a:bodyPr/>
        <a:lstStyle/>
        <a:p>
          <a:endParaRPr lang="en-GB"/>
        </a:p>
      </dgm:t>
    </dgm:pt>
    <dgm:pt modelId="{40F086AB-29DD-4D47-84A9-0346D34A9C35}" type="sibTrans" cxnId="{6F0375DD-6295-46E4-B10A-A7497EAB79C5}">
      <dgm:prSet/>
      <dgm:spPr/>
      <dgm:t>
        <a:bodyPr/>
        <a:lstStyle/>
        <a:p>
          <a:endParaRPr lang="en-GB"/>
        </a:p>
      </dgm:t>
    </dgm:pt>
    <dgm:pt modelId="{0755641C-D147-4BBE-AF2C-65CA7E969DBC}">
      <dgm:prSet/>
      <dgm:spPr>
        <a:solidFill>
          <a:srgbClr val="4F758B"/>
        </a:solidFill>
      </dgm:spPr>
      <dgm:t>
        <a:bodyPr/>
        <a:lstStyle/>
        <a:p>
          <a:r>
            <a:rPr lang="en-GB"/>
            <a:t>Valuation reporting</a:t>
          </a:r>
        </a:p>
      </dgm:t>
    </dgm:pt>
    <dgm:pt modelId="{021568E0-6FA4-419D-A2A6-661A1EA73F03}" type="parTrans" cxnId="{C79BB00E-2C31-4D8D-B258-0508C6B19A2C}">
      <dgm:prSet/>
      <dgm:spPr/>
      <dgm:t>
        <a:bodyPr/>
        <a:lstStyle/>
        <a:p>
          <a:endParaRPr lang="en-GB"/>
        </a:p>
      </dgm:t>
    </dgm:pt>
    <dgm:pt modelId="{D07DCC97-4138-4D92-B092-990326F1DE07}" type="sibTrans" cxnId="{C79BB00E-2C31-4D8D-B258-0508C6B19A2C}">
      <dgm:prSet/>
      <dgm:spPr/>
      <dgm:t>
        <a:bodyPr/>
        <a:lstStyle/>
        <a:p>
          <a:endParaRPr lang="en-GB"/>
        </a:p>
      </dgm:t>
    </dgm:pt>
    <dgm:pt modelId="{93B330EB-41D5-44CF-B5FE-1E62E2CF5B8B}" type="pres">
      <dgm:prSet presAssocID="{0105E413-B25A-443A-B75A-45F98C905926}" presName="Name0" presStyleCnt="0">
        <dgm:presLayoutVars>
          <dgm:dir/>
          <dgm:animLvl val="lvl"/>
          <dgm:resizeHandles val="exact"/>
        </dgm:presLayoutVars>
      </dgm:prSet>
      <dgm:spPr/>
    </dgm:pt>
    <dgm:pt modelId="{732A1234-76A3-441B-90D1-7104FE1F2355}" type="pres">
      <dgm:prSet presAssocID="{08ED4B0A-8EF5-4D08-91DE-0F8997D4C902}" presName="parTxOnly" presStyleLbl="node1" presStyleIdx="0" presStyleCnt="5">
        <dgm:presLayoutVars>
          <dgm:chMax val="0"/>
          <dgm:chPref val="0"/>
          <dgm:bulletEnabled val="1"/>
        </dgm:presLayoutVars>
      </dgm:prSet>
      <dgm:spPr/>
    </dgm:pt>
    <dgm:pt modelId="{9C2BF5C6-1F98-498D-9FC6-2B11191BF2FD}" type="pres">
      <dgm:prSet presAssocID="{6B87F21A-C3E2-4248-80FD-393A9DB220A5}" presName="parTxOnlySpace" presStyleCnt="0"/>
      <dgm:spPr/>
    </dgm:pt>
    <dgm:pt modelId="{B56F9807-1A59-4D91-873A-8E55F966EE8F}" type="pres">
      <dgm:prSet presAssocID="{5AC8F6FE-0DCA-417C-9517-F2DDB995B7D5}" presName="parTxOnly" presStyleLbl="node1" presStyleIdx="1" presStyleCnt="5">
        <dgm:presLayoutVars>
          <dgm:chMax val="0"/>
          <dgm:chPref val="0"/>
          <dgm:bulletEnabled val="1"/>
        </dgm:presLayoutVars>
      </dgm:prSet>
      <dgm:spPr/>
    </dgm:pt>
    <dgm:pt modelId="{C9D158EE-7C1A-4C39-B04D-E5FC84C57D40}" type="pres">
      <dgm:prSet presAssocID="{F59657B5-EE94-4A7F-B283-6EBCB6308C32}" presName="parTxOnlySpace" presStyleCnt="0"/>
      <dgm:spPr/>
    </dgm:pt>
    <dgm:pt modelId="{DFCCEE16-A165-4EF7-9B84-36ABC493205C}" type="pres">
      <dgm:prSet presAssocID="{5F5837E7-BA72-49DD-8D9B-AE3CA85615CE}" presName="parTxOnly" presStyleLbl="node1" presStyleIdx="2" presStyleCnt="5">
        <dgm:presLayoutVars>
          <dgm:chMax val="0"/>
          <dgm:chPref val="0"/>
          <dgm:bulletEnabled val="1"/>
        </dgm:presLayoutVars>
      </dgm:prSet>
      <dgm:spPr/>
    </dgm:pt>
    <dgm:pt modelId="{0A0F7F09-2167-4D29-90C0-3080519CF977}" type="pres">
      <dgm:prSet presAssocID="{AFD79C46-A00C-40F3-B6E9-E04FDFFA874E}" presName="parTxOnlySpace" presStyleCnt="0"/>
      <dgm:spPr/>
    </dgm:pt>
    <dgm:pt modelId="{2FBFB5C5-6BC4-4C84-811D-DB5D85BBEE6E}" type="pres">
      <dgm:prSet presAssocID="{82EE9D23-95DD-42A5-96D0-663F4810BA27}" presName="parTxOnly" presStyleLbl="node1" presStyleIdx="3" presStyleCnt="5">
        <dgm:presLayoutVars>
          <dgm:chMax val="0"/>
          <dgm:chPref val="0"/>
          <dgm:bulletEnabled val="1"/>
        </dgm:presLayoutVars>
      </dgm:prSet>
      <dgm:spPr/>
    </dgm:pt>
    <dgm:pt modelId="{47367EDE-7080-48D0-AD86-EC8DA6F607CC}" type="pres">
      <dgm:prSet presAssocID="{40F086AB-29DD-4D47-84A9-0346D34A9C35}" presName="parTxOnlySpace" presStyleCnt="0"/>
      <dgm:spPr/>
    </dgm:pt>
    <dgm:pt modelId="{CBA72D70-14B7-4EED-A3B0-C70DC75918BE}" type="pres">
      <dgm:prSet presAssocID="{0755641C-D147-4BBE-AF2C-65CA7E969DBC}" presName="parTxOnly" presStyleLbl="node1" presStyleIdx="4" presStyleCnt="5">
        <dgm:presLayoutVars>
          <dgm:chMax val="0"/>
          <dgm:chPref val="0"/>
          <dgm:bulletEnabled val="1"/>
        </dgm:presLayoutVars>
      </dgm:prSet>
      <dgm:spPr/>
    </dgm:pt>
  </dgm:ptLst>
  <dgm:cxnLst>
    <dgm:cxn modelId="{E95DF808-8114-4657-8FBA-F630F18A8FF9}" type="presOf" srcId="{0755641C-D147-4BBE-AF2C-65CA7E969DBC}" destId="{CBA72D70-14B7-4EED-A3B0-C70DC75918BE}" srcOrd="0" destOrd="0" presId="urn:microsoft.com/office/officeart/2005/8/layout/chevron1"/>
    <dgm:cxn modelId="{15AF2A0A-3EAE-4FC6-B8DC-2207BB3225A5}" type="presOf" srcId="{5F5837E7-BA72-49DD-8D9B-AE3CA85615CE}" destId="{DFCCEE16-A165-4EF7-9B84-36ABC493205C}" srcOrd="0" destOrd="0" presId="urn:microsoft.com/office/officeart/2005/8/layout/chevron1"/>
    <dgm:cxn modelId="{C79BB00E-2C31-4D8D-B258-0508C6B19A2C}" srcId="{0105E413-B25A-443A-B75A-45F98C905926}" destId="{0755641C-D147-4BBE-AF2C-65CA7E969DBC}" srcOrd="4" destOrd="0" parTransId="{021568E0-6FA4-419D-A2A6-661A1EA73F03}" sibTransId="{D07DCC97-4138-4D92-B092-990326F1DE07}"/>
    <dgm:cxn modelId="{DFDC3033-E69B-4BAA-B400-0D929C5F48C1}" srcId="{0105E413-B25A-443A-B75A-45F98C905926}" destId="{5AC8F6FE-0DCA-417C-9517-F2DDB995B7D5}" srcOrd="1" destOrd="0" parTransId="{825A55AD-2CAB-4D0F-8D08-D89E85D81B0F}" sibTransId="{F59657B5-EE94-4A7F-B283-6EBCB6308C32}"/>
    <dgm:cxn modelId="{053D62A2-7A60-4956-8A4E-153FD7617AB0}" srcId="{0105E413-B25A-443A-B75A-45F98C905926}" destId="{5F5837E7-BA72-49DD-8D9B-AE3CA85615CE}" srcOrd="2" destOrd="0" parTransId="{1A570545-19DD-4640-ACDC-F9E9D4425156}" sibTransId="{AFD79C46-A00C-40F3-B6E9-E04FDFFA874E}"/>
    <dgm:cxn modelId="{DBC432A8-4A2E-4F65-9F41-8C1BA358EE86}" type="presOf" srcId="{82EE9D23-95DD-42A5-96D0-663F4810BA27}" destId="{2FBFB5C5-6BC4-4C84-811D-DB5D85BBEE6E}" srcOrd="0" destOrd="0" presId="urn:microsoft.com/office/officeart/2005/8/layout/chevron1"/>
    <dgm:cxn modelId="{9CD1ACB4-D3A2-4B8A-B0CF-C00B588046D2}" type="presOf" srcId="{08ED4B0A-8EF5-4D08-91DE-0F8997D4C902}" destId="{732A1234-76A3-441B-90D1-7104FE1F2355}" srcOrd="0" destOrd="0" presId="urn:microsoft.com/office/officeart/2005/8/layout/chevron1"/>
    <dgm:cxn modelId="{6F0375DD-6295-46E4-B10A-A7497EAB79C5}" srcId="{0105E413-B25A-443A-B75A-45F98C905926}" destId="{82EE9D23-95DD-42A5-96D0-663F4810BA27}" srcOrd="3" destOrd="0" parTransId="{9F71A192-6FD9-40C6-A0B2-87EE266ACB58}" sibTransId="{40F086AB-29DD-4D47-84A9-0346D34A9C35}"/>
    <dgm:cxn modelId="{AF572EE9-337A-48F0-9697-7C03DD66B582}" srcId="{0105E413-B25A-443A-B75A-45F98C905926}" destId="{08ED4B0A-8EF5-4D08-91DE-0F8997D4C902}" srcOrd="0" destOrd="0" parTransId="{59752579-4FC8-4AFE-A16C-AE13A88C0CB9}" sibTransId="{6B87F21A-C3E2-4248-80FD-393A9DB220A5}"/>
    <dgm:cxn modelId="{2B1FF4ED-210F-4352-B3DB-E85107A81585}" type="presOf" srcId="{0105E413-B25A-443A-B75A-45F98C905926}" destId="{93B330EB-41D5-44CF-B5FE-1E62E2CF5B8B}" srcOrd="0" destOrd="0" presId="urn:microsoft.com/office/officeart/2005/8/layout/chevron1"/>
    <dgm:cxn modelId="{314158EF-0CB4-42B7-91D2-C0786F760B17}" type="presOf" srcId="{5AC8F6FE-0DCA-417C-9517-F2DDB995B7D5}" destId="{B56F9807-1A59-4D91-873A-8E55F966EE8F}" srcOrd="0" destOrd="0" presId="urn:microsoft.com/office/officeart/2005/8/layout/chevron1"/>
    <dgm:cxn modelId="{D2389374-58BF-4C5A-B3C1-D2E4755A063C}" type="presParOf" srcId="{93B330EB-41D5-44CF-B5FE-1E62E2CF5B8B}" destId="{732A1234-76A3-441B-90D1-7104FE1F2355}" srcOrd="0" destOrd="0" presId="urn:microsoft.com/office/officeart/2005/8/layout/chevron1"/>
    <dgm:cxn modelId="{8C4C6601-D2AC-4362-9192-4C886C8B3646}" type="presParOf" srcId="{93B330EB-41D5-44CF-B5FE-1E62E2CF5B8B}" destId="{9C2BF5C6-1F98-498D-9FC6-2B11191BF2FD}" srcOrd="1" destOrd="0" presId="urn:microsoft.com/office/officeart/2005/8/layout/chevron1"/>
    <dgm:cxn modelId="{A8985F6C-3047-4560-81CE-6380EA7BE6F8}" type="presParOf" srcId="{93B330EB-41D5-44CF-B5FE-1E62E2CF5B8B}" destId="{B56F9807-1A59-4D91-873A-8E55F966EE8F}" srcOrd="2" destOrd="0" presId="urn:microsoft.com/office/officeart/2005/8/layout/chevron1"/>
    <dgm:cxn modelId="{CB5059E1-F735-4215-9B0E-B76E21F7C73A}" type="presParOf" srcId="{93B330EB-41D5-44CF-B5FE-1E62E2CF5B8B}" destId="{C9D158EE-7C1A-4C39-B04D-E5FC84C57D40}" srcOrd="3" destOrd="0" presId="urn:microsoft.com/office/officeart/2005/8/layout/chevron1"/>
    <dgm:cxn modelId="{6C59AF5C-FF32-49F1-9B9D-9DABD0514996}" type="presParOf" srcId="{93B330EB-41D5-44CF-B5FE-1E62E2CF5B8B}" destId="{DFCCEE16-A165-4EF7-9B84-36ABC493205C}" srcOrd="4" destOrd="0" presId="urn:microsoft.com/office/officeart/2005/8/layout/chevron1"/>
    <dgm:cxn modelId="{EC1D2F79-D9B2-4335-A511-84E308FF5D6A}" type="presParOf" srcId="{93B330EB-41D5-44CF-B5FE-1E62E2CF5B8B}" destId="{0A0F7F09-2167-4D29-90C0-3080519CF977}" srcOrd="5" destOrd="0" presId="urn:microsoft.com/office/officeart/2005/8/layout/chevron1"/>
    <dgm:cxn modelId="{F80A1733-A598-43E8-B609-4A3A8C5BD427}" type="presParOf" srcId="{93B330EB-41D5-44CF-B5FE-1E62E2CF5B8B}" destId="{2FBFB5C5-6BC4-4C84-811D-DB5D85BBEE6E}" srcOrd="6" destOrd="0" presId="urn:microsoft.com/office/officeart/2005/8/layout/chevron1"/>
    <dgm:cxn modelId="{7466907E-B0BA-4ECB-B764-23EC944A7C1F}" type="presParOf" srcId="{93B330EB-41D5-44CF-B5FE-1E62E2CF5B8B}" destId="{47367EDE-7080-48D0-AD86-EC8DA6F607CC}" srcOrd="7" destOrd="0" presId="urn:microsoft.com/office/officeart/2005/8/layout/chevron1"/>
    <dgm:cxn modelId="{9E777EF5-AB2F-436D-834D-24D9635FAEB6}" type="presParOf" srcId="{93B330EB-41D5-44CF-B5FE-1E62E2CF5B8B}" destId="{CBA72D70-14B7-4EED-A3B0-C70DC75918B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05E413-B25A-443A-B75A-45F98C905926}"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08ED4B0A-8EF5-4D08-91DE-0F8997D4C902}">
      <dgm:prSet phldrT="[Text]"/>
      <dgm:spPr>
        <a:solidFill>
          <a:srgbClr val="4F758B"/>
        </a:solidFill>
      </dgm:spPr>
      <dgm:t>
        <a:bodyPr/>
        <a:lstStyle/>
        <a:p>
          <a:r>
            <a:rPr lang="en-GB"/>
            <a:t>Purpose of the valuation</a:t>
          </a:r>
        </a:p>
      </dgm:t>
    </dgm:pt>
    <dgm:pt modelId="{59752579-4FC8-4AFE-A16C-AE13A88C0CB9}" type="parTrans" cxnId="{AF572EE9-337A-48F0-9697-7C03DD66B582}">
      <dgm:prSet/>
      <dgm:spPr/>
      <dgm:t>
        <a:bodyPr/>
        <a:lstStyle/>
        <a:p>
          <a:endParaRPr lang="en-GB"/>
        </a:p>
      </dgm:t>
    </dgm:pt>
    <dgm:pt modelId="{6B87F21A-C3E2-4248-80FD-393A9DB220A5}" type="sibTrans" cxnId="{AF572EE9-337A-48F0-9697-7C03DD66B582}">
      <dgm:prSet/>
      <dgm:spPr/>
      <dgm:t>
        <a:bodyPr/>
        <a:lstStyle/>
        <a:p>
          <a:endParaRPr lang="en-GB"/>
        </a:p>
      </dgm:t>
    </dgm:pt>
    <dgm:pt modelId="{5AC8F6FE-0DCA-417C-9517-F2DDB995B7D5}">
      <dgm:prSet phldrT="[Text]"/>
      <dgm:spPr>
        <a:solidFill>
          <a:srgbClr val="4F758B"/>
        </a:solidFill>
      </dgm:spPr>
      <dgm:t>
        <a:bodyPr/>
        <a:lstStyle/>
        <a:p>
          <a:r>
            <a:rPr lang="en-GB"/>
            <a:t>IP analysis</a:t>
          </a:r>
        </a:p>
      </dgm:t>
    </dgm:pt>
    <dgm:pt modelId="{825A55AD-2CAB-4D0F-8D08-D89E85D81B0F}" type="parTrans" cxnId="{DFDC3033-E69B-4BAA-B400-0D929C5F48C1}">
      <dgm:prSet/>
      <dgm:spPr/>
      <dgm:t>
        <a:bodyPr/>
        <a:lstStyle/>
        <a:p>
          <a:endParaRPr lang="en-GB"/>
        </a:p>
      </dgm:t>
    </dgm:pt>
    <dgm:pt modelId="{F59657B5-EE94-4A7F-B283-6EBCB6308C32}" type="sibTrans" cxnId="{DFDC3033-E69B-4BAA-B400-0D929C5F48C1}">
      <dgm:prSet/>
      <dgm:spPr/>
      <dgm:t>
        <a:bodyPr/>
        <a:lstStyle/>
        <a:p>
          <a:endParaRPr lang="en-GB"/>
        </a:p>
      </dgm:t>
    </dgm:pt>
    <dgm:pt modelId="{5F5837E7-BA72-49DD-8D9B-AE3CA85615CE}">
      <dgm:prSet phldrT="[Text]"/>
      <dgm:spPr>
        <a:solidFill>
          <a:srgbClr val="4F758B"/>
        </a:solidFill>
      </dgm:spPr>
      <dgm:t>
        <a:bodyPr/>
        <a:lstStyle/>
        <a:p>
          <a:r>
            <a:rPr lang="en-GB"/>
            <a:t>Data collection and Market analysis</a:t>
          </a:r>
        </a:p>
      </dgm:t>
    </dgm:pt>
    <dgm:pt modelId="{1A570545-19DD-4640-ACDC-F9E9D4425156}" type="parTrans" cxnId="{053D62A2-7A60-4956-8A4E-153FD7617AB0}">
      <dgm:prSet/>
      <dgm:spPr/>
      <dgm:t>
        <a:bodyPr/>
        <a:lstStyle/>
        <a:p>
          <a:endParaRPr lang="en-GB"/>
        </a:p>
      </dgm:t>
    </dgm:pt>
    <dgm:pt modelId="{AFD79C46-A00C-40F3-B6E9-E04FDFFA874E}" type="sibTrans" cxnId="{053D62A2-7A60-4956-8A4E-153FD7617AB0}">
      <dgm:prSet/>
      <dgm:spPr/>
      <dgm:t>
        <a:bodyPr/>
        <a:lstStyle/>
        <a:p>
          <a:endParaRPr lang="en-GB"/>
        </a:p>
      </dgm:t>
    </dgm:pt>
    <dgm:pt modelId="{82EE9D23-95DD-42A5-96D0-663F4810BA27}">
      <dgm:prSet/>
      <dgm:spPr>
        <a:solidFill>
          <a:srgbClr val="4F758B"/>
        </a:solidFill>
      </dgm:spPr>
      <dgm:t>
        <a:bodyPr/>
        <a:lstStyle/>
        <a:p>
          <a:r>
            <a:rPr lang="en-GB"/>
            <a:t>Valuation modelling</a:t>
          </a:r>
        </a:p>
      </dgm:t>
    </dgm:pt>
    <dgm:pt modelId="{9F71A192-6FD9-40C6-A0B2-87EE266ACB58}" type="parTrans" cxnId="{6F0375DD-6295-46E4-B10A-A7497EAB79C5}">
      <dgm:prSet/>
      <dgm:spPr/>
      <dgm:t>
        <a:bodyPr/>
        <a:lstStyle/>
        <a:p>
          <a:endParaRPr lang="en-GB"/>
        </a:p>
      </dgm:t>
    </dgm:pt>
    <dgm:pt modelId="{40F086AB-29DD-4D47-84A9-0346D34A9C35}" type="sibTrans" cxnId="{6F0375DD-6295-46E4-B10A-A7497EAB79C5}">
      <dgm:prSet/>
      <dgm:spPr/>
      <dgm:t>
        <a:bodyPr/>
        <a:lstStyle/>
        <a:p>
          <a:endParaRPr lang="en-GB"/>
        </a:p>
      </dgm:t>
    </dgm:pt>
    <dgm:pt modelId="{0755641C-D147-4BBE-AF2C-65CA7E969DBC}">
      <dgm:prSet/>
      <dgm:spPr>
        <a:solidFill>
          <a:srgbClr val="60C7DA"/>
        </a:solidFill>
      </dgm:spPr>
      <dgm:t>
        <a:bodyPr/>
        <a:lstStyle/>
        <a:p>
          <a:r>
            <a:rPr lang="en-GB"/>
            <a:t>Valuation reporting</a:t>
          </a:r>
        </a:p>
      </dgm:t>
    </dgm:pt>
    <dgm:pt modelId="{021568E0-6FA4-419D-A2A6-661A1EA73F03}" type="parTrans" cxnId="{C79BB00E-2C31-4D8D-B258-0508C6B19A2C}">
      <dgm:prSet/>
      <dgm:spPr/>
      <dgm:t>
        <a:bodyPr/>
        <a:lstStyle/>
        <a:p>
          <a:endParaRPr lang="en-GB"/>
        </a:p>
      </dgm:t>
    </dgm:pt>
    <dgm:pt modelId="{D07DCC97-4138-4D92-B092-990326F1DE07}" type="sibTrans" cxnId="{C79BB00E-2C31-4D8D-B258-0508C6B19A2C}">
      <dgm:prSet/>
      <dgm:spPr/>
      <dgm:t>
        <a:bodyPr/>
        <a:lstStyle/>
        <a:p>
          <a:endParaRPr lang="en-GB"/>
        </a:p>
      </dgm:t>
    </dgm:pt>
    <dgm:pt modelId="{93B330EB-41D5-44CF-B5FE-1E62E2CF5B8B}" type="pres">
      <dgm:prSet presAssocID="{0105E413-B25A-443A-B75A-45F98C905926}" presName="Name0" presStyleCnt="0">
        <dgm:presLayoutVars>
          <dgm:dir/>
          <dgm:animLvl val="lvl"/>
          <dgm:resizeHandles val="exact"/>
        </dgm:presLayoutVars>
      </dgm:prSet>
      <dgm:spPr/>
    </dgm:pt>
    <dgm:pt modelId="{732A1234-76A3-441B-90D1-7104FE1F2355}" type="pres">
      <dgm:prSet presAssocID="{08ED4B0A-8EF5-4D08-91DE-0F8997D4C902}" presName="parTxOnly" presStyleLbl="node1" presStyleIdx="0" presStyleCnt="5">
        <dgm:presLayoutVars>
          <dgm:chMax val="0"/>
          <dgm:chPref val="0"/>
          <dgm:bulletEnabled val="1"/>
        </dgm:presLayoutVars>
      </dgm:prSet>
      <dgm:spPr/>
    </dgm:pt>
    <dgm:pt modelId="{9C2BF5C6-1F98-498D-9FC6-2B11191BF2FD}" type="pres">
      <dgm:prSet presAssocID="{6B87F21A-C3E2-4248-80FD-393A9DB220A5}" presName="parTxOnlySpace" presStyleCnt="0"/>
      <dgm:spPr/>
    </dgm:pt>
    <dgm:pt modelId="{B56F9807-1A59-4D91-873A-8E55F966EE8F}" type="pres">
      <dgm:prSet presAssocID="{5AC8F6FE-0DCA-417C-9517-F2DDB995B7D5}" presName="parTxOnly" presStyleLbl="node1" presStyleIdx="1" presStyleCnt="5">
        <dgm:presLayoutVars>
          <dgm:chMax val="0"/>
          <dgm:chPref val="0"/>
          <dgm:bulletEnabled val="1"/>
        </dgm:presLayoutVars>
      </dgm:prSet>
      <dgm:spPr/>
    </dgm:pt>
    <dgm:pt modelId="{C9D158EE-7C1A-4C39-B04D-E5FC84C57D40}" type="pres">
      <dgm:prSet presAssocID="{F59657B5-EE94-4A7F-B283-6EBCB6308C32}" presName="parTxOnlySpace" presStyleCnt="0"/>
      <dgm:spPr/>
    </dgm:pt>
    <dgm:pt modelId="{DFCCEE16-A165-4EF7-9B84-36ABC493205C}" type="pres">
      <dgm:prSet presAssocID="{5F5837E7-BA72-49DD-8D9B-AE3CA85615CE}" presName="parTxOnly" presStyleLbl="node1" presStyleIdx="2" presStyleCnt="5">
        <dgm:presLayoutVars>
          <dgm:chMax val="0"/>
          <dgm:chPref val="0"/>
          <dgm:bulletEnabled val="1"/>
        </dgm:presLayoutVars>
      </dgm:prSet>
      <dgm:spPr/>
    </dgm:pt>
    <dgm:pt modelId="{0A0F7F09-2167-4D29-90C0-3080519CF977}" type="pres">
      <dgm:prSet presAssocID="{AFD79C46-A00C-40F3-B6E9-E04FDFFA874E}" presName="parTxOnlySpace" presStyleCnt="0"/>
      <dgm:spPr/>
    </dgm:pt>
    <dgm:pt modelId="{2FBFB5C5-6BC4-4C84-811D-DB5D85BBEE6E}" type="pres">
      <dgm:prSet presAssocID="{82EE9D23-95DD-42A5-96D0-663F4810BA27}" presName="parTxOnly" presStyleLbl="node1" presStyleIdx="3" presStyleCnt="5">
        <dgm:presLayoutVars>
          <dgm:chMax val="0"/>
          <dgm:chPref val="0"/>
          <dgm:bulletEnabled val="1"/>
        </dgm:presLayoutVars>
      </dgm:prSet>
      <dgm:spPr/>
    </dgm:pt>
    <dgm:pt modelId="{47367EDE-7080-48D0-AD86-EC8DA6F607CC}" type="pres">
      <dgm:prSet presAssocID="{40F086AB-29DD-4D47-84A9-0346D34A9C35}" presName="parTxOnlySpace" presStyleCnt="0"/>
      <dgm:spPr/>
    </dgm:pt>
    <dgm:pt modelId="{CBA72D70-14B7-4EED-A3B0-C70DC75918BE}" type="pres">
      <dgm:prSet presAssocID="{0755641C-D147-4BBE-AF2C-65CA7E969DBC}" presName="parTxOnly" presStyleLbl="node1" presStyleIdx="4" presStyleCnt="5">
        <dgm:presLayoutVars>
          <dgm:chMax val="0"/>
          <dgm:chPref val="0"/>
          <dgm:bulletEnabled val="1"/>
        </dgm:presLayoutVars>
      </dgm:prSet>
      <dgm:spPr/>
    </dgm:pt>
  </dgm:ptLst>
  <dgm:cxnLst>
    <dgm:cxn modelId="{E95DF808-8114-4657-8FBA-F630F18A8FF9}" type="presOf" srcId="{0755641C-D147-4BBE-AF2C-65CA7E969DBC}" destId="{CBA72D70-14B7-4EED-A3B0-C70DC75918BE}" srcOrd="0" destOrd="0" presId="urn:microsoft.com/office/officeart/2005/8/layout/chevron1"/>
    <dgm:cxn modelId="{15AF2A0A-3EAE-4FC6-B8DC-2207BB3225A5}" type="presOf" srcId="{5F5837E7-BA72-49DD-8D9B-AE3CA85615CE}" destId="{DFCCEE16-A165-4EF7-9B84-36ABC493205C}" srcOrd="0" destOrd="0" presId="urn:microsoft.com/office/officeart/2005/8/layout/chevron1"/>
    <dgm:cxn modelId="{C79BB00E-2C31-4D8D-B258-0508C6B19A2C}" srcId="{0105E413-B25A-443A-B75A-45F98C905926}" destId="{0755641C-D147-4BBE-AF2C-65CA7E969DBC}" srcOrd="4" destOrd="0" parTransId="{021568E0-6FA4-419D-A2A6-661A1EA73F03}" sibTransId="{D07DCC97-4138-4D92-B092-990326F1DE07}"/>
    <dgm:cxn modelId="{DFDC3033-E69B-4BAA-B400-0D929C5F48C1}" srcId="{0105E413-B25A-443A-B75A-45F98C905926}" destId="{5AC8F6FE-0DCA-417C-9517-F2DDB995B7D5}" srcOrd="1" destOrd="0" parTransId="{825A55AD-2CAB-4D0F-8D08-D89E85D81B0F}" sibTransId="{F59657B5-EE94-4A7F-B283-6EBCB6308C32}"/>
    <dgm:cxn modelId="{053D62A2-7A60-4956-8A4E-153FD7617AB0}" srcId="{0105E413-B25A-443A-B75A-45F98C905926}" destId="{5F5837E7-BA72-49DD-8D9B-AE3CA85615CE}" srcOrd="2" destOrd="0" parTransId="{1A570545-19DD-4640-ACDC-F9E9D4425156}" sibTransId="{AFD79C46-A00C-40F3-B6E9-E04FDFFA874E}"/>
    <dgm:cxn modelId="{DBC432A8-4A2E-4F65-9F41-8C1BA358EE86}" type="presOf" srcId="{82EE9D23-95DD-42A5-96D0-663F4810BA27}" destId="{2FBFB5C5-6BC4-4C84-811D-DB5D85BBEE6E}" srcOrd="0" destOrd="0" presId="urn:microsoft.com/office/officeart/2005/8/layout/chevron1"/>
    <dgm:cxn modelId="{9CD1ACB4-D3A2-4B8A-B0CF-C00B588046D2}" type="presOf" srcId="{08ED4B0A-8EF5-4D08-91DE-0F8997D4C902}" destId="{732A1234-76A3-441B-90D1-7104FE1F2355}" srcOrd="0" destOrd="0" presId="urn:microsoft.com/office/officeart/2005/8/layout/chevron1"/>
    <dgm:cxn modelId="{6F0375DD-6295-46E4-B10A-A7497EAB79C5}" srcId="{0105E413-B25A-443A-B75A-45F98C905926}" destId="{82EE9D23-95DD-42A5-96D0-663F4810BA27}" srcOrd="3" destOrd="0" parTransId="{9F71A192-6FD9-40C6-A0B2-87EE266ACB58}" sibTransId="{40F086AB-29DD-4D47-84A9-0346D34A9C35}"/>
    <dgm:cxn modelId="{AF572EE9-337A-48F0-9697-7C03DD66B582}" srcId="{0105E413-B25A-443A-B75A-45F98C905926}" destId="{08ED4B0A-8EF5-4D08-91DE-0F8997D4C902}" srcOrd="0" destOrd="0" parTransId="{59752579-4FC8-4AFE-A16C-AE13A88C0CB9}" sibTransId="{6B87F21A-C3E2-4248-80FD-393A9DB220A5}"/>
    <dgm:cxn modelId="{2B1FF4ED-210F-4352-B3DB-E85107A81585}" type="presOf" srcId="{0105E413-B25A-443A-B75A-45F98C905926}" destId="{93B330EB-41D5-44CF-B5FE-1E62E2CF5B8B}" srcOrd="0" destOrd="0" presId="urn:microsoft.com/office/officeart/2005/8/layout/chevron1"/>
    <dgm:cxn modelId="{314158EF-0CB4-42B7-91D2-C0786F760B17}" type="presOf" srcId="{5AC8F6FE-0DCA-417C-9517-F2DDB995B7D5}" destId="{B56F9807-1A59-4D91-873A-8E55F966EE8F}" srcOrd="0" destOrd="0" presId="urn:microsoft.com/office/officeart/2005/8/layout/chevron1"/>
    <dgm:cxn modelId="{D2389374-58BF-4C5A-B3C1-D2E4755A063C}" type="presParOf" srcId="{93B330EB-41D5-44CF-B5FE-1E62E2CF5B8B}" destId="{732A1234-76A3-441B-90D1-7104FE1F2355}" srcOrd="0" destOrd="0" presId="urn:microsoft.com/office/officeart/2005/8/layout/chevron1"/>
    <dgm:cxn modelId="{8C4C6601-D2AC-4362-9192-4C886C8B3646}" type="presParOf" srcId="{93B330EB-41D5-44CF-B5FE-1E62E2CF5B8B}" destId="{9C2BF5C6-1F98-498D-9FC6-2B11191BF2FD}" srcOrd="1" destOrd="0" presId="urn:microsoft.com/office/officeart/2005/8/layout/chevron1"/>
    <dgm:cxn modelId="{A8985F6C-3047-4560-81CE-6380EA7BE6F8}" type="presParOf" srcId="{93B330EB-41D5-44CF-B5FE-1E62E2CF5B8B}" destId="{B56F9807-1A59-4D91-873A-8E55F966EE8F}" srcOrd="2" destOrd="0" presId="urn:microsoft.com/office/officeart/2005/8/layout/chevron1"/>
    <dgm:cxn modelId="{CB5059E1-F735-4215-9B0E-B76E21F7C73A}" type="presParOf" srcId="{93B330EB-41D5-44CF-B5FE-1E62E2CF5B8B}" destId="{C9D158EE-7C1A-4C39-B04D-E5FC84C57D40}" srcOrd="3" destOrd="0" presId="urn:microsoft.com/office/officeart/2005/8/layout/chevron1"/>
    <dgm:cxn modelId="{6C59AF5C-FF32-49F1-9B9D-9DABD0514996}" type="presParOf" srcId="{93B330EB-41D5-44CF-B5FE-1E62E2CF5B8B}" destId="{DFCCEE16-A165-4EF7-9B84-36ABC493205C}" srcOrd="4" destOrd="0" presId="urn:microsoft.com/office/officeart/2005/8/layout/chevron1"/>
    <dgm:cxn modelId="{EC1D2F79-D9B2-4335-A511-84E308FF5D6A}" type="presParOf" srcId="{93B330EB-41D5-44CF-B5FE-1E62E2CF5B8B}" destId="{0A0F7F09-2167-4D29-90C0-3080519CF977}" srcOrd="5" destOrd="0" presId="urn:microsoft.com/office/officeart/2005/8/layout/chevron1"/>
    <dgm:cxn modelId="{F80A1733-A598-43E8-B609-4A3A8C5BD427}" type="presParOf" srcId="{93B330EB-41D5-44CF-B5FE-1E62E2CF5B8B}" destId="{2FBFB5C5-6BC4-4C84-811D-DB5D85BBEE6E}" srcOrd="6" destOrd="0" presId="urn:microsoft.com/office/officeart/2005/8/layout/chevron1"/>
    <dgm:cxn modelId="{7466907E-B0BA-4ECB-B764-23EC944A7C1F}" type="presParOf" srcId="{93B330EB-41D5-44CF-B5FE-1E62E2CF5B8B}" destId="{47367EDE-7080-48D0-AD86-EC8DA6F607CC}" srcOrd="7" destOrd="0" presId="urn:microsoft.com/office/officeart/2005/8/layout/chevron1"/>
    <dgm:cxn modelId="{9E777EF5-AB2F-436D-834D-24D9635FAEB6}" type="presParOf" srcId="{93B330EB-41D5-44CF-B5FE-1E62E2CF5B8B}" destId="{CBA72D70-14B7-4EED-A3B0-C70DC75918B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A3F119-86AA-48E1-92F9-3FC7084B28A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060E5CA-D694-47A4-9B97-4C1AFB155023}">
      <dgm:prSet/>
      <dgm:spPr/>
      <dgm:t>
        <a:bodyPr/>
        <a:lstStyle/>
        <a:p>
          <a:r>
            <a:rPr lang="en-GB"/>
            <a:t>Lecture theatre time saved = 200 hours per annum</a:t>
          </a:r>
          <a:endParaRPr lang="en-US"/>
        </a:p>
      </dgm:t>
    </dgm:pt>
    <dgm:pt modelId="{94DFBD07-A70F-43D7-A5D6-5882EB254598}" type="parTrans" cxnId="{0D490A1E-85E8-42A7-A854-44A9978008D5}">
      <dgm:prSet/>
      <dgm:spPr/>
      <dgm:t>
        <a:bodyPr/>
        <a:lstStyle/>
        <a:p>
          <a:endParaRPr lang="en-US"/>
        </a:p>
      </dgm:t>
    </dgm:pt>
    <dgm:pt modelId="{B2B74583-4F2E-4871-87EC-4A90414D519E}" type="sibTrans" cxnId="{0D490A1E-85E8-42A7-A854-44A9978008D5}">
      <dgm:prSet/>
      <dgm:spPr/>
      <dgm:t>
        <a:bodyPr/>
        <a:lstStyle/>
        <a:p>
          <a:endParaRPr lang="en-US"/>
        </a:p>
      </dgm:t>
    </dgm:pt>
    <dgm:pt modelId="{F4A53BE0-6518-4186-9F93-AF18B03FA4FE}">
      <dgm:prSet/>
      <dgm:spPr/>
      <dgm:t>
        <a:bodyPr/>
        <a:lstStyle/>
        <a:p>
          <a:r>
            <a:rPr lang="en-GB"/>
            <a:t>Marking and assessment time saved = 500 hours per annum</a:t>
          </a:r>
          <a:endParaRPr lang="en-US"/>
        </a:p>
      </dgm:t>
    </dgm:pt>
    <dgm:pt modelId="{DB2B947A-BF6B-4A83-8D24-D0BCD8A669E6}" type="parTrans" cxnId="{3464E4BE-5B84-4579-B8D5-215100CEB522}">
      <dgm:prSet/>
      <dgm:spPr/>
      <dgm:t>
        <a:bodyPr/>
        <a:lstStyle/>
        <a:p>
          <a:endParaRPr lang="en-US"/>
        </a:p>
      </dgm:t>
    </dgm:pt>
    <dgm:pt modelId="{043929B5-7A59-4714-8D5D-ED531C93EB13}" type="sibTrans" cxnId="{3464E4BE-5B84-4579-B8D5-215100CEB522}">
      <dgm:prSet/>
      <dgm:spPr/>
      <dgm:t>
        <a:bodyPr/>
        <a:lstStyle/>
        <a:p>
          <a:endParaRPr lang="en-US"/>
        </a:p>
      </dgm:t>
    </dgm:pt>
    <dgm:pt modelId="{C0A4AD28-E091-4A9E-AA91-7479AF4EB129}">
      <dgm:prSet/>
      <dgm:spPr/>
      <dgm:t>
        <a:bodyPr/>
        <a:lstStyle/>
        <a:p>
          <a:r>
            <a:rPr lang="en-GB"/>
            <a:t>Blended cost of teaching staff  = $ 250 per hour     (includes overheads)</a:t>
          </a:r>
          <a:endParaRPr lang="en-US"/>
        </a:p>
      </dgm:t>
    </dgm:pt>
    <dgm:pt modelId="{35E9B4DB-1521-46F6-A8D5-99A2069DEAAA}" type="parTrans" cxnId="{32A7F83B-5B15-4C93-99C6-767CAAE0E605}">
      <dgm:prSet/>
      <dgm:spPr/>
      <dgm:t>
        <a:bodyPr/>
        <a:lstStyle/>
        <a:p>
          <a:endParaRPr lang="en-US"/>
        </a:p>
      </dgm:t>
    </dgm:pt>
    <dgm:pt modelId="{C8B14959-38B8-4AF2-9100-3CE23D2F0D48}" type="sibTrans" cxnId="{32A7F83B-5B15-4C93-99C6-767CAAE0E605}">
      <dgm:prSet/>
      <dgm:spPr/>
      <dgm:t>
        <a:bodyPr/>
        <a:lstStyle/>
        <a:p>
          <a:endParaRPr lang="en-US"/>
        </a:p>
      </dgm:t>
    </dgm:pt>
    <dgm:pt modelId="{8CA27402-684B-4FD6-9524-4590B0D2678D}">
      <dgm:prSet/>
      <dgm:spPr/>
      <dgm:t>
        <a:bodyPr/>
        <a:lstStyle/>
        <a:p>
          <a:r>
            <a:rPr lang="en-GB"/>
            <a:t>Blended cost of marking staff = $ 50 per hour     (includes overheads)</a:t>
          </a:r>
          <a:endParaRPr lang="en-US"/>
        </a:p>
      </dgm:t>
    </dgm:pt>
    <dgm:pt modelId="{73D9AFE4-6965-4CCF-964E-729FE77B8A63}" type="parTrans" cxnId="{F7390856-F4EA-499A-A9E2-86A19863B6D6}">
      <dgm:prSet/>
      <dgm:spPr/>
      <dgm:t>
        <a:bodyPr/>
        <a:lstStyle/>
        <a:p>
          <a:endParaRPr lang="en-US"/>
        </a:p>
      </dgm:t>
    </dgm:pt>
    <dgm:pt modelId="{97495C1F-5380-4CFE-82D7-90F7AB238547}" type="sibTrans" cxnId="{F7390856-F4EA-499A-A9E2-86A19863B6D6}">
      <dgm:prSet/>
      <dgm:spPr/>
      <dgm:t>
        <a:bodyPr/>
        <a:lstStyle/>
        <a:p>
          <a:endParaRPr lang="en-US"/>
        </a:p>
      </dgm:t>
    </dgm:pt>
    <dgm:pt modelId="{6AC84941-B2E5-475C-8D28-3BD9D02168AD}">
      <dgm:prSet/>
      <dgm:spPr/>
      <dgm:t>
        <a:bodyPr/>
        <a:lstStyle/>
        <a:p>
          <a:r>
            <a:rPr lang="en-GB"/>
            <a:t>Total cost saving = $ (200 x 250) + $ (500 x 50) = $ 75,000 per annum</a:t>
          </a:r>
          <a:endParaRPr lang="en-US"/>
        </a:p>
      </dgm:t>
    </dgm:pt>
    <dgm:pt modelId="{0121427B-F8A1-4A64-AE22-05585ABBF049}" type="parTrans" cxnId="{E92A6D8F-F4FE-4CE8-A97C-6B7D4D909C6A}">
      <dgm:prSet/>
      <dgm:spPr/>
      <dgm:t>
        <a:bodyPr/>
        <a:lstStyle/>
        <a:p>
          <a:endParaRPr lang="en-US"/>
        </a:p>
      </dgm:t>
    </dgm:pt>
    <dgm:pt modelId="{F41CEE76-F4B7-49E0-AC9A-003EFA5FC399}" type="sibTrans" cxnId="{E92A6D8F-F4FE-4CE8-A97C-6B7D4D909C6A}">
      <dgm:prSet/>
      <dgm:spPr/>
      <dgm:t>
        <a:bodyPr/>
        <a:lstStyle/>
        <a:p>
          <a:endParaRPr lang="en-US"/>
        </a:p>
      </dgm:t>
    </dgm:pt>
    <dgm:pt modelId="{BA23113E-8FEF-41AF-A46F-DD6B854462D4}" type="pres">
      <dgm:prSet presAssocID="{44A3F119-86AA-48E1-92F9-3FC7084B28A1}" presName="root" presStyleCnt="0">
        <dgm:presLayoutVars>
          <dgm:dir/>
          <dgm:resizeHandles val="exact"/>
        </dgm:presLayoutVars>
      </dgm:prSet>
      <dgm:spPr/>
    </dgm:pt>
    <dgm:pt modelId="{E01DCF42-389D-433A-8440-EA34958F926F}" type="pres">
      <dgm:prSet presAssocID="{3060E5CA-D694-47A4-9B97-4C1AFB155023}" presName="compNode" presStyleCnt="0"/>
      <dgm:spPr/>
    </dgm:pt>
    <dgm:pt modelId="{A3859C7B-683A-41C4-980B-1BEFFD3BEA84}" type="pres">
      <dgm:prSet presAssocID="{3060E5CA-D694-47A4-9B97-4C1AFB155023}" presName="bgRect" presStyleLbl="bgShp" presStyleIdx="0" presStyleCnt="5"/>
      <dgm:spPr/>
    </dgm:pt>
    <dgm:pt modelId="{4799AAD8-5DCA-4A8E-996B-0E1D4F6A9FCC}" type="pres">
      <dgm:prSet presAssocID="{3060E5CA-D694-47A4-9B97-4C1AFB15502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rama"/>
        </a:ext>
      </dgm:extLst>
    </dgm:pt>
    <dgm:pt modelId="{9094642A-1ED9-41B5-BF9A-A2E8D7704C71}" type="pres">
      <dgm:prSet presAssocID="{3060E5CA-D694-47A4-9B97-4C1AFB155023}" presName="spaceRect" presStyleCnt="0"/>
      <dgm:spPr/>
    </dgm:pt>
    <dgm:pt modelId="{3F84E73B-9957-4CBA-8B26-D92F8FDF96F9}" type="pres">
      <dgm:prSet presAssocID="{3060E5CA-D694-47A4-9B97-4C1AFB155023}" presName="parTx" presStyleLbl="revTx" presStyleIdx="0" presStyleCnt="5">
        <dgm:presLayoutVars>
          <dgm:chMax val="0"/>
          <dgm:chPref val="0"/>
        </dgm:presLayoutVars>
      </dgm:prSet>
      <dgm:spPr/>
    </dgm:pt>
    <dgm:pt modelId="{0DE34393-DA20-4862-98C9-AE99C973854D}" type="pres">
      <dgm:prSet presAssocID="{B2B74583-4F2E-4871-87EC-4A90414D519E}" presName="sibTrans" presStyleCnt="0"/>
      <dgm:spPr/>
    </dgm:pt>
    <dgm:pt modelId="{9E8C4891-6390-4EA3-B8BD-B9CCCB915B8E}" type="pres">
      <dgm:prSet presAssocID="{F4A53BE0-6518-4186-9F93-AF18B03FA4FE}" presName="compNode" presStyleCnt="0"/>
      <dgm:spPr/>
    </dgm:pt>
    <dgm:pt modelId="{DA6322FD-F95F-4B37-8A5D-C47C60074175}" type="pres">
      <dgm:prSet presAssocID="{F4A53BE0-6518-4186-9F93-AF18B03FA4FE}" presName="bgRect" presStyleLbl="bgShp" presStyleIdx="1" presStyleCnt="5"/>
      <dgm:spPr/>
    </dgm:pt>
    <dgm:pt modelId="{76DF703E-EB03-4D35-A010-05FD4E07692A}" type="pres">
      <dgm:prSet presAssocID="{F4A53BE0-6518-4186-9F93-AF18B03FA4F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46428CD8-8FA8-4847-BE92-C1BC338F792A}" type="pres">
      <dgm:prSet presAssocID="{F4A53BE0-6518-4186-9F93-AF18B03FA4FE}" presName="spaceRect" presStyleCnt="0"/>
      <dgm:spPr/>
    </dgm:pt>
    <dgm:pt modelId="{981C3185-319B-4E9F-992A-109203ED2BC8}" type="pres">
      <dgm:prSet presAssocID="{F4A53BE0-6518-4186-9F93-AF18B03FA4FE}" presName="parTx" presStyleLbl="revTx" presStyleIdx="1" presStyleCnt="5">
        <dgm:presLayoutVars>
          <dgm:chMax val="0"/>
          <dgm:chPref val="0"/>
        </dgm:presLayoutVars>
      </dgm:prSet>
      <dgm:spPr/>
    </dgm:pt>
    <dgm:pt modelId="{63B6D766-E363-4D93-8908-D037A503ED18}" type="pres">
      <dgm:prSet presAssocID="{043929B5-7A59-4714-8D5D-ED531C93EB13}" presName="sibTrans" presStyleCnt="0"/>
      <dgm:spPr/>
    </dgm:pt>
    <dgm:pt modelId="{F55DA32D-0CF1-4E7D-8BC9-DA83D801475F}" type="pres">
      <dgm:prSet presAssocID="{C0A4AD28-E091-4A9E-AA91-7479AF4EB129}" presName="compNode" presStyleCnt="0"/>
      <dgm:spPr/>
    </dgm:pt>
    <dgm:pt modelId="{C4C6D38A-5E79-43D8-9C83-31FA3F464B4B}" type="pres">
      <dgm:prSet presAssocID="{C0A4AD28-E091-4A9E-AA91-7479AF4EB129}" presName="bgRect" presStyleLbl="bgShp" presStyleIdx="2" presStyleCnt="5"/>
      <dgm:spPr/>
    </dgm:pt>
    <dgm:pt modelId="{59D8311C-FE28-41D3-9995-7D7D47A65EE6}" type="pres">
      <dgm:prSet presAssocID="{C0A4AD28-E091-4A9E-AA91-7479AF4EB12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6E37126E-F4A2-4567-B666-D2CE47F12471}" type="pres">
      <dgm:prSet presAssocID="{C0A4AD28-E091-4A9E-AA91-7479AF4EB129}" presName="spaceRect" presStyleCnt="0"/>
      <dgm:spPr/>
    </dgm:pt>
    <dgm:pt modelId="{F0CDB7FD-0287-4F7E-9634-AF70CC919D7F}" type="pres">
      <dgm:prSet presAssocID="{C0A4AD28-E091-4A9E-AA91-7479AF4EB129}" presName="parTx" presStyleLbl="revTx" presStyleIdx="2" presStyleCnt="5">
        <dgm:presLayoutVars>
          <dgm:chMax val="0"/>
          <dgm:chPref val="0"/>
        </dgm:presLayoutVars>
      </dgm:prSet>
      <dgm:spPr/>
    </dgm:pt>
    <dgm:pt modelId="{9B13F0A7-ACD6-4401-8BE7-217792DCB197}" type="pres">
      <dgm:prSet presAssocID="{C8B14959-38B8-4AF2-9100-3CE23D2F0D48}" presName="sibTrans" presStyleCnt="0"/>
      <dgm:spPr/>
    </dgm:pt>
    <dgm:pt modelId="{EE114A59-9F24-4829-AAFC-7AFCE57E4933}" type="pres">
      <dgm:prSet presAssocID="{8CA27402-684B-4FD6-9524-4590B0D2678D}" presName="compNode" presStyleCnt="0"/>
      <dgm:spPr/>
    </dgm:pt>
    <dgm:pt modelId="{F6706344-CDB6-425C-B643-75AFFB73A4EF}" type="pres">
      <dgm:prSet presAssocID="{8CA27402-684B-4FD6-9524-4590B0D2678D}" presName="bgRect" presStyleLbl="bgShp" presStyleIdx="3" presStyleCnt="5"/>
      <dgm:spPr/>
    </dgm:pt>
    <dgm:pt modelId="{54CCD085-6D4B-4BBF-A2D4-53AD1B480D53}" type="pres">
      <dgm:prSet presAssocID="{8CA27402-684B-4FD6-9524-4590B0D2678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6044A37F-5EEB-4B7C-868E-2E7E98AD8B35}" type="pres">
      <dgm:prSet presAssocID="{8CA27402-684B-4FD6-9524-4590B0D2678D}" presName="spaceRect" presStyleCnt="0"/>
      <dgm:spPr/>
    </dgm:pt>
    <dgm:pt modelId="{20A4D0D8-5665-4C2F-90B4-EF87AFB7493A}" type="pres">
      <dgm:prSet presAssocID="{8CA27402-684B-4FD6-9524-4590B0D2678D}" presName="parTx" presStyleLbl="revTx" presStyleIdx="3" presStyleCnt="5">
        <dgm:presLayoutVars>
          <dgm:chMax val="0"/>
          <dgm:chPref val="0"/>
        </dgm:presLayoutVars>
      </dgm:prSet>
      <dgm:spPr/>
    </dgm:pt>
    <dgm:pt modelId="{E9A31622-1A31-429F-BE03-551941C7BDC1}" type="pres">
      <dgm:prSet presAssocID="{97495C1F-5380-4CFE-82D7-90F7AB238547}" presName="sibTrans" presStyleCnt="0"/>
      <dgm:spPr/>
    </dgm:pt>
    <dgm:pt modelId="{FBB00D18-98D3-4C59-904B-31F68724A1D6}" type="pres">
      <dgm:prSet presAssocID="{6AC84941-B2E5-475C-8D28-3BD9D02168AD}" presName="compNode" presStyleCnt="0"/>
      <dgm:spPr/>
    </dgm:pt>
    <dgm:pt modelId="{BA2394B6-62F6-447C-BD31-14745A6DCBAA}" type="pres">
      <dgm:prSet presAssocID="{6AC84941-B2E5-475C-8D28-3BD9D02168AD}" presName="bgRect" presStyleLbl="bgShp" presStyleIdx="4" presStyleCnt="5"/>
      <dgm:spPr/>
    </dgm:pt>
    <dgm:pt modelId="{ADFDF166-E184-4434-87A7-99711BE644FC}" type="pres">
      <dgm:prSet presAssocID="{6AC84941-B2E5-475C-8D28-3BD9D02168A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Yuan"/>
        </a:ext>
      </dgm:extLst>
    </dgm:pt>
    <dgm:pt modelId="{9F7D6726-C6BE-4443-AAF8-85E0E53CB432}" type="pres">
      <dgm:prSet presAssocID="{6AC84941-B2E5-475C-8D28-3BD9D02168AD}" presName="spaceRect" presStyleCnt="0"/>
      <dgm:spPr/>
    </dgm:pt>
    <dgm:pt modelId="{86A1EE61-C54E-41B4-ABEB-19D8736AD8A3}" type="pres">
      <dgm:prSet presAssocID="{6AC84941-B2E5-475C-8D28-3BD9D02168AD}" presName="parTx" presStyleLbl="revTx" presStyleIdx="4" presStyleCnt="5">
        <dgm:presLayoutVars>
          <dgm:chMax val="0"/>
          <dgm:chPref val="0"/>
        </dgm:presLayoutVars>
      </dgm:prSet>
      <dgm:spPr/>
    </dgm:pt>
  </dgm:ptLst>
  <dgm:cxnLst>
    <dgm:cxn modelId="{0D490A1E-85E8-42A7-A854-44A9978008D5}" srcId="{44A3F119-86AA-48E1-92F9-3FC7084B28A1}" destId="{3060E5CA-D694-47A4-9B97-4C1AFB155023}" srcOrd="0" destOrd="0" parTransId="{94DFBD07-A70F-43D7-A5D6-5882EB254598}" sibTransId="{B2B74583-4F2E-4871-87EC-4A90414D519E}"/>
    <dgm:cxn modelId="{32A7F83B-5B15-4C93-99C6-767CAAE0E605}" srcId="{44A3F119-86AA-48E1-92F9-3FC7084B28A1}" destId="{C0A4AD28-E091-4A9E-AA91-7479AF4EB129}" srcOrd="2" destOrd="0" parTransId="{35E9B4DB-1521-46F6-A8D5-99A2069DEAAA}" sibTransId="{C8B14959-38B8-4AF2-9100-3CE23D2F0D48}"/>
    <dgm:cxn modelId="{776AF941-E6C4-4556-905D-E685D92DA2E2}" type="presOf" srcId="{C0A4AD28-E091-4A9E-AA91-7479AF4EB129}" destId="{F0CDB7FD-0287-4F7E-9634-AF70CC919D7F}" srcOrd="0" destOrd="0" presId="urn:microsoft.com/office/officeart/2018/2/layout/IconVerticalSolidList"/>
    <dgm:cxn modelId="{F7390856-F4EA-499A-A9E2-86A19863B6D6}" srcId="{44A3F119-86AA-48E1-92F9-3FC7084B28A1}" destId="{8CA27402-684B-4FD6-9524-4590B0D2678D}" srcOrd="3" destOrd="0" parTransId="{73D9AFE4-6965-4CCF-964E-729FE77B8A63}" sibTransId="{97495C1F-5380-4CFE-82D7-90F7AB238547}"/>
    <dgm:cxn modelId="{E92A6D8F-F4FE-4CE8-A97C-6B7D4D909C6A}" srcId="{44A3F119-86AA-48E1-92F9-3FC7084B28A1}" destId="{6AC84941-B2E5-475C-8D28-3BD9D02168AD}" srcOrd="4" destOrd="0" parTransId="{0121427B-F8A1-4A64-AE22-05585ABBF049}" sibTransId="{F41CEE76-F4B7-49E0-AC9A-003EFA5FC399}"/>
    <dgm:cxn modelId="{3464E4BE-5B84-4579-B8D5-215100CEB522}" srcId="{44A3F119-86AA-48E1-92F9-3FC7084B28A1}" destId="{F4A53BE0-6518-4186-9F93-AF18B03FA4FE}" srcOrd="1" destOrd="0" parTransId="{DB2B947A-BF6B-4A83-8D24-D0BCD8A669E6}" sibTransId="{043929B5-7A59-4714-8D5D-ED531C93EB13}"/>
    <dgm:cxn modelId="{05AA47CE-B5F6-443C-B87B-C81677AB3035}" type="presOf" srcId="{44A3F119-86AA-48E1-92F9-3FC7084B28A1}" destId="{BA23113E-8FEF-41AF-A46F-DD6B854462D4}" srcOrd="0" destOrd="0" presId="urn:microsoft.com/office/officeart/2018/2/layout/IconVerticalSolidList"/>
    <dgm:cxn modelId="{3CA536E0-D733-46C9-B103-D85B17C6CDA8}" type="presOf" srcId="{3060E5CA-D694-47A4-9B97-4C1AFB155023}" destId="{3F84E73B-9957-4CBA-8B26-D92F8FDF96F9}" srcOrd="0" destOrd="0" presId="urn:microsoft.com/office/officeart/2018/2/layout/IconVerticalSolidList"/>
    <dgm:cxn modelId="{A131E8ED-FB38-4ED5-98A6-0C0B983185CF}" type="presOf" srcId="{8CA27402-684B-4FD6-9524-4590B0D2678D}" destId="{20A4D0D8-5665-4C2F-90B4-EF87AFB7493A}" srcOrd="0" destOrd="0" presId="urn:microsoft.com/office/officeart/2018/2/layout/IconVerticalSolidList"/>
    <dgm:cxn modelId="{346E04F9-901C-441D-8EED-AEDCBD2DFE0A}" type="presOf" srcId="{F4A53BE0-6518-4186-9F93-AF18B03FA4FE}" destId="{981C3185-319B-4E9F-992A-109203ED2BC8}" srcOrd="0" destOrd="0" presId="urn:microsoft.com/office/officeart/2018/2/layout/IconVerticalSolidList"/>
    <dgm:cxn modelId="{09E909FC-921E-4F90-84C0-F50864CE2E01}" type="presOf" srcId="{6AC84941-B2E5-475C-8D28-3BD9D02168AD}" destId="{86A1EE61-C54E-41B4-ABEB-19D8736AD8A3}" srcOrd="0" destOrd="0" presId="urn:microsoft.com/office/officeart/2018/2/layout/IconVerticalSolidList"/>
    <dgm:cxn modelId="{9C71BFAD-1724-4B30-8278-756700186390}" type="presParOf" srcId="{BA23113E-8FEF-41AF-A46F-DD6B854462D4}" destId="{E01DCF42-389D-433A-8440-EA34958F926F}" srcOrd="0" destOrd="0" presId="urn:microsoft.com/office/officeart/2018/2/layout/IconVerticalSolidList"/>
    <dgm:cxn modelId="{8C6DA260-3568-449B-BC52-FE5477345D41}" type="presParOf" srcId="{E01DCF42-389D-433A-8440-EA34958F926F}" destId="{A3859C7B-683A-41C4-980B-1BEFFD3BEA84}" srcOrd="0" destOrd="0" presId="urn:microsoft.com/office/officeart/2018/2/layout/IconVerticalSolidList"/>
    <dgm:cxn modelId="{9EDA7711-17FE-4E25-9430-D5CA900AC234}" type="presParOf" srcId="{E01DCF42-389D-433A-8440-EA34958F926F}" destId="{4799AAD8-5DCA-4A8E-996B-0E1D4F6A9FCC}" srcOrd="1" destOrd="0" presId="urn:microsoft.com/office/officeart/2018/2/layout/IconVerticalSolidList"/>
    <dgm:cxn modelId="{56E4A180-0624-4665-ABDD-C5215F6E00CB}" type="presParOf" srcId="{E01DCF42-389D-433A-8440-EA34958F926F}" destId="{9094642A-1ED9-41B5-BF9A-A2E8D7704C71}" srcOrd="2" destOrd="0" presId="urn:microsoft.com/office/officeart/2018/2/layout/IconVerticalSolidList"/>
    <dgm:cxn modelId="{889756D7-F46D-44F8-851A-40C4181E1A88}" type="presParOf" srcId="{E01DCF42-389D-433A-8440-EA34958F926F}" destId="{3F84E73B-9957-4CBA-8B26-D92F8FDF96F9}" srcOrd="3" destOrd="0" presId="urn:microsoft.com/office/officeart/2018/2/layout/IconVerticalSolidList"/>
    <dgm:cxn modelId="{E2F9B275-63FA-4A5F-86D4-408FD3EB68F9}" type="presParOf" srcId="{BA23113E-8FEF-41AF-A46F-DD6B854462D4}" destId="{0DE34393-DA20-4862-98C9-AE99C973854D}" srcOrd="1" destOrd="0" presId="urn:microsoft.com/office/officeart/2018/2/layout/IconVerticalSolidList"/>
    <dgm:cxn modelId="{12E6E72F-9383-43EA-B66E-BAC11BD33089}" type="presParOf" srcId="{BA23113E-8FEF-41AF-A46F-DD6B854462D4}" destId="{9E8C4891-6390-4EA3-B8BD-B9CCCB915B8E}" srcOrd="2" destOrd="0" presId="urn:microsoft.com/office/officeart/2018/2/layout/IconVerticalSolidList"/>
    <dgm:cxn modelId="{4745709D-AE58-4D45-BA62-EE085B20BB51}" type="presParOf" srcId="{9E8C4891-6390-4EA3-B8BD-B9CCCB915B8E}" destId="{DA6322FD-F95F-4B37-8A5D-C47C60074175}" srcOrd="0" destOrd="0" presId="urn:microsoft.com/office/officeart/2018/2/layout/IconVerticalSolidList"/>
    <dgm:cxn modelId="{0DD994F0-D487-455D-A858-1C96704A322C}" type="presParOf" srcId="{9E8C4891-6390-4EA3-B8BD-B9CCCB915B8E}" destId="{76DF703E-EB03-4D35-A010-05FD4E07692A}" srcOrd="1" destOrd="0" presId="urn:microsoft.com/office/officeart/2018/2/layout/IconVerticalSolidList"/>
    <dgm:cxn modelId="{52FD7F35-D4C6-4F6D-8ACA-3A9FB8F52142}" type="presParOf" srcId="{9E8C4891-6390-4EA3-B8BD-B9CCCB915B8E}" destId="{46428CD8-8FA8-4847-BE92-C1BC338F792A}" srcOrd="2" destOrd="0" presId="urn:microsoft.com/office/officeart/2018/2/layout/IconVerticalSolidList"/>
    <dgm:cxn modelId="{AE4C4520-798A-4760-8BFF-2311FB01D507}" type="presParOf" srcId="{9E8C4891-6390-4EA3-B8BD-B9CCCB915B8E}" destId="{981C3185-319B-4E9F-992A-109203ED2BC8}" srcOrd="3" destOrd="0" presId="urn:microsoft.com/office/officeart/2018/2/layout/IconVerticalSolidList"/>
    <dgm:cxn modelId="{0F842758-1B77-4245-A1C7-4037FC92819A}" type="presParOf" srcId="{BA23113E-8FEF-41AF-A46F-DD6B854462D4}" destId="{63B6D766-E363-4D93-8908-D037A503ED18}" srcOrd="3" destOrd="0" presId="urn:microsoft.com/office/officeart/2018/2/layout/IconVerticalSolidList"/>
    <dgm:cxn modelId="{BE7D9280-AD60-4EE6-8D9E-0821864E4173}" type="presParOf" srcId="{BA23113E-8FEF-41AF-A46F-DD6B854462D4}" destId="{F55DA32D-0CF1-4E7D-8BC9-DA83D801475F}" srcOrd="4" destOrd="0" presId="urn:microsoft.com/office/officeart/2018/2/layout/IconVerticalSolidList"/>
    <dgm:cxn modelId="{62ED8067-5C0E-439A-82EB-95E32E0E232D}" type="presParOf" srcId="{F55DA32D-0CF1-4E7D-8BC9-DA83D801475F}" destId="{C4C6D38A-5E79-43D8-9C83-31FA3F464B4B}" srcOrd="0" destOrd="0" presId="urn:microsoft.com/office/officeart/2018/2/layout/IconVerticalSolidList"/>
    <dgm:cxn modelId="{B58C75DD-6B78-444D-8EFB-6511D1A55432}" type="presParOf" srcId="{F55DA32D-0CF1-4E7D-8BC9-DA83D801475F}" destId="{59D8311C-FE28-41D3-9995-7D7D47A65EE6}" srcOrd="1" destOrd="0" presId="urn:microsoft.com/office/officeart/2018/2/layout/IconVerticalSolidList"/>
    <dgm:cxn modelId="{2E2FEED3-1B23-48E9-A00E-9DDB8E558E90}" type="presParOf" srcId="{F55DA32D-0CF1-4E7D-8BC9-DA83D801475F}" destId="{6E37126E-F4A2-4567-B666-D2CE47F12471}" srcOrd="2" destOrd="0" presId="urn:microsoft.com/office/officeart/2018/2/layout/IconVerticalSolidList"/>
    <dgm:cxn modelId="{773CB0B0-116F-4C3B-BBEC-13EB0BCAB8AD}" type="presParOf" srcId="{F55DA32D-0CF1-4E7D-8BC9-DA83D801475F}" destId="{F0CDB7FD-0287-4F7E-9634-AF70CC919D7F}" srcOrd="3" destOrd="0" presId="urn:microsoft.com/office/officeart/2018/2/layout/IconVerticalSolidList"/>
    <dgm:cxn modelId="{D7E16776-E9E9-4EAA-B695-26235902D7B0}" type="presParOf" srcId="{BA23113E-8FEF-41AF-A46F-DD6B854462D4}" destId="{9B13F0A7-ACD6-4401-8BE7-217792DCB197}" srcOrd="5" destOrd="0" presId="urn:microsoft.com/office/officeart/2018/2/layout/IconVerticalSolidList"/>
    <dgm:cxn modelId="{50DE2A45-8282-4690-8152-9D8B9A38FF65}" type="presParOf" srcId="{BA23113E-8FEF-41AF-A46F-DD6B854462D4}" destId="{EE114A59-9F24-4829-AAFC-7AFCE57E4933}" srcOrd="6" destOrd="0" presId="urn:microsoft.com/office/officeart/2018/2/layout/IconVerticalSolidList"/>
    <dgm:cxn modelId="{3E23C426-9BD3-4D90-A165-414396B23B1D}" type="presParOf" srcId="{EE114A59-9F24-4829-AAFC-7AFCE57E4933}" destId="{F6706344-CDB6-425C-B643-75AFFB73A4EF}" srcOrd="0" destOrd="0" presId="urn:microsoft.com/office/officeart/2018/2/layout/IconVerticalSolidList"/>
    <dgm:cxn modelId="{2DA42E19-E907-4A3B-B37A-23F50EF4156F}" type="presParOf" srcId="{EE114A59-9F24-4829-AAFC-7AFCE57E4933}" destId="{54CCD085-6D4B-4BBF-A2D4-53AD1B480D53}" srcOrd="1" destOrd="0" presId="urn:microsoft.com/office/officeart/2018/2/layout/IconVerticalSolidList"/>
    <dgm:cxn modelId="{32E27A42-D350-4567-993E-9AC65A1F6D8C}" type="presParOf" srcId="{EE114A59-9F24-4829-AAFC-7AFCE57E4933}" destId="{6044A37F-5EEB-4B7C-868E-2E7E98AD8B35}" srcOrd="2" destOrd="0" presId="urn:microsoft.com/office/officeart/2018/2/layout/IconVerticalSolidList"/>
    <dgm:cxn modelId="{FF701033-A391-4947-9DB0-6CB5E1F3EB66}" type="presParOf" srcId="{EE114A59-9F24-4829-AAFC-7AFCE57E4933}" destId="{20A4D0D8-5665-4C2F-90B4-EF87AFB7493A}" srcOrd="3" destOrd="0" presId="urn:microsoft.com/office/officeart/2018/2/layout/IconVerticalSolidList"/>
    <dgm:cxn modelId="{0283E33B-3CB2-4323-9713-068E6C25A731}" type="presParOf" srcId="{BA23113E-8FEF-41AF-A46F-DD6B854462D4}" destId="{E9A31622-1A31-429F-BE03-551941C7BDC1}" srcOrd="7" destOrd="0" presId="urn:microsoft.com/office/officeart/2018/2/layout/IconVerticalSolidList"/>
    <dgm:cxn modelId="{5B816B49-BD56-4233-A206-23E0B21B5A7D}" type="presParOf" srcId="{BA23113E-8FEF-41AF-A46F-DD6B854462D4}" destId="{FBB00D18-98D3-4C59-904B-31F68724A1D6}" srcOrd="8" destOrd="0" presId="urn:microsoft.com/office/officeart/2018/2/layout/IconVerticalSolidList"/>
    <dgm:cxn modelId="{F7570BD7-EA4C-4823-997F-260AD377B2A5}" type="presParOf" srcId="{FBB00D18-98D3-4C59-904B-31F68724A1D6}" destId="{BA2394B6-62F6-447C-BD31-14745A6DCBAA}" srcOrd="0" destOrd="0" presId="urn:microsoft.com/office/officeart/2018/2/layout/IconVerticalSolidList"/>
    <dgm:cxn modelId="{064F042A-4F71-415C-8C17-8B21E33BA28B}" type="presParOf" srcId="{FBB00D18-98D3-4C59-904B-31F68724A1D6}" destId="{ADFDF166-E184-4434-87A7-99711BE644FC}" srcOrd="1" destOrd="0" presId="urn:microsoft.com/office/officeart/2018/2/layout/IconVerticalSolidList"/>
    <dgm:cxn modelId="{202AD3B3-0D5D-4AB7-8F81-73F9D016EEB0}" type="presParOf" srcId="{FBB00D18-98D3-4C59-904B-31F68724A1D6}" destId="{9F7D6726-C6BE-4443-AAF8-85E0E53CB432}" srcOrd="2" destOrd="0" presId="urn:microsoft.com/office/officeart/2018/2/layout/IconVerticalSolidList"/>
    <dgm:cxn modelId="{A4755D4D-B51F-4B8A-93B7-7DB81FB9C714}" type="presParOf" srcId="{FBB00D18-98D3-4C59-904B-31F68724A1D6}" destId="{86A1EE61-C54E-41B4-ABEB-19D8736AD8A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A1234-76A3-441B-90D1-7104FE1F2355}">
      <dsp:nvSpPr>
        <dsp:cNvPr id="0" name=""/>
        <dsp:cNvSpPr/>
      </dsp:nvSpPr>
      <dsp:spPr>
        <a:xfrm>
          <a:off x="2671" y="1286635"/>
          <a:ext cx="2377447" cy="950978"/>
        </a:xfrm>
        <a:prstGeom prst="chevron">
          <a:avLst/>
        </a:prstGeom>
        <a:solidFill>
          <a:srgbClr val="60C7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Purpose of the valuation</a:t>
          </a:r>
        </a:p>
      </dsp:txBody>
      <dsp:txXfrm>
        <a:off x="478160" y="1286635"/>
        <a:ext cx="1426469" cy="950978"/>
      </dsp:txXfrm>
    </dsp:sp>
    <dsp:sp modelId="{B56F9807-1A59-4D91-873A-8E55F966EE8F}">
      <dsp:nvSpPr>
        <dsp:cNvPr id="0" name=""/>
        <dsp:cNvSpPr/>
      </dsp:nvSpPr>
      <dsp:spPr>
        <a:xfrm>
          <a:off x="2142373"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IP analysis</a:t>
          </a:r>
        </a:p>
      </dsp:txBody>
      <dsp:txXfrm>
        <a:off x="2617862" y="1286635"/>
        <a:ext cx="1426469" cy="950978"/>
      </dsp:txXfrm>
    </dsp:sp>
    <dsp:sp modelId="{DFCCEE16-A165-4EF7-9B84-36ABC493205C}">
      <dsp:nvSpPr>
        <dsp:cNvPr id="0" name=""/>
        <dsp:cNvSpPr/>
      </dsp:nvSpPr>
      <dsp:spPr>
        <a:xfrm>
          <a:off x="4282076"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Data collection and Market analysis</a:t>
          </a:r>
        </a:p>
      </dsp:txBody>
      <dsp:txXfrm>
        <a:off x="4757565" y="1286635"/>
        <a:ext cx="1426469" cy="950978"/>
      </dsp:txXfrm>
    </dsp:sp>
    <dsp:sp modelId="{2FBFB5C5-6BC4-4C84-811D-DB5D85BBEE6E}">
      <dsp:nvSpPr>
        <dsp:cNvPr id="0" name=""/>
        <dsp:cNvSpPr/>
      </dsp:nvSpPr>
      <dsp:spPr>
        <a:xfrm>
          <a:off x="6421778"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Valuation modelling</a:t>
          </a:r>
        </a:p>
      </dsp:txBody>
      <dsp:txXfrm>
        <a:off x="6897267" y="1286635"/>
        <a:ext cx="1426469" cy="950978"/>
      </dsp:txXfrm>
    </dsp:sp>
    <dsp:sp modelId="{CBA72D70-14B7-4EED-A3B0-C70DC75918BE}">
      <dsp:nvSpPr>
        <dsp:cNvPr id="0" name=""/>
        <dsp:cNvSpPr/>
      </dsp:nvSpPr>
      <dsp:spPr>
        <a:xfrm>
          <a:off x="8561481"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Valuation reporting</a:t>
          </a:r>
        </a:p>
      </dsp:txBody>
      <dsp:txXfrm>
        <a:off x="9036970" y="1286635"/>
        <a:ext cx="1426469" cy="950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A1234-76A3-441B-90D1-7104FE1F2355}">
      <dsp:nvSpPr>
        <dsp:cNvPr id="0" name=""/>
        <dsp:cNvSpPr/>
      </dsp:nvSpPr>
      <dsp:spPr>
        <a:xfrm>
          <a:off x="2671"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Purpose of the valuation</a:t>
          </a:r>
        </a:p>
      </dsp:txBody>
      <dsp:txXfrm>
        <a:off x="478160" y="1286635"/>
        <a:ext cx="1426469" cy="950978"/>
      </dsp:txXfrm>
    </dsp:sp>
    <dsp:sp modelId="{B56F9807-1A59-4D91-873A-8E55F966EE8F}">
      <dsp:nvSpPr>
        <dsp:cNvPr id="0" name=""/>
        <dsp:cNvSpPr/>
      </dsp:nvSpPr>
      <dsp:spPr>
        <a:xfrm>
          <a:off x="2142373" y="1286635"/>
          <a:ext cx="2377447" cy="950978"/>
        </a:xfrm>
        <a:prstGeom prst="chevron">
          <a:avLst/>
        </a:prstGeom>
        <a:solidFill>
          <a:srgbClr val="60C7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IP analysis</a:t>
          </a:r>
        </a:p>
      </dsp:txBody>
      <dsp:txXfrm>
        <a:off x="2617862" y="1286635"/>
        <a:ext cx="1426469" cy="950978"/>
      </dsp:txXfrm>
    </dsp:sp>
    <dsp:sp modelId="{DFCCEE16-A165-4EF7-9B84-36ABC493205C}">
      <dsp:nvSpPr>
        <dsp:cNvPr id="0" name=""/>
        <dsp:cNvSpPr/>
      </dsp:nvSpPr>
      <dsp:spPr>
        <a:xfrm>
          <a:off x="4282076"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Data collection and Market analysis</a:t>
          </a:r>
        </a:p>
      </dsp:txBody>
      <dsp:txXfrm>
        <a:off x="4757565" y="1286635"/>
        <a:ext cx="1426469" cy="950978"/>
      </dsp:txXfrm>
    </dsp:sp>
    <dsp:sp modelId="{2FBFB5C5-6BC4-4C84-811D-DB5D85BBEE6E}">
      <dsp:nvSpPr>
        <dsp:cNvPr id="0" name=""/>
        <dsp:cNvSpPr/>
      </dsp:nvSpPr>
      <dsp:spPr>
        <a:xfrm>
          <a:off x="6421778"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Valuation modelling</a:t>
          </a:r>
        </a:p>
      </dsp:txBody>
      <dsp:txXfrm>
        <a:off x="6897267" y="1286635"/>
        <a:ext cx="1426469" cy="950978"/>
      </dsp:txXfrm>
    </dsp:sp>
    <dsp:sp modelId="{CBA72D70-14B7-4EED-A3B0-C70DC75918BE}">
      <dsp:nvSpPr>
        <dsp:cNvPr id="0" name=""/>
        <dsp:cNvSpPr/>
      </dsp:nvSpPr>
      <dsp:spPr>
        <a:xfrm>
          <a:off x="8561481"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Valuation reporting</a:t>
          </a:r>
        </a:p>
      </dsp:txBody>
      <dsp:txXfrm>
        <a:off x="9036970" y="1286635"/>
        <a:ext cx="1426469" cy="9509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A1234-76A3-441B-90D1-7104FE1F2355}">
      <dsp:nvSpPr>
        <dsp:cNvPr id="0" name=""/>
        <dsp:cNvSpPr/>
      </dsp:nvSpPr>
      <dsp:spPr>
        <a:xfrm>
          <a:off x="2671"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Purpose of the valuation</a:t>
          </a:r>
        </a:p>
      </dsp:txBody>
      <dsp:txXfrm>
        <a:off x="478160" y="1286635"/>
        <a:ext cx="1426469" cy="950978"/>
      </dsp:txXfrm>
    </dsp:sp>
    <dsp:sp modelId="{B56F9807-1A59-4D91-873A-8E55F966EE8F}">
      <dsp:nvSpPr>
        <dsp:cNvPr id="0" name=""/>
        <dsp:cNvSpPr/>
      </dsp:nvSpPr>
      <dsp:spPr>
        <a:xfrm>
          <a:off x="2142373"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IP analysis</a:t>
          </a:r>
        </a:p>
      </dsp:txBody>
      <dsp:txXfrm>
        <a:off x="2617862" y="1286635"/>
        <a:ext cx="1426469" cy="950978"/>
      </dsp:txXfrm>
    </dsp:sp>
    <dsp:sp modelId="{DFCCEE16-A165-4EF7-9B84-36ABC493205C}">
      <dsp:nvSpPr>
        <dsp:cNvPr id="0" name=""/>
        <dsp:cNvSpPr/>
      </dsp:nvSpPr>
      <dsp:spPr>
        <a:xfrm>
          <a:off x="4282076" y="1286635"/>
          <a:ext cx="2377447" cy="950978"/>
        </a:xfrm>
        <a:prstGeom prst="chevron">
          <a:avLst/>
        </a:prstGeom>
        <a:solidFill>
          <a:srgbClr val="60C7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Data collection and Market analysis</a:t>
          </a:r>
        </a:p>
      </dsp:txBody>
      <dsp:txXfrm>
        <a:off x="4757565" y="1286635"/>
        <a:ext cx="1426469" cy="950978"/>
      </dsp:txXfrm>
    </dsp:sp>
    <dsp:sp modelId="{2FBFB5C5-6BC4-4C84-811D-DB5D85BBEE6E}">
      <dsp:nvSpPr>
        <dsp:cNvPr id="0" name=""/>
        <dsp:cNvSpPr/>
      </dsp:nvSpPr>
      <dsp:spPr>
        <a:xfrm>
          <a:off x="6421778"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Valuation modelling</a:t>
          </a:r>
        </a:p>
      </dsp:txBody>
      <dsp:txXfrm>
        <a:off x="6897267" y="1286635"/>
        <a:ext cx="1426469" cy="950978"/>
      </dsp:txXfrm>
    </dsp:sp>
    <dsp:sp modelId="{CBA72D70-14B7-4EED-A3B0-C70DC75918BE}">
      <dsp:nvSpPr>
        <dsp:cNvPr id="0" name=""/>
        <dsp:cNvSpPr/>
      </dsp:nvSpPr>
      <dsp:spPr>
        <a:xfrm>
          <a:off x="8561481"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Valuation reporting</a:t>
          </a:r>
        </a:p>
      </dsp:txBody>
      <dsp:txXfrm>
        <a:off x="9036970" y="1286635"/>
        <a:ext cx="1426469" cy="950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A1234-76A3-441B-90D1-7104FE1F2355}">
      <dsp:nvSpPr>
        <dsp:cNvPr id="0" name=""/>
        <dsp:cNvSpPr/>
      </dsp:nvSpPr>
      <dsp:spPr>
        <a:xfrm>
          <a:off x="2671"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Purpose of the valuation</a:t>
          </a:r>
        </a:p>
      </dsp:txBody>
      <dsp:txXfrm>
        <a:off x="478160" y="1286635"/>
        <a:ext cx="1426469" cy="950978"/>
      </dsp:txXfrm>
    </dsp:sp>
    <dsp:sp modelId="{B56F9807-1A59-4D91-873A-8E55F966EE8F}">
      <dsp:nvSpPr>
        <dsp:cNvPr id="0" name=""/>
        <dsp:cNvSpPr/>
      </dsp:nvSpPr>
      <dsp:spPr>
        <a:xfrm>
          <a:off x="2142373"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IP analysis</a:t>
          </a:r>
        </a:p>
      </dsp:txBody>
      <dsp:txXfrm>
        <a:off x="2617862" y="1286635"/>
        <a:ext cx="1426469" cy="950978"/>
      </dsp:txXfrm>
    </dsp:sp>
    <dsp:sp modelId="{DFCCEE16-A165-4EF7-9B84-36ABC493205C}">
      <dsp:nvSpPr>
        <dsp:cNvPr id="0" name=""/>
        <dsp:cNvSpPr/>
      </dsp:nvSpPr>
      <dsp:spPr>
        <a:xfrm>
          <a:off x="4282076"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Data collection and Market analysis</a:t>
          </a:r>
        </a:p>
      </dsp:txBody>
      <dsp:txXfrm>
        <a:off x="4757565" y="1286635"/>
        <a:ext cx="1426469" cy="950978"/>
      </dsp:txXfrm>
    </dsp:sp>
    <dsp:sp modelId="{2FBFB5C5-6BC4-4C84-811D-DB5D85BBEE6E}">
      <dsp:nvSpPr>
        <dsp:cNvPr id="0" name=""/>
        <dsp:cNvSpPr/>
      </dsp:nvSpPr>
      <dsp:spPr>
        <a:xfrm>
          <a:off x="6421778" y="1286635"/>
          <a:ext cx="2377447" cy="950978"/>
        </a:xfrm>
        <a:prstGeom prst="chevron">
          <a:avLst/>
        </a:prstGeom>
        <a:solidFill>
          <a:srgbClr val="60C7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Valuation modelling</a:t>
          </a:r>
        </a:p>
      </dsp:txBody>
      <dsp:txXfrm>
        <a:off x="6897267" y="1286635"/>
        <a:ext cx="1426469" cy="950978"/>
      </dsp:txXfrm>
    </dsp:sp>
    <dsp:sp modelId="{CBA72D70-14B7-4EED-A3B0-C70DC75918BE}">
      <dsp:nvSpPr>
        <dsp:cNvPr id="0" name=""/>
        <dsp:cNvSpPr/>
      </dsp:nvSpPr>
      <dsp:spPr>
        <a:xfrm>
          <a:off x="8561481"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Valuation reporting</a:t>
          </a:r>
        </a:p>
      </dsp:txBody>
      <dsp:txXfrm>
        <a:off x="9036970" y="1286635"/>
        <a:ext cx="1426469" cy="9509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A1234-76A3-441B-90D1-7104FE1F2355}">
      <dsp:nvSpPr>
        <dsp:cNvPr id="0" name=""/>
        <dsp:cNvSpPr/>
      </dsp:nvSpPr>
      <dsp:spPr>
        <a:xfrm>
          <a:off x="2671"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Purpose of the valuation</a:t>
          </a:r>
        </a:p>
      </dsp:txBody>
      <dsp:txXfrm>
        <a:off x="478160" y="1286635"/>
        <a:ext cx="1426469" cy="950978"/>
      </dsp:txXfrm>
    </dsp:sp>
    <dsp:sp modelId="{B56F9807-1A59-4D91-873A-8E55F966EE8F}">
      <dsp:nvSpPr>
        <dsp:cNvPr id="0" name=""/>
        <dsp:cNvSpPr/>
      </dsp:nvSpPr>
      <dsp:spPr>
        <a:xfrm>
          <a:off x="2142373"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IP analysis</a:t>
          </a:r>
        </a:p>
      </dsp:txBody>
      <dsp:txXfrm>
        <a:off x="2617862" y="1286635"/>
        <a:ext cx="1426469" cy="950978"/>
      </dsp:txXfrm>
    </dsp:sp>
    <dsp:sp modelId="{DFCCEE16-A165-4EF7-9B84-36ABC493205C}">
      <dsp:nvSpPr>
        <dsp:cNvPr id="0" name=""/>
        <dsp:cNvSpPr/>
      </dsp:nvSpPr>
      <dsp:spPr>
        <a:xfrm>
          <a:off x="4282076"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Data collection and Market analysis</a:t>
          </a:r>
        </a:p>
      </dsp:txBody>
      <dsp:txXfrm>
        <a:off x="4757565" y="1286635"/>
        <a:ext cx="1426469" cy="950978"/>
      </dsp:txXfrm>
    </dsp:sp>
    <dsp:sp modelId="{2FBFB5C5-6BC4-4C84-811D-DB5D85BBEE6E}">
      <dsp:nvSpPr>
        <dsp:cNvPr id="0" name=""/>
        <dsp:cNvSpPr/>
      </dsp:nvSpPr>
      <dsp:spPr>
        <a:xfrm>
          <a:off x="6421778" y="1286635"/>
          <a:ext cx="2377447" cy="950978"/>
        </a:xfrm>
        <a:prstGeom prst="chevron">
          <a:avLst/>
        </a:prstGeom>
        <a:solidFill>
          <a:srgbClr val="4F75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Valuation modelling</a:t>
          </a:r>
        </a:p>
      </dsp:txBody>
      <dsp:txXfrm>
        <a:off x="6897267" y="1286635"/>
        <a:ext cx="1426469" cy="950978"/>
      </dsp:txXfrm>
    </dsp:sp>
    <dsp:sp modelId="{CBA72D70-14B7-4EED-A3B0-C70DC75918BE}">
      <dsp:nvSpPr>
        <dsp:cNvPr id="0" name=""/>
        <dsp:cNvSpPr/>
      </dsp:nvSpPr>
      <dsp:spPr>
        <a:xfrm>
          <a:off x="8561481" y="1286635"/>
          <a:ext cx="2377447" cy="950978"/>
        </a:xfrm>
        <a:prstGeom prst="chevron">
          <a:avLst/>
        </a:prstGeom>
        <a:solidFill>
          <a:srgbClr val="60C7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Valuation reporting</a:t>
          </a:r>
        </a:p>
      </dsp:txBody>
      <dsp:txXfrm>
        <a:off x="9036970" y="1286635"/>
        <a:ext cx="1426469" cy="9509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59C7B-683A-41C4-980B-1BEFFD3BEA84}">
      <dsp:nvSpPr>
        <dsp:cNvPr id="0" name=""/>
        <dsp:cNvSpPr/>
      </dsp:nvSpPr>
      <dsp:spPr>
        <a:xfrm>
          <a:off x="0" y="3012"/>
          <a:ext cx="10515600" cy="6415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99AAD8-5DCA-4A8E-996B-0E1D4F6A9FCC}">
      <dsp:nvSpPr>
        <dsp:cNvPr id="0" name=""/>
        <dsp:cNvSpPr/>
      </dsp:nvSpPr>
      <dsp:spPr>
        <a:xfrm>
          <a:off x="194078" y="147367"/>
          <a:ext cx="352869" cy="3528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84E73B-9957-4CBA-8B26-D92F8FDF96F9}">
      <dsp:nvSpPr>
        <dsp:cNvPr id="0" name=""/>
        <dsp:cNvSpPr/>
      </dsp:nvSpPr>
      <dsp:spPr>
        <a:xfrm>
          <a:off x="741026" y="3012"/>
          <a:ext cx="9774573" cy="641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901" tIns="67901" rIns="67901" bIns="67901" numCol="1" spcCol="1270" anchor="ctr" anchorCtr="0">
          <a:noAutofit/>
        </a:bodyPr>
        <a:lstStyle/>
        <a:p>
          <a:pPr marL="0" lvl="0" indent="0" algn="l" defTabSz="844550">
            <a:lnSpc>
              <a:spcPct val="90000"/>
            </a:lnSpc>
            <a:spcBef>
              <a:spcPct val="0"/>
            </a:spcBef>
            <a:spcAft>
              <a:spcPct val="35000"/>
            </a:spcAft>
            <a:buNone/>
          </a:pPr>
          <a:r>
            <a:rPr lang="en-GB" sz="1900" kern="1200"/>
            <a:t>Lecture theatre time saved = 200 hours per annum</a:t>
          </a:r>
          <a:endParaRPr lang="en-US" sz="1900" kern="1200"/>
        </a:p>
      </dsp:txBody>
      <dsp:txXfrm>
        <a:off x="741026" y="3012"/>
        <a:ext cx="9774573" cy="641581"/>
      </dsp:txXfrm>
    </dsp:sp>
    <dsp:sp modelId="{DA6322FD-F95F-4B37-8A5D-C47C60074175}">
      <dsp:nvSpPr>
        <dsp:cNvPr id="0" name=""/>
        <dsp:cNvSpPr/>
      </dsp:nvSpPr>
      <dsp:spPr>
        <a:xfrm>
          <a:off x="0" y="804989"/>
          <a:ext cx="10515600" cy="6415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DF703E-EB03-4D35-A010-05FD4E07692A}">
      <dsp:nvSpPr>
        <dsp:cNvPr id="0" name=""/>
        <dsp:cNvSpPr/>
      </dsp:nvSpPr>
      <dsp:spPr>
        <a:xfrm>
          <a:off x="194078" y="949345"/>
          <a:ext cx="352869" cy="3528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1C3185-319B-4E9F-992A-109203ED2BC8}">
      <dsp:nvSpPr>
        <dsp:cNvPr id="0" name=""/>
        <dsp:cNvSpPr/>
      </dsp:nvSpPr>
      <dsp:spPr>
        <a:xfrm>
          <a:off x="741026" y="804989"/>
          <a:ext cx="9774573" cy="641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901" tIns="67901" rIns="67901" bIns="67901" numCol="1" spcCol="1270" anchor="ctr" anchorCtr="0">
          <a:noAutofit/>
        </a:bodyPr>
        <a:lstStyle/>
        <a:p>
          <a:pPr marL="0" lvl="0" indent="0" algn="l" defTabSz="844550">
            <a:lnSpc>
              <a:spcPct val="90000"/>
            </a:lnSpc>
            <a:spcBef>
              <a:spcPct val="0"/>
            </a:spcBef>
            <a:spcAft>
              <a:spcPct val="35000"/>
            </a:spcAft>
            <a:buNone/>
          </a:pPr>
          <a:r>
            <a:rPr lang="en-GB" sz="1900" kern="1200"/>
            <a:t>Marking and assessment time saved = 500 hours per annum</a:t>
          </a:r>
          <a:endParaRPr lang="en-US" sz="1900" kern="1200"/>
        </a:p>
      </dsp:txBody>
      <dsp:txXfrm>
        <a:off x="741026" y="804989"/>
        <a:ext cx="9774573" cy="641581"/>
      </dsp:txXfrm>
    </dsp:sp>
    <dsp:sp modelId="{C4C6D38A-5E79-43D8-9C83-31FA3F464B4B}">
      <dsp:nvSpPr>
        <dsp:cNvPr id="0" name=""/>
        <dsp:cNvSpPr/>
      </dsp:nvSpPr>
      <dsp:spPr>
        <a:xfrm>
          <a:off x="0" y="1606966"/>
          <a:ext cx="10515600" cy="6415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D8311C-FE28-41D3-9995-7D7D47A65EE6}">
      <dsp:nvSpPr>
        <dsp:cNvPr id="0" name=""/>
        <dsp:cNvSpPr/>
      </dsp:nvSpPr>
      <dsp:spPr>
        <a:xfrm>
          <a:off x="194078" y="1751322"/>
          <a:ext cx="352869" cy="3528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CDB7FD-0287-4F7E-9634-AF70CC919D7F}">
      <dsp:nvSpPr>
        <dsp:cNvPr id="0" name=""/>
        <dsp:cNvSpPr/>
      </dsp:nvSpPr>
      <dsp:spPr>
        <a:xfrm>
          <a:off x="741026" y="1606966"/>
          <a:ext cx="9774573" cy="641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901" tIns="67901" rIns="67901" bIns="67901" numCol="1" spcCol="1270" anchor="ctr" anchorCtr="0">
          <a:noAutofit/>
        </a:bodyPr>
        <a:lstStyle/>
        <a:p>
          <a:pPr marL="0" lvl="0" indent="0" algn="l" defTabSz="844550">
            <a:lnSpc>
              <a:spcPct val="90000"/>
            </a:lnSpc>
            <a:spcBef>
              <a:spcPct val="0"/>
            </a:spcBef>
            <a:spcAft>
              <a:spcPct val="35000"/>
            </a:spcAft>
            <a:buNone/>
          </a:pPr>
          <a:r>
            <a:rPr lang="en-GB" sz="1900" kern="1200"/>
            <a:t>Blended cost of teaching staff  = $ 250 per hour     (includes overheads)</a:t>
          </a:r>
          <a:endParaRPr lang="en-US" sz="1900" kern="1200"/>
        </a:p>
      </dsp:txBody>
      <dsp:txXfrm>
        <a:off x="741026" y="1606966"/>
        <a:ext cx="9774573" cy="641581"/>
      </dsp:txXfrm>
    </dsp:sp>
    <dsp:sp modelId="{F6706344-CDB6-425C-B643-75AFFB73A4EF}">
      <dsp:nvSpPr>
        <dsp:cNvPr id="0" name=""/>
        <dsp:cNvSpPr/>
      </dsp:nvSpPr>
      <dsp:spPr>
        <a:xfrm>
          <a:off x="0" y="2408943"/>
          <a:ext cx="10515600" cy="6415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CCD085-6D4B-4BBF-A2D4-53AD1B480D53}">
      <dsp:nvSpPr>
        <dsp:cNvPr id="0" name=""/>
        <dsp:cNvSpPr/>
      </dsp:nvSpPr>
      <dsp:spPr>
        <a:xfrm>
          <a:off x="194078" y="2553299"/>
          <a:ext cx="352869" cy="3528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A4D0D8-5665-4C2F-90B4-EF87AFB7493A}">
      <dsp:nvSpPr>
        <dsp:cNvPr id="0" name=""/>
        <dsp:cNvSpPr/>
      </dsp:nvSpPr>
      <dsp:spPr>
        <a:xfrm>
          <a:off x="741026" y="2408943"/>
          <a:ext cx="9774573" cy="641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901" tIns="67901" rIns="67901" bIns="67901" numCol="1" spcCol="1270" anchor="ctr" anchorCtr="0">
          <a:noAutofit/>
        </a:bodyPr>
        <a:lstStyle/>
        <a:p>
          <a:pPr marL="0" lvl="0" indent="0" algn="l" defTabSz="844550">
            <a:lnSpc>
              <a:spcPct val="90000"/>
            </a:lnSpc>
            <a:spcBef>
              <a:spcPct val="0"/>
            </a:spcBef>
            <a:spcAft>
              <a:spcPct val="35000"/>
            </a:spcAft>
            <a:buNone/>
          </a:pPr>
          <a:r>
            <a:rPr lang="en-GB" sz="1900" kern="1200"/>
            <a:t>Blended cost of marking staff = $ 50 per hour     (includes overheads)</a:t>
          </a:r>
          <a:endParaRPr lang="en-US" sz="1900" kern="1200"/>
        </a:p>
      </dsp:txBody>
      <dsp:txXfrm>
        <a:off x="741026" y="2408943"/>
        <a:ext cx="9774573" cy="641581"/>
      </dsp:txXfrm>
    </dsp:sp>
    <dsp:sp modelId="{BA2394B6-62F6-447C-BD31-14745A6DCBAA}">
      <dsp:nvSpPr>
        <dsp:cNvPr id="0" name=""/>
        <dsp:cNvSpPr/>
      </dsp:nvSpPr>
      <dsp:spPr>
        <a:xfrm>
          <a:off x="0" y="3210920"/>
          <a:ext cx="10515600" cy="6415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DF166-E184-4434-87A7-99711BE644FC}">
      <dsp:nvSpPr>
        <dsp:cNvPr id="0" name=""/>
        <dsp:cNvSpPr/>
      </dsp:nvSpPr>
      <dsp:spPr>
        <a:xfrm>
          <a:off x="194078" y="3355276"/>
          <a:ext cx="352869" cy="3528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A1EE61-C54E-41B4-ABEB-19D8736AD8A3}">
      <dsp:nvSpPr>
        <dsp:cNvPr id="0" name=""/>
        <dsp:cNvSpPr/>
      </dsp:nvSpPr>
      <dsp:spPr>
        <a:xfrm>
          <a:off x="741026" y="3210920"/>
          <a:ext cx="9774573" cy="641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901" tIns="67901" rIns="67901" bIns="67901" numCol="1" spcCol="1270" anchor="ctr" anchorCtr="0">
          <a:noAutofit/>
        </a:bodyPr>
        <a:lstStyle/>
        <a:p>
          <a:pPr marL="0" lvl="0" indent="0" algn="l" defTabSz="844550">
            <a:lnSpc>
              <a:spcPct val="90000"/>
            </a:lnSpc>
            <a:spcBef>
              <a:spcPct val="0"/>
            </a:spcBef>
            <a:spcAft>
              <a:spcPct val="35000"/>
            </a:spcAft>
            <a:buNone/>
          </a:pPr>
          <a:r>
            <a:rPr lang="en-GB" sz="1900" kern="1200"/>
            <a:t>Total cost saving = $ (200 x 250) + $ (500 x 50) = $ 75,000 per annum</a:t>
          </a:r>
          <a:endParaRPr lang="en-US" sz="1900" kern="1200"/>
        </a:p>
      </dsp:txBody>
      <dsp:txXfrm>
        <a:off x="741026" y="3210920"/>
        <a:ext cx="9774573" cy="6415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AA2BF3-7A90-426D-9119-9FC5AC738CD8}" type="datetimeFigureOut">
              <a:rPr lang="en-US" smtClean="0"/>
              <a:t>8/27/2023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F9FC79-0FBB-4246-9C86-74EC8CA792EB}" type="slidenum">
              <a:rPr lang="en-US" smtClean="0"/>
              <a:t>‹#›</a:t>
            </a:fld>
            <a:endParaRPr lang="en-US"/>
          </a:p>
        </p:txBody>
      </p:sp>
    </p:spTree>
    <p:extLst>
      <p:ext uri="{BB962C8B-B14F-4D97-AF65-F5344CB8AC3E}">
        <p14:creationId xmlns:p14="http://schemas.microsoft.com/office/powerpoint/2010/main" val="4032605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34AAD-2268-418C-ABD5-1E8DD071A995}" type="datetimeFigureOut">
              <a:rPr lang="en-GB" smtClean="0"/>
              <a:t>27/08/2023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A90EB-AD21-44DF-B5C7-EEE801B80300}" type="slidenum">
              <a:rPr lang="en-GB" smtClean="0"/>
              <a:t>‹#›</a:t>
            </a:fld>
            <a:endParaRPr lang="en-GB"/>
          </a:p>
        </p:txBody>
      </p:sp>
    </p:spTree>
    <p:extLst>
      <p:ext uri="{BB962C8B-B14F-4D97-AF65-F5344CB8AC3E}">
        <p14:creationId xmlns:p14="http://schemas.microsoft.com/office/powerpoint/2010/main" val="237479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starting</a:t>
            </a:r>
          </a:p>
        </p:txBody>
      </p:sp>
      <p:sp>
        <p:nvSpPr>
          <p:cNvPr id="4" name="Slide Number Placeholder 3"/>
          <p:cNvSpPr>
            <a:spLocks noGrp="1"/>
          </p:cNvSpPr>
          <p:nvPr>
            <p:ph type="sldNum" sz="quarter" idx="5"/>
          </p:nvPr>
        </p:nvSpPr>
        <p:spPr/>
        <p:txBody>
          <a:bodyPr/>
          <a:lstStyle/>
          <a:p>
            <a:fld id="{ECEA90EB-AD21-44DF-B5C7-EEE801B80300}" type="slidenum">
              <a:rPr lang="en-GB" smtClean="0"/>
              <a:t>7</a:t>
            </a:fld>
            <a:endParaRPr lang="en-GB"/>
          </a:p>
        </p:txBody>
      </p:sp>
    </p:spTree>
    <p:extLst>
      <p:ext uri="{BB962C8B-B14F-4D97-AF65-F5344CB8AC3E}">
        <p14:creationId xmlns:p14="http://schemas.microsoft.com/office/powerpoint/2010/main" val="68945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starting</a:t>
            </a:r>
          </a:p>
        </p:txBody>
      </p:sp>
      <p:sp>
        <p:nvSpPr>
          <p:cNvPr id="4" name="Slide Number Placeholder 3"/>
          <p:cNvSpPr>
            <a:spLocks noGrp="1"/>
          </p:cNvSpPr>
          <p:nvPr>
            <p:ph type="sldNum" sz="quarter" idx="5"/>
          </p:nvPr>
        </p:nvSpPr>
        <p:spPr/>
        <p:txBody>
          <a:bodyPr/>
          <a:lstStyle/>
          <a:p>
            <a:fld id="{ECEA90EB-AD21-44DF-B5C7-EEE801B80300}" type="slidenum">
              <a:rPr lang="en-GB" smtClean="0"/>
              <a:t>8</a:t>
            </a:fld>
            <a:endParaRPr lang="en-GB"/>
          </a:p>
        </p:txBody>
      </p:sp>
    </p:spTree>
    <p:extLst>
      <p:ext uri="{BB962C8B-B14F-4D97-AF65-F5344CB8AC3E}">
        <p14:creationId xmlns:p14="http://schemas.microsoft.com/office/powerpoint/2010/main" val="547696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Arial" panose="020B0604020202020204" pitchFamily="34" charset="0"/>
                <a:cs typeface="Arial" panose="020B0604020202020204" pitchFamily="34" charset="0"/>
              </a:rPr>
              <a:t>Careful – </a:t>
            </a:r>
            <a:r>
              <a:rPr lang="en-GB" sz="1200" err="1">
                <a:latin typeface="Arial" panose="020B0604020202020204" pitchFamily="34" charset="0"/>
                <a:cs typeface="Arial" panose="020B0604020202020204" pitchFamily="34" charset="0"/>
              </a:rPr>
              <a:t>ktMINE</a:t>
            </a:r>
            <a:r>
              <a:rPr lang="en-GB" sz="1200">
                <a:latin typeface="Arial" panose="020B0604020202020204" pitchFamily="34" charset="0"/>
                <a:cs typeface="Arial" panose="020B0604020202020204" pitchFamily="34" charset="0"/>
              </a:rPr>
              <a:t> says Net sales for </a:t>
            </a:r>
            <a:r>
              <a:rPr lang="en-GB" sz="1200" err="1">
                <a:latin typeface="Arial" panose="020B0604020202020204" pitchFamily="34" charset="0"/>
                <a:cs typeface="Arial" panose="020B0604020202020204" pitchFamily="34" charset="0"/>
              </a:rPr>
              <a:t>Tortec</a:t>
            </a:r>
            <a:endParaRPr lang="en-GB"/>
          </a:p>
        </p:txBody>
      </p:sp>
      <p:sp>
        <p:nvSpPr>
          <p:cNvPr id="4" name="Slide Number Placeholder 3"/>
          <p:cNvSpPr>
            <a:spLocks noGrp="1"/>
          </p:cNvSpPr>
          <p:nvPr>
            <p:ph type="sldNum" sz="quarter" idx="5"/>
          </p:nvPr>
        </p:nvSpPr>
        <p:spPr/>
        <p:txBody>
          <a:bodyPr/>
          <a:lstStyle/>
          <a:p>
            <a:fld id="{ECEA90EB-AD21-44DF-B5C7-EEE801B80300}" type="slidenum">
              <a:rPr lang="en-GB" smtClean="0"/>
              <a:t>33</a:t>
            </a:fld>
            <a:endParaRPr lang="en-GB"/>
          </a:p>
        </p:txBody>
      </p:sp>
    </p:spTree>
    <p:extLst>
      <p:ext uri="{BB962C8B-B14F-4D97-AF65-F5344CB8AC3E}">
        <p14:creationId xmlns:p14="http://schemas.microsoft.com/office/powerpoint/2010/main" val="122812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Success rate – passing the development stage and getting ready for market</a:t>
            </a:r>
          </a:p>
        </p:txBody>
      </p:sp>
      <p:sp>
        <p:nvSpPr>
          <p:cNvPr id="4" name="Slide Number Placeholder 3"/>
          <p:cNvSpPr>
            <a:spLocks noGrp="1"/>
          </p:cNvSpPr>
          <p:nvPr>
            <p:ph type="sldNum" sz="quarter" idx="5"/>
          </p:nvPr>
        </p:nvSpPr>
        <p:spPr/>
        <p:txBody>
          <a:bodyPr/>
          <a:lstStyle/>
          <a:p>
            <a:fld id="{ECEA90EB-AD21-44DF-B5C7-EEE801B80300}" type="slidenum">
              <a:rPr lang="en-GB" smtClean="0"/>
              <a:t>44</a:t>
            </a:fld>
            <a:endParaRPr lang="en-GB"/>
          </a:p>
        </p:txBody>
      </p:sp>
    </p:spTree>
    <p:extLst>
      <p:ext uri="{BB962C8B-B14F-4D97-AF65-F5344CB8AC3E}">
        <p14:creationId xmlns:p14="http://schemas.microsoft.com/office/powerpoint/2010/main" val="393282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Success rate – passing the development stage and getting ready for market</a:t>
            </a:r>
          </a:p>
        </p:txBody>
      </p:sp>
      <p:sp>
        <p:nvSpPr>
          <p:cNvPr id="4" name="Slide Number Placeholder 3"/>
          <p:cNvSpPr>
            <a:spLocks noGrp="1"/>
          </p:cNvSpPr>
          <p:nvPr>
            <p:ph type="sldNum" sz="quarter" idx="5"/>
          </p:nvPr>
        </p:nvSpPr>
        <p:spPr/>
        <p:txBody>
          <a:bodyPr/>
          <a:lstStyle/>
          <a:p>
            <a:fld id="{ECEA90EB-AD21-44DF-B5C7-EEE801B80300}" type="slidenum">
              <a:rPr lang="en-GB" smtClean="0"/>
              <a:t>45</a:t>
            </a:fld>
            <a:endParaRPr lang="en-GB"/>
          </a:p>
        </p:txBody>
      </p:sp>
    </p:spTree>
    <p:extLst>
      <p:ext uri="{BB962C8B-B14F-4D97-AF65-F5344CB8AC3E}">
        <p14:creationId xmlns:p14="http://schemas.microsoft.com/office/powerpoint/2010/main" val="3485852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EA90EB-AD21-44DF-B5C7-EEE801B80300}" type="slidenum">
              <a:rPr lang="en-GB" smtClean="0"/>
              <a:t>46</a:t>
            </a:fld>
            <a:endParaRPr lang="en-GB"/>
          </a:p>
        </p:txBody>
      </p:sp>
    </p:spTree>
    <p:extLst>
      <p:ext uri="{BB962C8B-B14F-4D97-AF65-F5344CB8AC3E}">
        <p14:creationId xmlns:p14="http://schemas.microsoft.com/office/powerpoint/2010/main" val="1323711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EA90EB-AD21-44DF-B5C7-EEE801B80300}" type="slidenum">
              <a:rPr lang="en-GB" smtClean="0"/>
              <a:t>102</a:t>
            </a:fld>
            <a:endParaRPr lang="en-GB"/>
          </a:p>
        </p:txBody>
      </p:sp>
    </p:spTree>
    <p:extLst>
      <p:ext uri="{BB962C8B-B14F-4D97-AF65-F5344CB8AC3E}">
        <p14:creationId xmlns:p14="http://schemas.microsoft.com/office/powerpoint/2010/main" val="2445166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16087-410C-4254-82CC-374BD65B33B5}"/>
              </a:ext>
            </a:extLst>
          </p:cNvPr>
          <p:cNvSpPr>
            <a:spLocks noGrp="1"/>
          </p:cNvSpPr>
          <p:nvPr>
            <p:ph type="ctrTitle" hasCustomPrompt="1"/>
          </p:nvPr>
        </p:nvSpPr>
        <p:spPr>
          <a:xfrm>
            <a:off x="763200" y="1214438"/>
            <a:ext cx="9144000" cy="2387600"/>
          </a:xfrm>
        </p:spPr>
        <p:txBody>
          <a:bodyPr anchor="b">
            <a:normAutofit/>
          </a:bodyPr>
          <a:lstStyle>
            <a:lvl1pPr algn="l">
              <a:defRPr sz="3600">
                <a:solidFill>
                  <a:srgbClr val="4F758B"/>
                </a:solidFill>
                <a:latin typeface="Arial" panose="020B0604020202020204" pitchFamily="34" charset="0"/>
                <a:cs typeface="Arial" panose="020B0604020202020204" pitchFamily="34" charset="0"/>
              </a:defRPr>
            </a:lvl1pPr>
          </a:lstStyle>
          <a:p>
            <a:r>
              <a:rPr lang="en-US"/>
              <a:t>Title slide type 1</a:t>
            </a:r>
            <a:endParaRPr lang="en-GB"/>
          </a:p>
        </p:txBody>
      </p:sp>
      <p:sp>
        <p:nvSpPr>
          <p:cNvPr id="3" name="Subtitle 2">
            <a:extLst>
              <a:ext uri="{FF2B5EF4-FFF2-40B4-BE49-F238E27FC236}">
                <a16:creationId xmlns:a16="http://schemas.microsoft.com/office/drawing/2014/main" id="{86509E0B-5B1E-4E4E-9084-7538AEEB5633}"/>
              </a:ext>
            </a:extLst>
          </p:cNvPr>
          <p:cNvSpPr>
            <a:spLocks noGrp="1"/>
          </p:cNvSpPr>
          <p:nvPr>
            <p:ph type="subTitle" idx="1" hasCustomPrompt="1"/>
          </p:nvPr>
        </p:nvSpPr>
        <p:spPr>
          <a:xfrm>
            <a:off x="763200" y="3846838"/>
            <a:ext cx="5335200" cy="1364400"/>
          </a:xfrm>
        </p:spPr>
        <p:txBody>
          <a:bodyPr>
            <a:normAutofit/>
          </a:bodyPr>
          <a:lstStyle>
            <a:lvl1pPr marL="0" indent="0" algn="l">
              <a:spcBef>
                <a:spcPts val="0"/>
              </a:spcBef>
              <a:buNone/>
              <a:defRPr sz="2000">
                <a:solidFill>
                  <a:srgbClr val="002F6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a:p>
            <a:r>
              <a:rPr lang="en-US"/>
              <a:t>Presenter title</a:t>
            </a:r>
          </a:p>
          <a:p>
            <a:endParaRPr lang="en-GB"/>
          </a:p>
          <a:p>
            <a:r>
              <a:rPr lang="en-GB"/>
              <a:t>Division or Section</a:t>
            </a:r>
            <a:endParaRPr lang="en-US"/>
          </a:p>
        </p:txBody>
      </p:sp>
      <p:pic>
        <p:nvPicPr>
          <p:cNvPr id="7" name="Image 4" descr="Une image contenant texte&#10;&#10;Description générée automatiquement">
            <a:extLst>
              <a:ext uri="{FF2B5EF4-FFF2-40B4-BE49-F238E27FC236}">
                <a16:creationId xmlns:a16="http://schemas.microsoft.com/office/drawing/2014/main" id="{DE18B165-C2DD-411C-B4D4-E4041C9C5B2C}"/>
              </a:ext>
            </a:extLst>
          </p:cNvPr>
          <p:cNvPicPr>
            <a:picLocks noChangeAspect="1"/>
          </p:cNvPicPr>
          <p:nvPr userDrawn="1"/>
        </p:nvPicPr>
        <p:blipFill>
          <a:blip r:embed="rId2"/>
          <a:stretch>
            <a:fillRect/>
          </a:stretch>
        </p:blipFill>
        <p:spPr>
          <a:xfrm>
            <a:off x="9159902" y="4721981"/>
            <a:ext cx="2973787" cy="1561238"/>
          </a:xfrm>
          <a:prstGeom prst="rect">
            <a:avLst/>
          </a:prstGeom>
        </p:spPr>
      </p:pic>
    </p:spTree>
    <p:extLst>
      <p:ext uri="{BB962C8B-B14F-4D97-AF65-F5344CB8AC3E}">
        <p14:creationId xmlns:p14="http://schemas.microsoft.com/office/powerpoint/2010/main" val="381094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EAA6-05BC-4EEF-8460-5D26D63D915D}"/>
              </a:ext>
            </a:extLst>
          </p:cNvPr>
          <p:cNvSpPr>
            <a:spLocks noGrp="1"/>
          </p:cNvSpPr>
          <p:nvPr>
            <p:ph type="title" hasCustomPrompt="1"/>
          </p:nvPr>
        </p:nvSpPr>
        <p:spPr>
          <a:xfrm>
            <a:off x="1188000" y="1519200"/>
            <a:ext cx="4906800" cy="1285200"/>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a:t>
            </a:r>
            <a:br>
              <a:rPr lang="en-US"/>
            </a:br>
            <a:r>
              <a:rPr lang="en-US"/>
              <a:t>Master title style</a:t>
            </a:r>
            <a:endParaRPr lang="en-GB"/>
          </a:p>
        </p:txBody>
      </p:sp>
      <p:sp>
        <p:nvSpPr>
          <p:cNvPr id="3" name="Content Placeholder 2">
            <a:extLst>
              <a:ext uri="{FF2B5EF4-FFF2-40B4-BE49-F238E27FC236}">
                <a16:creationId xmlns:a16="http://schemas.microsoft.com/office/drawing/2014/main" id="{6C9654F8-EC42-498A-9314-3ADF10EBEDCD}"/>
              </a:ext>
            </a:extLst>
          </p:cNvPr>
          <p:cNvSpPr>
            <a:spLocks noGrp="1"/>
          </p:cNvSpPr>
          <p:nvPr>
            <p:ph idx="1"/>
          </p:nvPr>
        </p:nvSpPr>
        <p:spPr>
          <a:xfrm>
            <a:off x="1188000" y="2923200"/>
            <a:ext cx="4906800" cy="32724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stStyle>
          <a:p>
            <a:pPr lvl="0"/>
            <a:r>
              <a:rPr lang="en-US"/>
              <a:t>Edit Master text styles</a:t>
            </a:r>
          </a:p>
        </p:txBody>
      </p:sp>
      <p:pic>
        <p:nvPicPr>
          <p:cNvPr id="7" name="Image 3">
            <a:extLst>
              <a:ext uri="{FF2B5EF4-FFF2-40B4-BE49-F238E27FC236}">
                <a16:creationId xmlns:a16="http://schemas.microsoft.com/office/drawing/2014/main" id="{91FE9C3D-0D4E-45BD-9BA9-B67C0D991254}"/>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4F3BAEF0-35F1-43EC-9435-A2F9174319DB}"/>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328966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371474" y="476250"/>
            <a:ext cx="11445387" cy="1285877"/>
          </a:xfrm>
        </p:spPr>
        <p:txBody>
          <a:bodyPr lIns="90000"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noProof="0"/>
              <a:t>Click to edit </a:t>
            </a:r>
            <a:br>
              <a:rPr lang="en-US" noProof="0"/>
            </a:br>
            <a:r>
              <a:rPr lang="en-US" noProof="0"/>
              <a:t>Master title style</a:t>
            </a:r>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188000" y="2077200"/>
            <a:ext cx="10597661" cy="3934692"/>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stStyle>
          <a:p>
            <a:pPr lvl="0"/>
            <a:r>
              <a:rPr lang="en-GB"/>
              <a:t>Click to edit Master </a:t>
            </a:r>
            <a:r>
              <a:rPr lang="en-US" noProof="0"/>
              <a:t>text</a:t>
            </a:r>
            <a:r>
              <a:rPr lang="en-GB"/>
              <a:t> styles</a:t>
            </a:r>
          </a:p>
          <a:p>
            <a:pPr lvl="1"/>
            <a:r>
              <a:rPr lang="en-GB"/>
              <a:t>Second level</a:t>
            </a:r>
          </a:p>
          <a:p>
            <a:pPr lvl="1"/>
            <a:r>
              <a:rPr lang="en-GB"/>
              <a:t>Third level</a:t>
            </a:r>
          </a:p>
          <a:p>
            <a:pPr lvl="1"/>
            <a:r>
              <a:rPr lang="en-GB"/>
              <a:t>Fourth level</a:t>
            </a:r>
          </a:p>
          <a:p>
            <a:pPr lvl="1"/>
            <a:r>
              <a:rPr lang="en-GB"/>
              <a:t>Fifth level</a:t>
            </a:r>
            <a:endParaRPr lang="en-US"/>
          </a:p>
        </p:txBody>
      </p:sp>
      <p:sp>
        <p:nvSpPr>
          <p:cNvPr id="6" name="Footer Placeholder 4">
            <a:extLst>
              <a:ext uri="{FF2B5EF4-FFF2-40B4-BE49-F238E27FC236}">
                <a16:creationId xmlns:a16="http://schemas.microsoft.com/office/drawing/2014/main" id="{559BF3B8-75C0-4EDF-82B0-3FF5901A9AE2}"/>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pic>
        <p:nvPicPr>
          <p:cNvPr id="7" name="Image 3">
            <a:extLst>
              <a:ext uri="{FF2B5EF4-FFF2-40B4-BE49-F238E27FC236}">
                <a16:creationId xmlns:a16="http://schemas.microsoft.com/office/drawing/2014/main" id="{D522BFCD-D81E-41FA-AF17-FC666205F33F}"/>
              </a:ext>
            </a:extLst>
          </p:cNvPr>
          <p:cNvPicPr>
            <a:picLocks noChangeAspect="1"/>
          </p:cNvPicPr>
          <p:nvPr userDrawn="1"/>
        </p:nvPicPr>
        <p:blipFill>
          <a:blip r:embed="rId3"/>
          <a:stretch>
            <a:fillRect/>
          </a:stretch>
        </p:blipFill>
        <p:spPr>
          <a:xfrm>
            <a:off x="11312525" y="6551405"/>
            <a:ext cx="752475" cy="154196"/>
          </a:xfrm>
          <a:prstGeom prst="rect">
            <a:avLst/>
          </a:prstGeom>
        </p:spPr>
      </p:pic>
    </p:spTree>
    <p:extLst>
      <p:ext uri="{BB962C8B-B14F-4D97-AF65-F5344CB8AC3E}">
        <p14:creationId xmlns:p14="http://schemas.microsoft.com/office/powerpoint/2010/main" val="2261756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371474" y="476250"/>
            <a:ext cx="11445387" cy="1285877"/>
          </a:xfrm>
        </p:spPr>
        <p:txBody>
          <a:bodyPr lIns="90000"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noProof="0"/>
              <a:t>Click to edit </a:t>
            </a:r>
            <a:br>
              <a:rPr lang="en-US" noProof="0"/>
            </a:br>
            <a:r>
              <a:rPr lang="en-US" noProof="0"/>
              <a:t>Master title style</a:t>
            </a:r>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188000" y="2077200"/>
            <a:ext cx="10597661" cy="3934692"/>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stStyle>
          <a:p>
            <a:pPr lvl="0"/>
            <a:r>
              <a:rPr lang="en-US" noProof="0"/>
              <a:t>Click to edit Master text styles</a:t>
            </a:r>
          </a:p>
          <a:p>
            <a:pPr lvl="1"/>
            <a:r>
              <a:rPr lang="en-US" noProof="0"/>
              <a:t>Second level</a:t>
            </a:r>
          </a:p>
          <a:p>
            <a:pPr lvl="1"/>
            <a:r>
              <a:rPr lang="en-US" noProof="0"/>
              <a:t>Third level</a:t>
            </a:r>
          </a:p>
          <a:p>
            <a:pPr lvl="1"/>
            <a:r>
              <a:rPr lang="en-US" noProof="0"/>
              <a:t>Fourth level</a:t>
            </a:r>
          </a:p>
          <a:p>
            <a:pPr lvl="1"/>
            <a:r>
              <a:rPr lang="en-US" noProof="0"/>
              <a:t>Fifth level</a:t>
            </a:r>
          </a:p>
        </p:txBody>
      </p:sp>
      <p:sp>
        <p:nvSpPr>
          <p:cNvPr id="8" name="Footer Placeholder 4">
            <a:extLst>
              <a:ext uri="{FF2B5EF4-FFF2-40B4-BE49-F238E27FC236}">
                <a16:creationId xmlns:a16="http://schemas.microsoft.com/office/drawing/2014/main" id="{AE92A9EA-1140-004A-8000-E4890832F8DF}"/>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6" name="Image 3">
            <a:extLst>
              <a:ext uri="{FF2B5EF4-FFF2-40B4-BE49-F238E27FC236}">
                <a16:creationId xmlns:a16="http://schemas.microsoft.com/office/drawing/2014/main" id="{31D4AC69-4E96-4E20-B572-9AE3E6019E38}"/>
              </a:ext>
            </a:extLst>
          </p:cNvPr>
          <p:cNvPicPr>
            <a:picLocks noChangeAspect="1"/>
          </p:cNvPicPr>
          <p:nvPr userDrawn="1"/>
        </p:nvPicPr>
        <p:blipFill>
          <a:blip r:embed="rId3"/>
          <a:stretch>
            <a:fillRect/>
          </a:stretch>
        </p:blipFill>
        <p:spPr>
          <a:xfrm>
            <a:off x="11312525" y="6551405"/>
            <a:ext cx="752475" cy="154196"/>
          </a:xfrm>
          <a:prstGeom prst="rect">
            <a:avLst/>
          </a:prstGeom>
        </p:spPr>
      </p:pic>
    </p:spTree>
    <p:extLst>
      <p:ext uri="{BB962C8B-B14F-4D97-AF65-F5344CB8AC3E}">
        <p14:creationId xmlns:p14="http://schemas.microsoft.com/office/powerpoint/2010/main" val="1668603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15">
            <a:extLst>
              <a:ext uri="{FF2B5EF4-FFF2-40B4-BE49-F238E27FC236}">
                <a16:creationId xmlns:a16="http://schemas.microsoft.com/office/drawing/2014/main" id="{A7004EA2-4AD3-41D5-9F18-0391B1D88366}"/>
              </a:ext>
            </a:extLst>
          </p:cNvPr>
          <p:cNvPicPr>
            <a:picLocks noChangeAspect="1"/>
          </p:cNvPicPr>
          <p:nvPr userDrawn="1"/>
        </p:nvPicPr>
        <p:blipFill>
          <a:blip r:embed="rId2"/>
          <a:stretch>
            <a:fillRect/>
          </a:stretch>
        </p:blipFill>
        <p:spPr>
          <a:xfrm>
            <a:off x="0" y="-949016"/>
            <a:ext cx="12192000" cy="8128000"/>
          </a:xfrm>
          <a:prstGeom prst="rect">
            <a:avLst/>
          </a:prstGeom>
        </p:spPr>
      </p:pic>
      <p:sp>
        <p:nvSpPr>
          <p:cNvPr id="7" name="Text Placeholder 3">
            <a:extLst>
              <a:ext uri="{FF2B5EF4-FFF2-40B4-BE49-F238E27FC236}">
                <a16:creationId xmlns:a16="http://schemas.microsoft.com/office/drawing/2014/main" id="{66F4BF4B-1152-4CC3-815C-89B36D491B66}"/>
              </a:ext>
            </a:extLst>
          </p:cNvPr>
          <p:cNvSpPr>
            <a:spLocks noGrp="1"/>
          </p:cNvSpPr>
          <p:nvPr>
            <p:ph type="body" sz="half" idx="2" hasCustomPrompt="1"/>
          </p:nvPr>
        </p:nvSpPr>
        <p:spPr>
          <a:xfrm>
            <a:off x="1187999" y="720190"/>
            <a:ext cx="4201297" cy="3487667"/>
          </a:xfrm>
        </p:spPr>
        <p:txBody>
          <a:bodyPr>
            <a:noAutofit/>
          </a:bodyPr>
          <a:lstStyle>
            <a:lvl1pPr marL="0" indent="0">
              <a:lnSpc>
                <a:spcPct val="100000"/>
              </a:lnSpc>
              <a:buNone/>
              <a:defRPr sz="2000">
                <a:solidFill>
                  <a:schemeClr val="bg1"/>
                </a:solidFill>
                <a:latin typeface="Arial" panose="020B0604020202020204" pitchFamily="34" charset="0"/>
                <a:cs typeface="Arial" panose="020B0604020202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a:lnSpc>
                <a:spcPct val="170000"/>
              </a:lnSpc>
            </a:pPr>
            <a:r>
              <a:rPr lang="fr-FR"/>
              <a:t>Slide </a:t>
            </a:r>
            <a:r>
              <a:rPr lang="fr-FR" err="1"/>
              <a:t>with</a:t>
            </a:r>
            <a:r>
              <a:rPr lang="fr-FR"/>
              <a:t> a </a:t>
            </a:r>
            <a:r>
              <a:rPr lang="en-US" noProof="0"/>
              <a:t>possible</a:t>
            </a:r>
            <a:r>
              <a:rPr lang="fr-FR"/>
              <a:t> </a:t>
            </a:r>
            <a:r>
              <a:rPr lang="fr-FR" err="1"/>
              <a:t>quote</a:t>
            </a:r>
            <a:r>
              <a:rPr lang="fr-FR"/>
              <a:t> and background image. </a:t>
            </a:r>
          </a:p>
          <a:p>
            <a:pPr>
              <a:lnSpc>
                <a:spcPct val="170000"/>
              </a:lnSpc>
            </a:pPr>
            <a:r>
              <a:rPr lang="fr-FR"/>
              <a:t>To change the background image </a:t>
            </a:r>
            <a:r>
              <a:rPr lang="fr-FR" err="1"/>
              <a:t>simply</a:t>
            </a:r>
            <a:r>
              <a:rPr lang="fr-FR"/>
              <a:t> place </a:t>
            </a:r>
            <a:r>
              <a:rPr lang="fr-FR" err="1"/>
              <a:t>your</a:t>
            </a:r>
            <a:r>
              <a:rPr lang="fr-FR"/>
              <a:t> image and check </a:t>
            </a:r>
            <a:r>
              <a:rPr lang="fr-CH"/>
              <a:t>“</a:t>
            </a:r>
            <a:r>
              <a:rPr lang="fr-FR" err="1"/>
              <a:t>Send</a:t>
            </a:r>
            <a:r>
              <a:rPr lang="fr-FR"/>
              <a:t> to back</a:t>
            </a:r>
            <a:r>
              <a:rPr lang="fr-CH"/>
              <a:t>”</a:t>
            </a:r>
            <a:r>
              <a:rPr lang="fr-FR"/>
              <a:t> to </a:t>
            </a:r>
            <a:r>
              <a:rPr lang="fr-FR" err="1"/>
              <a:t>make</a:t>
            </a:r>
            <a:r>
              <a:rPr lang="fr-FR"/>
              <a:t> sure </a:t>
            </a:r>
            <a:r>
              <a:rPr lang="fr-FR" err="1"/>
              <a:t>your</a:t>
            </a:r>
            <a:r>
              <a:rPr lang="fr-FR"/>
              <a:t> image </a:t>
            </a:r>
            <a:r>
              <a:rPr lang="fr-FR" err="1"/>
              <a:t>sits</a:t>
            </a:r>
            <a:r>
              <a:rPr lang="fr-FR"/>
              <a:t> </a:t>
            </a:r>
            <a:r>
              <a:rPr lang="fr-FR" err="1"/>
              <a:t>behind</a:t>
            </a:r>
            <a:r>
              <a:rPr lang="fr-FR"/>
              <a:t> the </a:t>
            </a:r>
            <a:r>
              <a:rPr lang="fr-FR" err="1"/>
              <a:t>text</a:t>
            </a:r>
            <a:r>
              <a:rPr lang="fr-FR"/>
              <a:t> and WIPO </a:t>
            </a:r>
            <a:r>
              <a:rPr lang="fr-FR" err="1"/>
              <a:t>anchor</a:t>
            </a:r>
            <a:r>
              <a:rPr lang="fr-FR"/>
              <a:t>.</a:t>
            </a:r>
          </a:p>
        </p:txBody>
      </p:sp>
    </p:spTree>
    <p:extLst>
      <p:ext uri="{BB962C8B-B14F-4D97-AF65-F5344CB8AC3E}">
        <p14:creationId xmlns:p14="http://schemas.microsoft.com/office/powerpoint/2010/main" val="520185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66EE23-04DC-1142-BEA3-7D9CEBBA445B}"/>
              </a:ext>
            </a:extLst>
          </p:cNvPr>
          <p:cNvSpPr/>
          <p:nvPr userDrawn="1"/>
        </p:nvSpPr>
        <p:spPr>
          <a:xfrm>
            <a:off x="-1" y="2"/>
            <a:ext cx="12192001"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758B">
                  <a:lumMod val="75000"/>
                </a:srgbClr>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2140876"/>
            <a:ext cx="7747000" cy="2293559"/>
          </a:xfrm>
        </p:spPr>
        <p:txBody>
          <a:bodyPr>
            <a:normAutofit/>
          </a:bodyPr>
          <a:lstStyle>
            <a:lvl1pPr marL="0" indent="0">
              <a:lnSpc>
                <a:spcPct val="90000"/>
              </a:lnSpc>
              <a:spcBef>
                <a:spcPts val="4200"/>
              </a:spcBef>
              <a:buNone/>
              <a:defRPr sz="4000">
                <a:solidFill>
                  <a:schemeClr val="bg1"/>
                </a:solidFill>
                <a:latin typeface="Arial" panose="020B0604020202020204" pitchFamily="34" charset="0"/>
                <a:cs typeface="Arial" panose="020B0604020202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en-US" noProof="0"/>
              <a:t>Edit Master text styles</a:t>
            </a:r>
          </a:p>
        </p:txBody>
      </p:sp>
      <p:sp>
        <p:nvSpPr>
          <p:cNvPr id="8" name="Footer Placeholder 4">
            <a:extLst>
              <a:ext uri="{FF2B5EF4-FFF2-40B4-BE49-F238E27FC236}">
                <a16:creationId xmlns:a16="http://schemas.microsoft.com/office/drawing/2014/main" id="{F54C5585-BF91-414D-9080-50C9BA67D091}"/>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9" name="Image 8">
            <a:extLst>
              <a:ext uri="{FF2B5EF4-FFF2-40B4-BE49-F238E27FC236}">
                <a16:creationId xmlns:a16="http://schemas.microsoft.com/office/drawing/2014/main" id="{332385E7-9E06-3243-AF26-ED49563DDC70}"/>
              </a:ext>
            </a:extLst>
          </p:cNvPr>
          <p:cNvPicPr>
            <a:picLocks noChangeAspect="1"/>
          </p:cNvPicPr>
          <p:nvPr userDrawn="1"/>
        </p:nvPicPr>
        <p:blipFill>
          <a:blip r:embed="rId2"/>
          <a:stretch>
            <a:fillRect/>
          </a:stretch>
        </p:blipFill>
        <p:spPr>
          <a:xfrm>
            <a:off x="11312524" y="6550507"/>
            <a:ext cx="752476" cy="154196"/>
          </a:xfrm>
          <a:prstGeom prst="rect">
            <a:avLst/>
          </a:prstGeom>
        </p:spPr>
      </p:pic>
    </p:spTree>
    <p:extLst>
      <p:ext uri="{BB962C8B-B14F-4D97-AF65-F5344CB8AC3E}">
        <p14:creationId xmlns:p14="http://schemas.microsoft.com/office/powerpoint/2010/main" val="1578529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66EE23-04DC-1142-BEA3-7D9CEBBA445B}"/>
              </a:ext>
            </a:extLst>
          </p:cNvPr>
          <p:cNvSpPr/>
          <p:nvPr userDrawn="1"/>
        </p:nvSpPr>
        <p:spPr>
          <a:xfrm>
            <a:off x="-1" y="2"/>
            <a:ext cx="12192001" cy="6858000"/>
          </a:xfrm>
          <a:prstGeom prst="rect">
            <a:avLst/>
          </a:prstGeom>
          <a:solidFill>
            <a:srgbClr val="4F75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758B">
                  <a:lumMod val="75000"/>
                </a:srgbClr>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2140876"/>
            <a:ext cx="7747000" cy="2293559"/>
          </a:xfrm>
        </p:spPr>
        <p:txBody>
          <a:bodyPr>
            <a:normAutofit/>
          </a:bodyPr>
          <a:lstStyle>
            <a:lvl1pPr marL="0" indent="0">
              <a:lnSpc>
                <a:spcPct val="90000"/>
              </a:lnSpc>
              <a:spcBef>
                <a:spcPts val="4200"/>
              </a:spcBef>
              <a:buNone/>
              <a:defRPr sz="4000">
                <a:solidFill>
                  <a:schemeClr val="bg1"/>
                </a:solidFill>
                <a:latin typeface="Arial" panose="020B0604020202020204" pitchFamily="34" charset="0"/>
                <a:cs typeface="Arial" panose="020B0604020202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en-US" noProof="0"/>
              <a:t>Edit Master text styles</a:t>
            </a:r>
          </a:p>
        </p:txBody>
      </p:sp>
      <p:sp>
        <p:nvSpPr>
          <p:cNvPr id="8" name="Footer Placeholder 4">
            <a:extLst>
              <a:ext uri="{FF2B5EF4-FFF2-40B4-BE49-F238E27FC236}">
                <a16:creationId xmlns:a16="http://schemas.microsoft.com/office/drawing/2014/main" id="{F54C5585-BF91-414D-9080-50C9BA67D091}"/>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9" name="Image 8">
            <a:extLst>
              <a:ext uri="{FF2B5EF4-FFF2-40B4-BE49-F238E27FC236}">
                <a16:creationId xmlns:a16="http://schemas.microsoft.com/office/drawing/2014/main" id="{332385E7-9E06-3243-AF26-ED49563DDC70}"/>
              </a:ext>
            </a:extLst>
          </p:cNvPr>
          <p:cNvPicPr>
            <a:picLocks noChangeAspect="1"/>
          </p:cNvPicPr>
          <p:nvPr userDrawn="1"/>
        </p:nvPicPr>
        <p:blipFill>
          <a:blip r:embed="rId2"/>
          <a:stretch>
            <a:fillRect/>
          </a:stretch>
        </p:blipFill>
        <p:spPr>
          <a:xfrm>
            <a:off x="11312524" y="6550507"/>
            <a:ext cx="752476" cy="154196"/>
          </a:xfrm>
          <a:prstGeom prst="rect">
            <a:avLst/>
          </a:prstGeom>
        </p:spPr>
      </p:pic>
    </p:spTree>
    <p:extLst>
      <p:ext uri="{BB962C8B-B14F-4D97-AF65-F5344CB8AC3E}">
        <p14:creationId xmlns:p14="http://schemas.microsoft.com/office/powerpoint/2010/main" val="3911826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E6A0B7-514D-CE49-96CD-9BA0FE242183}"/>
              </a:ext>
            </a:extLst>
          </p:cNvPr>
          <p:cNvSpPr/>
          <p:nvPr userDrawn="1"/>
        </p:nvSpPr>
        <p:spPr>
          <a:xfrm>
            <a:off x="-1" y="2"/>
            <a:ext cx="12192001" cy="6858000"/>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F6C"/>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2140876"/>
            <a:ext cx="7747000" cy="2358296"/>
          </a:xfrm>
        </p:spPr>
        <p:txBody>
          <a:bodyPr>
            <a:normAutofit/>
          </a:bodyPr>
          <a:lstStyle>
            <a:lvl1pPr marL="0" indent="0">
              <a:lnSpc>
                <a:spcPct val="90000"/>
              </a:lnSpc>
              <a:spcBef>
                <a:spcPts val="4200"/>
              </a:spcBef>
              <a:buNone/>
              <a:defRPr sz="4000">
                <a:solidFill>
                  <a:schemeClr val="bg1"/>
                </a:solidFill>
                <a:latin typeface="Arial" panose="020B0604020202020204" pitchFamily="34" charset="0"/>
                <a:cs typeface="Arial" panose="020B0604020202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en-US" noProof="0"/>
              <a:t>Edit Master text styles</a:t>
            </a:r>
          </a:p>
        </p:txBody>
      </p:sp>
      <p:sp>
        <p:nvSpPr>
          <p:cNvPr id="8" name="Footer Placeholder 4">
            <a:extLst>
              <a:ext uri="{FF2B5EF4-FFF2-40B4-BE49-F238E27FC236}">
                <a16:creationId xmlns:a16="http://schemas.microsoft.com/office/drawing/2014/main" id="{F54C5585-BF91-414D-9080-50C9BA67D091}"/>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10" name="Image 9">
            <a:extLst>
              <a:ext uri="{FF2B5EF4-FFF2-40B4-BE49-F238E27FC236}">
                <a16:creationId xmlns:a16="http://schemas.microsoft.com/office/drawing/2014/main" id="{24AA6CE3-6C62-DE41-B8B8-91DF6C86A9EF}"/>
              </a:ext>
            </a:extLst>
          </p:cNvPr>
          <p:cNvPicPr>
            <a:picLocks noChangeAspect="1"/>
          </p:cNvPicPr>
          <p:nvPr userDrawn="1"/>
        </p:nvPicPr>
        <p:blipFill>
          <a:blip r:embed="rId2"/>
          <a:stretch>
            <a:fillRect/>
          </a:stretch>
        </p:blipFill>
        <p:spPr>
          <a:xfrm>
            <a:off x="11312524" y="6550507"/>
            <a:ext cx="752476" cy="154196"/>
          </a:xfrm>
          <a:prstGeom prst="rect">
            <a:avLst/>
          </a:prstGeom>
        </p:spPr>
      </p:pic>
    </p:spTree>
    <p:extLst>
      <p:ext uri="{BB962C8B-B14F-4D97-AF65-F5344CB8AC3E}">
        <p14:creationId xmlns:p14="http://schemas.microsoft.com/office/powerpoint/2010/main" val="348094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4EC14189-0ECD-0E44-B9DD-9D7606AD2F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00159" y="-1"/>
            <a:ext cx="7191841" cy="6858001"/>
          </a:xfrm>
          <a:prstGeom prst="rect">
            <a:avLst/>
          </a:prstGeom>
        </p:spPr>
      </p:pic>
      <p:pic>
        <p:nvPicPr>
          <p:cNvPr id="7" name="Image 6">
            <a:extLst>
              <a:ext uri="{FF2B5EF4-FFF2-40B4-BE49-F238E27FC236}">
                <a16:creationId xmlns:a16="http://schemas.microsoft.com/office/drawing/2014/main" id="{3D5A8FDF-7588-D841-A13E-3E9FCFB71DC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869586" cy="6858000"/>
          </a:xfrm>
          <a:prstGeom prst="rect">
            <a:avLst/>
          </a:prstGeom>
        </p:spPr>
      </p:pic>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1188001" y="2140876"/>
            <a:ext cx="7599538" cy="2738196"/>
          </a:xfrm>
        </p:spPr>
        <p:txBody>
          <a:bodyPr lIns="90000"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noProof="0"/>
              <a:t>You can place a quote or a message here.</a:t>
            </a:r>
          </a:p>
        </p:txBody>
      </p:sp>
      <p:pic>
        <p:nvPicPr>
          <p:cNvPr id="16" name="Image 15">
            <a:extLst>
              <a:ext uri="{FF2B5EF4-FFF2-40B4-BE49-F238E27FC236}">
                <a16:creationId xmlns:a16="http://schemas.microsoft.com/office/drawing/2014/main" id="{26BC2AFF-830E-BE42-88BE-48608482C298}"/>
              </a:ext>
            </a:extLst>
          </p:cNvPr>
          <p:cNvPicPr>
            <a:picLocks noChangeAspect="1"/>
          </p:cNvPicPr>
          <p:nvPr userDrawn="1"/>
        </p:nvPicPr>
        <p:blipFill>
          <a:blip r:embed="rId4"/>
          <a:stretch>
            <a:fillRect/>
          </a:stretch>
        </p:blipFill>
        <p:spPr>
          <a:xfrm>
            <a:off x="11312525" y="6551405"/>
            <a:ext cx="752475" cy="154196"/>
          </a:xfrm>
          <a:prstGeom prst="rect">
            <a:avLst/>
          </a:prstGeom>
        </p:spPr>
      </p:pic>
      <p:sp>
        <p:nvSpPr>
          <p:cNvPr id="8" name="fc" descr="WIPO FOR OFFICIAL USE ONLY">
            <a:extLst>
              <a:ext uri="{FF2B5EF4-FFF2-40B4-BE49-F238E27FC236}">
                <a16:creationId xmlns:a16="http://schemas.microsoft.com/office/drawing/2014/main" id="{295FD93C-ED09-45B6-B94D-37D189C83998}"/>
              </a:ext>
            </a:extLst>
          </p:cNvPr>
          <p:cNvSpPr txBox="1"/>
          <p:nvPr userDrawn="1"/>
        </p:nvSpPr>
        <p:spPr>
          <a:xfrm>
            <a:off x="0" y="6609908"/>
            <a:ext cx="12192000" cy="223138"/>
          </a:xfrm>
          <a:prstGeom prst="rect">
            <a:avLst/>
          </a:prstGeom>
          <a:noFill/>
        </p:spPr>
        <p:txBody>
          <a:bodyPr vert="horz" rtlCol="0">
            <a:spAutoFit/>
          </a:bodyPr>
          <a:lstStyle/>
          <a:p>
            <a:pPr algn="ctr"/>
            <a:r>
              <a:rPr lang="en-US" sz="850" b="0" i="0" u="none" baseline="0">
                <a:solidFill>
                  <a:srgbClr val="000000"/>
                </a:solidFill>
                <a:latin typeface="Microsoft Sans Serif" panose="020B0604020202020204" pitchFamily="34" charset="0"/>
              </a:rPr>
              <a:t>WIPO FOR OFFICIAL USE ONLY</a:t>
            </a:r>
          </a:p>
        </p:txBody>
      </p:sp>
      <p:sp>
        <p:nvSpPr>
          <p:cNvPr id="9" name="Footer Placeholder 4">
            <a:extLst>
              <a:ext uri="{FF2B5EF4-FFF2-40B4-BE49-F238E27FC236}">
                <a16:creationId xmlns:a16="http://schemas.microsoft.com/office/drawing/2014/main" id="{26E89180-C633-41CB-9917-09ECD72D681C}"/>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1158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D046FBF-198B-4259-97C9-CE51389E9092}"/>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8" name="Image 15">
            <a:extLst>
              <a:ext uri="{FF2B5EF4-FFF2-40B4-BE49-F238E27FC236}">
                <a16:creationId xmlns:a16="http://schemas.microsoft.com/office/drawing/2014/main" id="{95AC1025-4ABA-4F4F-BA4C-7F6422E11825}"/>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2" name="Title 1">
            <a:extLst>
              <a:ext uri="{FF2B5EF4-FFF2-40B4-BE49-F238E27FC236}">
                <a16:creationId xmlns:a16="http://schemas.microsoft.com/office/drawing/2014/main" id="{102333B7-0711-4C7F-9DF9-88F63FD02351}"/>
              </a:ext>
            </a:extLst>
          </p:cNvPr>
          <p:cNvSpPr>
            <a:spLocks noGrp="1"/>
          </p:cNvSpPr>
          <p:nvPr>
            <p:ph type="title"/>
          </p:nvPr>
        </p:nvSpPr>
        <p:spPr>
          <a:xfrm>
            <a:off x="370800" y="475200"/>
            <a:ext cx="11444400" cy="1357200"/>
          </a:xfrm>
        </p:spPr>
        <p:txBody>
          <a:bodyPr>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07600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D046FBF-198B-4259-97C9-CE51389E9092}"/>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8" name="Image 15">
            <a:extLst>
              <a:ext uri="{FF2B5EF4-FFF2-40B4-BE49-F238E27FC236}">
                <a16:creationId xmlns:a16="http://schemas.microsoft.com/office/drawing/2014/main" id="{95AC1025-4ABA-4F4F-BA4C-7F6422E11825}"/>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2" name="Title 1">
            <a:extLst>
              <a:ext uri="{FF2B5EF4-FFF2-40B4-BE49-F238E27FC236}">
                <a16:creationId xmlns:a16="http://schemas.microsoft.com/office/drawing/2014/main" id="{102333B7-0711-4C7F-9DF9-88F63FD02351}"/>
              </a:ext>
            </a:extLst>
          </p:cNvPr>
          <p:cNvSpPr>
            <a:spLocks noGrp="1"/>
          </p:cNvSpPr>
          <p:nvPr>
            <p:ph type="title"/>
          </p:nvPr>
        </p:nvSpPr>
        <p:spPr>
          <a:xfrm>
            <a:off x="370800" y="475200"/>
            <a:ext cx="11444400" cy="1357200"/>
          </a:xfrm>
        </p:spPr>
        <p:txBody>
          <a:bodyPr>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517F1D0A-D9BA-480B-BC24-130F5A25E481}"/>
              </a:ext>
            </a:extLst>
          </p:cNvPr>
          <p:cNvSpPr>
            <a:spLocks noGrp="1"/>
          </p:cNvSpPr>
          <p:nvPr>
            <p:ph type="body" sz="quarter" idx="10"/>
          </p:nvPr>
        </p:nvSpPr>
        <p:spPr>
          <a:xfrm>
            <a:off x="831600" y="4590000"/>
            <a:ext cx="10515600" cy="1501200"/>
          </a:xfrm>
        </p:spPr>
        <p:txBody>
          <a:bodyPr/>
          <a:lstStyle>
            <a:lvl1pPr marL="0" indent="0">
              <a:buNone/>
              <a:defRPr>
                <a:solidFill>
                  <a:srgbClr val="898989"/>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24843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5D57-5310-6249-8366-C0C64E6759DC}"/>
              </a:ext>
            </a:extLst>
          </p:cNvPr>
          <p:cNvSpPr>
            <a:spLocks noGrp="1"/>
          </p:cNvSpPr>
          <p:nvPr>
            <p:ph type="ctrTitle" hasCustomPrompt="1"/>
          </p:nvPr>
        </p:nvSpPr>
        <p:spPr>
          <a:xfrm>
            <a:off x="762001" y="1216130"/>
            <a:ext cx="9144000" cy="2387600"/>
          </a:xfrm>
        </p:spPr>
        <p:txBody>
          <a:bodyPr anchor="b">
            <a:normAutofit/>
          </a:bodyPr>
          <a:lstStyle>
            <a:lvl1pPr algn="l">
              <a:defRPr sz="3600">
                <a:solidFill>
                  <a:srgbClr val="4F758B"/>
                </a:solidFill>
                <a:latin typeface="Arial" panose="020B0604020202020204" pitchFamily="34" charset="0"/>
                <a:cs typeface="Arial" panose="020B0604020202020204" pitchFamily="34" charset="0"/>
              </a:defRPr>
            </a:lvl1pPr>
          </a:lstStyle>
          <a:p>
            <a:r>
              <a:rPr lang="en-US" noProof="0"/>
              <a:t>Title slide type 2</a:t>
            </a:r>
          </a:p>
        </p:txBody>
      </p:sp>
      <p:sp>
        <p:nvSpPr>
          <p:cNvPr id="3" name="Subtitle 2">
            <a:extLst>
              <a:ext uri="{FF2B5EF4-FFF2-40B4-BE49-F238E27FC236}">
                <a16:creationId xmlns:a16="http://schemas.microsoft.com/office/drawing/2014/main" id="{93A8A4D3-95E9-5847-A3C0-C35A1B192929}"/>
              </a:ext>
            </a:extLst>
          </p:cNvPr>
          <p:cNvSpPr>
            <a:spLocks noGrp="1"/>
          </p:cNvSpPr>
          <p:nvPr>
            <p:ph type="subTitle" idx="1" hasCustomPrompt="1"/>
          </p:nvPr>
        </p:nvSpPr>
        <p:spPr>
          <a:xfrm>
            <a:off x="762001" y="3848175"/>
            <a:ext cx="5333999" cy="1365531"/>
          </a:xfrm>
        </p:spPr>
        <p:txBody>
          <a:bodyPr>
            <a:normAutofit/>
          </a:bodyPr>
          <a:lstStyle>
            <a:lvl1pPr marL="0" indent="0" algn="l">
              <a:lnSpc>
                <a:spcPct val="100000"/>
              </a:lnSpc>
              <a:spcBef>
                <a:spcPts val="0"/>
              </a:spcBef>
              <a:buNone/>
              <a:defRPr sz="2000">
                <a:solidFill>
                  <a:srgbClr val="002F6C"/>
                </a:solidFill>
                <a:latin typeface="Arial" panose="020B0604020202020204" pitchFamily="34" charset="0"/>
                <a:cs typeface="Arial" panose="020B0604020202020204" pitchFamily="34" charset="0"/>
              </a:defRPr>
            </a:lvl1pPr>
            <a:lvl2pPr marL="457206" indent="0" algn="ctr">
              <a:buNone/>
              <a:defRPr sz="2000"/>
            </a:lvl2pPr>
            <a:lvl3pPr marL="914410" indent="0" algn="ctr">
              <a:buNone/>
              <a:defRPr sz="1800"/>
            </a:lvl3pPr>
            <a:lvl4pPr marL="1371616" indent="0" algn="ctr">
              <a:buNone/>
              <a:defRPr sz="1600"/>
            </a:lvl4pPr>
            <a:lvl5pPr marL="1828821" indent="0" algn="ctr">
              <a:buNone/>
              <a:defRPr sz="1600"/>
            </a:lvl5pPr>
            <a:lvl6pPr marL="2286027" indent="0" algn="ctr">
              <a:buNone/>
              <a:defRPr sz="1600"/>
            </a:lvl6pPr>
            <a:lvl7pPr marL="2743233" indent="0" algn="ctr">
              <a:buNone/>
              <a:defRPr sz="1600"/>
            </a:lvl7pPr>
            <a:lvl8pPr marL="3200437" indent="0" algn="ctr">
              <a:buNone/>
              <a:defRPr sz="1600"/>
            </a:lvl8pPr>
            <a:lvl9pPr marL="3657643" indent="0" algn="ctr">
              <a:buNone/>
              <a:defRPr sz="1600"/>
            </a:lvl9pPr>
          </a:lstStyle>
          <a:p>
            <a:r>
              <a:rPr lang="en-US" noProof="0"/>
              <a:t>Presenter name</a:t>
            </a:r>
            <a:br>
              <a:rPr lang="en-US" noProof="0"/>
            </a:br>
            <a:r>
              <a:rPr lang="en-US" noProof="0"/>
              <a:t>Presenter title</a:t>
            </a:r>
          </a:p>
          <a:p>
            <a:endParaRPr lang="en-US" noProof="0"/>
          </a:p>
          <a:p>
            <a:r>
              <a:rPr lang="en-US" noProof="0"/>
              <a:t>Division or Section</a:t>
            </a:r>
          </a:p>
        </p:txBody>
      </p:sp>
      <p:pic>
        <p:nvPicPr>
          <p:cNvPr id="5" name="Image 4" descr="The WIPO logo.">
            <a:extLst>
              <a:ext uri="{FF2B5EF4-FFF2-40B4-BE49-F238E27FC236}">
                <a16:creationId xmlns:a16="http://schemas.microsoft.com/office/drawing/2014/main" id="{60412EB7-5291-9746-A582-357C24CD1D40}"/>
              </a:ext>
            </a:extLst>
          </p:cNvPr>
          <p:cNvPicPr>
            <a:picLocks noChangeAspect="1"/>
          </p:cNvPicPr>
          <p:nvPr userDrawn="1"/>
        </p:nvPicPr>
        <p:blipFill>
          <a:blip r:embed="rId3"/>
          <a:stretch>
            <a:fillRect/>
          </a:stretch>
        </p:blipFill>
        <p:spPr>
          <a:xfrm>
            <a:off x="9159902" y="4721981"/>
            <a:ext cx="2973787" cy="1561238"/>
          </a:xfrm>
          <a:prstGeom prst="rect">
            <a:avLst/>
          </a:prstGeom>
        </p:spPr>
      </p:pic>
    </p:spTree>
    <p:extLst>
      <p:ext uri="{BB962C8B-B14F-4D97-AF65-F5344CB8AC3E}">
        <p14:creationId xmlns:p14="http://schemas.microsoft.com/office/powerpoint/2010/main" val="1398201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D046FBF-198B-4259-97C9-CE51389E9092}"/>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28813E-32ED-4C4F-8563-362ACCDC9D22}" type="slidenum">
              <a:rPr kumimoji="0" lang="en-US" sz="10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pic>
        <p:nvPicPr>
          <p:cNvPr id="8" name="Image 15">
            <a:extLst>
              <a:ext uri="{FF2B5EF4-FFF2-40B4-BE49-F238E27FC236}">
                <a16:creationId xmlns:a16="http://schemas.microsoft.com/office/drawing/2014/main" id="{95AC1025-4ABA-4F4F-BA4C-7F6422E11825}"/>
              </a:ext>
            </a:extLst>
          </p:cNvPr>
          <p:cNvPicPr>
            <a:picLocks noChangeAspect="1"/>
          </p:cNvPicPr>
          <p:nvPr userDrawn="1"/>
        </p:nvPicPr>
        <p:blipFill>
          <a:blip r:embed="rId2"/>
          <a:stretch>
            <a:fillRect/>
          </a:stretch>
        </p:blipFill>
        <p:spPr>
          <a:xfrm>
            <a:off x="11312525" y="6551405"/>
            <a:ext cx="752475" cy="154196"/>
          </a:xfrm>
          <a:prstGeom prst="rect">
            <a:avLst/>
          </a:prstGeom>
        </p:spPr>
      </p:pic>
    </p:spTree>
    <p:extLst>
      <p:ext uri="{BB962C8B-B14F-4D97-AF65-F5344CB8AC3E}">
        <p14:creationId xmlns:p14="http://schemas.microsoft.com/office/powerpoint/2010/main" val="3564966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4EC14189-0ECD-0E44-B9DD-9D7606AD2F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51293" y="1"/>
            <a:ext cx="9440707" cy="6858000"/>
          </a:xfrm>
          <a:prstGeom prst="rect">
            <a:avLst/>
          </a:prstGeom>
        </p:spPr>
      </p:pic>
      <p:pic>
        <p:nvPicPr>
          <p:cNvPr id="7" name="Image 6">
            <a:extLst>
              <a:ext uri="{FF2B5EF4-FFF2-40B4-BE49-F238E27FC236}">
                <a16:creationId xmlns:a16="http://schemas.microsoft.com/office/drawing/2014/main" id="{3D5A8FDF-7588-D841-A13E-3E9FCFB71DC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869586" cy="6858000"/>
          </a:xfrm>
          <a:prstGeom prst="rect">
            <a:avLst/>
          </a:prstGeom>
        </p:spPr>
      </p:pic>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1188001" y="1518835"/>
            <a:ext cx="4907999" cy="2738196"/>
          </a:xfrm>
        </p:spPr>
        <p:txBody>
          <a:bodyPr lIns="90000"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noProof="0"/>
              <a:t>Add your sign-off message and contact details here. Remember to add photo credits below.</a:t>
            </a:r>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960880" y="5841894"/>
            <a:ext cx="4094480" cy="365126"/>
          </a:xfrm>
        </p:spPr>
        <p:txBody>
          <a:bodyPr anchor="b" anchorCtr="0">
            <a:normAutofit/>
          </a:bodyPr>
          <a:lstStyle>
            <a:lvl1pPr marL="0" indent="0">
              <a:lnSpc>
                <a:spcPct val="100000"/>
              </a:lnSpc>
              <a:buNone/>
              <a:defRPr sz="900">
                <a:latin typeface="Arial" panose="020B0604020202020204" pitchFamily="34" charset="0"/>
                <a:cs typeface="Arial" panose="020B0604020202020204" pitchFamily="34" charset="0"/>
              </a:defRPr>
            </a:lvl1pPr>
            <a:lvl2pPr>
              <a:lnSpc>
                <a:spcPct val="100000"/>
              </a:lnSpc>
              <a:defRPr sz="1800"/>
            </a:lvl2pPr>
          </a:lstStyle>
          <a:p>
            <a:pPr lvl="0"/>
            <a:r>
              <a:rPr lang="en-GB"/>
              <a:t>ENTER NAMES</a:t>
            </a:r>
            <a:endParaRPr lang="en-US"/>
          </a:p>
        </p:txBody>
      </p:sp>
      <p:pic>
        <p:nvPicPr>
          <p:cNvPr id="13" name="Image 12" descr="Une image contenant dessin&#10;&#10;Description générée automatiquement">
            <a:extLst>
              <a:ext uri="{FF2B5EF4-FFF2-40B4-BE49-F238E27FC236}">
                <a16:creationId xmlns:a16="http://schemas.microsoft.com/office/drawing/2014/main" id="{08EE7E5F-8997-9847-A901-6D8DE46B1A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2003" y="5271675"/>
            <a:ext cx="635000" cy="215900"/>
          </a:xfrm>
          <a:prstGeom prst="rect">
            <a:avLst/>
          </a:prstGeom>
        </p:spPr>
      </p:pic>
      <p:sp>
        <p:nvSpPr>
          <p:cNvPr id="14" name="ZoneTexte 13">
            <a:extLst>
              <a:ext uri="{FF2B5EF4-FFF2-40B4-BE49-F238E27FC236}">
                <a16:creationId xmlns:a16="http://schemas.microsoft.com/office/drawing/2014/main" id="{516830E2-E26B-2449-95ED-B42E583AB21C}"/>
              </a:ext>
            </a:extLst>
          </p:cNvPr>
          <p:cNvSpPr txBox="1"/>
          <p:nvPr userDrawn="1"/>
        </p:nvSpPr>
        <p:spPr>
          <a:xfrm>
            <a:off x="1188000" y="4917960"/>
            <a:ext cx="38922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fr-CH"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b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Attribution 3.0 IGO </a:t>
            </a:r>
            <a:br>
              <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b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(CC BY 3.0 IGO)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CH"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The CC license does not apply to non-WIPO content in this presentation.</a:t>
            </a:r>
            <a:endParaRPr kumimoji="0" lang="fr-CH" sz="1800" b="0" i="0" u="none" strike="noStrike" kern="1200" cap="none" spc="0" normalizeH="0" baseline="0" noProof="0">
              <a:ln>
                <a:noFill/>
              </a:ln>
              <a:solidFill>
                <a:prstClr val="black"/>
              </a:solidFill>
              <a:effectLst/>
              <a:uLnTx/>
              <a:uFillTx/>
              <a:latin typeface="Helvetica Neue LT Std" panose="020B0604020202020204" pitchFamily="34" charset="77"/>
              <a:ea typeface="+mn-ea"/>
              <a:cs typeface="+mn-cs"/>
            </a:endParaRPr>
          </a:p>
        </p:txBody>
      </p:sp>
      <p:pic>
        <p:nvPicPr>
          <p:cNvPr id="11" name="Image 10">
            <a:extLst>
              <a:ext uri="{FF2B5EF4-FFF2-40B4-BE49-F238E27FC236}">
                <a16:creationId xmlns:a16="http://schemas.microsoft.com/office/drawing/2014/main" id="{2B3BA1C1-EB44-DD4E-966B-A25EBBA90849}"/>
              </a:ext>
            </a:extLst>
          </p:cNvPr>
          <p:cNvPicPr>
            <a:picLocks noChangeAspect="1"/>
          </p:cNvPicPr>
          <p:nvPr userDrawn="1"/>
        </p:nvPicPr>
        <p:blipFill>
          <a:blip r:embed="rId5"/>
          <a:stretch>
            <a:fillRect/>
          </a:stretch>
        </p:blipFill>
        <p:spPr>
          <a:xfrm>
            <a:off x="11312524" y="6550507"/>
            <a:ext cx="752476" cy="154196"/>
          </a:xfrm>
          <a:prstGeom prst="rect">
            <a:avLst/>
          </a:prstGeom>
        </p:spPr>
      </p:pic>
      <p:sp>
        <p:nvSpPr>
          <p:cNvPr id="10" name="Content Placeholder 2">
            <a:extLst>
              <a:ext uri="{FF2B5EF4-FFF2-40B4-BE49-F238E27FC236}">
                <a16:creationId xmlns:a16="http://schemas.microsoft.com/office/drawing/2014/main" id="{DBFB11E2-6F8B-FF4C-A0B4-246415956FEF}"/>
              </a:ext>
            </a:extLst>
          </p:cNvPr>
          <p:cNvSpPr>
            <a:spLocks noGrp="1"/>
          </p:cNvSpPr>
          <p:nvPr>
            <p:ph idx="11" hasCustomPrompt="1"/>
          </p:nvPr>
        </p:nvSpPr>
        <p:spPr>
          <a:xfrm>
            <a:off x="1737361" y="4808425"/>
            <a:ext cx="4317999" cy="365126"/>
          </a:xfrm>
        </p:spPr>
        <p:txBody>
          <a:bodyPr anchor="b" anchorCtr="0">
            <a:normAutofit/>
          </a:bodyPr>
          <a:lstStyle>
            <a:lvl1pPr marL="0" indent="0">
              <a:lnSpc>
                <a:spcPct val="100000"/>
              </a:lnSpc>
              <a:buNone/>
              <a:defRPr sz="900">
                <a:latin typeface="Arial" panose="020B0604020202020204" pitchFamily="34" charset="0"/>
                <a:cs typeface="Arial" panose="020B0604020202020204" pitchFamily="34" charset="0"/>
              </a:defRPr>
            </a:lvl1pPr>
            <a:lvl2pPr>
              <a:lnSpc>
                <a:spcPct val="100000"/>
              </a:lnSpc>
              <a:defRPr sz="1800"/>
            </a:lvl2pPr>
          </a:lstStyle>
          <a:p>
            <a:pPr lvl="0"/>
            <a:r>
              <a:rPr lang="en-US" sz="900" noProof="0">
                <a:effectLst/>
                <a:latin typeface="Arial" panose="020B0604020202020204" pitchFamily="34" charset="0"/>
                <a:ea typeface="Times New Roman" panose="02020603050405020304" pitchFamily="18" charset="0"/>
              </a:rPr>
              <a:t>ENTER YEAR</a:t>
            </a:r>
            <a:endParaRPr lang="en-US" noProof="0">
              <a:effectLst/>
              <a:latin typeface="Helvetica Neue LT Std" panose="020B0604020202020204" pitchFamily="34" charset="77"/>
            </a:endParaRPr>
          </a:p>
        </p:txBody>
      </p:sp>
      <p:sp>
        <p:nvSpPr>
          <p:cNvPr id="4" name="Rectangle 3">
            <a:extLst>
              <a:ext uri="{FF2B5EF4-FFF2-40B4-BE49-F238E27FC236}">
                <a16:creationId xmlns:a16="http://schemas.microsoft.com/office/drawing/2014/main" id="{B61DAA3F-5C3C-FC49-95C4-02091B075C68}"/>
              </a:ext>
            </a:extLst>
          </p:cNvPr>
          <p:cNvSpPr/>
          <p:nvPr userDrawn="1"/>
        </p:nvSpPr>
        <p:spPr>
          <a:xfrm>
            <a:off x="1246892" y="4942718"/>
            <a:ext cx="641522"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WIPO,</a:t>
            </a:r>
            <a:endParaRPr kumimoji="0" lang="fr-CH" sz="900" b="0" i="0" u="none" strike="noStrike" kern="1200" cap="none" spc="0" normalizeH="0" baseline="0" noProof="0">
              <a:ln>
                <a:noFill/>
              </a:ln>
              <a:solidFill>
                <a:prstClr val="black"/>
              </a:solidFill>
              <a:effectLst/>
              <a:uLnTx/>
              <a:uFillTx/>
              <a:latin typeface="Helvetica Neue LT Std" panose="020B0604020202020204" pitchFamily="34" charset="77"/>
              <a:ea typeface="+mn-ea"/>
              <a:cs typeface="+mn-cs"/>
            </a:endParaRPr>
          </a:p>
        </p:txBody>
      </p:sp>
      <p:sp>
        <p:nvSpPr>
          <p:cNvPr id="15" name="Rectangle 14">
            <a:extLst>
              <a:ext uri="{FF2B5EF4-FFF2-40B4-BE49-F238E27FC236}">
                <a16:creationId xmlns:a16="http://schemas.microsoft.com/office/drawing/2014/main" id="{BD096272-3CB9-9641-9C3F-2A317F421187}"/>
              </a:ext>
            </a:extLst>
          </p:cNvPr>
          <p:cNvSpPr/>
          <p:nvPr userDrawn="1"/>
        </p:nvSpPr>
        <p:spPr>
          <a:xfrm>
            <a:off x="1210475" y="5976400"/>
            <a:ext cx="889987"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Photo credits:</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101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EAA6-05BC-4EEF-8460-5D26D63D915D}"/>
              </a:ext>
            </a:extLst>
          </p:cNvPr>
          <p:cNvSpPr>
            <a:spLocks noGrp="1"/>
          </p:cNvSpPr>
          <p:nvPr>
            <p:ph type="title" hasCustomPrompt="1"/>
          </p:nvPr>
        </p:nvSpPr>
        <p:spPr>
          <a:xfrm>
            <a:off x="370800" y="475200"/>
            <a:ext cx="10515600" cy="1325563"/>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a:t>
            </a:r>
            <a:br>
              <a:rPr lang="en-US"/>
            </a:br>
            <a:r>
              <a:rPr lang="en-US"/>
              <a:t>Master title style</a:t>
            </a:r>
            <a:endParaRPr lang="en-GB"/>
          </a:p>
        </p:txBody>
      </p:sp>
      <p:sp>
        <p:nvSpPr>
          <p:cNvPr id="3" name="Content Placeholder 2">
            <a:extLst>
              <a:ext uri="{FF2B5EF4-FFF2-40B4-BE49-F238E27FC236}">
                <a16:creationId xmlns:a16="http://schemas.microsoft.com/office/drawing/2014/main" id="{6C9654F8-EC42-498A-9314-3ADF10EBEDCD}"/>
              </a:ext>
            </a:extLst>
          </p:cNvPr>
          <p:cNvSpPr>
            <a:spLocks noGrp="1"/>
          </p:cNvSpPr>
          <p:nvPr>
            <p:ph idx="1"/>
          </p:nvPr>
        </p:nvSpPr>
        <p:spPr>
          <a:xfrm>
            <a:off x="1188000" y="2077200"/>
            <a:ext cx="10515600" cy="3855514"/>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Image 3">
            <a:extLst>
              <a:ext uri="{FF2B5EF4-FFF2-40B4-BE49-F238E27FC236}">
                <a16:creationId xmlns:a16="http://schemas.microsoft.com/office/drawing/2014/main" id="{91FE9C3D-0D4E-45BD-9BA9-B67C0D991254}"/>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4F3BAEF0-35F1-43EC-9435-A2F9174319DB}"/>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219058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143B-D8C7-48FF-87D1-742473D64C10}"/>
              </a:ext>
            </a:extLst>
          </p:cNvPr>
          <p:cNvSpPr>
            <a:spLocks noGrp="1"/>
          </p:cNvSpPr>
          <p:nvPr>
            <p:ph type="title"/>
          </p:nvPr>
        </p:nvSpPr>
        <p:spPr>
          <a:xfrm>
            <a:off x="370800" y="475200"/>
            <a:ext cx="10515600" cy="1325563"/>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DB9D2C-21B1-4348-AA2B-271C61AA1710}"/>
              </a:ext>
            </a:extLst>
          </p:cNvPr>
          <p:cNvSpPr>
            <a:spLocks noGrp="1"/>
          </p:cNvSpPr>
          <p:nvPr>
            <p:ph sz="half" idx="1"/>
          </p:nvPr>
        </p:nvSpPr>
        <p:spPr>
          <a:xfrm>
            <a:off x="1188000" y="2077200"/>
            <a:ext cx="4827600"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marL="914400" indent="0">
              <a:buNone/>
              <a:defRPr sz="2400">
                <a:latin typeface="Arial" panose="020B0604020202020204" pitchFamily="34" charset="0"/>
                <a:cs typeface="Arial" panose="020B0604020202020204" pitchFamily="34" charset="0"/>
              </a:defRPr>
            </a:lvl3pPr>
            <a:lvl4pPr marL="1371600" indent="0">
              <a:buNone/>
              <a:defRPr sz="2400">
                <a:latin typeface="Arial" panose="020B0604020202020204" pitchFamily="34" charset="0"/>
                <a:cs typeface="Arial" panose="020B0604020202020204" pitchFamily="34" charset="0"/>
              </a:defRPr>
            </a:lvl4pPr>
            <a:lvl5pPr marL="1828800" indent="0">
              <a:buNone/>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A7D484-308E-42CB-BE75-9606A0F11A1C}"/>
              </a:ext>
            </a:extLst>
          </p:cNvPr>
          <p:cNvSpPr>
            <a:spLocks noGrp="1"/>
          </p:cNvSpPr>
          <p:nvPr>
            <p:ph sz="half" idx="2"/>
          </p:nvPr>
        </p:nvSpPr>
        <p:spPr>
          <a:xfrm>
            <a:off x="6172200" y="2077200"/>
            <a:ext cx="4827600"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Image 3">
            <a:extLst>
              <a:ext uri="{FF2B5EF4-FFF2-40B4-BE49-F238E27FC236}">
                <a16:creationId xmlns:a16="http://schemas.microsoft.com/office/drawing/2014/main" id="{CD36E7E2-003E-4C25-A18F-32F14DBC423C}"/>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FEAB1C3F-7AD5-4906-A45A-0A72C515A06D}"/>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193546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143B-D8C7-48FF-87D1-742473D64C10}"/>
              </a:ext>
            </a:extLst>
          </p:cNvPr>
          <p:cNvSpPr>
            <a:spLocks noGrp="1"/>
          </p:cNvSpPr>
          <p:nvPr>
            <p:ph type="title"/>
          </p:nvPr>
        </p:nvSpPr>
        <p:spPr>
          <a:xfrm>
            <a:off x="370800" y="475200"/>
            <a:ext cx="10515600" cy="1325563"/>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DB9D2C-21B1-4348-AA2B-271C61AA1710}"/>
              </a:ext>
            </a:extLst>
          </p:cNvPr>
          <p:cNvSpPr>
            <a:spLocks noGrp="1"/>
          </p:cNvSpPr>
          <p:nvPr>
            <p:ph sz="half" idx="1"/>
          </p:nvPr>
        </p:nvSpPr>
        <p:spPr>
          <a:xfrm>
            <a:off x="370800" y="2112688"/>
            <a:ext cx="3401755"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marL="914400" indent="0">
              <a:buNone/>
              <a:defRPr sz="2400">
                <a:latin typeface="Arial" panose="020B0604020202020204" pitchFamily="34" charset="0"/>
                <a:cs typeface="Arial" panose="020B0604020202020204" pitchFamily="34" charset="0"/>
              </a:defRPr>
            </a:lvl3pPr>
            <a:lvl4pPr marL="1371600" indent="0">
              <a:buNone/>
              <a:defRPr sz="2400">
                <a:latin typeface="Arial" panose="020B0604020202020204" pitchFamily="34" charset="0"/>
                <a:cs typeface="Arial" panose="020B0604020202020204" pitchFamily="34" charset="0"/>
              </a:defRPr>
            </a:lvl4pPr>
            <a:lvl5pPr marL="1828800" indent="0">
              <a:buNone/>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Image 3">
            <a:extLst>
              <a:ext uri="{FF2B5EF4-FFF2-40B4-BE49-F238E27FC236}">
                <a16:creationId xmlns:a16="http://schemas.microsoft.com/office/drawing/2014/main" id="{CD36E7E2-003E-4C25-A18F-32F14DBC423C}"/>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FEAB1C3F-7AD5-4906-A45A-0A72C515A06D}"/>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
        <p:nvSpPr>
          <p:cNvPr id="5" name="Content Placeholder 2">
            <a:extLst>
              <a:ext uri="{FF2B5EF4-FFF2-40B4-BE49-F238E27FC236}">
                <a16:creationId xmlns:a16="http://schemas.microsoft.com/office/drawing/2014/main" id="{D41469EB-3542-87F2-0F56-8D37D3CC7016}"/>
              </a:ext>
            </a:extLst>
          </p:cNvPr>
          <p:cNvSpPr>
            <a:spLocks noGrp="1"/>
          </p:cNvSpPr>
          <p:nvPr>
            <p:ph sz="half" idx="10"/>
          </p:nvPr>
        </p:nvSpPr>
        <p:spPr>
          <a:xfrm>
            <a:off x="3927722" y="2112688"/>
            <a:ext cx="3401755"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marL="914400" indent="0">
              <a:buNone/>
              <a:defRPr sz="2400">
                <a:latin typeface="Arial" panose="020B0604020202020204" pitchFamily="34" charset="0"/>
                <a:cs typeface="Arial" panose="020B0604020202020204" pitchFamily="34" charset="0"/>
              </a:defRPr>
            </a:lvl3pPr>
            <a:lvl4pPr marL="1371600" indent="0">
              <a:buNone/>
              <a:defRPr sz="2400">
                <a:latin typeface="Arial" panose="020B0604020202020204" pitchFamily="34" charset="0"/>
                <a:cs typeface="Arial" panose="020B0604020202020204" pitchFamily="34" charset="0"/>
              </a:defRPr>
            </a:lvl4pPr>
            <a:lvl5pPr marL="1828800" indent="0">
              <a:buNone/>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2C1050B6-5B87-DACE-BDA6-D66572C4B2BC}"/>
              </a:ext>
            </a:extLst>
          </p:cNvPr>
          <p:cNvSpPr>
            <a:spLocks noGrp="1"/>
          </p:cNvSpPr>
          <p:nvPr>
            <p:ph sz="half" idx="11"/>
          </p:nvPr>
        </p:nvSpPr>
        <p:spPr>
          <a:xfrm>
            <a:off x="7484645" y="2112688"/>
            <a:ext cx="3401755"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marL="914400" indent="0">
              <a:buNone/>
              <a:defRPr sz="2400">
                <a:latin typeface="Arial" panose="020B0604020202020204" pitchFamily="34" charset="0"/>
                <a:cs typeface="Arial" panose="020B0604020202020204" pitchFamily="34" charset="0"/>
              </a:defRPr>
            </a:lvl3pPr>
            <a:lvl4pPr marL="1371600" indent="0">
              <a:buNone/>
              <a:defRPr sz="2400">
                <a:latin typeface="Arial" panose="020B0604020202020204" pitchFamily="34" charset="0"/>
                <a:cs typeface="Arial" panose="020B0604020202020204" pitchFamily="34" charset="0"/>
              </a:defRPr>
            </a:lvl4pPr>
            <a:lvl5pPr marL="1828800" indent="0">
              <a:buNone/>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6789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779B8-21D2-5C48-B321-6E0F7D1C5AF1}"/>
              </a:ext>
            </a:extLst>
          </p:cNvPr>
          <p:cNvSpPr>
            <a:spLocks noGrp="1"/>
          </p:cNvSpPr>
          <p:nvPr>
            <p:ph type="title" hasCustomPrompt="1"/>
          </p:nvPr>
        </p:nvSpPr>
        <p:spPr>
          <a:xfrm>
            <a:off x="371474" y="476250"/>
            <a:ext cx="11445387" cy="1358705"/>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noProof="0"/>
              <a:t>For diagrams only</a:t>
            </a:r>
          </a:p>
        </p:txBody>
      </p:sp>
      <p:pic>
        <p:nvPicPr>
          <p:cNvPr id="5" name="Image 3">
            <a:extLst>
              <a:ext uri="{FF2B5EF4-FFF2-40B4-BE49-F238E27FC236}">
                <a16:creationId xmlns:a16="http://schemas.microsoft.com/office/drawing/2014/main" id="{DD8B973A-CB5D-4250-8E5C-DA7DDD3C62C2}"/>
              </a:ext>
            </a:extLst>
          </p:cNvPr>
          <p:cNvPicPr>
            <a:picLocks noChangeAspect="1"/>
          </p:cNvPicPr>
          <p:nvPr userDrawn="1"/>
        </p:nvPicPr>
        <p:blipFill>
          <a:blip r:embed="rId3"/>
          <a:stretch>
            <a:fillRect/>
          </a:stretch>
        </p:blipFill>
        <p:spPr>
          <a:xfrm>
            <a:off x="11312525" y="6551405"/>
            <a:ext cx="752475" cy="154196"/>
          </a:xfrm>
          <a:prstGeom prst="rect">
            <a:avLst/>
          </a:prstGeom>
        </p:spPr>
      </p:pic>
      <p:sp>
        <p:nvSpPr>
          <p:cNvPr id="7" name="Footer Placeholder 4">
            <a:extLst>
              <a:ext uri="{FF2B5EF4-FFF2-40B4-BE49-F238E27FC236}">
                <a16:creationId xmlns:a16="http://schemas.microsoft.com/office/drawing/2014/main" id="{32489B19-CE01-47B2-B15F-8CF24FAD106B}"/>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314877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F22F-D569-4B14-A06D-FA44C5DBC018}"/>
              </a:ext>
            </a:extLst>
          </p:cNvPr>
          <p:cNvSpPr>
            <a:spLocks noGrp="1"/>
          </p:cNvSpPr>
          <p:nvPr>
            <p:ph type="title"/>
          </p:nvPr>
        </p:nvSpPr>
        <p:spPr>
          <a:xfrm>
            <a:off x="370800" y="468000"/>
            <a:ext cx="10983600" cy="1285200"/>
          </a:xfrm>
        </p:spPr>
        <p:txBody>
          <a:bodyPr anchor="t" anchorCtr="0"/>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9E101B7-CDDE-4EA1-A199-C6512422CB9B}"/>
              </a:ext>
            </a:extLst>
          </p:cNvPr>
          <p:cNvSpPr>
            <a:spLocks noGrp="1"/>
          </p:cNvSpPr>
          <p:nvPr>
            <p:ph type="body" idx="1"/>
          </p:nvPr>
        </p:nvSpPr>
        <p:spPr>
          <a:xfrm>
            <a:off x="1188000" y="2077200"/>
            <a:ext cx="4831200"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1593FB-C107-4928-AD6C-1C2D5BB4FFB3}"/>
              </a:ext>
            </a:extLst>
          </p:cNvPr>
          <p:cNvSpPr>
            <a:spLocks noGrp="1"/>
          </p:cNvSpPr>
          <p:nvPr>
            <p:ph sz="half" idx="2"/>
          </p:nvPr>
        </p:nvSpPr>
        <p:spPr>
          <a:xfrm>
            <a:off x="1188000" y="2901600"/>
            <a:ext cx="4831200" cy="31104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506D8F9-64F4-402F-8B07-78F854F535ED}"/>
              </a:ext>
            </a:extLst>
          </p:cNvPr>
          <p:cNvSpPr>
            <a:spLocks noGrp="1"/>
          </p:cNvSpPr>
          <p:nvPr>
            <p:ph type="body" sz="quarter" idx="3"/>
          </p:nvPr>
        </p:nvSpPr>
        <p:spPr>
          <a:xfrm>
            <a:off x="6172200" y="2077200"/>
            <a:ext cx="5183188" cy="823912"/>
          </a:xfrm>
        </p:spPr>
        <p:txBody>
          <a:bodyPr anchor="t" anchorCtr="0"/>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952E44-CB41-4657-BF6C-A370CD472CB7}"/>
              </a:ext>
            </a:extLst>
          </p:cNvPr>
          <p:cNvSpPr>
            <a:spLocks noGrp="1"/>
          </p:cNvSpPr>
          <p:nvPr>
            <p:ph sz="quarter" idx="4"/>
          </p:nvPr>
        </p:nvSpPr>
        <p:spPr>
          <a:xfrm>
            <a:off x="6172200" y="2901600"/>
            <a:ext cx="5183188" cy="31104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a:lnSpc>
                <a:spcPct val="150000"/>
              </a:lnSpc>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Image 3">
            <a:extLst>
              <a:ext uri="{FF2B5EF4-FFF2-40B4-BE49-F238E27FC236}">
                <a16:creationId xmlns:a16="http://schemas.microsoft.com/office/drawing/2014/main" id="{CBF7B854-3412-4FB3-A616-A5FB45593FD1}"/>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1" name="Footer Placeholder 4">
            <a:extLst>
              <a:ext uri="{FF2B5EF4-FFF2-40B4-BE49-F238E27FC236}">
                <a16:creationId xmlns:a16="http://schemas.microsoft.com/office/drawing/2014/main" id="{BAAE485F-F5AE-43AC-ACC8-6BCC3D59FDF0}"/>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4037744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8EED-98D0-4330-AFBF-2C3A3FEBC221}"/>
              </a:ext>
            </a:extLst>
          </p:cNvPr>
          <p:cNvSpPr>
            <a:spLocks noGrp="1"/>
          </p:cNvSpPr>
          <p:nvPr>
            <p:ph type="title"/>
          </p:nvPr>
        </p:nvSpPr>
        <p:spPr>
          <a:xfrm>
            <a:off x="370800" y="475200"/>
            <a:ext cx="10983600" cy="1414800"/>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1A58B5-F0A1-4455-ADCB-CC621301ED1C}"/>
              </a:ext>
            </a:extLst>
          </p:cNvPr>
          <p:cNvSpPr>
            <a:spLocks noGrp="1"/>
          </p:cNvSpPr>
          <p:nvPr>
            <p:ph type="pic" idx="1" hasCustomPrompt="1"/>
          </p:nvPr>
        </p:nvSpPr>
        <p:spPr>
          <a:xfrm>
            <a:off x="5183188" y="2059200"/>
            <a:ext cx="6172200" cy="38052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a:t>
            </a:r>
            <a:r>
              <a:rPr lang="en-GB"/>
              <a:t> icon to add picture and add alt text</a:t>
            </a:r>
          </a:p>
        </p:txBody>
      </p:sp>
      <p:sp>
        <p:nvSpPr>
          <p:cNvPr id="4" name="Text Placeholder 3">
            <a:extLst>
              <a:ext uri="{FF2B5EF4-FFF2-40B4-BE49-F238E27FC236}">
                <a16:creationId xmlns:a16="http://schemas.microsoft.com/office/drawing/2014/main" id="{3830AD68-F3CB-41CA-9F13-C9CD0207C105}"/>
              </a:ext>
            </a:extLst>
          </p:cNvPr>
          <p:cNvSpPr>
            <a:spLocks noGrp="1"/>
          </p:cNvSpPr>
          <p:nvPr>
            <p:ph type="body" sz="half" idx="2" hasCustomPrompt="1"/>
          </p:nvPr>
        </p:nvSpPr>
        <p:spPr>
          <a:xfrm>
            <a:off x="839788" y="2057400"/>
            <a:ext cx="3932237" cy="3811588"/>
          </a:xfr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Image 3">
            <a:extLst>
              <a:ext uri="{FF2B5EF4-FFF2-40B4-BE49-F238E27FC236}">
                <a16:creationId xmlns:a16="http://schemas.microsoft.com/office/drawing/2014/main" id="{905A08B7-8936-4079-86FD-6B1DEE15C171}"/>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A6105193-72D5-4747-BAC2-BFF87118645D}"/>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228551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8EED-98D0-4330-AFBF-2C3A3FEBC221}"/>
              </a:ext>
            </a:extLst>
          </p:cNvPr>
          <p:cNvSpPr>
            <a:spLocks noGrp="1"/>
          </p:cNvSpPr>
          <p:nvPr>
            <p:ph type="title"/>
          </p:nvPr>
        </p:nvSpPr>
        <p:spPr>
          <a:xfrm>
            <a:off x="370800" y="475200"/>
            <a:ext cx="10983600" cy="1414800"/>
          </a:xfrm>
        </p:spPr>
        <p:txBody>
          <a:bodyPr anchor="t" anchorCtr="0">
            <a:normAutofit/>
          </a:bodyPr>
          <a:lstStyle>
            <a:lvl1pPr>
              <a:defRPr sz="3600">
                <a:solidFill>
                  <a:srgbClr val="4F758B"/>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1A58B5-F0A1-4455-ADCB-CC621301ED1C}"/>
              </a:ext>
            </a:extLst>
          </p:cNvPr>
          <p:cNvSpPr>
            <a:spLocks noGrp="1"/>
          </p:cNvSpPr>
          <p:nvPr>
            <p:ph type="pic" idx="1" hasCustomPrompt="1"/>
          </p:nvPr>
        </p:nvSpPr>
        <p:spPr>
          <a:xfrm>
            <a:off x="6789600" y="-140400"/>
            <a:ext cx="6505200" cy="4006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a:t>
            </a:r>
            <a:r>
              <a:rPr lang="en-GB"/>
              <a:t> icon to add picture and add alt text</a:t>
            </a:r>
          </a:p>
        </p:txBody>
      </p:sp>
      <p:sp>
        <p:nvSpPr>
          <p:cNvPr id="4" name="Text Placeholder 3">
            <a:extLst>
              <a:ext uri="{FF2B5EF4-FFF2-40B4-BE49-F238E27FC236}">
                <a16:creationId xmlns:a16="http://schemas.microsoft.com/office/drawing/2014/main" id="{3830AD68-F3CB-41CA-9F13-C9CD0207C105}"/>
              </a:ext>
            </a:extLst>
          </p:cNvPr>
          <p:cNvSpPr>
            <a:spLocks noGrp="1"/>
          </p:cNvSpPr>
          <p:nvPr>
            <p:ph type="body" sz="half" idx="2" hasCustomPrompt="1"/>
          </p:nvPr>
        </p:nvSpPr>
        <p:spPr>
          <a:xfrm>
            <a:off x="1188000" y="2077200"/>
            <a:ext cx="7074000" cy="3934800"/>
          </a:xfrm>
        </p:spPr>
        <p:txBody>
          <a:bodyPr>
            <a:normAutofit/>
          </a:bodyPr>
          <a:lstStyle>
            <a:lvl1pPr marL="0" indent="0">
              <a:lnSpc>
                <a:spcPct val="150000"/>
              </a:lnSpc>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Image 3">
            <a:extLst>
              <a:ext uri="{FF2B5EF4-FFF2-40B4-BE49-F238E27FC236}">
                <a16:creationId xmlns:a16="http://schemas.microsoft.com/office/drawing/2014/main" id="{905A08B7-8936-4079-86FD-6B1DEE15C171}"/>
              </a:ext>
            </a:extLst>
          </p:cNvPr>
          <p:cNvPicPr>
            <a:picLocks noChangeAspect="1"/>
          </p:cNvPicPr>
          <p:nvPr userDrawn="1"/>
        </p:nvPicPr>
        <p:blipFill>
          <a:blip r:embed="rId2"/>
          <a:stretch>
            <a:fillRect/>
          </a:stretch>
        </p:blipFill>
        <p:spPr>
          <a:xfrm>
            <a:off x="11312525" y="6551405"/>
            <a:ext cx="752475" cy="154196"/>
          </a:xfrm>
          <a:prstGeom prst="rect">
            <a:avLst/>
          </a:prstGeom>
        </p:spPr>
      </p:pic>
      <p:sp>
        <p:nvSpPr>
          <p:cNvPr id="10" name="Footer Placeholder 4">
            <a:extLst>
              <a:ext uri="{FF2B5EF4-FFF2-40B4-BE49-F238E27FC236}">
                <a16:creationId xmlns:a16="http://schemas.microsoft.com/office/drawing/2014/main" id="{A6105193-72D5-4747-BAC2-BFF87118645D}"/>
              </a:ext>
            </a:extLst>
          </p:cNvPr>
          <p:cNvSpPr txBox="1">
            <a:spLocks/>
          </p:cNvSpPr>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noProof="0" smtClean="0"/>
              <a:pPr/>
              <a:t>‹#›</a:t>
            </a:fld>
            <a:endParaRPr lang="en-US" noProof="0"/>
          </a:p>
        </p:txBody>
      </p:sp>
    </p:spTree>
    <p:extLst>
      <p:ext uri="{BB962C8B-B14F-4D97-AF65-F5344CB8AC3E}">
        <p14:creationId xmlns:p14="http://schemas.microsoft.com/office/powerpoint/2010/main" val="1580341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D4CBF0-2AC2-4839-BD79-A0E9C2F601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4BBBBC-6389-4E4D-899C-A4BC8ECD5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752D9A-BBDA-4D36-85C5-05D17D26C7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CFCF5-A5FF-4B40-829B-786DBAD1DA5D}" type="datetimeFigureOut">
              <a:rPr lang="en-GB" smtClean="0"/>
              <a:t>27/08/2023</a:t>
            </a:fld>
            <a:endParaRPr lang="en-GB"/>
          </a:p>
        </p:txBody>
      </p:sp>
      <p:sp>
        <p:nvSpPr>
          <p:cNvPr id="5" name="Footer Placeholder 4">
            <a:extLst>
              <a:ext uri="{FF2B5EF4-FFF2-40B4-BE49-F238E27FC236}">
                <a16:creationId xmlns:a16="http://schemas.microsoft.com/office/drawing/2014/main" id="{316C7F7B-1E67-45D5-9AEC-15EB54B69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AD8D2A-1BB3-4F41-B9A7-B650F0CE76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27969-6709-4519-9CC1-0F655B0040AE}" type="slidenum">
              <a:rPr lang="en-GB" smtClean="0"/>
              <a:t>‹#›</a:t>
            </a:fld>
            <a:endParaRPr lang="en-GB"/>
          </a:p>
        </p:txBody>
      </p:sp>
      <p:sp>
        <p:nvSpPr>
          <p:cNvPr id="9" name="fc" descr="WIPO FOR OFFICIAL USE ONLY"/>
          <p:cNvSpPr txBox="1"/>
          <p:nvPr userDrawn="1"/>
        </p:nvSpPr>
        <p:spPr>
          <a:xfrm>
            <a:off x="0" y="6537960"/>
            <a:ext cx="12192000" cy="223138"/>
          </a:xfrm>
          <a:prstGeom prst="rect">
            <a:avLst/>
          </a:prstGeom>
          <a:noFill/>
        </p:spPr>
        <p:txBody>
          <a:bodyPr vert="horz" rtlCol="0">
            <a:spAutoFit/>
          </a:bodyPr>
          <a:lstStyle/>
          <a:p>
            <a:pPr algn="ctr"/>
            <a:r>
              <a:rPr lang="en-US" sz="850" b="0" i="0" u="none" baseline="0">
                <a:solidFill>
                  <a:srgbClr val="000000"/>
                </a:solidFill>
                <a:latin typeface="Microsoft Sans Serif" panose="020B0604020202020204" pitchFamily="34" charset="0"/>
              </a:rPr>
              <a:t>WIPO FOR OFFICIAL USE ONLY</a:t>
            </a:r>
          </a:p>
        </p:txBody>
      </p:sp>
    </p:spTree>
    <p:extLst>
      <p:ext uri="{BB962C8B-B14F-4D97-AF65-F5344CB8AC3E}">
        <p14:creationId xmlns:p14="http://schemas.microsoft.com/office/powerpoint/2010/main" val="352166885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89" r:id="rId5"/>
    <p:sldLayoutId id="2147483663" r:id="rId6"/>
    <p:sldLayoutId id="2147483653" r:id="rId7"/>
    <p:sldLayoutId id="2147483657" r:id="rId8"/>
    <p:sldLayoutId id="2147483682" r:id="rId9"/>
    <p:sldLayoutId id="2147483665" r:id="rId10"/>
    <p:sldLayoutId id="2147483668" r:id="rId11"/>
    <p:sldLayoutId id="2147483670" r:id="rId12"/>
    <p:sldLayoutId id="2147483679" r:id="rId13"/>
    <p:sldLayoutId id="2147483674" r:id="rId14"/>
    <p:sldLayoutId id="2147483676" r:id="rId15"/>
    <p:sldLayoutId id="2147483678" r:id="rId16"/>
    <p:sldLayoutId id="2147483684" r:id="rId17"/>
    <p:sldLayoutId id="2147483687" r:id="rId18"/>
    <p:sldLayoutId id="2147483688" r:id="rId19"/>
    <p:sldLayoutId id="2147483686"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hyperlink" Target="mailto:Bmore@mathys-squire.com" TargetMode="External"/><Relationship Id="rId2" Type="http://schemas.openxmlformats.org/officeDocument/2006/relationships/hyperlink" Target="mailto:DSava@mathys-squire.com" TargetMode="Externa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slideLayout" Target="../slideLayouts/slideLayout3.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 Id="rId9" Type="http://schemas.openxmlformats.org/officeDocument/2006/relationships/image" Target="../media/image5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6.sv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3.xml"/><Relationship Id="rId5" Type="http://schemas.openxmlformats.org/officeDocument/2006/relationships/image" Target="../media/image76.emf"/><Relationship Id="rId4" Type="http://schemas.openxmlformats.org/officeDocument/2006/relationships/image" Target="../media/image75.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descr="A view of the glass bridge connecting the G B I building to the P C T building on the WIPO campus. The campus is threaded with tree-lined paths and the blue glass of the buildings reflects the white clouds in the sky. ">
            <a:extLst>
              <a:ext uri="{FF2B5EF4-FFF2-40B4-BE49-F238E27FC236}">
                <a16:creationId xmlns:a16="http://schemas.microsoft.com/office/drawing/2014/main" id="{F7AEF3BA-5F14-4464-A28E-C7453E333627}"/>
              </a:ext>
            </a:extLst>
          </p:cNvPr>
          <p:cNvPicPr>
            <a:picLocks noChangeAspect="1"/>
          </p:cNvPicPr>
          <p:nvPr/>
        </p:nvPicPr>
        <p:blipFill>
          <a:blip r:embed="rId2"/>
          <a:stretch>
            <a:fillRect/>
          </a:stretch>
        </p:blipFill>
        <p:spPr>
          <a:xfrm>
            <a:off x="3843714" y="-509798"/>
            <a:ext cx="9856101" cy="6570734"/>
          </a:xfrm>
          <a:prstGeom prst="rect">
            <a:avLst/>
          </a:prstGeom>
        </p:spPr>
      </p:pic>
      <p:pic>
        <p:nvPicPr>
          <p:cNvPr id="6" name="Image 4">
            <a:extLst>
              <a:ext uri="{FF2B5EF4-FFF2-40B4-BE49-F238E27FC236}">
                <a16:creationId xmlns:a16="http://schemas.microsoft.com/office/drawing/2014/main" id="{16657013-AECB-47EB-AC83-8486224FCC6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8750"/>
          <a:stretch/>
        </p:blipFill>
        <p:spPr>
          <a:xfrm>
            <a:off x="3574656" y="-334388"/>
            <a:ext cx="9906001" cy="6858000"/>
          </a:xfrm>
          <a:prstGeom prst="rect">
            <a:avLst/>
          </a:prstGeom>
        </p:spPr>
      </p:pic>
      <p:sp>
        <p:nvSpPr>
          <p:cNvPr id="4" name="Title 3">
            <a:extLst>
              <a:ext uri="{FF2B5EF4-FFF2-40B4-BE49-F238E27FC236}">
                <a16:creationId xmlns:a16="http://schemas.microsoft.com/office/drawing/2014/main" id="{E6294FF6-347F-4A44-B4F6-B333EF91C337}"/>
              </a:ext>
            </a:extLst>
          </p:cNvPr>
          <p:cNvSpPr>
            <a:spLocks noGrp="1"/>
          </p:cNvSpPr>
          <p:nvPr>
            <p:ph type="ctrTitle"/>
          </p:nvPr>
        </p:nvSpPr>
        <p:spPr>
          <a:xfrm>
            <a:off x="763200" y="1216800"/>
            <a:ext cx="9144000" cy="2387600"/>
          </a:xfrm>
        </p:spPr>
        <p:txBody>
          <a:bodyPr/>
          <a:lstStyle/>
          <a:p>
            <a:r>
              <a:rPr lang="en-US"/>
              <a:t>Intangible Assets Valuation</a:t>
            </a:r>
          </a:p>
        </p:txBody>
      </p:sp>
      <p:sp>
        <p:nvSpPr>
          <p:cNvPr id="5" name="Subtitle 4">
            <a:extLst>
              <a:ext uri="{FF2B5EF4-FFF2-40B4-BE49-F238E27FC236}">
                <a16:creationId xmlns:a16="http://schemas.microsoft.com/office/drawing/2014/main" id="{FF87CF2F-067E-4D6A-9F48-939ED9EBDEC6}"/>
              </a:ext>
            </a:extLst>
          </p:cNvPr>
          <p:cNvSpPr>
            <a:spLocks noGrp="1"/>
          </p:cNvSpPr>
          <p:nvPr>
            <p:ph type="subTitle" idx="1"/>
          </p:nvPr>
        </p:nvSpPr>
        <p:spPr/>
        <p:txBody>
          <a:bodyPr/>
          <a:lstStyle/>
          <a:p>
            <a:r>
              <a:rPr lang="en-US"/>
              <a:t>Dr. Daniel Sava</a:t>
            </a:r>
          </a:p>
          <a:p>
            <a:r>
              <a:rPr lang="en-US"/>
              <a:t>Dr. Brian More</a:t>
            </a:r>
          </a:p>
          <a:p>
            <a:endParaRPr lang="en-US"/>
          </a:p>
          <a:p>
            <a:r>
              <a:rPr lang="en-US"/>
              <a:t>Mathys &amp; Squire Consulting</a:t>
            </a:r>
          </a:p>
        </p:txBody>
      </p:sp>
      <p:pic>
        <p:nvPicPr>
          <p:cNvPr id="8" name="Image 7" descr="The WIPO logo.">
            <a:extLst>
              <a:ext uri="{FF2B5EF4-FFF2-40B4-BE49-F238E27FC236}">
                <a16:creationId xmlns:a16="http://schemas.microsoft.com/office/drawing/2014/main" id="{FA74C9D2-BF47-4031-8530-01CDDAEF6604}"/>
              </a:ext>
            </a:extLst>
          </p:cNvPr>
          <p:cNvPicPr>
            <a:picLocks noChangeAspect="1"/>
          </p:cNvPicPr>
          <p:nvPr/>
        </p:nvPicPr>
        <p:blipFill>
          <a:blip r:embed="rId4"/>
          <a:stretch>
            <a:fillRect/>
          </a:stretch>
        </p:blipFill>
        <p:spPr>
          <a:xfrm>
            <a:off x="9159902" y="4721981"/>
            <a:ext cx="2973787" cy="1561238"/>
          </a:xfrm>
          <a:prstGeom prst="rect">
            <a:avLst/>
          </a:prstGeom>
        </p:spPr>
      </p:pic>
    </p:spTree>
    <p:extLst>
      <p:ext uri="{BB962C8B-B14F-4D97-AF65-F5344CB8AC3E}">
        <p14:creationId xmlns:p14="http://schemas.microsoft.com/office/powerpoint/2010/main" val="11233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81EB-F329-BC12-73A0-7D79121AE6F3}"/>
              </a:ext>
            </a:extLst>
          </p:cNvPr>
          <p:cNvSpPr>
            <a:spLocks noGrp="1"/>
          </p:cNvSpPr>
          <p:nvPr>
            <p:ph type="title"/>
          </p:nvPr>
        </p:nvSpPr>
        <p:spPr/>
        <p:txBody>
          <a:bodyPr/>
          <a:lstStyle/>
          <a:p>
            <a:r>
              <a:rPr lang="en-GB"/>
              <a:t>When? </a:t>
            </a:r>
          </a:p>
        </p:txBody>
      </p:sp>
      <p:sp>
        <p:nvSpPr>
          <p:cNvPr id="3" name="Content Placeholder 2">
            <a:extLst>
              <a:ext uri="{FF2B5EF4-FFF2-40B4-BE49-F238E27FC236}">
                <a16:creationId xmlns:a16="http://schemas.microsoft.com/office/drawing/2014/main" id="{D8C5EAEB-EAF2-87B5-ACD1-91E1EFB72338}"/>
              </a:ext>
            </a:extLst>
          </p:cNvPr>
          <p:cNvSpPr>
            <a:spLocks noGrp="1"/>
          </p:cNvSpPr>
          <p:nvPr>
            <p:ph sz="half" idx="1"/>
          </p:nvPr>
        </p:nvSpPr>
        <p:spPr/>
        <p:txBody>
          <a:bodyPr>
            <a:normAutofit fontScale="85000" lnSpcReduction="20000"/>
          </a:bodyPr>
          <a:lstStyle/>
          <a:p>
            <a:r>
              <a:rPr lang="en-GB"/>
              <a:t>Transactional	</a:t>
            </a:r>
          </a:p>
          <a:p>
            <a:pPr marL="342900" indent="-342900">
              <a:buFont typeface="Arial" panose="020B0604020202020204" pitchFamily="34" charset="0"/>
              <a:buChar char="•"/>
            </a:pPr>
            <a:r>
              <a:rPr lang="en-GB"/>
              <a:t>Transaction pricing – license, sale, purchase</a:t>
            </a:r>
          </a:p>
          <a:p>
            <a:pPr marL="342900" indent="-342900">
              <a:buFont typeface="Arial" panose="020B0604020202020204" pitchFamily="34" charset="0"/>
              <a:buChar char="•"/>
            </a:pPr>
            <a:r>
              <a:rPr lang="en-GB"/>
              <a:t>Financing – fundraising, collateral based</a:t>
            </a:r>
          </a:p>
          <a:p>
            <a:pPr marL="342900" indent="-342900">
              <a:buFont typeface="Arial" panose="020B0604020202020204" pitchFamily="34" charset="0"/>
              <a:buChar char="•"/>
            </a:pPr>
            <a:r>
              <a:rPr lang="en-GB"/>
              <a:t>Tax requirements</a:t>
            </a:r>
          </a:p>
          <a:p>
            <a:pPr marL="342900" indent="-342900">
              <a:buFont typeface="Arial" panose="020B0604020202020204" pitchFamily="34" charset="0"/>
              <a:buChar char="•"/>
            </a:pPr>
            <a:r>
              <a:rPr lang="en-GB"/>
              <a:t>Liquidation/Re-organisation</a:t>
            </a:r>
          </a:p>
          <a:p>
            <a:pPr marL="342900" indent="-342900">
              <a:buFont typeface="Arial" panose="020B0604020202020204" pitchFamily="34" charset="0"/>
              <a:buChar char="•"/>
            </a:pPr>
            <a:r>
              <a:rPr lang="en-GB"/>
              <a:t>Litigation</a:t>
            </a:r>
          </a:p>
          <a:p>
            <a:pPr marL="342900" indent="-342900">
              <a:buFont typeface="Arial" panose="020B0604020202020204" pitchFamily="34" charset="0"/>
              <a:buChar char="•"/>
            </a:pPr>
            <a:endParaRPr lang="en-GB"/>
          </a:p>
        </p:txBody>
      </p:sp>
      <p:sp>
        <p:nvSpPr>
          <p:cNvPr id="4" name="Content Placeholder 3">
            <a:extLst>
              <a:ext uri="{FF2B5EF4-FFF2-40B4-BE49-F238E27FC236}">
                <a16:creationId xmlns:a16="http://schemas.microsoft.com/office/drawing/2014/main" id="{56CD3D45-02F3-F6F2-385A-DEBD1F2DC19B}"/>
              </a:ext>
            </a:extLst>
          </p:cNvPr>
          <p:cNvSpPr>
            <a:spLocks noGrp="1"/>
          </p:cNvSpPr>
          <p:nvPr>
            <p:ph sz="half" idx="2"/>
          </p:nvPr>
        </p:nvSpPr>
        <p:spPr/>
        <p:txBody>
          <a:bodyPr>
            <a:normAutofit fontScale="85000" lnSpcReduction="20000"/>
          </a:bodyPr>
          <a:lstStyle/>
          <a:p>
            <a:r>
              <a:rPr lang="en-GB"/>
              <a:t>Notational </a:t>
            </a:r>
          </a:p>
          <a:p>
            <a:pPr marL="342900" indent="-342900">
              <a:buFont typeface="Arial" panose="020B0604020202020204" pitchFamily="34" charset="0"/>
              <a:buChar char="•"/>
            </a:pPr>
            <a:r>
              <a:rPr lang="en-GB"/>
              <a:t>Strategic planning</a:t>
            </a:r>
          </a:p>
          <a:p>
            <a:pPr marL="342900" indent="-342900">
              <a:buFont typeface="Arial" panose="020B0604020202020204" pitchFamily="34" charset="0"/>
              <a:buChar char="•"/>
            </a:pPr>
            <a:r>
              <a:rPr lang="en-GB"/>
              <a:t>Insurance purposes</a:t>
            </a:r>
          </a:p>
          <a:p>
            <a:pPr marL="342900" indent="-342900">
              <a:buFont typeface="Arial" panose="020B0604020202020204" pitchFamily="34" charset="0"/>
              <a:buChar char="•"/>
            </a:pPr>
            <a:r>
              <a:rPr lang="en-GB"/>
              <a:t>Management information purposes</a:t>
            </a:r>
          </a:p>
          <a:p>
            <a:pPr marL="342900" indent="-342900">
              <a:buFont typeface="Arial" panose="020B0604020202020204" pitchFamily="34" charset="0"/>
              <a:buChar char="•"/>
            </a:pPr>
            <a:r>
              <a:rPr lang="en-GB"/>
              <a:t>Identification of commercialisation opportunities</a:t>
            </a:r>
          </a:p>
        </p:txBody>
      </p:sp>
      <p:sp>
        <p:nvSpPr>
          <p:cNvPr id="5" name="Oval 4">
            <a:extLst>
              <a:ext uri="{FF2B5EF4-FFF2-40B4-BE49-F238E27FC236}">
                <a16:creationId xmlns:a16="http://schemas.microsoft.com/office/drawing/2014/main" id="{FDE7B8C5-C298-CFB0-541B-4B560B77B1FA}"/>
              </a:ext>
            </a:extLst>
          </p:cNvPr>
          <p:cNvSpPr/>
          <p:nvPr/>
        </p:nvSpPr>
        <p:spPr>
          <a:xfrm>
            <a:off x="994876" y="2369291"/>
            <a:ext cx="4827600" cy="2119418"/>
          </a:xfrm>
          <a:prstGeom prst="ellipse">
            <a:avLst/>
          </a:prstGeom>
          <a:noFill/>
          <a:ln>
            <a:solidFill>
              <a:srgbClr val="6D8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128E7FE-163C-A676-EE9E-F7A22EFCAF94}"/>
              </a:ext>
            </a:extLst>
          </p:cNvPr>
          <p:cNvSpPr/>
          <p:nvPr/>
        </p:nvSpPr>
        <p:spPr>
          <a:xfrm>
            <a:off x="6015600" y="3343274"/>
            <a:ext cx="4827600" cy="1919393"/>
          </a:xfrm>
          <a:prstGeom prst="ellipse">
            <a:avLst/>
          </a:prstGeom>
          <a:noFill/>
          <a:ln>
            <a:solidFill>
              <a:srgbClr val="6D8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Handshake outline">
            <a:extLst>
              <a:ext uri="{FF2B5EF4-FFF2-40B4-BE49-F238E27FC236}">
                <a16:creationId xmlns:a16="http://schemas.microsoft.com/office/drawing/2014/main" id="{4C77C071-D1DB-ED8A-D4A3-CB016BA683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8676" y="1620000"/>
            <a:ext cx="914400" cy="914400"/>
          </a:xfrm>
          <a:prstGeom prst="rect">
            <a:avLst/>
          </a:prstGeom>
        </p:spPr>
      </p:pic>
      <p:pic>
        <p:nvPicPr>
          <p:cNvPr id="10" name="Graphic 9" descr="Newspaper outline">
            <a:extLst>
              <a:ext uri="{FF2B5EF4-FFF2-40B4-BE49-F238E27FC236}">
                <a16:creationId xmlns:a16="http://schemas.microsoft.com/office/drawing/2014/main" id="{B0026AFF-6846-23A6-D963-49EDAD04DB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8926" y="1620000"/>
            <a:ext cx="914400" cy="914400"/>
          </a:xfrm>
          <a:prstGeom prst="rect">
            <a:avLst/>
          </a:prstGeom>
        </p:spPr>
      </p:pic>
    </p:spTree>
    <p:extLst>
      <p:ext uri="{BB962C8B-B14F-4D97-AF65-F5344CB8AC3E}">
        <p14:creationId xmlns:p14="http://schemas.microsoft.com/office/powerpoint/2010/main" val="92961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76B7-0EA9-DD80-E455-5944FD28F832}"/>
              </a:ext>
            </a:extLst>
          </p:cNvPr>
          <p:cNvSpPr>
            <a:spLocks noGrp="1"/>
          </p:cNvSpPr>
          <p:nvPr>
            <p:ph type="title"/>
          </p:nvPr>
        </p:nvSpPr>
        <p:spPr/>
        <p:txBody>
          <a:bodyPr/>
          <a:lstStyle/>
          <a:p>
            <a:r>
              <a:rPr lang="en-GB">
                <a:latin typeface="Arial"/>
                <a:cs typeface="Arial"/>
              </a:rPr>
              <a:t>Input Parameters for Valuation</a:t>
            </a:r>
            <a:endParaRPr lang="en-GB"/>
          </a:p>
        </p:txBody>
      </p:sp>
      <p:sp>
        <p:nvSpPr>
          <p:cNvPr id="3" name="Text Placeholder 2">
            <a:extLst>
              <a:ext uri="{FF2B5EF4-FFF2-40B4-BE49-F238E27FC236}">
                <a16:creationId xmlns:a16="http://schemas.microsoft.com/office/drawing/2014/main" id="{BE95EADD-75BB-E164-C750-C53BBF3B190F}"/>
              </a:ext>
            </a:extLst>
          </p:cNvPr>
          <p:cNvSpPr>
            <a:spLocks noGrp="1"/>
          </p:cNvSpPr>
          <p:nvPr>
            <p:ph type="body" idx="1"/>
          </p:nvPr>
        </p:nvSpPr>
        <p:spPr>
          <a:xfrm>
            <a:off x="1040516" y="1388942"/>
            <a:ext cx="4831200" cy="823912"/>
          </a:xfrm>
        </p:spPr>
        <p:txBody>
          <a:bodyPr/>
          <a:lstStyle/>
          <a:p>
            <a:r>
              <a:rPr lang="en-GB">
                <a:latin typeface="Arial"/>
                <a:cs typeface="Arial"/>
              </a:rPr>
              <a:t>Adjustments</a:t>
            </a:r>
            <a:endParaRPr lang="en-GB"/>
          </a:p>
        </p:txBody>
      </p:sp>
      <p:sp>
        <p:nvSpPr>
          <p:cNvPr id="4" name="Content Placeholder 3">
            <a:extLst>
              <a:ext uri="{FF2B5EF4-FFF2-40B4-BE49-F238E27FC236}">
                <a16:creationId xmlns:a16="http://schemas.microsoft.com/office/drawing/2014/main" id="{B8215122-CAE0-0326-39AC-A238F8D22981}"/>
              </a:ext>
            </a:extLst>
          </p:cNvPr>
          <p:cNvSpPr>
            <a:spLocks noGrp="1"/>
          </p:cNvSpPr>
          <p:nvPr>
            <p:ph sz="half" idx="2"/>
          </p:nvPr>
        </p:nvSpPr>
        <p:spPr>
          <a:xfrm>
            <a:off x="647226" y="2213341"/>
            <a:ext cx="5138458" cy="3933852"/>
          </a:xfrm>
        </p:spPr>
        <p:txBody>
          <a:bodyPr vert="horz" lIns="91440" tIns="45720" rIns="91440" bIns="45720" rtlCol="0" anchor="t">
            <a:normAutofit lnSpcReduction="10000"/>
          </a:bodyPr>
          <a:lstStyle/>
          <a:p>
            <a:r>
              <a:rPr lang="en-GB">
                <a:latin typeface="Arial"/>
                <a:cs typeface="Arial"/>
              </a:rPr>
              <a:t>Growth rate                    5% pa</a:t>
            </a:r>
          </a:p>
          <a:p>
            <a:r>
              <a:rPr lang="en-GB">
                <a:latin typeface="Arial"/>
                <a:cs typeface="Arial"/>
              </a:rPr>
              <a:t>Terminal growth rate       1%</a:t>
            </a:r>
          </a:p>
          <a:p>
            <a:r>
              <a:rPr lang="en-GB">
                <a:latin typeface="Arial"/>
                <a:cs typeface="Arial"/>
              </a:rPr>
              <a:t>Discount rate                  20%</a:t>
            </a:r>
            <a:endParaRPr lang="en-GB"/>
          </a:p>
          <a:p>
            <a:r>
              <a:rPr lang="en-GB">
                <a:latin typeface="Arial"/>
                <a:cs typeface="Arial"/>
              </a:rPr>
              <a:t>Valuation date               29/08/2023</a:t>
            </a:r>
            <a:endParaRPr lang="en-GB"/>
          </a:p>
          <a:p>
            <a:r>
              <a:rPr lang="en-GB">
                <a:latin typeface="Arial"/>
                <a:cs typeface="Arial"/>
              </a:rPr>
              <a:t>Financial year end         31/12/2023</a:t>
            </a:r>
            <a:endParaRPr lang="en-GB"/>
          </a:p>
          <a:p>
            <a:r>
              <a:rPr lang="en-GB">
                <a:latin typeface="Arial"/>
                <a:cs typeface="Arial"/>
              </a:rPr>
              <a:t>First cash flow                31/12/2023</a:t>
            </a:r>
            <a:endParaRPr lang="en-GB"/>
          </a:p>
          <a:p>
            <a:endParaRPr lang="en-GB"/>
          </a:p>
        </p:txBody>
      </p:sp>
      <p:sp>
        <p:nvSpPr>
          <p:cNvPr id="5" name="Text Placeholder 4">
            <a:extLst>
              <a:ext uri="{FF2B5EF4-FFF2-40B4-BE49-F238E27FC236}">
                <a16:creationId xmlns:a16="http://schemas.microsoft.com/office/drawing/2014/main" id="{BBF36353-483F-A27E-C014-CB5695B10D22}"/>
              </a:ext>
            </a:extLst>
          </p:cNvPr>
          <p:cNvSpPr>
            <a:spLocks noGrp="1"/>
          </p:cNvSpPr>
          <p:nvPr>
            <p:ph type="body" sz="quarter" idx="3"/>
          </p:nvPr>
        </p:nvSpPr>
        <p:spPr>
          <a:xfrm>
            <a:off x="6172200" y="1352071"/>
            <a:ext cx="5183188" cy="823912"/>
          </a:xfrm>
        </p:spPr>
        <p:txBody>
          <a:bodyPr/>
          <a:lstStyle/>
          <a:p>
            <a:r>
              <a:rPr lang="en-GB"/>
              <a:t>Tax</a:t>
            </a:r>
          </a:p>
        </p:txBody>
      </p:sp>
      <p:sp>
        <p:nvSpPr>
          <p:cNvPr id="6" name="Content Placeholder 5">
            <a:extLst>
              <a:ext uri="{FF2B5EF4-FFF2-40B4-BE49-F238E27FC236}">
                <a16:creationId xmlns:a16="http://schemas.microsoft.com/office/drawing/2014/main" id="{602BE860-488A-0D82-9015-25CA0791075F}"/>
              </a:ext>
            </a:extLst>
          </p:cNvPr>
          <p:cNvSpPr>
            <a:spLocks noGrp="1"/>
          </p:cNvSpPr>
          <p:nvPr>
            <p:ph sz="quarter" idx="4"/>
          </p:nvPr>
        </p:nvSpPr>
        <p:spPr>
          <a:xfrm>
            <a:off x="6172200" y="2213342"/>
            <a:ext cx="5809994" cy="3110400"/>
          </a:xfrm>
        </p:spPr>
        <p:txBody>
          <a:bodyPr vert="horz" lIns="91440" tIns="45720" rIns="91440" bIns="45720" rtlCol="0" anchor="t">
            <a:normAutofit lnSpcReduction="10000"/>
          </a:bodyPr>
          <a:lstStyle/>
          <a:p>
            <a:r>
              <a:rPr lang="en-GB">
                <a:latin typeface="Arial"/>
                <a:cs typeface="Arial"/>
              </a:rPr>
              <a:t>Corporation Tax                     25%</a:t>
            </a:r>
          </a:p>
          <a:p>
            <a:r>
              <a:rPr lang="en-GB">
                <a:latin typeface="Arial"/>
                <a:cs typeface="Arial"/>
              </a:rPr>
              <a:t>Tax Amortization period         25 years</a:t>
            </a:r>
          </a:p>
          <a:p>
            <a:r>
              <a:rPr lang="en-GB">
                <a:latin typeface="Arial"/>
                <a:cs typeface="Arial"/>
              </a:rPr>
              <a:t>Annuity                                   4.947587</a:t>
            </a:r>
          </a:p>
          <a:p>
            <a:r>
              <a:rPr lang="en-GB">
                <a:latin typeface="Arial"/>
                <a:cs typeface="Arial"/>
              </a:rPr>
              <a:t>TAB factor                              0.0520511</a:t>
            </a:r>
            <a:endParaRPr lang="en-GB"/>
          </a:p>
        </p:txBody>
      </p:sp>
    </p:spTree>
    <p:extLst>
      <p:ext uri="{BB962C8B-B14F-4D97-AF65-F5344CB8AC3E}">
        <p14:creationId xmlns:p14="http://schemas.microsoft.com/office/powerpoint/2010/main" val="33882917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3390-AD8C-9736-D087-07DCAC8492EE}"/>
              </a:ext>
            </a:extLst>
          </p:cNvPr>
          <p:cNvSpPr>
            <a:spLocks noGrp="1"/>
          </p:cNvSpPr>
          <p:nvPr>
            <p:ph type="title"/>
          </p:nvPr>
        </p:nvSpPr>
        <p:spPr/>
        <p:txBody>
          <a:bodyPr/>
          <a:lstStyle/>
          <a:p>
            <a:r>
              <a:rPr lang="en-GB">
                <a:latin typeface="Arial"/>
                <a:cs typeface="Arial"/>
              </a:rPr>
              <a:t>Step by Step Calculations</a:t>
            </a:r>
            <a:endParaRPr lang="en-GB"/>
          </a:p>
        </p:txBody>
      </p:sp>
      <p:sp>
        <p:nvSpPr>
          <p:cNvPr id="6" name="TextBox 5">
            <a:extLst>
              <a:ext uri="{FF2B5EF4-FFF2-40B4-BE49-F238E27FC236}">
                <a16:creationId xmlns:a16="http://schemas.microsoft.com/office/drawing/2014/main" id="{870CCC00-4FCF-AA16-289F-9306266BD6E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pic>
        <p:nvPicPr>
          <p:cNvPr id="8" name="Content Placeholder 7" descr="A graph with numbers and lines&#10;&#10;Description automatically generated">
            <a:extLst>
              <a:ext uri="{FF2B5EF4-FFF2-40B4-BE49-F238E27FC236}">
                <a16:creationId xmlns:a16="http://schemas.microsoft.com/office/drawing/2014/main" id="{454E4C4F-0B04-FBA7-B7AC-B51921B112FB}"/>
              </a:ext>
            </a:extLst>
          </p:cNvPr>
          <p:cNvPicPr>
            <a:picLocks noGrp="1" noChangeAspect="1"/>
          </p:cNvPicPr>
          <p:nvPr>
            <p:ph idx="1"/>
          </p:nvPr>
        </p:nvPicPr>
        <p:blipFill>
          <a:blip r:embed="rId2"/>
          <a:stretch>
            <a:fillRect/>
          </a:stretch>
        </p:blipFill>
        <p:spPr>
          <a:xfrm>
            <a:off x="1086926" y="1143137"/>
            <a:ext cx="8972521" cy="5035383"/>
          </a:xfrm>
        </p:spPr>
      </p:pic>
    </p:spTree>
    <p:extLst>
      <p:ext uri="{BB962C8B-B14F-4D97-AF65-F5344CB8AC3E}">
        <p14:creationId xmlns:p14="http://schemas.microsoft.com/office/powerpoint/2010/main" val="10725806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854D-E161-7DEB-FF9F-3FA9ECFA349B}"/>
              </a:ext>
            </a:extLst>
          </p:cNvPr>
          <p:cNvSpPr>
            <a:spLocks noGrp="1"/>
          </p:cNvSpPr>
          <p:nvPr>
            <p:ph type="title"/>
          </p:nvPr>
        </p:nvSpPr>
        <p:spPr/>
        <p:txBody>
          <a:bodyPr/>
          <a:lstStyle/>
          <a:p>
            <a:r>
              <a:rPr lang="en-GB">
                <a:latin typeface="Arial"/>
                <a:cs typeface="Arial"/>
              </a:rPr>
              <a:t>Commentary on Calculations</a:t>
            </a:r>
            <a:endParaRPr lang="en-GB"/>
          </a:p>
        </p:txBody>
      </p:sp>
      <p:sp>
        <p:nvSpPr>
          <p:cNvPr id="3" name="Content Placeholder 2">
            <a:extLst>
              <a:ext uri="{FF2B5EF4-FFF2-40B4-BE49-F238E27FC236}">
                <a16:creationId xmlns:a16="http://schemas.microsoft.com/office/drawing/2014/main" id="{E802DF98-A026-04BB-9D49-9D09081F3DB0}"/>
              </a:ext>
            </a:extLst>
          </p:cNvPr>
          <p:cNvSpPr>
            <a:spLocks noGrp="1"/>
          </p:cNvSpPr>
          <p:nvPr>
            <p:ph idx="1"/>
          </p:nvPr>
        </p:nvSpPr>
        <p:spPr>
          <a:xfrm>
            <a:off x="933476" y="1577579"/>
            <a:ext cx="10597661" cy="4314174"/>
          </a:xfrm>
        </p:spPr>
        <p:txBody>
          <a:bodyPr vert="horz" lIns="91440" tIns="45720" rIns="91440" bIns="45720" rtlCol="0" anchor="t">
            <a:normAutofit/>
          </a:bodyPr>
          <a:lstStyle/>
          <a:p>
            <a:r>
              <a:rPr lang="en-GB" dirty="0">
                <a:latin typeface="Arial"/>
                <a:cs typeface="Arial"/>
              </a:rPr>
              <a:t>The discount rate is taken at 20%, this is high for a public university where the cost of capital is debt only, this figure is more like a small private university value. </a:t>
            </a:r>
          </a:p>
          <a:p>
            <a:r>
              <a:rPr lang="en-GB" dirty="0">
                <a:latin typeface="Arial"/>
                <a:cs typeface="Arial"/>
              </a:rPr>
              <a:t>For sensitivity calculations take the discount rate to 10%, then recalculate.</a:t>
            </a:r>
            <a:endParaRPr lang="en-GB" dirty="0"/>
          </a:p>
          <a:p>
            <a:pPr>
              <a:lnSpc>
                <a:spcPct val="100000"/>
              </a:lnSpc>
              <a:spcBef>
                <a:spcPts val="0"/>
              </a:spcBef>
            </a:pPr>
            <a:endParaRPr lang="en-GB" dirty="0">
              <a:latin typeface="Arial"/>
              <a:cs typeface="Arial"/>
            </a:endParaRPr>
          </a:p>
          <a:p>
            <a:pPr>
              <a:lnSpc>
                <a:spcPct val="100000"/>
              </a:lnSpc>
              <a:spcBef>
                <a:spcPts val="0"/>
              </a:spcBef>
            </a:pPr>
            <a:r>
              <a:rPr lang="en-GB" dirty="0">
                <a:latin typeface="Arial"/>
                <a:cs typeface="Arial"/>
              </a:rPr>
              <a:t>Result   </a:t>
            </a:r>
          </a:p>
          <a:p>
            <a:endParaRPr lang="en-GB" dirty="0">
              <a:latin typeface="Arial"/>
              <a:cs typeface="Arial"/>
            </a:endParaRPr>
          </a:p>
        </p:txBody>
      </p:sp>
      <p:sp>
        <p:nvSpPr>
          <p:cNvPr id="5" name="TextBox 4">
            <a:extLst>
              <a:ext uri="{FF2B5EF4-FFF2-40B4-BE49-F238E27FC236}">
                <a16:creationId xmlns:a16="http://schemas.microsoft.com/office/drawing/2014/main" id="{FAFF555B-9070-77AA-A8FF-E011998487D2}"/>
              </a:ext>
            </a:extLst>
          </p:cNvPr>
          <p:cNvSpPr txBox="1"/>
          <p:nvPr/>
        </p:nvSpPr>
        <p:spPr>
          <a:xfrm>
            <a:off x="6368913" y="4366020"/>
            <a:ext cx="5155114" cy="369332"/>
          </a:xfrm>
          <a:prstGeom prst="rect">
            <a:avLst/>
          </a:prstGeom>
          <a:noFill/>
        </p:spPr>
        <p:txBody>
          <a:bodyPr wrap="square" rtlCol="0">
            <a:spAutoFit/>
          </a:bodyPr>
          <a:lstStyle/>
          <a:p>
            <a:r>
              <a:rPr lang="en-GB" dirty="0"/>
              <a:t>A 48% increase in the expected lifetime value</a:t>
            </a:r>
          </a:p>
        </p:txBody>
      </p:sp>
      <p:pic>
        <p:nvPicPr>
          <p:cNvPr id="6" name="Picture 5">
            <a:extLst>
              <a:ext uri="{FF2B5EF4-FFF2-40B4-BE49-F238E27FC236}">
                <a16:creationId xmlns:a16="http://schemas.microsoft.com/office/drawing/2014/main" id="{55C2ED03-B0DE-1D96-7A49-ED71573634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3006" y="4366020"/>
            <a:ext cx="3553905" cy="1026111"/>
          </a:xfrm>
          <a:prstGeom prst="rect">
            <a:avLst/>
          </a:prstGeom>
          <a:noFill/>
          <a:ln>
            <a:noFill/>
          </a:ln>
        </p:spPr>
      </p:pic>
    </p:spTree>
    <p:extLst>
      <p:ext uri="{BB962C8B-B14F-4D97-AF65-F5344CB8AC3E}">
        <p14:creationId xmlns:p14="http://schemas.microsoft.com/office/powerpoint/2010/main" val="8659563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3B8B-D4D0-3C87-2824-AD556ED3B59F}"/>
              </a:ext>
            </a:extLst>
          </p:cNvPr>
          <p:cNvSpPr>
            <a:spLocks noGrp="1"/>
          </p:cNvSpPr>
          <p:nvPr>
            <p:ph type="title"/>
          </p:nvPr>
        </p:nvSpPr>
        <p:spPr>
          <a:xfrm>
            <a:off x="370800" y="475200"/>
            <a:ext cx="10515600" cy="1325563"/>
          </a:xfrm>
        </p:spPr>
        <p:txBody>
          <a:bodyPr anchor="t">
            <a:normAutofit/>
          </a:bodyPr>
          <a:lstStyle/>
          <a:p>
            <a:r>
              <a:rPr lang="en-GB"/>
              <a:t>Licensing Considerations</a:t>
            </a:r>
          </a:p>
        </p:txBody>
      </p:sp>
      <p:sp>
        <p:nvSpPr>
          <p:cNvPr id="13" name="Content Placeholder 3">
            <a:extLst>
              <a:ext uri="{FF2B5EF4-FFF2-40B4-BE49-F238E27FC236}">
                <a16:creationId xmlns:a16="http://schemas.microsoft.com/office/drawing/2014/main" id="{82FD47F9-814D-B237-D633-5E2D35662120}"/>
              </a:ext>
            </a:extLst>
          </p:cNvPr>
          <p:cNvSpPr>
            <a:spLocks noGrp="1"/>
          </p:cNvSpPr>
          <p:nvPr>
            <p:ph sz="half" idx="2"/>
          </p:nvPr>
        </p:nvSpPr>
        <p:spPr>
          <a:xfrm>
            <a:off x="6172200" y="2077200"/>
            <a:ext cx="5839808" cy="3934800"/>
          </a:xfrm>
        </p:spPr>
        <p:txBody>
          <a:bodyPr vert="horz" lIns="91440" tIns="45720" rIns="91440" bIns="45720" rtlCol="0" anchor="t">
            <a:normAutofit/>
          </a:bodyPr>
          <a:lstStyle/>
          <a:p>
            <a:r>
              <a:rPr lang="en-US" dirty="0">
                <a:latin typeface="Arial"/>
                <a:cs typeface="Arial"/>
              </a:rPr>
              <a:t>The total value of the NPV of the cost savings using the gamified teaching material  = $360,000.</a:t>
            </a:r>
          </a:p>
          <a:p>
            <a:r>
              <a:rPr lang="en-US" dirty="0">
                <a:latin typeface="Arial"/>
                <a:cs typeface="Arial"/>
              </a:rPr>
              <a:t>The licensing university would expect 25% of this as a royalty  = $90,000</a:t>
            </a:r>
          </a:p>
          <a:p>
            <a:r>
              <a:rPr lang="en-US" dirty="0">
                <a:latin typeface="Arial"/>
                <a:cs typeface="Arial"/>
              </a:rPr>
              <a:t>Or $9,000 per annum over 10 years.</a:t>
            </a:r>
          </a:p>
        </p:txBody>
      </p:sp>
      <p:pic>
        <p:nvPicPr>
          <p:cNvPr id="6" name="Content Placeholder 5" descr="Chemistry teacher showing students red solution in flask">
            <a:extLst>
              <a:ext uri="{FF2B5EF4-FFF2-40B4-BE49-F238E27FC236}">
                <a16:creationId xmlns:a16="http://schemas.microsoft.com/office/drawing/2014/main" id="{11DD5225-FAE8-D10A-9A39-30F5F94D753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87450" y="2462461"/>
            <a:ext cx="4827588" cy="3163390"/>
          </a:xfrm>
        </p:spPr>
      </p:pic>
    </p:spTree>
    <p:extLst>
      <p:ext uri="{BB962C8B-B14F-4D97-AF65-F5344CB8AC3E}">
        <p14:creationId xmlns:p14="http://schemas.microsoft.com/office/powerpoint/2010/main" val="18552631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Spinouts and VC funding</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8139952" y="2077200"/>
            <a:ext cx="3563647" cy="3855514"/>
          </a:xfrm>
        </p:spPr>
        <p:txBody>
          <a:bodyPr>
            <a:normAutofit fontScale="62500" lnSpcReduction="20000"/>
          </a:bodyPr>
          <a:lstStyle/>
          <a:p>
            <a:r>
              <a:rPr lang="en-GB"/>
              <a:t>Venture capital works on a Power Law model</a:t>
            </a:r>
          </a:p>
          <a:p>
            <a:r>
              <a:rPr lang="en-GB"/>
              <a:t>VCs – each investment is made with the potential of returning 10-20x (the whole fund or more)</a:t>
            </a:r>
          </a:p>
          <a:p>
            <a:endParaRPr lang="en-GB"/>
          </a:p>
          <a:p>
            <a:r>
              <a:rPr lang="en-GB"/>
              <a:t>Most of the investments will fail</a:t>
            </a:r>
          </a:p>
          <a:p>
            <a:r>
              <a:rPr lang="en-GB"/>
              <a:t>A few will return the invested capital or a bit more</a:t>
            </a:r>
          </a:p>
          <a:p>
            <a:r>
              <a:rPr lang="en-GB"/>
              <a:t>Outliers will return most of the fund</a:t>
            </a:r>
          </a:p>
          <a:p>
            <a:endParaRPr lang="en-GB"/>
          </a:p>
        </p:txBody>
      </p:sp>
      <p:pic>
        <p:nvPicPr>
          <p:cNvPr id="4" name="Picture 6">
            <a:extLst>
              <a:ext uri="{FF2B5EF4-FFF2-40B4-BE49-F238E27FC236}">
                <a16:creationId xmlns:a16="http://schemas.microsoft.com/office/drawing/2014/main" id="{CB2D2108-8688-6250-94AD-48DB49BDB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649" y="2271926"/>
            <a:ext cx="6400800" cy="2187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A4F4FE-6146-D290-3D50-A7076C35A279}"/>
              </a:ext>
            </a:extLst>
          </p:cNvPr>
          <p:cNvSpPr txBox="1"/>
          <p:nvPr/>
        </p:nvSpPr>
        <p:spPr>
          <a:xfrm>
            <a:off x="851649" y="4556717"/>
            <a:ext cx="6400800" cy="184666"/>
          </a:xfrm>
          <a:prstGeom prst="rect">
            <a:avLst/>
          </a:prstGeom>
          <a:noFill/>
        </p:spPr>
        <p:txBody>
          <a:bodyPr wrap="square" rtlCol="0">
            <a:spAutoFit/>
          </a:bodyPr>
          <a:lstStyle/>
          <a:p>
            <a:r>
              <a:rPr lang="en-GB" sz="600"/>
              <a:t>Source: https://dougshapiro.medium.com/power-laws-in-culture-27ab6461c693</a:t>
            </a:r>
          </a:p>
        </p:txBody>
      </p:sp>
    </p:spTree>
    <p:extLst>
      <p:ext uri="{BB962C8B-B14F-4D97-AF65-F5344CB8AC3E}">
        <p14:creationId xmlns:p14="http://schemas.microsoft.com/office/powerpoint/2010/main" val="12572612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0EAF39-BD97-278E-4136-BC399B3BF2CB}"/>
              </a:ext>
            </a:extLst>
          </p:cNvPr>
          <p:cNvSpPr>
            <a:spLocks noGrp="1"/>
          </p:cNvSpPr>
          <p:nvPr>
            <p:ph type="body" sz="half" idx="2"/>
          </p:nvPr>
        </p:nvSpPr>
        <p:spPr>
          <a:xfrm>
            <a:off x="1187999" y="2140875"/>
            <a:ext cx="8785560" cy="3260683"/>
          </a:xfrm>
        </p:spPr>
        <p:txBody>
          <a:bodyPr>
            <a:normAutofit fontScale="70000" lnSpcReduction="20000"/>
          </a:bodyPr>
          <a:lstStyle/>
          <a:p>
            <a:pPr algn="ctr"/>
            <a:r>
              <a:rPr lang="en-GB" sz="4000" b="0" i="1" u="none" strike="noStrike" baseline="0" dirty="0"/>
              <a:t>“A healthy intellectual property position may not guarantee a start-up technology company is going to be successful, but it is going to find it a whole lot harder to succeed if it does not have one. And crucially, it is not just the ownership of intellectual property that is important, it is the understanding that intellectual property is a key.” </a:t>
            </a:r>
            <a:endParaRPr lang="en-GB" sz="4000" dirty="0"/>
          </a:p>
          <a:p>
            <a:pPr algn="ctr"/>
            <a:r>
              <a:rPr lang="en-GB" sz="4000" b="0" i="0" u="none" strike="noStrike" baseline="0" dirty="0" err="1"/>
              <a:t>Joff</a:t>
            </a:r>
            <a:r>
              <a:rPr lang="en-GB" sz="4000" b="0" i="0" u="none" strike="noStrike" baseline="0" dirty="0"/>
              <a:t> Wild</a:t>
            </a:r>
            <a:endParaRPr lang="en-GB" sz="4000" dirty="0"/>
          </a:p>
          <a:p>
            <a:endParaRPr lang="en-GB" dirty="0"/>
          </a:p>
        </p:txBody>
      </p:sp>
    </p:spTree>
    <p:extLst>
      <p:ext uri="{BB962C8B-B14F-4D97-AF65-F5344CB8AC3E}">
        <p14:creationId xmlns:p14="http://schemas.microsoft.com/office/powerpoint/2010/main" val="21467724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due diligence</a:t>
            </a:r>
          </a:p>
        </p:txBody>
      </p:sp>
      <p:pic>
        <p:nvPicPr>
          <p:cNvPr id="6" name="Picture 2">
            <a:extLst>
              <a:ext uri="{FF2B5EF4-FFF2-40B4-BE49-F238E27FC236}">
                <a16:creationId xmlns:a16="http://schemas.microsoft.com/office/drawing/2014/main" id="{78A05CB6-9372-350B-7984-8BA6B626D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79"/>
          <a:stretch/>
        </p:blipFill>
        <p:spPr bwMode="auto">
          <a:xfrm>
            <a:off x="1944032" y="1376132"/>
            <a:ext cx="8303936" cy="50066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40E8FE-6A16-0466-3959-580EE39000F2}"/>
              </a:ext>
            </a:extLst>
          </p:cNvPr>
          <p:cNvSpPr/>
          <p:nvPr/>
        </p:nvSpPr>
        <p:spPr>
          <a:xfrm>
            <a:off x="4280567" y="2592371"/>
            <a:ext cx="1348033" cy="1140644"/>
          </a:xfrm>
          <a:prstGeom prst="rect">
            <a:avLst/>
          </a:prstGeom>
          <a:noFill/>
          <a:ln w="28575">
            <a:solidFill>
              <a:srgbClr val="4F758B"/>
            </a:solidFill>
            <a:extLst>
              <a:ext uri="{C807C97D-BFC1-408E-A445-0C87EB9F89A2}">
                <ask:lineSketchStyleProps xmlns:ask="http://schemas.microsoft.com/office/drawing/2018/sketchyshapes" sd="4028997070">
                  <a:custGeom>
                    <a:avLst/>
                    <a:gdLst>
                      <a:gd name="connsiteX0" fmla="*/ 0 w 1348033"/>
                      <a:gd name="connsiteY0" fmla="*/ 0 h 1140644"/>
                      <a:gd name="connsiteX1" fmla="*/ 422384 w 1348033"/>
                      <a:gd name="connsiteY1" fmla="*/ 0 h 1140644"/>
                      <a:gd name="connsiteX2" fmla="*/ 898689 w 1348033"/>
                      <a:gd name="connsiteY2" fmla="*/ 0 h 1140644"/>
                      <a:gd name="connsiteX3" fmla="*/ 1348033 w 1348033"/>
                      <a:gd name="connsiteY3" fmla="*/ 0 h 1140644"/>
                      <a:gd name="connsiteX4" fmla="*/ 1348033 w 1348033"/>
                      <a:gd name="connsiteY4" fmla="*/ 593135 h 1140644"/>
                      <a:gd name="connsiteX5" fmla="*/ 1348033 w 1348033"/>
                      <a:gd name="connsiteY5" fmla="*/ 1140644 h 1140644"/>
                      <a:gd name="connsiteX6" fmla="*/ 925649 w 1348033"/>
                      <a:gd name="connsiteY6" fmla="*/ 1140644 h 1140644"/>
                      <a:gd name="connsiteX7" fmla="*/ 489785 w 1348033"/>
                      <a:gd name="connsiteY7" fmla="*/ 1140644 h 1140644"/>
                      <a:gd name="connsiteX8" fmla="*/ 0 w 1348033"/>
                      <a:gd name="connsiteY8" fmla="*/ 1140644 h 1140644"/>
                      <a:gd name="connsiteX9" fmla="*/ 0 w 1348033"/>
                      <a:gd name="connsiteY9" fmla="*/ 558916 h 1140644"/>
                      <a:gd name="connsiteX10" fmla="*/ 0 w 1348033"/>
                      <a:gd name="connsiteY10" fmla="*/ 0 h 11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8033" h="1140644" extrusionOk="0">
                        <a:moveTo>
                          <a:pt x="0" y="0"/>
                        </a:moveTo>
                        <a:cubicBezTo>
                          <a:pt x="175562" y="-4324"/>
                          <a:pt x="319734" y="23908"/>
                          <a:pt x="422384" y="0"/>
                        </a:cubicBezTo>
                        <a:cubicBezTo>
                          <a:pt x="525034" y="-23908"/>
                          <a:pt x="674398" y="25058"/>
                          <a:pt x="898689" y="0"/>
                        </a:cubicBezTo>
                        <a:cubicBezTo>
                          <a:pt x="1122980" y="-25058"/>
                          <a:pt x="1211263" y="21639"/>
                          <a:pt x="1348033" y="0"/>
                        </a:cubicBezTo>
                        <a:cubicBezTo>
                          <a:pt x="1367467" y="221213"/>
                          <a:pt x="1291208" y="469108"/>
                          <a:pt x="1348033" y="593135"/>
                        </a:cubicBezTo>
                        <a:cubicBezTo>
                          <a:pt x="1404858" y="717163"/>
                          <a:pt x="1345418" y="1021150"/>
                          <a:pt x="1348033" y="1140644"/>
                        </a:cubicBezTo>
                        <a:cubicBezTo>
                          <a:pt x="1237485" y="1176977"/>
                          <a:pt x="1091433" y="1119492"/>
                          <a:pt x="925649" y="1140644"/>
                        </a:cubicBezTo>
                        <a:cubicBezTo>
                          <a:pt x="759865" y="1161796"/>
                          <a:pt x="633086" y="1105856"/>
                          <a:pt x="489785" y="1140644"/>
                        </a:cubicBezTo>
                        <a:cubicBezTo>
                          <a:pt x="346484" y="1175432"/>
                          <a:pt x="116851" y="1122053"/>
                          <a:pt x="0" y="1140644"/>
                        </a:cubicBezTo>
                        <a:cubicBezTo>
                          <a:pt x="-15929" y="894687"/>
                          <a:pt x="6354" y="837841"/>
                          <a:pt x="0" y="558916"/>
                        </a:cubicBezTo>
                        <a:cubicBezTo>
                          <a:pt x="-6354" y="279991"/>
                          <a:pt x="11103" y="194702"/>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23057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valuation approaches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079135" y="1718982"/>
            <a:ext cx="6292584" cy="4285892"/>
          </a:xfrm>
        </p:spPr>
        <p:txBody>
          <a:bodyPr>
            <a:normAutofit fontScale="62500" lnSpcReduction="20000"/>
          </a:bodyPr>
          <a:lstStyle/>
          <a:p>
            <a:pPr>
              <a:lnSpc>
                <a:spcPct val="120000"/>
              </a:lnSpc>
            </a:pPr>
            <a:r>
              <a:rPr lang="en-GB" dirty="0"/>
              <a:t>Early stages- VCs value company/not IP individually</a:t>
            </a:r>
          </a:p>
          <a:p>
            <a:pPr lvl="1">
              <a:lnSpc>
                <a:spcPct val="120000"/>
              </a:lnSpc>
            </a:pPr>
            <a:r>
              <a:rPr lang="en-GB" dirty="0"/>
              <a:t>IP is included in the company value (main driver of value)</a:t>
            </a:r>
          </a:p>
          <a:p>
            <a:pPr>
              <a:lnSpc>
                <a:spcPct val="120000"/>
              </a:lnSpc>
            </a:pPr>
            <a:r>
              <a:rPr lang="en-GB" dirty="0"/>
              <a:t>Pre &amp; Post money valuation</a:t>
            </a:r>
          </a:p>
          <a:p>
            <a:pPr>
              <a:lnSpc>
                <a:spcPct val="120000"/>
              </a:lnSpc>
            </a:pPr>
            <a:r>
              <a:rPr lang="en-GB" dirty="0"/>
              <a:t>The Art</a:t>
            </a:r>
          </a:p>
          <a:p>
            <a:pPr lvl="1">
              <a:lnSpc>
                <a:spcPct val="120000"/>
              </a:lnSpc>
            </a:pPr>
            <a:r>
              <a:rPr lang="en-GB" dirty="0"/>
              <a:t>How much money one needs to raise? – VCs usually want 20-30% equity </a:t>
            </a:r>
          </a:p>
          <a:p>
            <a:pPr lvl="1">
              <a:lnSpc>
                <a:spcPct val="120000"/>
              </a:lnSpc>
            </a:pPr>
            <a:r>
              <a:rPr lang="en-GB" dirty="0"/>
              <a:t>Interest from other investors (FOMO) – more leverage</a:t>
            </a:r>
          </a:p>
          <a:p>
            <a:pPr lvl="1">
              <a:lnSpc>
                <a:spcPct val="120000"/>
              </a:lnSpc>
            </a:pPr>
            <a:r>
              <a:rPr lang="en-GB" dirty="0"/>
              <a:t>“</a:t>
            </a:r>
            <a:r>
              <a:rPr lang="en-GB" i="1" dirty="0"/>
              <a:t>We laugh at [venture] firms that use spreadsheets for seed and Series A deals for valuations. There’s just not enough data</a:t>
            </a:r>
            <a:r>
              <a:rPr lang="en-GB" dirty="0"/>
              <a:t>.” says Mendelson, co-author of the book, Venture Deals: Be Smarter Than Your Lawyer and Venture Capitalist.</a:t>
            </a:r>
          </a:p>
          <a:p>
            <a:pPr>
              <a:lnSpc>
                <a:spcPct val="120000"/>
              </a:lnSpc>
            </a:pPr>
            <a:r>
              <a:rPr lang="en-GB" dirty="0"/>
              <a:t>Early stage – lack of historical financial data</a:t>
            </a:r>
          </a:p>
        </p:txBody>
      </p:sp>
      <p:sp>
        <p:nvSpPr>
          <p:cNvPr id="8" name="TextBox 7">
            <a:extLst>
              <a:ext uri="{FF2B5EF4-FFF2-40B4-BE49-F238E27FC236}">
                <a16:creationId xmlns:a16="http://schemas.microsoft.com/office/drawing/2014/main" id="{011E454E-BC5E-ACCF-F120-5508D64D57CF}"/>
              </a:ext>
            </a:extLst>
          </p:cNvPr>
          <p:cNvSpPr txBox="1"/>
          <p:nvPr/>
        </p:nvSpPr>
        <p:spPr>
          <a:xfrm>
            <a:off x="8015128" y="2831881"/>
            <a:ext cx="3900340" cy="923330"/>
          </a:xfrm>
          <a:prstGeom prst="rect">
            <a:avLst/>
          </a:prstGeom>
          <a:noFill/>
        </p:spPr>
        <p:txBody>
          <a:bodyPr wrap="square">
            <a:spAutoFit/>
          </a:bodyPr>
          <a:lstStyle/>
          <a:p>
            <a:r>
              <a:rPr lang="en-US" sz="1800" dirty="0"/>
              <a:t>Premoney valuation - €4m | 80%</a:t>
            </a:r>
          </a:p>
          <a:p>
            <a:r>
              <a:rPr lang="en-US" sz="1800" dirty="0"/>
              <a:t>Postmoney valuation - €5m |100%</a:t>
            </a:r>
          </a:p>
          <a:p>
            <a:r>
              <a:rPr lang="en-US" sz="1800" dirty="0"/>
              <a:t>Invested capital - €1m | 20%</a:t>
            </a:r>
            <a:endParaRPr lang="en-GB" sz="1800" dirty="0"/>
          </a:p>
        </p:txBody>
      </p:sp>
      <p:pic>
        <p:nvPicPr>
          <p:cNvPr id="10" name="Picture 9" descr="Stacks of gold coins">
            <a:extLst>
              <a:ext uri="{FF2B5EF4-FFF2-40B4-BE49-F238E27FC236}">
                <a16:creationId xmlns:a16="http://schemas.microsoft.com/office/drawing/2014/main" id="{A840AF52-28F5-FB2B-6295-E08711F9F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054" y="3787757"/>
            <a:ext cx="3731732" cy="2487821"/>
          </a:xfrm>
          <a:prstGeom prst="rect">
            <a:avLst/>
          </a:prstGeom>
        </p:spPr>
      </p:pic>
      <p:sp>
        <p:nvSpPr>
          <p:cNvPr id="12" name="TextBox 11">
            <a:extLst>
              <a:ext uri="{FF2B5EF4-FFF2-40B4-BE49-F238E27FC236}">
                <a16:creationId xmlns:a16="http://schemas.microsoft.com/office/drawing/2014/main" id="{AAB8F268-A732-1A6E-9F42-4487BDB36A05}"/>
              </a:ext>
            </a:extLst>
          </p:cNvPr>
          <p:cNvSpPr txBox="1"/>
          <p:nvPr/>
        </p:nvSpPr>
        <p:spPr>
          <a:xfrm>
            <a:off x="8015128" y="1515498"/>
            <a:ext cx="3400732" cy="923330"/>
          </a:xfrm>
          <a:prstGeom prst="rect">
            <a:avLst/>
          </a:prstGeom>
          <a:noFill/>
        </p:spPr>
        <p:txBody>
          <a:bodyPr wrap="square">
            <a:spAutoFit/>
          </a:bodyPr>
          <a:lstStyle/>
          <a:p>
            <a:pPr marL="0" indent="0">
              <a:buNone/>
            </a:pPr>
            <a:r>
              <a:rPr lang="en-US" sz="1800" b="1" u="sng" dirty="0">
                <a:solidFill>
                  <a:srgbClr val="4F758B"/>
                </a:solidFill>
              </a:rPr>
              <a:t>Premoney valuation = Postmoney valuation – Invested Capital</a:t>
            </a:r>
          </a:p>
        </p:txBody>
      </p:sp>
    </p:spTree>
    <p:extLst>
      <p:ext uri="{BB962C8B-B14F-4D97-AF65-F5344CB8AC3E}">
        <p14:creationId xmlns:p14="http://schemas.microsoft.com/office/powerpoint/2010/main" val="25030612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valuation approaches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079135" y="1718982"/>
            <a:ext cx="10742065" cy="3855514"/>
          </a:xfrm>
        </p:spPr>
        <p:txBody>
          <a:bodyPr>
            <a:normAutofit lnSpcReduction="10000"/>
          </a:bodyPr>
          <a:lstStyle/>
          <a:p>
            <a:r>
              <a:rPr lang="en-GB" dirty="0"/>
              <a:t>3 semi-quantitative method (high degree of subjectivity) – Payne Scorecard, Berkus method, and Risk factor summation method. </a:t>
            </a:r>
          </a:p>
          <a:p>
            <a:pPr marL="342900" indent="-342900">
              <a:buFont typeface="Arial" panose="020B0604020202020204" pitchFamily="34" charset="0"/>
              <a:buChar char="•"/>
            </a:pPr>
            <a:r>
              <a:rPr lang="en-GB" dirty="0"/>
              <a:t>Example of Payne Scorecard</a:t>
            </a:r>
          </a:p>
          <a:p>
            <a:endParaRPr lang="en-GB" dirty="0"/>
          </a:p>
          <a:p>
            <a:r>
              <a:rPr lang="en-GB" dirty="0"/>
              <a:t>2 quantitative methods – VC method; First Chicago method.</a:t>
            </a:r>
          </a:p>
          <a:p>
            <a:pPr marL="342900" indent="-342900">
              <a:buFont typeface="Arial" panose="020B0604020202020204" pitchFamily="34" charset="0"/>
              <a:buChar char="•"/>
            </a:pPr>
            <a:r>
              <a:rPr lang="en-GB" dirty="0"/>
              <a:t>VC method</a:t>
            </a:r>
          </a:p>
          <a:p>
            <a:endParaRPr lang="en-GB" dirty="0"/>
          </a:p>
        </p:txBody>
      </p:sp>
    </p:spTree>
    <p:extLst>
      <p:ext uri="{BB962C8B-B14F-4D97-AF65-F5344CB8AC3E}">
        <p14:creationId xmlns:p14="http://schemas.microsoft.com/office/powerpoint/2010/main" val="13725740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Payne scorecard</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7620000" y="2077200"/>
            <a:ext cx="4083599" cy="3855514"/>
          </a:xfrm>
        </p:spPr>
        <p:txBody>
          <a:bodyPr>
            <a:normAutofit fontScale="62500" lnSpcReduction="20000"/>
          </a:bodyPr>
          <a:lstStyle/>
          <a:p>
            <a:r>
              <a:rPr lang="en-GB" dirty="0"/>
              <a:t>Develop for seed companies in the range of $1m - $2.5m – Premoney valuation.</a:t>
            </a:r>
          </a:p>
          <a:p>
            <a:r>
              <a:rPr lang="en-GB" dirty="0"/>
              <a:t>Decide on comparison factor for potential company</a:t>
            </a:r>
          </a:p>
          <a:p>
            <a:r>
              <a:rPr lang="en-GB" dirty="0"/>
              <a:t>Compare the factors with a benchmark company for which the Premoney valuation is known</a:t>
            </a:r>
          </a:p>
          <a:p>
            <a:r>
              <a:rPr lang="en-GB" dirty="0"/>
              <a:t>Add factors and multiply with benchmark pre-money valuation</a:t>
            </a:r>
          </a:p>
          <a:p>
            <a:r>
              <a:rPr lang="en-GB" sz="1100" dirty="0"/>
              <a:t>Source: William Payne, The Definitive Guide to Raising Money from Angels; Antonella </a:t>
            </a:r>
            <a:r>
              <a:rPr lang="en-GB" sz="1100" dirty="0" err="1"/>
              <a:t>Puca</a:t>
            </a:r>
            <a:r>
              <a:rPr lang="en-GB" sz="1100" dirty="0"/>
              <a:t>, Early Stage Valuation: A Fair Value Perspective</a:t>
            </a:r>
          </a:p>
          <a:p>
            <a:endParaRPr lang="en-GB" dirty="0"/>
          </a:p>
        </p:txBody>
      </p:sp>
      <p:graphicFrame>
        <p:nvGraphicFramePr>
          <p:cNvPr id="6" name="Table 5">
            <a:extLst>
              <a:ext uri="{FF2B5EF4-FFF2-40B4-BE49-F238E27FC236}">
                <a16:creationId xmlns:a16="http://schemas.microsoft.com/office/drawing/2014/main" id="{73E0537E-8165-3BE4-FE69-B87C8D155CA7}"/>
              </a:ext>
            </a:extLst>
          </p:cNvPr>
          <p:cNvGraphicFramePr>
            <a:graphicFrameLocks noGrp="1"/>
          </p:cNvGraphicFramePr>
          <p:nvPr>
            <p:extLst>
              <p:ext uri="{D42A27DB-BD31-4B8C-83A1-F6EECF244321}">
                <p14:modId xmlns:p14="http://schemas.microsoft.com/office/powerpoint/2010/main" val="3308432026"/>
              </p:ext>
            </p:extLst>
          </p:nvPr>
        </p:nvGraphicFramePr>
        <p:xfrm>
          <a:off x="1012487" y="1672785"/>
          <a:ext cx="6079124" cy="4529249"/>
        </p:xfrm>
        <a:graphic>
          <a:graphicData uri="http://schemas.openxmlformats.org/drawingml/2006/table">
            <a:tbl>
              <a:tblPr firstRow="1" bandRow="1">
                <a:tableStyleId>{5940675A-B579-460E-94D1-54222C63F5DA}</a:tableStyleId>
              </a:tblPr>
              <a:tblGrid>
                <a:gridCol w="3582186">
                  <a:extLst>
                    <a:ext uri="{9D8B030D-6E8A-4147-A177-3AD203B41FA5}">
                      <a16:colId xmlns:a16="http://schemas.microsoft.com/office/drawing/2014/main" val="20000"/>
                    </a:ext>
                  </a:extLst>
                </a:gridCol>
                <a:gridCol w="2496938">
                  <a:extLst>
                    <a:ext uri="{9D8B030D-6E8A-4147-A177-3AD203B41FA5}">
                      <a16:colId xmlns:a16="http://schemas.microsoft.com/office/drawing/2014/main" val="20001"/>
                    </a:ext>
                  </a:extLst>
                </a:gridCol>
              </a:tblGrid>
              <a:tr h="461776">
                <a:tc>
                  <a:txBody>
                    <a:bodyPr/>
                    <a:lstStyle/>
                    <a:p>
                      <a:pPr marL="0" indent="0">
                        <a:buSzPct val="60000"/>
                        <a:buFont typeface="Lucida Grande"/>
                        <a:buNone/>
                      </a:pPr>
                      <a:r>
                        <a:rPr lang="en-US" cap="all" dirty="0">
                          <a:solidFill>
                            <a:schemeClr val="bg1"/>
                          </a:solidFill>
                          <a:latin typeface="+mn-lt"/>
                          <a:cs typeface="Abel Regular"/>
                        </a:rPr>
                        <a:t>Comparison Factor</a:t>
                      </a:r>
                    </a:p>
                  </a:txBody>
                  <a:tcPr anchor="ctr">
                    <a:lnL w="12700" cmpd="sng">
                      <a:noFill/>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tc>
                  <a:txBody>
                    <a:bodyPr/>
                    <a:lstStyle/>
                    <a:p>
                      <a:pPr marL="0" indent="0">
                        <a:buSzPct val="60000"/>
                        <a:buFont typeface="Lucida Grande"/>
                        <a:buNone/>
                      </a:pPr>
                      <a:r>
                        <a:rPr lang="en-US" cap="all" dirty="0">
                          <a:solidFill>
                            <a:schemeClr val="bg1"/>
                          </a:solidFill>
                          <a:latin typeface="+mn-lt"/>
                          <a:cs typeface="Abel Regular"/>
                        </a:rPr>
                        <a:t>Weight in Valuation</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extLst>
                  <a:ext uri="{0D108BD9-81ED-4DB2-BD59-A6C34878D82A}">
                    <a16:rowId xmlns:a16="http://schemas.microsoft.com/office/drawing/2014/main" val="10000"/>
                  </a:ext>
                </a:extLst>
              </a:tr>
              <a:tr h="571330">
                <a:tc>
                  <a:txBody>
                    <a:bodyPr/>
                    <a:lstStyle/>
                    <a:p>
                      <a:r>
                        <a:rPr lang="en-US" dirty="0">
                          <a:solidFill>
                            <a:schemeClr val="tx1"/>
                          </a:solidFill>
                          <a:latin typeface="+mn-lt"/>
                          <a:cs typeface="Open Sans"/>
                        </a:rPr>
                        <a:t>Strength of entrepreneur &amp; Team</a:t>
                      </a:r>
                    </a:p>
                  </a:txBody>
                  <a:tcPr>
                    <a:lnL w="12700" cmpd="sng">
                      <a:noFill/>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0-30%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64446">
                <a:tc>
                  <a:txBody>
                    <a:bodyPr/>
                    <a:lstStyle/>
                    <a:p>
                      <a:r>
                        <a:rPr lang="en-US" dirty="0">
                          <a:solidFill>
                            <a:schemeClr val="tx1"/>
                          </a:solidFill>
                          <a:latin typeface="+mn-lt"/>
                          <a:cs typeface="Open Sans"/>
                        </a:rPr>
                        <a:t>Size of the opportunity</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8213">
                <a:tc>
                  <a:txBody>
                    <a:bodyPr/>
                    <a:lstStyle/>
                    <a:p>
                      <a:r>
                        <a:rPr lang="en-US" dirty="0">
                          <a:solidFill>
                            <a:schemeClr val="tx1"/>
                          </a:solidFill>
                          <a:latin typeface="+mn-lt"/>
                          <a:cs typeface="Open Sans"/>
                        </a:rPr>
                        <a:t>Product/Technology</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0-15%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43795">
                <a:tc>
                  <a:txBody>
                    <a:bodyPr/>
                    <a:lstStyle/>
                    <a:p>
                      <a:r>
                        <a:rPr lang="en-US" dirty="0">
                          <a:solidFill>
                            <a:schemeClr val="tx1"/>
                          </a:solidFill>
                          <a:latin typeface="+mn-lt"/>
                          <a:cs typeface="Open Sans"/>
                        </a:rPr>
                        <a:t>Competitive environment</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0-10%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43795">
                <a:tc>
                  <a:txBody>
                    <a:bodyPr/>
                    <a:lstStyle/>
                    <a:p>
                      <a:r>
                        <a:rPr lang="en-US" dirty="0">
                          <a:solidFill>
                            <a:schemeClr val="tx1"/>
                          </a:solidFill>
                          <a:latin typeface="+mn-lt"/>
                          <a:cs typeface="Open Sans"/>
                        </a:rPr>
                        <a:t>Marketing/Sales/Partnerships</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0-10%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308644"/>
                  </a:ext>
                </a:extLst>
              </a:tr>
              <a:tr h="543795">
                <a:tc>
                  <a:txBody>
                    <a:bodyPr/>
                    <a:lstStyle/>
                    <a:p>
                      <a:r>
                        <a:rPr lang="en-US" dirty="0">
                          <a:solidFill>
                            <a:schemeClr val="tx1"/>
                          </a:solidFill>
                          <a:latin typeface="+mn-lt"/>
                          <a:cs typeface="Open Sans"/>
                        </a:rPr>
                        <a:t>Need for additional investment</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276145"/>
                  </a:ext>
                </a:extLst>
              </a:tr>
              <a:tr h="543795">
                <a:tc>
                  <a:txBody>
                    <a:bodyPr/>
                    <a:lstStyle/>
                    <a:p>
                      <a:r>
                        <a:rPr lang="en-US" dirty="0">
                          <a:solidFill>
                            <a:schemeClr val="tx1"/>
                          </a:solidFill>
                          <a:latin typeface="+mn-lt"/>
                          <a:cs typeface="Open Sans"/>
                        </a:rPr>
                        <a:t>Other factors</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mn-lt"/>
                          <a:cs typeface="Open Sans"/>
                        </a:rPr>
                        <a:t>0-5%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286251"/>
                  </a:ext>
                </a:extLst>
              </a:tr>
            </a:tbl>
          </a:graphicData>
        </a:graphic>
      </p:graphicFrame>
    </p:spTree>
    <p:extLst>
      <p:ext uri="{BB962C8B-B14F-4D97-AF65-F5344CB8AC3E}">
        <p14:creationId xmlns:p14="http://schemas.microsoft.com/office/powerpoint/2010/main" val="2190622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What?</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052806" y="1806813"/>
            <a:ext cx="10515600" cy="3855514"/>
          </a:xfrm>
        </p:spPr>
        <p:txBody>
          <a:bodyPr vert="horz" lIns="91440" tIns="45720" rIns="91440" bIns="45720" rtlCol="0" anchor="t">
            <a:normAutofit fontScale="85000" lnSpcReduction="10000"/>
          </a:bodyPr>
          <a:lstStyle/>
          <a:p>
            <a:r>
              <a:rPr lang="en-GB"/>
              <a:t>Accounting standards - International Financial Reporting Standards (IFRS) &amp; Generally Accepted Accounting Principles (GAAP) </a:t>
            </a:r>
          </a:p>
          <a:p>
            <a:r>
              <a:rPr lang="en-GB" b="1">
                <a:latin typeface="Arial"/>
                <a:cs typeface="Arial"/>
              </a:rPr>
              <a:t>Intangible assets </a:t>
            </a:r>
            <a:r>
              <a:rPr lang="en-GB">
                <a:latin typeface="Arial"/>
                <a:cs typeface="Arial"/>
              </a:rPr>
              <a:t>– IFRS – International Accounting Standards (IAS) 38 – “</a:t>
            </a:r>
            <a:r>
              <a:rPr lang="en-GB" i="1">
                <a:latin typeface="Arial"/>
                <a:cs typeface="Arial"/>
              </a:rPr>
              <a:t>An intangible asset is an identifiable non-monetary asset without physical substance. Such an asset is identifiable when it is separable, or when it arises from contractual or other legal rights. Separable assets can be sold, transferred, licensed, etc.”</a:t>
            </a:r>
          </a:p>
          <a:p>
            <a:r>
              <a:rPr lang="en-GB" b="1"/>
              <a:t>Intangible assets </a:t>
            </a:r>
            <a:r>
              <a:rPr lang="en-GB"/>
              <a:t>– US GAAP – Accounting Standards Codification (ASC) 350 – “</a:t>
            </a:r>
            <a:r>
              <a:rPr lang="en-GB" i="1"/>
              <a:t>Intangible assets are assets (not including financial assets) that lack physical substance.</a:t>
            </a:r>
            <a:r>
              <a:rPr lang="en-GB"/>
              <a:t>”</a:t>
            </a:r>
          </a:p>
        </p:txBody>
      </p:sp>
    </p:spTree>
    <p:extLst>
      <p:ext uri="{BB962C8B-B14F-4D97-AF65-F5344CB8AC3E}">
        <p14:creationId xmlns:p14="http://schemas.microsoft.com/office/powerpoint/2010/main" val="26489771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Payne scorecard</a:t>
            </a:r>
          </a:p>
        </p:txBody>
      </p:sp>
      <p:graphicFrame>
        <p:nvGraphicFramePr>
          <p:cNvPr id="9" name="Table 8">
            <a:extLst>
              <a:ext uri="{FF2B5EF4-FFF2-40B4-BE49-F238E27FC236}">
                <a16:creationId xmlns:a16="http://schemas.microsoft.com/office/drawing/2014/main" id="{DF4D62B8-997C-CF82-D0F0-198BAFC19FD8}"/>
              </a:ext>
            </a:extLst>
          </p:cNvPr>
          <p:cNvGraphicFramePr>
            <a:graphicFrameLocks noGrp="1"/>
          </p:cNvGraphicFramePr>
          <p:nvPr>
            <p:extLst>
              <p:ext uri="{D42A27DB-BD31-4B8C-83A1-F6EECF244321}">
                <p14:modId xmlns:p14="http://schemas.microsoft.com/office/powerpoint/2010/main" val="85424604"/>
              </p:ext>
            </p:extLst>
          </p:nvPr>
        </p:nvGraphicFramePr>
        <p:xfrm>
          <a:off x="1085655" y="1663359"/>
          <a:ext cx="10020690" cy="3229645"/>
        </p:xfrm>
        <a:graphic>
          <a:graphicData uri="http://schemas.openxmlformats.org/drawingml/2006/table">
            <a:tbl>
              <a:tblPr firstRow="1" bandRow="1">
                <a:tableStyleId>{5940675A-B579-460E-94D1-54222C63F5DA}</a:tableStyleId>
              </a:tblPr>
              <a:tblGrid>
                <a:gridCol w="3780147">
                  <a:extLst>
                    <a:ext uri="{9D8B030D-6E8A-4147-A177-3AD203B41FA5}">
                      <a16:colId xmlns:a16="http://schemas.microsoft.com/office/drawing/2014/main" val="20000"/>
                    </a:ext>
                  </a:extLst>
                </a:gridCol>
                <a:gridCol w="2036190">
                  <a:extLst>
                    <a:ext uri="{9D8B030D-6E8A-4147-A177-3AD203B41FA5}">
                      <a16:colId xmlns:a16="http://schemas.microsoft.com/office/drawing/2014/main" val="20001"/>
                    </a:ext>
                  </a:extLst>
                </a:gridCol>
                <a:gridCol w="1564849">
                  <a:extLst>
                    <a:ext uri="{9D8B030D-6E8A-4147-A177-3AD203B41FA5}">
                      <a16:colId xmlns:a16="http://schemas.microsoft.com/office/drawing/2014/main" val="4015481851"/>
                    </a:ext>
                  </a:extLst>
                </a:gridCol>
                <a:gridCol w="1564850">
                  <a:extLst>
                    <a:ext uri="{9D8B030D-6E8A-4147-A177-3AD203B41FA5}">
                      <a16:colId xmlns:a16="http://schemas.microsoft.com/office/drawing/2014/main" val="3213218943"/>
                    </a:ext>
                  </a:extLst>
                </a:gridCol>
                <a:gridCol w="1074654">
                  <a:extLst>
                    <a:ext uri="{9D8B030D-6E8A-4147-A177-3AD203B41FA5}">
                      <a16:colId xmlns:a16="http://schemas.microsoft.com/office/drawing/2014/main" val="4123537656"/>
                    </a:ext>
                  </a:extLst>
                </a:gridCol>
              </a:tblGrid>
              <a:tr h="383801">
                <a:tc>
                  <a:txBody>
                    <a:bodyPr/>
                    <a:lstStyle/>
                    <a:p>
                      <a:pPr marL="0" indent="0">
                        <a:buSzPct val="60000"/>
                        <a:buFont typeface="Lucida Grande"/>
                        <a:buNone/>
                      </a:pPr>
                      <a:r>
                        <a:rPr lang="en-US" sz="1600" cap="all" dirty="0">
                          <a:solidFill>
                            <a:schemeClr val="bg1"/>
                          </a:solidFill>
                          <a:latin typeface="+mn-lt"/>
                          <a:cs typeface="Abel Regular"/>
                        </a:rPr>
                        <a:t>Comparison Factor</a:t>
                      </a:r>
                    </a:p>
                  </a:txBody>
                  <a:tcPr anchor="ctr">
                    <a:lnL w="12700" cmpd="sng">
                      <a:noFill/>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tc>
                  <a:txBody>
                    <a:bodyPr/>
                    <a:lstStyle/>
                    <a:p>
                      <a:pPr marL="0" indent="0">
                        <a:buSzPct val="60000"/>
                        <a:buFont typeface="Lucida Grande"/>
                        <a:buNone/>
                      </a:pPr>
                      <a:r>
                        <a:rPr lang="en-US" sz="1600" cap="all" dirty="0">
                          <a:solidFill>
                            <a:schemeClr val="bg1"/>
                          </a:solidFill>
                          <a:latin typeface="+mn-lt"/>
                          <a:cs typeface="Abel Regular"/>
                        </a:rPr>
                        <a:t>Target company</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tc>
                  <a:txBody>
                    <a:bodyPr/>
                    <a:lstStyle/>
                    <a:p>
                      <a:pPr marL="0" indent="0">
                        <a:buSzPct val="60000"/>
                        <a:buFont typeface="Lucida Grande"/>
                        <a:buNone/>
                      </a:pPr>
                      <a:r>
                        <a:rPr lang="en-US" sz="1600" cap="all" dirty="0">
                          <a:solidFill>
                            <a:schemeClr val="bg1"/>
                          </a:solidFill>
                          <a:latin typeface="+mn-lt"/>
                          <a:cs typeface="Abel Regular"/>
                        </a:rPr>
                        <a:t>Benchmark</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tc>
                  <a:txBody>
                    <a:bodyPr/>
                    <a:lstStyle/>
                    <a:p>
                      <a:pPr marL="0" indent="0">
                        <a:buSzPct val="60000"/>
                        <a:buFont typeface="Lucida Grande"/>
                        <a:buNone/>
                      </a:pPr>
                      <a:r>
                        <a:rPr lang="en-US" sz="1600" cap="all" dirty="0">
                          <a:solidFill>
                            <a:schemeClr val="bg1"/>
                          </a:solidFill>
                          <a:latin typeface="+mn-lt"/>
                          <a:cs typeface="Abel Regular"/>
                        </a:rPr>
                        <a:t>Comparison</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tc>
                  <a:txBody>
                    <a:bodyPr/>
                    <a:lstStyle/>
                    <a:p>
                      <a:pPr marL="0" indent="0">
                        <a:buSzPct val="60000"/>
                        <a:buFont typeface="Lucida Grande"/>
                        <a:buNone/>
                      </a:pPr>
                      <a:r>
                        <a:rPr lang="en-US" sz="1600" cap="all" dirty="0">
                          <a:solidFill>
                            <a:schemeClr val="bg1"/>
                          </a:solidFill>
                          <a:latin typeface="+mn-lt"/>
                          <a:cs typeface="Abel Regular"/>
                        </a:rPr>
                        <a:t>Factor</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F758B"/>
                    </a:solidFill>
                  </a:tcPr>
                </a:tc>
                <a:extLst>
                  <a:ext uri="{0D108BD9-81ED-4DB2-BD59-A6C34878D82A}">
                    <a16:rowId xmlns:a16="http://schemas.microsoft.com/office/drawing/2014/main" val="10000"/>
                  </a:ext>
                </a:extLst>
              </a:tr>
              <a:tr h="383801">
                <a:tc>
                  <a:txBody>
                    <a:bodyPr/>
                    <a:lstStyle/>
                    <a:p>
                      <a:r>
                        <a:rPr lang="en-US" dirty="0">
                          <a:solidFill>
                            <a:schemeClr val="tx1"/>
                          </a:solidFill>
                          <a:latin typeface="Open Sans"/>
                          <a:cs typeface="Open Sans"/>
                        </a:rPr>
                        <a:t>Strength of entrepreneur &amp; Team</a:t>
                      </a:r>
                    </a:p>
                  </a:txBody>
                  <a:tcPr>
                    <a:lnL w="12700" cmpd="sng">
                      <a:noFill/>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30%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25% </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120%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0.36</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mpd="sng">
                      <a:noFill/>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1070">
                <a:tc>
                  <a:txBody>
                    <a:bodyPr/>
                    <a:lstStyle/>
                    <a:p>
                      <a:r>
                        <a:rPr lang="en-US" dirty="0">
                          <a:solidFill>
                            <a:schemeClr val="tx1"/>
                          </a:solidFill>
                          <a:latin typeface="Open Sans"/>
                          <a:cs typeface="Open Sans"/>
                        </a:rPr>
                        <a:t>Size of the opportunity</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1070">
                <a:tc>
                  <a:txBody>
                    <a:bodyPr/>
                    <a:lstStyle/>
                    <a:p>
                      <a:r>
                        <a:rPr lang="en-US" dirty="0">
                          <a:solidFill>
                            <a:schemeClr val="tx1"/>
                          </a:solidFill>
                          <a:latin typeface="Open Sans"/>
                          <a:cs typeface="Open Sans"/>
                        </a:rPr>
                        <a:t>Product/Technology</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75%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0.1125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83801">
                <a:tc>
                  <a:txBody>
                    <a:bodyPr/>
                    <a:lstStyle/>
                    <a:p>
                      <a:r>
                        <a:rPr lang="en-US" dirty="0">
                          <a:solidFill>
                            <a:schemeClr val="tx1"/>
                          </a:solidFill>
                          <a:latin typeface="Open Sans"/>
                          <a:cs typeface="Open Sans"/>
                        </a:rPr>
                        <a:t>Competitive environment</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0.1</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83801">
                <a:tc>
                  <a:txBody>
                    <a:bodyPr/>
                    <a:lstStyle/>
                    <a:p>
                      <a:r>
                        <a:rPr lang="en-US" dirty="0">
                          <a:solidFill>
                            <a:schemeClr val="tx1"/>
                          </a:solidFill>
                          <a:latin typeface="Open Sans"/>
                          <a:cs typeface="Open Sans"/>
                        </a:rPr>
                        <a:t>Marketing/Sales/Partnerships</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80%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0.08</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308644"/>
                  </a:ext>
                </a:extLst>
              </a:tr>
              <a:tr h="383801">
                <a:tc>
                  <a:txBody>
                    <a:bodyPr/>
                    <a:lstStyle/>
                    <a:p>
                      <a:r>
                        <a:rPr lang="en-US" dirty="0">
                          <a:solidFill>
                            <a:schemeClr val="tx1"/>
                          </a:solidFill>
                          <a:latin typeface="Open Sans"/>
                          <a:cs typeface="Open Sans"/>
                        </a:rPr>
                        <a:t>Need for additional investment</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100%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0.05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12700" cap="flat" cmpd="sng" algn="ctr">
                      <a:solidFill>
                        <a:srgbClr val="6F758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276145"/>
                  </a:ext>
                </a:extLst>
              </a:tr>
              <a:tr h="383801">
                <a:tc>
                  <a:txBody>
                    <a:bodyPr/>
                    <a:lstStyle/>
                    <a:p>
                      <a:r>
                        <a:rPr lang="en-US" dirty="0">
                          <a:solidFill>
                            <a:schemeClr val="tx1"/>
                          </a:solidFill>
                          <a:latin typeface="Open Sans"/>
                          <a:cs typeface="Open Sans"/>
                        </a:rPr>
                        <a:t>Other factors (great traction)</a:t>
                      </a:r>
                    </a:p>
                  </a:txBody>
                  <a:tcPr>
                    <a:lnL w="12700" cmpd="sng">
                      <a:noFill/>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2.5%</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200%</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Open Sans"/>
                          <a:cs typeface="Open Sans"/>
                        </a:rPr>
                        <a:t>0.1</a:t>
                      </a:r>
                    </a:p>
                  </a:txBody>
                  <a:tcPr>
                    <a:lnL w="12700" cap="flat" cmpd="sng" algn="ctr">
                      <a:solidFill>
                        <a:srgbClr val="6F7581"/>
                      </a:solidFill>
                      <a:prstDash val="sysDot"/>
                      <a:round/>
                      <a:headEnd type="none" w="med" len="med"/>
                      <a:tailEnd type="none" w="med" len="med"/>
                    </a:lnL>
                    <a:lnR w="12700" cap="flat" cmpd="sng" algn="ctr">
                      <a:solidFill>
                        <a:srgbClr val="6F7581"/>
                      </a:solidFill>
                      <a:prstDash val="sysDot"/>
                      <a:round/>
                      <a:headEnd type="none" w="med" len="med"/>
                      <a:tailEnd type="none" w="med" len="med"/>
                    </a:lnR>
                    <a:lnT w="12700" cap="flat" cmpd="sng" algn="ctr">
                      <a:solidFill>
                        <a:srgbClr val="6F7581"/>
                      </a:solidFill>
                      <a:prstDash val="sysDot"/>
                      <a:round/>
                      <a:headEnd type="none" w="med" len="med"/>
                      <a:tailEnd type="none" w="med" len="med"/>
                    </a:lnT>
                    <a:lnB w="38100" cap="flat" cmpd="sng" algn="ctr">
                      <a:solidFill>
                        <a:srgbClr val="6F758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286251"/>
                  </a:ext>
                </a:extLst>
              </a:tr>
            </a:tbl>
          </a:graphicData>
        </a:graphic>
      </p:graphicFrame>
      <p:sp>
        <p:nvSpPr>
          <p:cNvPr id="10" name="Content Placeholder 2">
            <a:extLst>
              <a:ext uri="{FF2B5EF4-FFF2-40B4-BE49-F238E27FC236}">
                <a16:creationId xmlns:a16="http://schemas.microsoft.com/office/drawing/2014/main" id="{25B0CE12-B374-5EFF-E671-1259610C17FC}"/>
              </a:ext>
            </a:extLst>
          </p:cNvPr>
          <p:cNvSpPr>
            <a:spLocks noGrp="1"/>
          </p:cNvSpPr>
          <p:nvPr>
            <p:ph idx="1"/>
          </p:nvPr>
        </p:nvSpPr>
        <p:spPr>
          <a:xfrm>
            <a:off x="1085655" y="4893004"/>
            <a:ext cx="10020690" cy="1121297"/>
          </a:xfrm>
        </p:spPr>
        <p:txBody>
          <a:bodyPr>
            <a:normAutofit/>
          </a:bodyPr>
          <a:lstStyle/>
          <a:p>
            <a:pPr marL="0" indent="0">
              <a:buNone/>
            </a:pPr>
            <a:r>
              <a:rPr lang="en-GB" sz="1800" dirty="0"/>
              <a:t>Total factor – 1.0525; Benchmark Premoney valuation - $2m</a:t>
            </a:r>
          </a:p>
          <a:p>
            <a:pPr marL="0" indent="0">
              <a:buNone/>
            </a:pPr>
            <a:r>
              <a:rPr lang="en-GB" sz="1800" dirty="0"/>
              <a:t>Target Premoney valuation - $ 2.105m</a:t>
            </a:r>
          </a:p>
          <a:p>
            <a:pPr marL="0" indent="0">
              <a:buNone/>
            </a:pPr>
            <a:endParaRPr lang="en-GB" dirty="0"/>
          </a:p>
        </p:txBody>
      </p:sp>
    </p:spTree>
    <p:extLst>
      <p:ext uri="{BB962C8B-B14F-4D97-AF65-F5344CB8AC3E}">
        <p14:creationId xmlns:p14="http://schemas.microsoft.com/office/powerpoint/2010/main" val="6036706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Spinouts and VC funding – VC method</a:t>
            </a:r>
          </a:p>
        </p:txBody>
      </p:sp>
      <p:sp>
        <p:nvSpPr>
          <p:cNvPr id="10" name="Content Placeholder 2">
            <a:extLst>
              <a:ext uri="{FF2B5EF4-FFF2-40B4-BE49-F238E27FC236}">
                <a16:creationId xmlns:a16="http://schemas.microsoft.com/office/drawing/2014/main" id="{25B0CE12-B374-5EFF-E671-1259610C17FC}"/>
              </a:ext>
            </a:extLst>
          </p:cNvPr>
          <p:cNvSpPr>
            <a:spLocks noGrp="1"/>
          </p:cNvSpPr>
          <p:nvPr>
            <p:ph idx="1"/>
          </p:nvPr>
        </p:nvSpPr>
        <p:spPr>
          <a:xfrm>
            <a:off x="1305600" y="1800763"/>
            <a:ext cx="6332739" cy="3336845"/>
          </a:xfrm>
        </p:spPr>
        <p:txBody>
          <a:bodyPr>
            <a:normAutofit fontScale="25000" lnSpcReduction="20000"/>
          </a:bodyPr>
          <a:lstStyle/>
          <a:p>
            <a:pPr marL="0" indent="0">
              <a:buNone/>
            </a:pPr>
            <a:r>
              <a:rPr lang="en-GB" sz="5600" dirty="0"/>
              <a:t>Estimating – Postmoney valuation &amp; ownership % - as a function of desired risk adjusted return &amp; capital to invest</a:t>
            </a:r>
          </a:p>
          <a:p>
            <a:pPr marL="0" indent="0">
              <a:buNone/>
            </a:pPr>
            <a:r>
              <a:rPr lang="en-GB" sz="5600" dirty="0"/>
              <a:t>Postmoney valuation = Valuation at exit/(1+Target Return)</a:t>
            </a:r>
            <a:r>
              <a:rPr lang="en-GB" sz="5600" baseline="30000" dirty="0"/>
              <a:t>Time to exit</a:t>
            </a:r>
          </a:p>
          <a:p>
            <a:pPr marL="0" indent="0">
              <a:buNone/>
            </a:pPr>
            <a:endParaRPr lang="en-GB" sz="5600" dirty="0"/>
          </a:p>
          <a:p>
            <a:pPr marL="0" indent="0">
              <a:buNone/>
            </a:pPr>
            <a:r>
              <a:rPr lang="en-GB" sz="5600" dirty="0"/>
              <a:t>Example</a:t>
            </a:r>
          </a:p>
          <a:p>
            <a:pPr marL="0" indent="0">
              <a:buNone/>
            </a:pPr>
            <a:r>
              <a:rPr lang="en-GB" sz="5600" dirty="0"/>
              <a:t>€1m to invest; Required return 40%</a:t>
            </a:r>
          </a:p>
          <a:p>
            <a:pPr marL="0" indent="0">
              <a:buNone/>
            </a:pPr>
            <a:r>
              <a:rPr lang="en-GB" sz="5600" dirty="0"/>
              <a:t>Value at exit - €30m; Time to exit – 6 years</a:t>
            </a:r>
          </a:p>
          <a:p>
            <a:pPr marL="0" indent="0">
              <a:buNone/>
            </a:pPr>
            <a:r>
              <a:rPr lang="en-GB" sz="5600" dirty="0"/>
              <a:t>Target Total value to paid in capital (TVPI or Investment multiple) - (1+Target Return)</a:t>
            </a:r>
            <a:r>
              <a:rPr lang="en-GB" sz="5600" baseline="30000" dirty="0"/>
              <a:t>Time to exit </a:t>
            </a:r>
            <a:r>
              <a:rPr lang="en-GB" sz="5600" dirty="0"/>
              <a:t>– 7.53</a:t>
            </a:r>
          </a:p>
          <a:p>
            <a:pPr marL="0" indent="0">
              <a:buNone/>
            </a:pPr>
            <a:r>
              <a:rPr lang="en-GB" sz="5600" dirty="0"/>
              <a:t>Postmoney valuation - €30m/7.53 – approx. €4m</a:t>
            </a:r>
          </a:p>
          <a:p>
            <a:pPr marL="0" indent="0">
              <a:buNone/>
            </a:pPr>
            <a:endParaRPr lang="en-GB" dirty="0"/>
          </a:p>
        </p:txBody>
      </p:sp>
      <p:pic>
        <p:nvPicPr>
          <p:cNvPr id="4" name="Picture 3" descr="A vintage weighing scales">
            <a:extLst>
              <a:ext uri="{FF2B5EF4-FFF2-40B4-BE49-F238E27FC236}">
                <a16:creationId xmlns:a16="http://schemas.microsoft.com/office/drawing/2014/main" id="{F7B32747-1E87-C7E5-83C2-550481E84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831" y="1510709"/>
            <a:ext cx="3248061" cy="4872091"/>
          </a:xfrm>
          <a:prstGeom prst="rect">
            <a:avLst/>
          </a:prstGeom>
        </p:spPr>
      </p:pic>
    </p:spTree>
    <p:extLst>
      <p:ext uri="{BB962C8B-B14F-4D97-AF65-F5344CB8AC3E}">
        <p14:creationId xmlns:p14="http://schemas.microsoft.com/office/powerpoint/2010/main" val="33865144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F18102-8EE4-42CE-A81D-CEF6EAFBF404}"/>
              </a:ext>
            </a:extLst>
          </p:cNvPr>
          <p:cNvSpPr>
            <a:spLocks noGrp="1"/>
          </p:cNvSpPr>
          <p:nvPr>
            <p:ph type="title"/>
          </p:nvPr>
        </p:nvSpPr>
        <p:spPr>
          <a:xfrm>
            <a:off x="1188001" y="1518835"/>
            <a:ext cx="5693566" cy="2738196"/>
          </a:xfrm>
        </p:spPr>
        <p:txBody>
          <a:bodyPr>
            <a:normAutofit fontScale="90000"/>
          </a:bodyPr>
          <a:lstStyle/>
          <a:p>
            <a:r>
              <a:rPr lang="en-US" dirty="0"/>
              <a:t>Thank you for your attention!</a:t>
            </a:r>
            <a:br>
              <a:rPr lang="en-US" dirty="0"/>
            </a:br>
            <a:br>
              <a:rPr lang="en-US" dirty="0"/>
            </a:br>
            <a:r>
              <a:rPr lang="en-US" dirty="0">
                <a:hlinkClick r:id="rId2"/>
              </a:rPr>
              <a:t>DSava@mathys-squire.com</a:t>
            </a:r>
            <a:br>
              <a:rPr lang="en-US" dirty="0"/>
            </a:br>
            <a:r>
              <a:rPr lang="en-US" dirty="0">
                <a:hlinkClick r:id="rId3"/>
              </a:rPr>
              <a:t>BMore@mathys-squire.com</a:t>
            </a:r>
            <a:br>
              <a:rPr lang="en-US" dirty="0"/>
            </a:br>
            <a:br>
              <a:rPr lang="en-US" dirty="0"/>
            </a:br>
            <a:r>
              <a:rPr lang="en-US" dirty="0"/>
              <a:t>© Mathys &amp; Squire Consulting, 2023</a:t>
            </a:r>
          </a:p>
        </p:txBody>
      </p:sp>
      <p:sp>
        <p:nvSpPr>
          <p:cNvPr id="5" name="Content Placeholder 4">
            <a:extLst>
              <a:ext uri="{FF2B5EF4-FFF2-40B4-BE49-F238E27FC236}">
                <a16:creationId xmlns:a16="http://schemas.microsoft.com/office/drawing/2014/main" id="{7D66AF64-FEA8-4CCB-B641-95258B85E947}"/>
              </a:ext>
            </a:extLst>
          </p:cNvPr>
          <p:cNvSpPr>
            <a:spLocks noGrp="1"/>
          </p:cNvSpPr>
          <p:nvPr>
            <p:ph idx="11"/>
          </p:nvPr>
        </p:nvSpPr>
        <p:spPr/>
        <p:txBody>
          <a:bodyPr/>
          <a:lstStyle/>
          <a:p>
            <a:r>
              <a:rPr lang="en-US"/>
              <a:t>2023 </a:t>
            </a:r>
          </a:p>
        </p:txBody>
      </p:sp>
    </p:spTree>
    <p:extLst>
      <p:ext uri="{BB962C8B-B14F-4D97-AF65-F5344CB8AC3E}">
        <p14:creationId xmlns:p14="http://schemas.microsoft.com/office/powerpoint/2010/main" val="3897543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81EB-F329-BC12-73A0-7D79121AE6F3}"/>
              </a:ext>
            </a:extLst>
          </p:cNvPr>
          <p:cNvSpPr>
            <a:spLocks noGrp="1"/>
          </p:cNvSpPr>
          <p:nvPr>
            <p:ph type="title"/>
          </p:nvPr>
        </p:nvSpPr>
        <p:spPr/>
        <p:txBody>
          <a:bodyPr/>
          <a:lstStyle/>
          <a:p>
            <a:r>
              <a:rPr lang="en-GB"/>
              <a:t>What? </a:t>
            </a:r>
          </a:p>
        </p:txBody>
      </p:sp>
      <p:sp>
        <p:nvSpPr>
          <p:cNvPr id="3" name="Content Placeholder 2">
            <a:extLst>
              <a:ext uri="{FF2B5EF4-FFF2-40B4-BE49-F238E27FC236}">
                <a16:creationId xmlns:a16="http://schemas.microsoft.com/office/drawing/2014/main" id="{D8C5EAEB-EAF2-87B5-ACD1-91E1EFB72338}"/>
              </a:ext>
            </a:extLst>
          </p:cNvPr>
          <p:cNvSpPr>
            <a:spLocks noGrp="1"/>
          </p:cNvSpPr>
          <p:nvPr>
            <p:ph sz="half" idx="1"/>
          </p:nvPr>
        </p:nvSpPr>
        <p:spPr>
          <a:xfrm>
            <a:off x="1188000" y="2077200"/>
            <a:ext cx="4088850" cy="3934800"/>
          </a:xfrm>
        </p:spPr>
        <p:txBody>
          <a:bodyPr vert="horz" lIns="91440" tIns="45720" rIns="91440" bIns="45720" rtlCol="0" anchor="t">
            <a:normAutofit/>
          </a:bodyPr>
          <a:lstStyle/>
          <a:p>
            <a:r>
              <a:rPr lang="en-GB">
                <a:latin typeface="Arial"/>
                <a:cs typeface="Arial"/>
              </a:rPr>
              <a:t>What are the usual types of assets you want valued?</a:t>
            </a:r>
          </a:p>
          <a:p>
            <a:pPr marL="342900" indent="-342900">
              <a:buFont typeface="Arial" panose="020B0604020202020204" pitchFamily="34" charset="0"/>
              <a:buChar char="•"/>
            </a:pPr>
            <a:endParaRPr lang="en-GB"/>
          </a:p>
        </p:txBody>
      </p:sp>
      <p:pic>
        <p:nvPicPr>
          <p:cNvPr id="5" name="Picture 4" descr="Dark floating bulbs with one lit up brightly">
            <a:extLst>
              <a:ext uri="{FF2B5EF4-FFF2-40B4-BE49-F238E27FC236}">
                <a16:creationId xmlns:a16="http://schemas.microsoft.com/office/drawing/2014/main" id="{D6500BCE-ECC9-DA57-04DC-D0B9D48C0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525" y="576262"/>
            <a:ext cx="5705475" cy="5705475"/>
          </a:xfrm>
          <a:prstGeom prst="rect">
            <a:avLst/>
          </a:prstGeom>
        </p:spPr>
      </p:pic>
    </p:spTree>
    <p:extLst>
      <p:ext uri="{BB962C8B-B14F-4D97-AF65-F5344CB8AC3E}">
        <p14:creationId xmlns:p14="http://schemas.microsoft.com/office/powerpoint/2010/main" val="43688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81EB-F329-BC12-73A0-7D79121AE6F3}"/>
              </a:ext>
            </a:extLst>
          </p:cNvPr>
          <p:cNvSpPr>
            <a:spLocks noGrp="1"/>
          </p:cNvSpPr>
          <p:nvPr>
            <p:ph type="title"/>
          </p:nvPr>
        </p:nvSpPr>
        <p:spPr/>
        <p:txBody>
          <a:bodyPr/>
          <a:lstStyle/>
          <a:p>
            <a:r>
              <a:rPr lang="en-GB"/>
              <a:t>What? </a:t>
            </a:r>
          </a:p>
        </p:txBody>
      </p:sp>
      <p:sp>
        <p:nvSpPr>
          <p:cNvPr id="3" name="Content Placeholder 2">
            <a:extLst>
              <a:ext uri="{FF2B5EF4-FFF2-40B4-BE49-F238E27FC236}">
                <a16:creationId xmlns:a16="http://schemas.microsoft.com/office/drawing/2014/main" id="{D8C5EAEB-EAF2-87B5-ACD1-91E1EFB72338}"/>
              </a:ext>
            </a:extLst>
          </p:cNvPr>
          <p:cNvSpPr>
            <a:spLocks noGrp="1"/>
          </p:cNvSpPr>
          <p:nvPr>
            <p:ph sz="half" idx="1"/>
          </p:nvPr>
        </p:nvSpPr>
        <p:spPr/>
        <p:txBody>
          <a:bodyPr>
            <a:normAutofit fontScale="92500" lnSpcReduction="20000"/>
          </a:bodyPr>
          <a:lstStyle/>
          <a:p>
            <a:pPr marL="0" indent="0">
              <a:buNone/>
            </a:pPr>
            <a:r>
              <a:rPr lang="en-GB"/>
              <a:t>Registered/unregistered IP</a:t>
            </a:r>
          </a:p>
          <a:p>
            <a:pPr marL="342900" indent="-342900">
              <a:buFont typeface="Arial" panose="020B0604020202020204" pitchFamily="34" charset="0"/>
              <a:buChar char="•"/>
            </a:pPr>
            <a:r>
              <a:rPr lang="en-GB"/>
              <a:t>Patents </a:t>
            </a:r>
          </a:p>
          <a:p>
            <a:pPr marL="342900" indent="-342900">
              <a:buFont typeface="Arial" panose="020B0604020202020204" pitchFamily="34" charset="0"/>
              <a:buChar char="•"/>
            </a:pPr>
            <a:r>
              <a:rPr lang="en-GB"/>
              <a:t>Trademarks</a:t>
            </a:r>
          </a:p>
          <a:p>
            <a:pPr marL="342900" indent="-342900">
              <a:buFont typeface="Arial" panose="020B0604020202020204" pitchFamily="34" charset="0"/>
              <a:buChar char="•"/>
            </a:pPr>
            <a:r>
              <a:rPr lang="en-GB"/>
              <a:t>Designs</a:t>
            </a:r>
          </a:p>
          <a:p>
            <a:pPr marL="342900" indent="-342900">
              <a:buFont typeface="Arial" panose="020B0604020202020204" pitchFamily="34" charset="0"/>
              <a:buChar char="•"/>
            </a:pPr>
            <a:r>
              <a:rPr lang="en-GB"/>
              <a:t>Copyright </a:t>
            </a:r>
          </a:p>
          <a:p>
            <a:pPr marL="342900" indent="-342900">
              <a:buFont typeface="Arial" panose="020B0604020202020204" pitchFamily="34" charset="0"/>
              <a:buChar char="•"/>
            </a:pPr>
            <a:r>
              <a:rPr lang="en-GB"/>
              <a:t>Trade secrets/know-how</a:t>
            </a:r>
          </a:p>
          <a:p>
            <a:pPr marL="342900" indent="-342900">
              <a:buFont typeface="Arial" panose="020B0604020202020204" pitchFamily="34" charset="0"/>
              <a:buChar char="•"/>
            </a:pPr>
            <a:endParaRPr lang="en-GB"/>
          </a:p>
        </p:txBody>
      </p:sp>
      <p:sp>
        <p:nvSpPr>
          <p:cNvPr id="4" name="Content Placeholder 3">
            <a:extLst>
              <a:ext uri="{FF2B5EF4-FFF2-40B4-BE49-F238E27FC236}">
                <a16:creationId xmlns:a16="http://schemas.microsoft.com/office/drawing/2014/main" id="{56CD3D45-02F3-F6F2-385A-DEBD1F2DC19B}"/>
              </a:ext>
            </a:extLst>
          </p:cNvPr>
          <p:cNvSpPr>
            <a:spLocks noGrp="1"/>
          </p:cNvSpPr>
          <p:nvPr>
            <p:ph sz="half" idx="2"/>
          </p:nvPr>
        </p:nvSpPr>
        <p:spPr/>
        <p:txBody>
          <a:bodyPr>
            <a:normAutofit fontScale="92500" lnSpcReduction="20000"/>
          </a:bodyPr>
          <a:lstStyle/>
          <a:p>
            <a:r>
              <a:rPr lang="en-GB"/>
              <a:t>Other intangibles</a:t>
            </a:r>
          </a:p>
          <a:p>
            <a:pPr marL="342900" indent="-342900">
              <a:buFont typeface="Arial" panose="020B0604020202020204" pitchFamily="34" charset="0"/>
              <a:buChar char="•"/>
            </a:pPr>
            <a:r>
              <a:rPr lang="en-GB"/>
              <a:t>Contract intangibles </a:t>
            </a:r>
          </a:p>
          <a:p>
            <a:pPr marL="342900" indent="-342900">
              <a:buFont typeface="Arial" panose="020B0604020202020204" pitchFamily="34" charset="0"/>
              <a:buChar char="•"/>
            </a:pPr>
            <a:r>
              <a:rPr lang="en-GB"/>
              <a:t>Customer intangibles </a:t>
            </a:r>
          </a:p>
          <a:p>
            <a:pPr marL="342900" indent="-342900">
              <a:buFont typeface="Arial" panose="020B0604020202020204" pitchFamily="34" charset="0"/>
              <a:buChar char="•"/>
            </a:pPr>
            <a:r>
              <a:rPr lang="en-GB"/>
              <a:t>Data processing intangibles </a:t>
            </a:r>
          </a:p>
          <a:p>
            <a:pPr marL="342900" indent="-342900">
              <a:buFont typeface="Arial" panose="020B0604020202020204" pitchFamily="34" charset="0"/>
              <a:buChar char="•"/>
            </a:pPr>
            <a:r>
              <a:rPr lang="en-GB"/>
              <a:t>Human capital intangibles</a:t>
            </a:r>
          </a:p>
          <a:p>
            <a:pPr marL="342900" indent="-342900">
              <a:buFont typeface="Arial" panose="020B0604020202020204" pitchFamily="34" charset="0"/>
              <a:buChar char="•"/>
            </a:pPr>
            <a:r>
              <a:rPr lang="en-GB"/>
              <a:t>Marketing intangibles</a:t>
            </a:r>
          </a:p>
          <a:p>
            <a:pPr marL="342900" indent="-342900">
              <a:buFont typeface="Arial" panose="020B0604020202020204" pitchFamily="34" charset="0"/>
              <a:buChar char="•"/>
            </a:pPr>
            <a:r>
              <a:rPr lang="en-GB"/>
              <a:t>Goodwill </a:t>
            </a:r>
          </a:p>
        </p:txBody>
      </p:sp>
    </p:spTree>
    <p:extLst>
      <p:ext uri="{BB962C8B-B14F-4D97-AF65-F5344CB8AC3E}">
        <p14:creationId xmlns:p14="http://schemas.microsoft.com/office/powerpoint/2010/main" val="2691899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Valuation process – Data &amp; Results</a:t>
            </a:r>
          </a:p>
        </p:txBody>
      </p:sp>
      <p:pic>
        <p:nvPicPr>
          <p:cNvPr id="9" name="Content Placeholder 8" descr="Box with solid fill">
            <a:extLst>
              <a:ext uri="{FF2B5EF4-FFF2-40B4-BE49-F238E27FC236}">
                <a16:creationId xmlns:a16="http://schemas.microsoft.com/office/drawing/2014/main" id="{54954DAD-8706-A0AD-51BE-E111BFB5BF1C}"/>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4225" y="1927225"/>
            <a:ext cx="3003550" cy="3003550"/>
          </a:xfrm>
        </p:spPr>
      </p:pic>
      <p:cxnSp>
        <p:nvCxnSpPr>
          <p:cNvPr id="13" name="Straight Arrow Connector 12">
            <a:extLst>
              <a:ext uri="{FF2B5EF4-FFF2-40B4-BE49-F238E27FC236}">
                <a16:creationId xmlns:a16="http://schemas.microsoft.com/office/drawing/2014/main" id="{9555B9A1-579F-B19A-FCD5-9AD0E9A849DF}"/>
              </a:ext>
            </a:extLst>
          </p:cNvPr>
          <p:cNvCxnSpPr>
            <a:cxnSpLocks/>
            <a:stCxn id="9" idx="3"/>
          </p:cNvCxnSpPr>
          <p:nvPr/>
        </p:nvCxnSpPr>
        <p:spPr>
          <a:xfrm>
            <a:off x="7597775" y="3429000"/>
            <a:ext cx="108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27912B-B806-B18D-3C0E-31674403CC2B}"/>
              </a:ext>
            </a:extLst>
          </p:cNvPr>
          <p:cNvCxnSpPr>
            <a:cxnSpLocks/>
          </p:cNvCxnSpPr>
          <p:nvPr/>
        </p:nvCxnSpPr>
        <p:spPr>
          <a:xfrm>
            <a:off x="3514225" y="3438525"/>
            <a:ext cx="108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759C786-DB23-4BE2-A75B-BE30CB1BCC5A}"/>
              </a:ext>
            </a:extLst>
          </p:cNvPr>
          <p:cNvSpPr txBox="1"/>
          <p:nvPr/>
        </p:nvSpPr>
        <p:spPr>
          <a:xfrm>
            <a:off x="8852399" y="3244334"/>
            <a:ext cx="3247452" cy="369332"/>
          </a:xfrm>
          <a:prstGeom prst="rect">
            <a:avLst/>
          </a:prstGeom>
          <a:noFill/>
        </p:spPr>
        <p:txBody>
          <a:bodyPr wrap="square" rtlCol="0">
            <a:spAutoFit/>
          </a:bodyPr>
          <a:lstStyle/>
          <a:p>
            <a:r>
              <a:rPr lang="en-GB" dirty="0"/>
              <a:t>$1.42m ($1.13m – $1.74m)</a:t>
            </a:r>
          </a:p>
        </p:txBody>
      </p:sp>
      <p:sp>
        <p:nvSpPr>
          <p:cNvPr id="23" name="TextBox 22">
            <a:extLst>
              <a:ext uri="{FF2B5EF4-FFF2-40B4-BE49-F238E27FC236}">
                <a16:creationId xmlns:a16="http://schemas.microsoft.com/office/drawing/2014/main" id="{D6915229-A2CE-61D7-9576-C5C90CE72512}"/>
              </a:ext>
            </a:extLst>
          </p:cNvPr>
          <p:cNvSpPr txBox="1"/>
          <p:nvPr/>
        </p:nvSpPr>
        <p:spPr>
          <a:xfrm>
            <a:off x="597987" y="3115359"/>
            <a:ext cx="2828926" cy="646331"/>
          </a:xfrm>
          <a:prstGeom prst="rect">
            <a:avLst/>
          </a:prstGeom>
          <a:noFill/>
        </p:spPr>
        <p:txBody>
          <a:bodyPr wrap="square" rtlCol="0">
            <a:spAutoFit/>
          </a:bodyPr>
          <a:lstStyle/>
          <a:p>
            <a:pPr algn="ctr"/>
            <a:r>
              <a:rPr lang="en-GB" dirty="0"/>
              <a:t>Inputs (Why, when, what, financials, etc.)</a:t>
            </a:r>
          </a:p>
        </p:txBody>
      </p:sp>
      <p:pic>
        <p:nvPicPr>
          <p:cNvPr id="28" name="Graphic 27" descr="Bad Inventory with solid fill">
            <a:extLst>
              <a:ext uri="{FF2B5EF4-FFF2-40B4-BE49-F238E27FC236}">
                <a16:creationId xmlns:a16="http://schemas.microsoft.com/office/drawing/2014/main" id="{3B0B8651-289A-5C96-E260-9E47D67BF4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5250" y="2981324"/>
            <a:ext cx="914400" cy="914400"/>
          </a:xfrm>
          <a:prstGeom prst="rect">
            <a:avLst/>
          </a:prstGeom>
        </p:spPr>
      </p:pic>
      <p:pic>
        <p:nvPicPr>
          <p:cNvPr id="30" name="Graphic 29" descr="Good Inventory with solid fill">
            <a:extLst>
              <a:ext uri="{FF2B5EF4-FFF2-40B4-BE49-F238E27FC236}">
                <a16:creationId xmlns:a16="http://schemas.microsoft.com/office/drawing/2014/main" id="{791387DE-05D8-3CDB-631E-5FFBDF0542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32399" y="2971800"/>
            <a:ext cx="914400" cy="914400"/>
          </a:xfrm>
          <a:prstGeom prst="rect">
            <a:avLst/>
          </a:prstGeom>
        </p:spPr>
      </p:pic>
      <p:pic>
        <p:nvPicPr>
          <p:cNvPr id="31" name="Graphic 30" descr="Bad Inventory with solid fill">
            <a:extLst>
              <a:ext uri="{FF2B5EF4-FFF2-40B4-BE49-F238E27FC236}">
                <a16:creationId xmlns:a16="http://schemas.microsoft.com/office/drawing/2014/main" id="{21823B33-62C5-41DF-4106-FF234FA8E6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2399" y="2971800"/>
            <a:ext cx="914400" cy="914400"/>
          </a:xfrm>
          <a:prstGeom prst="rect">
            <a:avLst/>
          </a:prstGeom>
        </p:spPr>
      </p:pic>
      <p:pic>
        <p:nvPicPr>
          <p:cNvPr id="32" name="Graphic 31" descr="Good Inventory with solid fill">
            <a:extLst>
              <a:ext uri="{FF2B5EF4-FFF2-40B4-BE49-F238E27FC236}">
                <a16:creationId xmlns:a16="http://schemas.microsoft.com/office/drawing/2014/main" id="{D0B843DE-0093-E2F9-6795-B1EC8217B0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55250" y="2971800"/>
            <a:ext cx="914400" cy="914400"/>
          </a:xfrm>
          <a:prstGeom prst="rect">
            <a:avLst/>
          </a:prstGeom>
        </p:spPr>
      </p:pic>
    </p:spTree>
    <p:extLst>
      <p:ext uri="{BB962C8B-B14F-4D97-AF65-F5344CB8AC3E}">
        <p14:creationId xmlns:p14="http://schemas.microsoft.com/office/powerpoint/2010/main" val="175886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Valuation process – Data &amp; Results</a:t>
            </a:r>
          </a:p>
        </p:txBody>
      </p:sp>
      <p:graphicFrame>
        <p:nvGraphicFramePr>
          <p:cNvPr id="3" name="Diagram 2">
            <a:extLst>
              <a:ext uri="{FF2B5EF4-FFF2-40B4-BE49-F238E27FC236}">
                <a16:creationId xmlns:a16="http://schemas.microsoft.com/office/drawing/2014/main" id="{248FA290-113C-6E34-0EFE-B0C694B0E5A4}"/>
              </a:ext>
            </a:extLst>
          </p:cNvPr>
          <p:cNvGraphicFramePr/>
          <p:nvPr>
            <p:extLst>
              <p:ext uri="{D42A27DB-BD31-4B8C-83A1-F6EECF244321}">
                <p14:modId xmlns:p14="http://schemas.microsoft.com/office/powerpoint/2010/main" val="1013483202"/>
              </p:ext>
            </p:extLst>
          </p:nvPr>
        </p:nvGraphicFramePr>
        <p:xfrm>
          <a:off x="1047750" y="1066801"/>
          <a:ext cx="10941600" cy="3524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a:extLst>
              <a:ext uri="{FF2B5EF4-FFF2-40B4-BE49-F238E27FC236}">
                <a16:creationId xmlns:a16="http://schemas.microsoft.com/office/drawing/2014/main" id="{2F24C3AB-2E66-FC61-0CDA-80451E346E63}"/>
              </a:ext>
            </a:extLst>
          </p:cNvPr>
          <p:cNvSpPr>
            <a:spLocks noGrp="1"/>
          </p:cNvSpPr>
          <p:nvPr>
            <p:ph idx="1"/>
          </p:nvPr>
        </p:nvSpPr>
        <p:spPr>
          <a:xfrm>
            <a:off x="1188000" y="3429000"/>
            <a:ext cx="10515600" cy="2503714"/>
          </a:xfrm>
        </p:spPr>
        <p:txBody>
          <a:bodyPr>
            <a:normAutofit lnSpcReduction="10000"/>
          </a:bodyPr>
          <a:lstStyle/>
          <a:p>
            <a:pPr marL="342900" indent="-342900">
              <a:buFont typeface="Arial" panose="020B0604020202020204" pitchFamily="34" charset="0"/>
              <a:buChar char="•"/>
            </a:pPr>
            <a:r>
              <a:rPr lang="en-GB"/>
              <a:t>License/Spin-out</a:t>
            </a:r>
          </a:p>
          <a:p>
            <a:pPr marL="342900" indent="-342900">
              <a:buFont typeface="Arial" panose="020B0604020202020204" pitchFamily="34" charset="0"/>
              <a:buChar char="•"/>
            </a:pPr>
            <a:r>
              <a:rPr lang="en-GB"/>
              <a:t>Strategic decision</a:t>
            </a:r>
          </a:p>
          <a:p>
            <a:pPr marL="342900" indent="-342900">
              <a:buFont typeface="Arial" panose="020B0604020202020204" pitchFamily="34" charset="0"/>
              <a:buChar char="•"/>
            </a:pPr>
            <a:r>
              <a:rPr lang="en-GB"/>
              <a:t>IP transfer</a:t>
            </a:r>
          </a:p>
          <a:p>
            <a:pPr marL="342900" indent="-342900">
              <a:buFont typeface="Arial" panose="020B0604020202020204" pitchFamily="34" charset="0"/>
              <a:buChar char="•"/>
            </a:pPr>
            <a:r>
              <a:rPr lang="en-GB"/>
              <a:t>IP based financing</a:t>
            </a:r>
          </a:p>
        </p:txBody>
      </p:sp>
    </p:spTree>
    <p:extLst>
      <p:ext uri="{BB962C8B-B14F-4D97-AF65-F5344CB8AC3E}">
        <p14:creationId xmlns:p14="http://schemas.microsoft.com/office/powerpoint/2010/main" val="1850805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Valuation process – Data &amp; Results</a:t>
            </a:r>
          </a:p>
        </p:txBody>
      </p:sp>
      <p:graphicFrame>
        <p:nvGraphicFramePr>
          <p:cNvPr id="3" name="Diagram 2">
            <a:extLst>
              <a:ext uri="{FF2B5EF4-FFF2-40B4-BE49-F238E27FC236}">
                <a16:creationId xmlns:a16="http://schemas.microsoft.com/office/drawing/2014/main" id="{248FA290-113C-6E34-0EFE-B0C694B0E5A4}"/>
              </a:ext>
            </a:extLst>
          </p:cNvPr>
          <p:cNvGraphicFramePr/>
          <p:nvPr>
            <p:extLst>
              <p:ext uri="{D42A27DB-BD31-4B8C-83A1-F6EECF244321}">
                <p14:modId xmlns:p14="http://schemas.microsoft.com/office/powerpoint/2010/main" val="1743378615"/>
              </p:ext>
            </p:extLst>
          </p:nvPr>
        </p:nvGraphicFramePr>
        <p:xfrm>
          <a:off x="1047750" y="1066801"/>
          <a:ext cx="10941600" cy="3524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a:extLst>
              <a:ext uri="{FF2B5EF4-FFF2-40B4-BE49-F238E27FC236}">
                <a16:creationId xmlns:a16="http://schemas.microsoft.com/office/drawing/2014/main" id="{2F24C3AB-2E66-FC61-0CDA-80451E346E63}"/>
              </a:ext>
            </a:extLst>
          </p:cNvPr>
          <p:cNvSpPr>
            <a:spLocks noGrp="1"/>
          </p:cNvSpPr>
          <p:nvPr>
            <p:ph idx="1"/>
          </p:nvPr>
        </p:nvSpPr>
        <p:spPr>
          <a:xfrm>
            <a:off x="1188000" y="3429000"/>
            <a:ext cx="10515600" cy="2503714"/>
          </a:xfrm>
        </p:spPr>
        <p:txBody>
          <a:bodyPr vert="horz" lIns="91440" tIns="45720" rIns="91440" bIns="45720" rtlCol="0" anchor="t">
            <a:normAutofit fontScale="77500" lnSpcReduction="20000"/>
          </a:bodyPr>
          <a:lstStyle/>
          <a:p>
            <a:pPr marL="342900" indent="-342900">
              <a:buFont typeface="Arial" panose="020B0604020202020204" pitchFamily="34" charset="0"/>
              <a:buChar char="•"/>
            </a:pPr>
            <a:r>
              <a:rPr lang="en-GB">
                <a:latin typeface="Arial"/>
                <a:cs typeface="Arial"/>
              </a:rPr>
              <a:t>IP ownership</a:t>
            </a:r>
          </a:p>
          <a:p>
            <a:pPr marL="342900" indent="-342900">
              <a:buFont typeface="Arial" panose="020B0604020202020204" pitchFamily="34" charset="0"/>
              <a:buChar char="•"/>
            </a:pPr>
            <a:r>
              <a:rPr lang="en-GB">
                <a:latin typeface="Arial"/>
                <a:cs typeface="Arial"/>
              </a:rPr>
              <a:t>IP related agreements (NDAs, MTAs, Collaboration Agreements, etc.)</a:t>
            </a:r>
          </a:p>
          <a:p>
            <a:pPr marL="342900" indent="-342900">
              <a:buFont typeface="Arial" panose="020B0604020202020204" pitchFamily="34" charset="0"/>
              <a:buChar char="•"/>
            </a:pPr>
            <a:r>
              <a:rPr lang="en-GB">
                <a:latin typeface="Arial"/>
                <a:cs typeface="Arial"/>
              </a:rPr>
              <a:t>Cross check IP information – databases – legal status; fees, remaining life-time</a:t>
            </a:r>
            <a:endParaRPr lang="en-GB"/>
          </a:p>
          <a:p>
            <a:pPr marL="342900" indent="-342900">
              <a:buFont typeface="Arial" panose="020B0604020202020204" pitchFamily="34" charset="0"/>
              <a:buChar char="•"/>
            </a:pPr>
            <a:r>
              <a:rPr lang="en-GB">
                <a:latin typeface="Arial"/>
                <a:cs typeface="Arial"/>
              </a:rPr>
              <a:t>IP prosecution and litigation (if any) history</a:t>
            </a:r>
          </a:p>
          <a:p>
            <a:pPr marL="342900" indent="-342900">
              <a:buFont typeface="Arial" panose="020B0604020202020204" pitchFamily="34" charset="0"/>
              <a:buChar char="•"/>
            </a:pPr>
            <a:r>
              <a:rPr lang="en-GB">
                <a:latin typeface="Arial"/>
                <a:cs typeface="Arial"/>
              </a:rPr>
              <a:t>IP protection and respective products; Competitors &amp; IP landscape</a:t>
            </a:r>
          </a:p>
          <a:p>
            <a:endParaRPr lang="en-GB"/>
          </a:p>
          <a:p>
            <a:pPr marL="342900" indent="-342900">
              <a:buFont typeface="Arial" panose="020B0604020202020204" pitchFamily="34" charset="0"/>
              <a:buChar char="•"/>
            </a:pPr>
            <a:endParaRPr lang="en-GB"/>
          </a:p>
        </p:txBody>
      </p:sp>
    </p:spTree>
    <p:extLst>
      <p:ext uri="{BB962C8B-B14F-4D97-AF65-F5344CB8AC3E}">
        <p14:creationId xmlns:p14="http://schemas.microsoft.com/office/powerpoint/2010/main" val="387867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Valuation process – Data &amp; Results</a:t>
            </a:r>
          </a:p>
        </p:txBody>
      </p:sp>
      <p:graphicFrame>
        <p:nvGraphicFramePr>
          <p:cNvPr id="3" name="Diagram 2">
            <a:extLst>
              <a:ext uri="{FF2B5EF4-FFF2-40B4-BE49-F238E27FC236}">
                <a16:creationId xmlns:a16="http://schemas.microsoft.com/office/drawing/2014/main" id="{248FA290-113C-6E34-0EFE-B0C694B0E5A4}"/>
              </a:ext>
            </a:extLst>
          </p:cNvPr>
          <p:cNvGraphicFramePr/>
          <p:nvPr>
            <p:extLst>
              <p:ext uri="{D42A27DB-BD31-4B8C-83A1-F6EECF244321}">
                <p14:modId xmlns:p14="http://schemas.microsoft.com/office/powerpoint/2010/main" val="4056428903"/>
              </p:ext>
            </p:extLst>
          </p:nvPr>
        </p:nvGraphicFramePr>
        <p:xfrm>
          <a:off x="1047750" y="1066801"/>
          <a:ext cx="10941600" cy="3524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a:extLst>
              <a:ext uri="{FF2B5EF4-FFF2-40B4-BE49-F238E27FC236}">
                <a16:creationId xmlns:a16="http://schemas.microsoft.com/office/drawing/2014/main" id="{2F24C3AB-2E66-FC61-0CDA-80451E346E63}"/>
              </a:ext>
            </a:extLst>
          </p:cNvPr>
          <p:cNvSpPr>
            <a:spLocks noGrp="1"/>
          </p:cNvSpPr>
          <p:nvPr>
            <p:ph idx="1"/>
          </p:nvPr>
        </p:nvSpPr>
        <p:spPr>
          <a:xfrm>
            <a:off x="1188000" y="3429000"/>
            <a:ext cx="10515600" cy="2503714"/>
          </a:xfrm>
        </p:spPr>
        <p:txBody>
          <a:bodyPr vert="horz" lIns="91440" tIns="45720" rIns="91440" bIns="45720" rtlCol="0" anchor="t">
            <a:normAutofit fontScale="77500" lnSpcReduction="20000"/>
          </a:bodyPr>
          <a:lstStyle/>
          <a:p>
            <a:pPr marL="342900" indent="-342900">
              <a:buFont typeface="Arial" panose="020B0604020202020204" pitchFamily="34" charset="0"/>
              <a:buChar char="•"/>
            </a:pPr>
            <a:r>
              <a:rPr lang="en-GB">
                <a:latin typeface="Arial"/>
                <a:cs typeface="Arial"/>
              </a:rPr>
              <a:t>What is the Unique Selling Point (USP)/Value proposition of the IP?</a:t>
            </a:r>
          </a:p>
          <a:p>
            <a:pPr marL="342900" indent="-342900">
              <a:buFont typeface="Arial" panose="020B0604020202020204" pitchFamily="34" charset="0"/>
              <a:buChar char="•"/>
            </a:pPr>
            <a:r>
              <a:rPr lang="en-GB">
                <a:latin typeface="Arial"/>
                <a:cs typeface="Arial"/>
              </a:rPr>
              <a:t>What is the competitive advantage?</a:t>
            </a:r>
          </a:p>
          <a:p>
            <a:pPr marL="342900" indent="-342900">
              <a:buFont typeface="Arial" panose="020B0604020202020204" pitchFamily="34" charset="0"/>
              <a:buChar char="•"/>
            </a:pPr>
            <a:r>
              <a:rPr lang="en-GB">
                <a:latin typeface="Arial"/>
                <a:cs typeface="Arial"/>
              </a:rPr>
              <a:t>What is the size of the market?</a:t>
            </a:r>
          </a:p>
          <a:p>
            <a:pPr marL="342900" indent="-342900">
              <a:buFont typeface="Arial" panose="020B0604020202020204" pitchFamily="34" charset="0"/>
              <a:buChar char="•"/>
            </a:pPr>
            <a:r>
              <a:rPr lang="en-GB">
                <a:latin typeface="Arial"/>
                <a:cs typeface="Arial"/>
              </a:rPr>
              <a:t>What is the regulatory landscape?</a:t>
            </a:r>
          </a:p>
          <a:p>
            <a:pPr marL="342900" indent="-342900">
              <a:buFont typeface="Arial" panose="020B0604020202020204" pitchFamily="34" charset="0"/>
              <a:buChar char="•"/>
            </a:pPr>
            <a:r>
              <a:rPr lang="en-GB">
                <a:latin typeface="Arial"/>
                <a:cs typeface="Arial"/>
              </a:rPr>
              <a:t>Pricing, adoption, etc.</a:t>
            </a:r>
          </a:p>
          <a:p>
            <a:pPr marL="342900" indent="-342900">
              <a:buFont typeface="Arial" panose="020B0604020202020204" pitchFamily="34" charset="0"/>
              <a:buChar char="•"/>
            </a:pPr>
            <a:endParaRPr lang="en-GB"/>
          </a:p>
          <a:p>
            <a:endParaRPr lang="en-GB"/>
          </a:p>
          <a:p>
            <a:pPr marL="342900" indent="-342900">
              <a:buFont typeface="Arial" panose="020B0604020202020204" pitchFamily="34" charset="0"/>
              <a:buChar char="•"/>
            </a:pPr>
            <a:endParaRPr lang="en-GB"/>
          </a:p>
        </p:txBody>
      </p:sp>
    </p:spTree>
    <p:extLst>
      <p:ext uri="{BB962C8B-B14F-4D97-AF65-F5344CB8AC3E}">
        <p14:creationId xmlns:p14="http://schemas.microsoft.com/office/powerpoint/2010/main" val="946057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Valuation process – Data &amp; Results</a:t>
            </a:r>
          </a:p>
        </p:txBody>
      </p:sp>
      <p:graphicFrame>
        <p:nvGraphicFramePr>
          <p:cNvPr id="3" name="Diagram 2">
            <a:extLst>
              <a:ext uri="{FF2B5EF4-FFF2-40B4-BE49-F238E27FC236}">
                <a16:creationId xmlns:a16="http://schemas.microsoft.com/office/drawing/2014/main" id="{248FA290-113C-6E34-0EFE-B0C694B0E5A4}"/>
              </a:ext>
            </a:extLst>
          </p:cNvPr>
          <p:cNvGraphicFramePr/>
          <p:nvPr>
            <p:extLst>
              <p:ext uri="{D42A27DB-BD31-4B8C-83A1-F6EECF244321}">
                <p14:modId xmlns:p14="http://schemas.microsoft.com/office/powerpoint/2010/main" val="1427088115"/>
              </p:ext>
            </p:extLst>
          </p:nvPr>
        </p:nvGraphicFramePr>
        <p:xfrm>
          <a:off x="1047750" y="1066801"/>
          <a:ext cx="10941600" cy="3524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a:extLst>
              <a:ext uri="{FF2B5EF4-FFF2-40B4-BE49-F238E27FC236}">
                <a16:creationId xmlns:a16="http://schemas.microsoft.com/office/drawing/2014/main" id="{2F24C3AB-2E66-FC61-0CDA-80451E346E63}"/>
              </a:ext>
            </a:extLst>
          </p:cNvPr>
          <p:cNvSpPr>
            <a:spLocks noGrp="1"/>
          </p:cNvSpPr>
          <p:nvPr>
            <p:ph idx="1"/>
          </p:nvPr>
        </p:nvSpPr>
        <p:spPr>
          <a:xfrm>
            <a:off x="1188000" y="3429000"/>
            <a:ext cx="10515600" cy="2503714"/>
          </a:xfrm>
        </p:spPr>
        <p:txBody>
          <a:bodyPr>
            <a:normAutofit fontScale="77500" lnSpcReduction="20000"/>
          </a:bodyPr>
          <a:lstStyle/>
          <a:p>
            <a:pPr marL="342900" indent="-342900">
              <a:buFont typeface="Arial" panose="020B0604020202020204" pitchFamily="34" charset="0"/>
              <a:buChar char="•"/>
            </a:pPr>
            <a:r>
              <a:rPr lang="en-GB"/>
              <a:t>Analyse all available financial reports</a:t>
            </a:r>
          </a:p>
          <a:p>
            <a:pPr marL="342900" indent="-342900">
              <a:buFont typeface="Arial" panose="020B0604020202020204" pitchFamily="34" charset="0"/>
              <a:buChar char="•"/>
            </a:pPr>
            <a:r>
              <a:rPr lang="en-GB"/>
              <a:t>Revenue modelling (adoption, pricing, growth rates, etc.)</a:t>
            </a:r>
          </a:p>
          <a:p>
            <a:pPr marL="342900" indent="-342900">
              <a:buFont typeface="Arial" panose="020B0604020202020204" pitchFamily="34" charset="0"/>
              <a:buChar char="•"/>
            </a:pPr>
            <a:r>
              <a:rPr lang="en-GB"/>
              <a:t>Discount rate, royalty rate, financial margins (EBIT, ΔWC, etc,), tax rate.</a:t>
            </a:r>
          </a:p>
          <a:p>
            <a:pPr marL="342900" indent="-342900">
              <a:buFont typeface="Arial" panose="020B0604020202020204" pitchFamily="34" charset="0"/>
              <a:buChar char="•"/>
            </a:pPr>
            <a:r>
              <a:rPr lang="en-GB"/>
              <a:t>Timing of Cash Flows and valuation</a:t>
            </a:r>
          </a:p>
          <a:p>
            <a:pPr marL="342900" indent="-342900">
              <a:buFont typeface="Arial" panose="020B0604020202020204" pitchFamily="34" charset="0"/>
              <a:buChar char="•"/>
            </a:pPr>
            <a:r>
              <a:rPr lang="en-GB"/>
              <a:t>Scenarios and sensitivity</a:t>
            </a:r>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a:p>
        </p:txBody>
      </p:sp>
    </p:spTree>
    <p:extLst>
      <p:ext uri="{BB962C8B-B14F-4D97-AF65-F5344CB8AC3E}">
        <p14:creationId xmlns:p14="http://schemas.microsoft.com/office/powerpoint/2010/main" val="1501410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Valuation process – Data &amp; Results</a:t>
            </a:r>
          </a:p>
        </p:txBody>
      </p:sp>
      <p:graphicFrame>
        <p:nvGraphicFramePr>
          <p:cNvPr id="3" name="Diagram 2">
            <a:extLst>
              <a:ext uri="{FF2B5EF4-FFF2-40B4-BE49-F238E27FC236}">
                <a16:creationId xmlns:a16="http://schemas.microsoft.com/office/drawing/2014/main" id="{248FA290-113C-6E34-0EFE-B0C694B0E5A4}"/>
              </a:ext>
            </a:extLst>
          </p:cNvPr>
          <p:cNvGraphicFramePr/>
          <p:nvPr>
            <p:extLst>
              <p:ext uri="{D42A27DB-BD31-4B8C-83A1-F6EECF244321}">
                <p14:modId xmlns:p14="http://schemas.microsoft.com/office/powerpoint/2010/main" val="3275999614"/>
              </p:ext>
            </p:extLst>
          </p:nvPr>
        </p:nvGraphicFramePr>
        <p:xfrm>
          <a:off x="1047750" y="1066801"/>
          <a:ext cx="10941600" cy="3524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a:extLst>
              <a:ext uri="{FF2B5EF4-FFF2-40B4-BE49-F238E27FC236}">
                <a16:creationId xmlns:a16="http://schemas.microsoft.com/office/drawing/2014/main" id="{2F24C3AB-2E66-FC61-0CDA-80451E346E63}"/>
              </a:ext>
            </a:extLst>
          </p:cNvPr>
          <p:cNvSpPr>
            <a:spLocks noGrp="1"/>
          </p:cNvSpPr>
          <p:nvPr>
            <p:ph idx="1"/>
          </p:nvPr>
        </p:nvSpPr>
        <p:spPr>
          <a:xfrm>
            <a:off x="1188000" y="3429000"/>
            <a:ext cx="10515600" cy="2503714"/>
          </a:xfrm>
        </p:spPr>
        <p:txBody>
          <a:bodyPr>
            <a:normAutofit/>
          </a:bodyPr>
          <a:lstStyle/>
          <a:p>
            <a:pPr marL="342900" indent="-342900">
              <a:buFont typeface="Arial" panose="020B0604020202020204" pitchFamily="34" charset="0"/>
              <a:buChar char="•"/>
            </a:pPr>
            <a:r>
              <a:rPr lang="en-GB"/>
              <a:t>Integrate all information</a:t>
            </a:r>
          </a:p>
          <a:p>
            <a:pPr marL="342900" indent="-342900">
              <a:buFont typeface="Arial" panose="020B0604020202020204" pitchFamily="34" charset="0"/>
              <a:buChar char="•"/>
            </a:pPr>
            <a:r>
              <a:rPr lang="en-GB"/>
              <a:t>Check for cohesive story and assumptions</a:t>
            </a:r>
          </a:p>
          <a:p>
            <a:pPr marL="342900" indent="-342900">
              <a:buFont typeface="Arial" panose="020B0604020202020204" pitchFamily="34" charset="0"/>
              <a:buChar char="•"/>
            </a:pPr>
            <a:r>
              <a:rPr lang="en-GB"/>
              <a:t>Check calculations – especially units</a:t>
            </a:r>
          </a:p>
          <a:p>
            <a:endParaRPr lang="en-GB"/>
          </a:p>
          <a:p>
            <a:pPr marL="342900" indent="-342900">
              <a:buFont typeface="Arial" panose="020B0604020202020204" pitchFamily="34" charset="0"/>
              <a:buChar char="•"/>
            </a:pPr>
            <a:endParaRPr lang="en-GB"/>
          </a:p>
        </p:txBody>
      </p:sp>
    </p:spTree>
    <p:extLst>
      <p:ext uri="{BB962C8B-B14F-4D97-AF65-F5344CB8AC3E}">
        <p14:creationId xmlns:p14="http://schemas.microsoft.com/office/powerpoint/2010/main" val="234582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0F8C89-0A50-45F5-8643-0CB96E0A55E4}"/>
              </a:ext>
            </a:extLst>
          </p:cNvPr>
          <p:cNvSpPr>
            <a:spLocks noGrp="1"/>
          </p:cNvSpPr>
          <p:nvPr>
            <p:ph type="title"/>
          </p:nvPr>
        </p:nvSpPr>
        <p:spPr/>
        <p:txBody>
          <a:bodyPr/>
          <a:lstStyle/>
          <a:p>
            <a:r>
              <a:rPr lang="en-US"/>
              <a:t>Contents</a:t>
            </a:r>
            <a:br>
              <a:rPr lang="en-US"/>
            </a:br>
            <a:endParaRPr lang="en-US"/>
          </a:p>
        </p:txBody>
      </p:sp>
      <p:sp>
        <p:nvSpPr>
          <p:cNvPr id="5" name="Content Placeholder 4">
            <a:extLst>
              <a:ext uri="{FF2B5EF4-FFF2-40B4-BE49-F238E27FC236}">
                <a16:creationId xmlns:a16="http://schemas.microsoft.com/office/drawing/2014/main" id="{CE075690-EC59-4561-A0B4-08E0C35C63BE}"/>
              </a:ext>
            </a:extLst>
          </p:cNvPr>
          <p:cNvSpPr>
            <a:spLocks noGrp="1"/>
          </p:cNvSpPr>
          <p:nvPr>
            <p:ph idx="1"/>
          </p:nvPr>
        </p:nvSpPr>
        <p:spPr/>
        <p:txBody>
          <a:bodyPr vert="horz" lIns="91440" tIns="45720" rIns="91440" bIns="45720" rtlCol="0" anchor="t">
            <a:normAutofit lnSpcReduction="10000"/>
          </a:bodyPr>
          <a:lstStyle/>
          <a:p>
            <a:pPr marL="342900" indent="-342900">
              <a:buFont typeface="Arial" panose="020B0604020202020204" pitchFamily="34" charset="0"/>
              <a:buChar char="•"/>
            </a:pPr>
            <a:r>
              <a:rPr lang="en-US"/>
              <a:t>Introduction</a:t>
            </a:r>
          </a:p>
          <a:p>
            <a:pPr marL="342900" indent="-342900">
              <a:buFont typeface="Arial" panose="020B0604020202020204" pitchFamily="34" charset="0"/>
              <a:buChar char="•"/>
            </a:pPr>
            <a:r>
              <a:rPr lang="en-US"/>
              <a:t>Fundamentals of Intangible Assets Valuation</a:t>
            </a:r>
          </a:p>
          <a:p>
            <a:pPr marL="342900" indent="-342900">
              <a:buFont typeface="Arial" panose="020B0604020202020204" pitchFamily="34" charset="0"/>
              <a:buChar char="•"/>
            </a:pPr>
            <a:r>
              <a:rPr lang="en-US">
                <a:latin typeface="Arial"/>
                <a:cs typeface="Arial"/>
              </a:rPr>
              <a:t>Methodologies and their limitations</a:t>
            </a:r>
            <a:endParaRPr lang="en-US"/>
          </a:p>
          <a:p>
            <a:pPr marL="342900" indent="-342900">
              <a:buFont typeface="Arial" panose="020B0604020202020204" pitchFamily="34" charset="0"/>
              <a:buChar char="•"/>
            </a:pPr>
            <a:r>
              <a:rPr lang="en-US"/>
              <a:t>Advanced Income approach methods &amp; key parameters</a:t>
            </a:r>
          </a:p>
          <a:p>
            <a:pPr marL="342900" indent="-342900">
              <a:buFont typeface="Arial" panose="020B0604020202020204" pitchFamily="34" charset="0"/>
              <a:buChar char="•"/>
            </a:pPr>
            <a:r>
              <a:rPr lang="en-US"/>
              <a:t>Work through academic specific examples</a:t>
            </a:r>
          </a:p>
          <a:p>
            <a:pPr marL="342900" indent="-342900">
              <a:buFont typeface="Arial" panose="020B0604020202020204" pitchFamily="34" charset="0"/>
              <a:buChar char="•"/>
            </a:pPr>
            <a:r>
              <a:rPr lang="en-US"/>
              <a:t>Q&amp;A; Wrap-up</a:t>
            </a:r>
          </a:p>
        </p:txBody>
      </p:sp>
    </p:spTree>
    <p:extLst>
      <p:ext uri="{BB962C8B-B14F-4D97-AF65-F5344CB8AC3E}">
        <p14:creationId xmlns:p14="http://schemas.microsoft.com/office/powerpoint/2010/main" val="1590360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Due diligence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lnSpcReduction="10000"/>
          </a:bodyPr>
          <a:lstStyle/>
          <a:p>
            <a:r>
              <a:rPr lang="en-GB"/>
              <a:t>Check all information as close as possible to the source!</a:t>
            </a:r>
          </a:p>
          <a:p>
            <a:pPr marL="342900" indent="-342900">
              <a:buFont typeface="Arial" panose="020B0604020202020204" pitchFamily="34" charset="0"/>
              <a:buChar char="•"/>
            </a:pPr>
            <a:r>
              <a:rPr lang="en-GB"/>
              <a:t>Interviews with clients/academics</a:t>
            </a:r>
          </a:p>
          <a:p>
            <a:pPr marL="342900" indent="-342900">
              <a:buFont typeface="Arial" panose="020B0604020202020204" pitchFamily="34" charset="0"/>
              <a:buChar char="•"/>
            </a:pPr>
            <a:r>
              <a:rPr lang="en-GB"/>
              <a:t>Interviews with people within the industry of the IP</a:t>
            </a:r>
          </a:p>
          <a:p>
            <a:pPr marL="342900" indent="-342900">
              <a:buFont typeface="Arial" panose="020B0604020202020204" pitchFamily="34" charset="0"/>
              <a:buChar char="•"/>
            </a:pPr>
            <a:r>
              <a:rPr lang="en-GB"/>
              <a:t>IP checks – read through agreements; information public databases, etc.</a:t>
            </a:r>
          </a:p>
          <a:p>
            <a:pPr marL="342900" indent="-342900">
              <a:buFont typeface="Arial" panose="020B0604020202020204" pitchFamily="34" charset="0"/>
              <a:buChar char="•"/>
            </a:pPr>
            <a:r>
              <a:rPr lang="en-GB"/>
              <a:t>Habit to challenge the information (devil’s advocate role) – ask for sources</a:t>
            </a:r>
          </a:p>
          <a:p>
            <a:endParaRPr lang="en-GB"/>
          </a:p>
          <a:p>
            <a:endParaRPr lang="en-GB"/>
          </a:p>
        </p:txBody>
      </p:sp>
    </p:spTree>
    <p:extLst>
      <p:ext uri="{BB962C8B-B14F-4D97-AF65-F5344CB8AC3E}">
        <p14:creationId xmlns:p14="http://schemas.microsoft.com/office/powerpoint/2010/main" val="2216971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Valuation approaches</a:t>
            </a:r>
          </a:p>
        </p:txBody>
      </p:sp>
      <p:sp>
        <p:nvSpPr>
          <p:cNvPr id="5" name="Content Placeholder 4">
            <a:extLst>
              <a:ext uri="{FF2B5EF4-FFF2-40B4-BE49-F238E27FC236}">
                <a16:creationId xmlns:a16="http://schemas.microsoft.com/office/drawing/2014/main" id="{7A01662E-ABE5-0146-F11C-6758E9A5CCC2}"/>
              </a:ext>
            </a:extLst>
          </p:cNvPr>
          <p:cNvSpPr>
            <a:spLocks noGrp="1"/>
          </p:cNvSpPr>
          <p:nvPr>
            <p:ph idx="1"/>
          </p:nvPr>
        </p:nvSpPr>
        <p:spPr/>
        <p:txBody>
          <a:bodyPr/>
          <a:lstStyle/>
          <a:p>
            <a:r>
              <a:rPr lang="en-GB"/>
              <a:t>Business valuation techniques</a:t>
            </a:r>
          </a:p>
          <a:p>
            <a:pPr marL="342900" indent="-342900">
              <a:buFont typeface="Arial" panose="020B0604020202020204" pitchFamily="34" charset="0"/>
              <a:buChar char="•"/>
            </a:pPr>
            <a:r>
              <a:rPr lang="en-GB"/>
              <a:t>Asset Approach (fair market value of net assets) – cost approach</a:t>
            </a:r>
          </a:p>
          <a:p>
            <a:pPr marL="342900" indent="-342900">
              <a:buFont typeface="Arial" panose="020B0604020202020204" pitchFamily="34" charset="0"/>
              <a:buChar char="•"/>
            </a:pPr>
            <a:r>
              <a:rPr lang="en-GB"/>
              <a:t>Intrinsic Value (Income Approach) – Discounted Cash Flows (DCF)</a:t>
            </a:r>
          </a:p>
          <a:p>
            <a:pPr marL="342900" indent="-342900">
              <a:buFont typeface="Arial" panose="020B0604020202020204" pitchFamily="34" charset="0"/>
              <a:buChar char="•"/>
            </a:pPr>
            <a:r>
              <a:rPr lang="en-GB"/>
              <a:t>Relative Value (Market Approach) – Public company comparable/Precedent transactions</a:t>
            </a:r>
          </a:p>
        </p:txBody>
      </p:sp>
      <p:grpSp>
        <p:nvGrpSpPr>
          <p:cNvPr id="12" name="Group 11">
            <a:extLst>
              <a:ext uri="{FF2B5EF4-FFF2-40B4-BE49-F238E27FC236}">
                <a16:creationId xmlns:a16="http://schemas.microsoft.com/office/drawing/2014/main" id="{69650EDE-8A59-7D8C-8B13-15D70EF9582D}"/>
              </a:ext>
            </a:extLst>
          </p:cNvPr>
          <p:cNvGrpSpPr/>
          <p:nvPr/>
        </p:nvGrpSpPr>
        <p:grpSpPr>
          <a:xfrm>
            <a:off x="10737460" y="2213414"/>
            <a:ext cx="1017880" cy="1083788"/>
            <a:chOff x="10789200" y="2472801"/>
            <a:chExt cx="1017880" cy="1083788"/>
          </a:xfrm>
        </p:grpSpPr>
        <p:pic>
          <p:nvPicPr>
            <p:cNvPr id="7" name="Graphic 6" descr="Modern architecture outline">
              <a:extLst>
                <a:ext uri="{FF2B5EF4-FFF2-40B4-BE49-F238E27FC236}">
                  <a16:creationId xmlns:a16="http://schemas.microsoft.com/office/drawing/2014/main" id="{470806C8-DD35-140A-955E-6297B42266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9499" y="2589027"/>
              <a:ext cx="457200" cy="457200"/>
            </a:xfrm>
            <a:prstGeom prst="rect">
              <a:avLst/>
            </a:prstGeom>
          </p:spPr>
        </p:pic>
        <p:pic>
          <p:nvPicPr>
            <p:cNvPr id="9" name="Graphic 8" descr="Open hand outline">
              <a:extLst>
                <a:ext uri="{FF2B5EF4-FFF2-40B4-BE49-F238E27FC236}">
                  <a16:creationId xmlns:a16="http://schemas.microsoft.com/office/drawing/2014/main" id="{39B64895-8BD1-8A2A-6205-FA812CB85A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89200" y="2642189"/>
              <a:ext cx="914400" cy="914400"/>
            </a:xfrm>
            <a:prstGeom prst="rect">
              <a:avLst/>
            </a:prstGeom>
          </p:spPr>
        </p:pic>
        <p:pic>
          <p:nvPicPr>
            <p:cNvPr id="11" name="Graphic 10" descr="Cloud Computing outline">
              <a:extLst>
                <a:ext uri="{FF2B5EF4-FFF2-40B4-BE49-F238E27FC236}">
                  <a16:creationId xmlns:a16="http://schemas.microsoft.com/office/drawing/2014/main" id="{269ED6E7-2135-BE12-65E4-F3852FA575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9880" y="2472801"/>
              <a:ext cx="457200" cy="457200"/>
            </a:xfrm>
            <a:prstGeom prst="rect">
              <a:avLst/>
            </a:prstGeom>
          </p:spPr>
        </p:pic>
      </p:grpSp>
      <p:pic>
        <p:nvPicPr>
          <p:cNvPr id="18" name="Graphic 17" descr="Shopping cart outline">
            <a:extLst>
              <a:ext uri="{FF2B5EF4-FFF2-40B4-BE49-F238E27FC236}">
                <a16:creationId xmlns:a16="http://schemas.microsoft.com/office/drawing/2014/main" id="{C95264B1-AA8D-3C5F-12F7-39475CB59B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37460" y="4270438"/>
            <a:ext cx="914400" cy="914400"/>
          </a:xfrm>
          <a:prstGeom prst="rect">
            <a:avLst/>
          </a:prstGeom>
        </p:spPr>
      </p:pic>
      <p:pic>
        <p:nvPicPr>
          <p:cNvPr id="20" name="Graphic 19" descr="Upward trend outline">
            <a:extLst>
              <a:ext uri="{FF2B5EF4-FFF2-40B4-BE49-F238E27FC236}">
                <a16:creationId xmlns:a16="http://schemas.microsoft.com/office/drawing/2014/main" id="{90048689-29B6-90FD-02C1-B786326704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37460" y="3186650"/>
            <a:ext cx="914400" cy="914400"/>
          </a:xfrm>
          <a:prstGeom prst="rect">
            <a:avLst/>
          </a:prstGeom>
        </p:spPr>
      </p:pic>
    </p:spTree>
    <p:extLst>
      <p:ext uri="{BB962C8B-B14F-4D97-AF65-F5344CB8AC3E}">
        <p14:creationId xmlns:p14="http://schemas.microsoft.com/office/powerpoint/2010/main" val="3256465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79714-9C4E-2FD1-60CC-6643CEC98736}"/>
              </a:ext>
            </a:extLst>
          </p:cNvPr>
          <p:cNvSpPr>
            <a:spLocks noGrp="1"/>
          </p:cNvSpPr>
          <p:nvPr>
            <p:ph type="title"/>
          </p:nvPr>
        </p:nvSpPr>
        <p:spPr/>
        <p:txBody>
          <a:bodyPr/>
          <a:lstStyle/>
          <a:p>
            <a:r>
              <a:rPr lang="en-GB"/>
              <a:t>Valuation methods</a:t>
            </a:r>
          </a:p>
        </p:txBody>
      </p:sp>
      <p:sp>
        <p:nvSpPr>
          <p:cNvPr id="3" name="Content Placeholder 2">
            <a:extLst>
              <a:ext uri="{FF2B5EF4-FFF2-40B4-BE49-F238E27FC236}">
                <a16:creationId xmlns:a16="http://schemas.microsoft.com/office/drawing/2014/main" id="{B6C32E9D-64D6-1166-9DB5-F9D54DC8EC4F}"/>
              </a:ext>
            </a:extLst>
          </p:cNvPr>
          <p:cNvSpPr>
            <a:spLocks noGrp="1"/>
          </p:cNvSpPr>
          <p:nvPr>
            <p:ph sz="half" idx="1"/>
          </p:nvPr>
        </p:nvSpPr>
        <p:spPr/>
        <p:txBody>
          <a:bodyPr>
            <a:normAutofit/>
          </a:bodyPr>
          <a:lstStyle/>
          <a:p>
            <a:r>
              <a:rPr lang="en-GB"/>
              <a:t>Cost approach (asset approach)</a:t>
            </a:r>
          </a:p>
          <a:p>
            <a:pPr marL="342900" indent="-342900">
              <a:buFont typeface="Arial" panose="020B0604020202020204" pitchFamily="34" charset="0"/>
              <a:buChar char="•"/>
            </a:pPr>
            <a:r>
              <a:rPr lang="en-GB"/>
              <a:t>Cost to reproduce</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Cost to replace</a:t>
            </a:r>
          </a:p>
        </p:txBody>
      </p:sp>
      <p:sp>
        <p:nvSpPr>
          <p:cNvPr id="4" name="Content Placeholder 3">
            <a:extLst>
              <a:ext uri="{FF2B5EF4-FFF2-40B4-BE49-F238E27FC236}">
                <a16:creationId xmlns:a16="http://schemas.microsoft.com/office/drawing/2014/main" id="{61D7A5AA-B009-7948-A3D5-355BF64510A9}"/>
              </a:ext>
            </a:extLst>
          </p:cNvPr>
          <p:cNvSpPr>
            <a:spLocks noGrp="1"/>
          </p:cNvSpPr>
          <p:nvPr>
            <p:ph sz="half" idx="10"/>
          </p:nvPr>
        </p:nvSpPr>
        <p:spPr>
          <a:xfrm>
            <a:off x="4112077" y="2112688"/>
            <a:ext cx="3401755" cy="3934800"/>
          </a:xfrm>
        </p:spPr>
        <p:txBody>
          <a:bodyPr/>
          <a:lstStyle/>
          <a:p>
            <a:r>
              <a:rPr lang="en-GB"/>
              <a:t>Market approach (sales comparison approach)</a:t>
            </a:r>
          </a:p>
          <a:p>
            <a:pPr marL="342900" indent="-342900">
              <a:buFont typeface="Arial" panose="020B0604020202020204" pitchFamily="34" charset="0"/>
              <a:buChar char="•"/>
            </a:pPr>
            <a:r>
              <a:rPr lang="en-GB"/>
              <a:t>Use comparable IP transactions</a:t>
            </a:r>
          </a:p>
        </p:txBody>
      </p:sp>
      <p:sp>
        <p:nvSpPr>
          <p:cNvPr id="5" name="Content Placeholder 4">
            <a:extLst>
              <a:ext uri="{FF2B5EF4-FFF2-40B4-BE49-F238E27FC236}">
                <a16:creationId xmlns:a16="http://schemas.microsoft.com/office/drawing/2014/main" id="{9037974F-ADC3-2EB8-C78C-AB1ED47C6533}"/>
              </a:ext>
            </a:extLst>
          </p:cNvPr>
          <p:cNvSpPr>
            <a:spLocks noGrp="1"/>
          </p:cNvSpPr>
          <p:nvPr>
            <p:ph sz="half" idx="11"/>
          </p:nvPr>
        </p:nvSpPr>
        <p:spPr>
          <a:xfrm>
            <a:off x="8148322" y="2112688"/>
            <a:ext cx="3401755" cy="3934800"/>
          </a:xfrm>
        </p:spPr>
        <p:txBody>
          <a:bodyPr vert="horz" lIns="91440" tIns="45720" rIns="91440" bIns="45720" rtlCol="0" anchor="t">
            <a:normAutofit/>
          </a:bodyPr>
          <a:lstStyle/>
          <a:p>
            <a:r>
              <a:rPr lang="en-GB">
                <a:latin typeface="Arial"/>
                <a:cs typeface="Arial"/>
              </a:rPr>
              <a:t>Income approach</a:t>
            </a:r>
          </a:p>
          <a:p>
            <a:pPr marL="342900" indent="-342900">
              <a:buFont typeface="Arial" panose="020B0604020202020204" pitchFamily="34" charset="0"/>
              <a:buChar char="•"/>
            </a:pPr>
            <a:endParaRPr lang="en-GB">
              <a:latin typeface="Arial"/>
              <a:cs typeface="Arial"/>
            </a:endParaRPr>
          </a:p>
          <a:p>
            <a:pPr marL="342900" indent="-342900">
              <a:buFont typeface="Arial" panose="020B0604020202020204" pitchFamily="34" charset="0"/>
              <a:buChar char="•"/>
            </a:pPr>
            <a:r>
              <a:rPr lang="en-GB">
                <a:latin typeface="Arial"/>
                <a:cs typeface="Arial"/>
              </a:rPr>
              <a:t>Future potential income</a:t>
            </a:r>
          </a:p>
        </p:txBody>
      </p:sp>
    </p:spTree>
    <p:extLst>
      <p:ext uri="{BB962C8B-B14F-4D97-AF65-F5344CB8AC3E}">
        <p14:creationId xmlns:p14="http://schemas.microsoft.com/office/powerpoint/2010/main" val="218901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134ED0-D62B-46F9-AD23-1A7986B5AA07}"/>
              </a:ext>
            </a:extLst>
          </p:cNvPr>
          <p:cNvSpPr>
            <a:spLocks noGrp="1"/>
          </p:cNvSpPr>
          <p:nvPr>
            <p:ph type="body" sz="half" idx="2"/>
          </p:nvPr>
        </p:nvSpPr>
        <p:spPr/>
        <p:txBody>
          <a:bodyPr/>
          <a:lstStyle/>
          <a:p>
            <a:r>
              <a:rPr lang="en-GB"/>
              <a:t>Methodologies and their limits</a:t>
            </a:r>
          </a:p>
          <a:p>
            <a:r>
              <a:rPr lang="en-GB" sz="1800"/>
              <a:t>Dr. Daniel Sava</a:t>
            </a:r>
            <a:endParaRPr lang="en-US" sz="1800"/>
          </a:p>
        </p:txBody>
      </p:sp>
    </p:spTree>
    <p:extLst>
      <p:ext uri="{BB962C8B-B14F-4D97-AF65-F5344CB8AC3E}">
        <p14:creationId xmlns:p14="http://schemas.microsoft.com/office/powerpoint/2010/main" val="980298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Cost approach methods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lnSpcReduction="10000"/>
          </a:bodyPr>
          <a:lstStyle/>
          <a:p>
            <a:r>
              <a:rPr lang="en-GB"/>
              <a:t>Cost to reproduce (Cost to develop)</a:t>
            </a:r>
          </a:p>
          <a:p>
            <a:pPr marL="342900" indent="-342900">
              <a:buFont typeface="Arial" panose="020B0604020202020204" pitchFamily="34" charset="0"/>
              <a:buChar char="•"/>
            </a:pPr>
            <a:r>
              <a:rPr lang="en-GB" sz="1900"/>
              <a:t>Estimated cost to make an exact duplicate or replica of the IP </a:t>
            </a:r>
            <a:r>
              <a:rPr lang="en-GB" sz="1900" b="1"/>
              <a:t>at current prices </a:t>
            </a:r>
            <a:r>
              <a:rPr lang="en-GB" sz="1900"/>
              <a:t>(date of the valuation)</a:t>
            </a:r>
          </a:p>
          <a:p>
            <a:endParaRPr lang="en-GB"/>
          </a:p>
          <a:p>
            <a:r>
              <a:rPr lang="en-GB"/>
              <a:t>Cost to replace (Cost of reasonable alternatives)</a:t>
            </a:r>
          </a:p>
          <a:p>
            <a:pPr marL="342900" indent="-342900">
              <a:buFont typeface="Arial" panose="020B0604020202020204" pitchFamily="34" charset="0"/>
              <a:buChar char="•"/>
            </a:pPr>
            <a:r>
              <a:rPr lang="en-GB" sz="1900"/>
              <a:t>Estimated cost to make an equivalent utility asset of the IP </a:t>
            </a:r>
            <a:r>
              <a:rPr lang="en-GB" sz="1900" b="1"/>
              <a:t>at current prices</a:t>
            </a:r>
            <a:r>
              <a:rPr lang="en-GB" sz="1900"/>
              <a:t> (date of the valuation)</a:t>
            </a:r>
          </a:p>
          <a:p>
            <a:endParaRPr lang="en-GB"/>
          </a:p>
        </p:txBody>
      </p:sp>
    </p:spTree>
    <p:extLst>
      <p:ext uri="{BB962C8B-B14F-4D97-AF65-F5344CB8AC3E}">
        <p14:creationId xmlns:p14="http://schemas.microsoft.com/office/powerpoint/2010/main" val="3357503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Cost to reproduce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a:t>Minimum value of patent right = Cost of developing technology + Patenting legal costs</a:t>
            </a:r>
          </a:p>
          <a:p>
            <a:endParaRPr lang="en-GB"/>
          </a:p>
          <a:p>
            <a:r>
              <a:rPr lang="en-GB"/>
              <a:t>Price of patent right = Minimum value of patent right + Reasonable profit margin + Entrepreneur’s/Owner’s incentive (opportunity cost)</a:t>
            </a:r>
          </a:p>
          <a:p>
            <a:endParaRPr lang="en-GB"/>
          </a:p>
        </p:txBody>
      </p:sp>
    </p:spTree>
    <p:extLst>
      <p:ext uri="{BB962C8B-B14F-4D97-AF65-F5344CB8AC3E}">
        <p14:creationId xmlns:p14="http://schemas.microsoft.com/office/powerpoint/2010/main" val="580068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Cost to replace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vert="horz" lIns="91440" tIns="45720" rIns="91440" bIns="45720" rtlCol="0" anchor="t">
            <a:normAutofit/>
          </a:bodyPr>
          <a:lstStyle/>
          <a:p>
            <a:r>
              <a:rPr lang="en-GB">
                <a:latin typeface="Arial"/>
                <a:cs typeface="Arial"/>
              </a:rPr>
              <a:t>Maximum price an acquirer would pay for the IP asset = cost of obtaining a reasonable IP right alternative</a:t>
            </a:r>
          </a:p>
        </p:txBody>
      </p:sp>
    </p:spTree>
    <p:extLst>
      <p:ext uri="{BB962C8B-B14F-4D97-AF65-F5344CB8AC3E}">
        <p14:creationId xmlns:p14="http://schemas.microsoft.com/office/powerpoint/2010/main" val="2653232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Cost approaches – key considerations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vert="horz" lIns="91440" tIns="45720" rIns="91440" bIns="45720" rtlCol="0" anchor="t">
            <a:normAutofit fontScale="92500" lnSpcReduction="20000"/>
          </a:bodyPr>
          <a:lstStyle/>
          <a:p>
            <a:r>
              <a:rPr lang="en-GB">
                <a:latin typeface="Arial"/>
                <a:cs typeface="Arial"/>
              </a:rPr>
              <a:t>Data available for analysis – components of cost (Material, Labor, Overhead, Developer’s profit, Opportunity Cost/Entrepreneurial incentive)</a:t>
            </a:r>
          </a:p>
          <a:p>
            <a:r>
              <a:rPr lang="en-GB">
                <a:latin typeface="Arial"/>
                <a:cs typeface="Arial"/>
              </a:rPr>
              <a:t>At current prices – bringing everything to valuation date’s prices</a:t>
            </a:r>
          </a:p>
          <a:p>
            <a:pPr marL="1028700" lvl="1" indent="-342900"/>
            <a:r>
              <a:rPr lang="en-GB">
                <a:latin typeface="Arial"/>
                <a:cs typeface="Arial"/>
              </a:rPr>
              <a:t>Adjust for inflation</a:t>
            </a:r>
          </a:p>
          <a:p>
            <a:pPr marL="1028700" lvl="1" indent="-342900"/>
            <a:r>
              <a:rPr lang="en-GB">
                <a:latin typeface="Arial"/>
                <a:cs typeface="Arial"/>
              </a:rPr>
              <a:t>Adjust for obsolescence</a:t>
            </a:r>
          </a:p>
          <a:p>
            <a:pPr marL="1485900" lvl="2" indent="-342900"/>
            <a:r>
              <a:rPr lang="en-GB"/>
              <a:t>Physical obsolescence</a:t>
            </a:r>
            <a:endParaRPr lang="en-GB">
              <a:cs typeface="Arial"/>
            </a:endParaRPr>
          </a:p>
          <a:p>
            <a:pPr marL="1485900" lvl="2" indent="-342900"/>
            <a:r>
              <a:rPr lang="en-GB"/>
              <a:t>Functional obsolescence</a:t>
            </a:r>
            <a:endParaRPr lang="en-GB">
              <a:cs typeface="Arial"/>
            </a:endParaRPr>
          </a:p>
          <a:p>
            <a:pPr marL="1485900" lvl="2" indent="-342900"/>
            <a:r>
              <a:rPr lang="en-GB"/>
              <a:t>Technological obsolescence</a:t>
            </a:r>
            <a:endParaRPr lang="en-GB">
              <a:cs typeface="Arial" panose="020B0604020202020204"/>
            </a:endParaRPr>
          </a:p>
          <a:p>
            <a:pPr marL="1485900" lvl="2" indent="-342900"/>
            <a:r>
              <a:rPr lang="en-GB"/>
              <a:t>Economic obsolescence</a:t>
            </a:r>
            <a:endParaRPr lang="en-GB">
              <a:cs typeface="Arial"/>
            </a:endParaRPr>
          </a:p>
        </p:txBody>
      </p:sp>
    </p:spTree>
    <p:extLst>
      <p:ext uri="{BB962C8B-B14F-4D97-AF65-F5344CB8AC3E}">
        <p14:creationId xmlns:p14="http://schemas.microsoft.com/office/powerpoint/2010/main" val="794800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Cost approaches – limitations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a:bodyPr>
          <a:lstStyle/>
          <a:p>
            <a:pPr marL="342900" indent="-342900">
              <a:buFont typeface="Arial" panose="020B0604020202020204" pitchFamily="34" charset="0"/>
              <a:buChar char="•"/>
            </a:pPr>
            <a:r>
              <a:rPr lang="en-GB"/>
              <a:t>Disregards the creativity/innovation of the IP</a:t>
            </a:r>
          </a:p>
          <a:p>
            <a:pPr marL="342900" indent="-342900">
              <a:buFont typeface="Arial" panose="020B0604020202020204" pitchFamily="34" charset="0"/>
              <a:buChar char="•"/>
            </a:pPr>
            <a:r>
              <a:rPr lang="en-GB"/>
              <a:t>Hard to properly quantify all the time and advancement effects</a:t>
            </a:r>
          </a:p>
          <a:p>
            <a:pPr marL="342900" indent="-342900">
              <a:buFont typeface="Arial" panose="020B0604020202020204" pitchFamily="34" charset="0"/>
              <a:buChar char="•"/>
            </a:pPr>
            <a:r>
              <a:rPr lang="en-GB"/>
              <a:t>Does not take into account the future (earning) potential of the IP</a:t>
            </a:r>
          </a:p>
        </p:txBody>
      </p:sp>
    </p:spTree>
    <p:extLst>
      <p:ext uri="{BB962C8B-B14F-4D97-AF65-F5344CB8AC3E}">
        <p14:creationId xmlns:p14="http://schemas.microsoft.com/office/powerpoint/2010/main" val="3599848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Cost approach - example</a:t>
            </a:r>
          </a:p>
        </p:txBody>
      </p:sp>
      <p:pic>
        <p:nvPicPr>
          <p:cNvPr id="4" name="Picture 3">
            <a:extLst>
              <a:ext uri="{FF2B5EF4-FFF2-40B4-BE49-F238E27FC236}">
                <a16:creationId xmlns:a16="http://schemas.microsoft.com/office/drawing/2014/main" id="{C7931CD7-F40B-BCD0-CAEB-096CA786F661}"/>
              </a:ext>
            </a:extLst>
          </p:cNvPr>
          <p:cNvPicPr>
            <a:picLocks noChangeAspect="1"/>
          </p:cNvPicPr>
          <p:nvPr/>
        </p:nvPicPr>
        <p:blipFill>
          <a:blip r:embed="rId2"/>
          <a:stretch>
            <a:fillRect/>
          </a:stretch>
        </p:blipFill>
        <p:spPr>
          <a:xfrm>
            <a:off x="1931671" y="1164083"/>
            <a:ext cx="8189483" cy="5218717"/>
          </a:xfrm>
          <a:prstGeom prst="rect">
            <a:avLst/>
          </a:prstGeom>
        </p:spPr>
      </p:pic>
    </p:spTree>
    <p:extLst>
      <p:ext uri="{BB962C8B-B14F-4D97-AF65-F5344CB8AC3E}">
        <p14:creationId xmlns:p14="http://schemas.microsoft.com/office/powerpoint/2010/main" val="1966494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E783-28CC-46A6-B07D-FA58508E6169}"/>
              </a:ext>
            </a:extLst>
          </p:cNvPr>
          <p:cNvSpPr>
            <a:spLocks noGrp="1"/>
          </p:cNvSpPr>
          <p:nvPr>
            <p:ph type="title"/>
          </p:nvPr>
        </p:nvSpPr>
        <p:spPr>
          <a:xfrm>
            <a:off x="1188000" y="1519200"/>
            <a:ext cx="5725200" cy="1285200"/>
          </a:xfrm>
        </p:spPr>
        <p:txBody>
          <a:bodyPr/>
          <a:lstStyle/>
          <a:p>
            <a:r>
              <a:rPr lang="en-US"/>
              <a:t>Dr. Daniel Sava</a:t>
            </a:r>
          </a:p>
        </p:txBody>
      </p:sp>
      <p:sp>
        <p:nvSpPr>
          <p:cNvPr id="3" name="Content Placeholder 2">
            <a:extLst>
              <a:ext uri="{FF2B5EF4-FFF2-40B4-BE49-F238E27FC236}">
                <a16:creationId xmlns:a16="http://schemas.microsoft.com/office/drawing/2014/main" id="{CC8A40F3-1DE5-4F31-AE3E-4C48DCD74F34}"/>
              </a:ext>
            </a:extLst>
          </p:cNvPr>
          <p:cNvSpPr>
            <a:spLocks noGrp="1"/>
          </p:cNvSpPr>
          <p:nvPr>
            <p:ph idx="1"/>
          </p:nvPr>
        </p:nvSpPr>
        <p:spPr>
          <a:xfrm>
            <a:off x="1188000" y="2923200"/>
            <a:ext cx="8104856" cy="3272400"/>
          </a:xfrm>
        </p:spPr>
        <p:txBody>
          <a:bodyPr>
            <a:normAutofit/>
          </a:bodyPr>
          <a:lstStyle/>
          <a:p>
            <a:pPr>
              <a:lnSpc>
                <a:spcPct val="150000"/>
              </a:lnSpc>
            </a:pPr>
            <a:r>
              <a:rPr lang="en-US" sz="2400"/>
              <a:t>IP commercialization professional</a:t>
            </a:r>
          </a:p>
          <a:p>
            <a:pPr>
              <a:lnSpc>
                <a:spcPct val="150000"/>
              </a:lnSpc>
            </a:pPr>
            <a:r>
              <a:rPr lang="en-US"/>
              <a:t>PhD in Chemistry (Materials Science, Life Sciences)</a:t>
            </a:r>
          </a:p>
          <a:p>
            <a:pPr>
              <a:lnSpc>
                <a:spcPct val="150000"/>
              </a:lnSpc>
            </a:pPr>
            <a:r>
              <a:rPr lang="en-US" sz="2400"/>
              <a:t>Financial Modelling Valuation Analyst (FMVA</a:t>
            </a:r>
            <a:r>
              <a:rPr lang="en-US" sz="2400" baseline="30000"/>
              <a:t>®</a:t>
            </a:r>
            <a:r>
              <a:rPr lang="en-US" sz="2400"/>
              <a:t>)</a:t>
            </a:r>
          </a:p>
        </p:txBody>
      </p:sp>
      <p:pic>
        <p:nvPicPr>
          <p:cNvPr id="6" name="Image 7">
            <a:extLst>
              <a:ext uri="{FF2B5EF4-FFF2-40B4-BE49-F238E27FC236}">
                <a16:creationId xmlns:a16="http://schemas.microsoft.com/office/drawing/2014/main" id="{A15E7BD4-EEAE-4FC7-9709-10B0D73D846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312524" y="6550507"/>
            <a:ext cx="752476" cy="154196"/>
          </a:xfrm>
          <a:prstGeom prst="rect">
            <a:avLst/>
          </a:prstGeom>
        </p:spPr>
      </p:pic>
      <p:pic>
        <p:nvPicPr>
          <p:cNvPr id="7" name="Picture 6" descr="A person wearing glasses and a jacket&#10;&#10;Description automatically generated">
            <a:extLst>
              <a:ext uri="{FF2B5EF4-FFF2-40B4-BE49-F238E27FC236}">
                <a16:creationId xmlns:a16="http://schemas.microsoft.com/office/drawing/2014/main" id="{7D51BF99-581A-1782-5A94-803FAA4A0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847" y="2161800"/>
            <a:ext cx="3074375" cy="2784751"/>
          </a:xfrm>
          <a:prstGeom prst="rect">
            <a:avLst/>
          </a:prstGeom>
        </p:spPr>
      </p:pic>
    </p:spTree>
    <p:extLst>
      <p:ext uri="{BB962C8B-B14F-4D97-AF65-F5344CB8AC3E}">
        <p14:creationId xmlns:p14="http://schemas.microsoft.com/office/powerpoint/2010/main" val="132131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Market approach methods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a:t>Value of IP – derived – comparable IP transactions (same industry, same IP characteristics (size of portfolio, geography, IP landscape), market and competitor dynamics, etc.)</a:t>
            </a:r>
          </a:p>
          <a:p>
            <a:r>
              <a:rPr lang="en-GB"/>
              <a:t>Sales transaction method – Multiple approach (similar to business valuation)</a:t>
            </a:r>
          </a:p>
          <a:p>
            <a:r>
              <a:rPr lang="en-GB"/>
              <a:t>Licensing transaction – Royalty rate comparables – used in Relief from Royalty method (a mixture of market approach with income approach)</a:t>
            </a:r>
          </a:p>
        </p:txBody>
      </p:sp>
    </p:spTree>
    <p:extLst>
      <p:ext uri="{BB962C8B-B14F-4D97-AF65-F5344CB8AC3E}">
        <p14:creationId xmlns:p14="http://schemas.microsoft.com/office/powerpoint/2010/main" val="780475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Market approach limitations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pPr marL="342900" indent="-342900">
              <a:buFont typeface="Arial" panose="020B0604020202020204" pitchFamily="34" charset="0"/>
              <a:buChar char="•"/>
            </a:pPr>
            <a:r>
              <a:rPr lang="en-GB"/>
              <a:t>No “liquid” market for IP transaction (no equivalent of stock market for IP)</a:t>
            </a:r>
          </a:p>
          <a:p>
            <a:pPr marL="342900" indent="-342900">
              <a:buFont typeface="Arial" panose="020B0604020202020204" pitchFamily="34" charset="0"/>
              <a:buChar char="•"/>
            </a:pPr>
            <a:r>
              <a:rPr lang="en-GB"/>
              <a:t>Each piece of IP is unique – remaining life and stage of IP, size, competitive market and IP landscape</a:t>
            </a:r>
          </a:p>
          <a:p>
            <a:pPr marL="342900" indent="-342900">
              <a:buFont typeface="Arial" panose="020B0604020202020204" pitchFamily="34" charset="0"/>
              <a:buChar char="•"/>
            </a:pPr>
            <a:r>
              <a:rPr lang="en-GB"/>
              <a:t>Portfolio effect (rarely does a piece of IP transact on its own)</a:t>
            </a:r>
          </a:p>
          <a:p>
            <a:pPr marL="342900" indent="-342900">
              <a:buFont typeface="Arial" panose="020B0604020202020204" pitchFamily="34" charset="0"/>
              <a:buChar char="•"/>
            </a:pPr>
            <a:r>
              <a:rPr lang="en-GB"/>
              <a:t>Survivorship bias</a:t>
            </a:r>
          </a:p>
        </p:txBody>
      </p:sp>
    </p:spTree>
    <p:extLst>
      <p:ext uri="{BB962C8B-B14F-4D97-AF65-F5344CB8AC3E}">
        <p14:creationId xmlns:p14="http://schemas.microsoft.com/office/powerpoint/2010/main" val="302936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Market approach methods – Royalty rate benchmark</a:t>
            </a:r>
          </a:p>
        </p:txBody>
      </p:sp>
      <p:pic>
        <p:nvPicPr>
          <p:cNvPr id="7" name="Picture 6" descr="A screenshot of a computer&#10;&#10;Description automatically generated">
            <a:extLst>
              <a:ext uri="{FF2B5EF4-FFF2-40B4-BE49-F238E27FC236}">
                <a16:creationId xmlns:a16="http://schemas.microsoft.com/office/drawing/2014/main" id="{1A51218C-9E42-C92F-87DF-7E81A4973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733" y="1473307"/>
            <a:ext cx="9664115" cy="4065064"/>
          </a:xfrm>
          <a:prstGeom prst="rect">
            <a:avLst/>
          </a:prstGeom>
        </p:spPr>
      </p:pic>
      <p:sp>
        <p:nvSpPr>
          <p:cNvPr id="3" name="TextBox 2">
            <a:extLst>
              <a:ext uri="{FF2B5EF4-FFF2-40B4-BE49-F238E27FC236}">
                <a16:creationId xmlns:a16="http://schemas.microsoft.com/office/drawing/2014/main" id="{FECD4B86-E156-3FD8-3D95-86088FEAF7B5}"/>
              </a:ext>
            </a:extLst>
          </p:cNvPr>
          <p:cNvSpPr txBox="1"/>
          <p:nvPr/>
        </p:nvSpPr>
        <p:spPr>
          <a:xfrm>
            <a:off x="2199131" y="5818094"/>
            <a:ext cx="8367318" cy="369332"/>
          </a:xfrm>
          <a:prstGeom prst="rect">
            <a:avLst/>
          </a:prstGeom>
          <a:noFill/>
        </p:spPr>
        <p:txBody>
          <a:bodyPr wrap="square" rtlCol="0">
            <a:spAutoFit/>
          </a:bodyPr>
          <a:lstStyle/>
          <a:p>
            <a:r>
              <a:rPr lang="en-GB"/>
              <a:t>Carbon capture technology (patent portfolio) – with no patents yet granted</a:t>
            </a:r>
          </a:p>
        </p:txBody>
      </p:sp>
    </p:spTree>
    <p:extLst>
      <p:ext uri="{BB962C8B-B14F-4D97-AF65-F5344CB8AC3E}">
        <p14:creationId xmlns:p14="http://schemas.microsoft.com/office/powerpoint/2010/main" val="2250331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Market approach methods – Royalty rate benchmark</a:t>
            </a:r>
          </a:p>
        </p:txBody>
      </p:sp>
      <p:graphicFrame>
        <p:nvGraphicFramePr>
          <p:cNvPr id="6" name="Table 6">
            <a:extLst>
              <a:ext uri="{FF2B5EF4-FFF2-40B4-BE49-F238E27FC236}">
                <a16:creationId xmlns:a16="http://schemas.microsoft.com/office/drawing/2014/main" id="{45EE3A96-CD62-98A6-F5A9-68CB49409C74}"/>
              </a:ext>
            </a:extLst>
          </p:cNvPr>
          <p:cNvGraphicFramePr>
            <a:graphicFrameLocks/>
          </p:cNvGraphicFramePr>
          <p:nvPr>
            <p:extLst>
              <p:ext uri="{D42A27DB-BD31-4B8C-83A1-F6EECF244321}">
                <p14:modId xmlns:p14="http://schemas.microsoft.com/office/powerpoint/2010/main" val="4087092977"/>
              </p:ext>
            </p:extLst>
          </p:nvPr>
        </p:nvGraphicFramePr>
        <p:xfrm>
          <a:off x="502024" y="1800764"/>
          <a:ext cx="11319177" cy="4631260"/>
        </p:xfrm>
        <a:graphic>
          <a:graphicData uri="http://schemas.openxmlformats.org/drawingml/2006/table">
            <a:tbl>
              <a:tblPr firstRow="1" bandRow="1">
                <a:tableStyleId>{5C22544A-7EE6-4342-B048-85BDC9FD1C3A}</a:tableStyleId>
              </a:tblPr>
              <a:tblGrid>
                <a:gridCol w="537882">
                  <a:extLst>
                    <a:ext uri="{9D8B030D-6E8A-4147-A177-3AD203B41FA5}">
                      <a16:colId xmlns:a16="http://schemas.microsoft.com/office/drawing/2014/main" val="2904843208"/>
                    </a:ext>
                  </a:extLst>
                </a:gridCol>
                <a:gridCol w="1030206">
                  <a:extLst>
                    <a:ext uri="{9D8B030D-6E8A-4147-A177-3AD203B41FA5}">
                      <a16:colId xmlns:a16="http://schemas.microsoft.com/office/drawing/2014/main" val="1948265675"/>
                    </a:ext>
                  </a:extLst>
                </a:gridCol>
                <a:gridCol w="1119373">
                  <a:extLst>
                    <a:ext uri="{9D8B030D-6E8A-4147-A177-3AD203B41FA5}">
                      <a16:colId xmlns:a16="http://schemas.microsoft.com/office/drawing/2014/main" val="406952123"/>
                    </a:ext>
                  </a:extLst>
                </a:gridCol>
                <a:gridCol w="3763409">
                  <a:extLst>
                    <a:ext uri="{9D8B030D-6E8A-4147-A177-3AD203B41FA5}">
                      <a16:colId xmlns:a16="http://schemas.microsoft.com/office/drawing/2014/main" val="3568710925"/>
                    </a:ext>
                  </a:extLst>
                </a:gridCol>
                <a:gridCol w="838889">
                  <a:extLst>
                    <a:ext uri="{9D8B030D-6E8A-4147-A177-3AD203B41FA5}">
                      <a16:colId xmlns:a16="http://schemas.microsoft.com/office/drawing/2014/main" val="3116439105"/>
                    </a:ext>
                  </a:extLst>
                </a:gridCol>
                <a:gridCol w="773800">
                  <a:extLst>
                    <a:ext uri="{9D8B030D-6E8A-4147-A177-3AD203B41FA5}">
                      <a16:colId xmlns:a16="http://schemas.microsoft.com/office/drawing/2014/main" val="178814892"/>
                    </a:ext>
                  </a:extLst>
                </a:gridCol>
                <a:gridCol w="944499">
                  <a:extLst>
                    <a:ext uri="{9D8B030D-6E8A-4147-A177-3AD203B41FA5}">
                      <a16:colId xmlns:a16="http://schemas.microsoft.com/office/drawing/2014/main" val="761234840"/>
                    </a:ext>
                  </a:extLst>
                </a:gridCol>
                <a:gridCol w="2311119">
                  <a:extLst>
                    <a:ext uri="{9D8B030D-6E8A-4147-A177-3AD203B41FA5}">
                      <a16:colId xmlns:a16="http://schemas.microsoft.com/office/drawing/2014/main" val="2164526897"/>
                    </a:ext>
                  </a:extLst>
                </a:gridCol>
              </a:tblGrid>
              <a:tr h="242140">
                <a:tc>
                  <a:txBody>
                    <a:bodyPr/>
                    <a:lstStyle/>
                    <a:p>
                      <a:pPr algn="ctr"/>
                      <a:r>
                        <a:rPr lang="en-GB" sz="900">
                          <a:latin typeface="Arial" panose="020B0604020202020204" pitchFamily="34" charset="0"/>
                          <a:cs typeface="Arial" panose="020B0604020202020204" pitchFamily="34" charset="0"/>
                        </a:rPr>
                        <a:t>Year</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Licensor</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Licensee</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IP right</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Territory</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Base</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Royalty</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Restrictions</a:t>
                      </a:r>
                    </a:p>
                  </a:txBody>
                  <a:tcPr anchor="ctr">
                    <a:solidFill>
                      <a:srgbClr val="4F758B"/>
                    </a:solidFill>
                  </a:tcPr>
                </a:tc>
                <a:extLst>
                  <a:ext uri="{0D108BD9-81ED-4DB2-BD59-A6C34878D82A}">
                    <a16:rowId xmlns:a16="http://schemas.microsoft.com/office/drawing/2014/main" val="1432036888"/>
                  </a:ext>
                </a:extLst>
              </a:tr>
              <a:tr h="351952">
                <a:tc>
                  <a:txBody>
                    <a:bodyPr/>
                    <a:lstStyle/>
                    <a:p>
                      <a:pPr algn="ctr"/>
                      <a:r>
                        <a:rPr lang="en-GB" sz="900">
                          <a:latin typeface="Arial" panose="020B0604020202020204" pitchFamily="34" charset="0"/>
                          <a:cs typeface="Arial" panose="020B0604020202020204" pitchFamily="34" charset="0"/>
                        </a:rPr>
                        <a:t>15/04/2021</a:t>
                      </a:r>
                    </a:p>
                  </a:txBody>
                  <a:tcPr anchor="ctr">
                    <a:solidFill>
                      <a:srgbClr val="B4BFCD"/>
                    </a:solidFill>
                  </a:tcPr>
                </a:tc>
                <a:tc>
                  <a:txBody>
                    <a:bodyPr/>
                    <a:lstStyle/>
                    <a:p>
                      <a:pPr algn="ctr"/>
                      <a:r>
                        <a:rPr lang="en-GB" sz="900" err="1">
                          <a:latin typeface="Arial" panose="020B0604020202020204" pitchFamily="34" charset="0"/>
                          <a:cs typeface="Arial" panose="020B0604020202020204" pitchFamily="34" charset="0"/>
                        </a:rPr>
                        <a:t>Euacentrix</a:t>
                      </a:r>
                      <a:r>
                        <a:rPr lang="en-GB" sz="900">
                          <a:latin typeface="Arial" panose="020B0604020202020204" pitchFamily="34" charset="0"/>
                          <a:cs typeface="Arial" panose="020B0604020202020204" pitchFamily="34" charset="0"/>
                        </a:rPr>
                        <a:t> LLC</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Boon Industries Inc.</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IP covering proprietary technology – Proprietary formula (ClO</a:t>
                      </a:r>
                      <a:r>
                        <a:rPr lang="en-GB" sz="900" baseline="-25000">
                          <a:latin typeface="Arial" panose="020B0604020202020204" pitchFamily="34" charset="0"/>
                          <a:cs typeface="Arial" panose="020B0604020202020204" pitchFamily="34" charset="0"/>
                        </a:rPr>
                        <a:t>2</a:t>
                      </a:r>
                      <a:r>
                        <a:rPr lang="en-GB" sz="900" baseline="0">
                          <a:latin typeface="Arial" panose="020B0604020202020204" pitchFamily="34" charset="0"/>
                          <a:cs typeface="Arial" panose="020B0604020202020204" pitchFamily="34" charset="0"/>
                        </a:rPr>
                        <a:t> + water)</a:t>
                      </a:r>
                      <a:r>
                        <a:rPr lang="en-GB" sz="900">
                          <a:latin typeface="Arial" panose="020B0604020202020204" pitchFamily="34" charset="0"/>
                          <a:cs typeface="Arial" panose="020B0604020202020204" pitchFamily="34" charset="0"/>
                        </a:rPr>
                        <a:t> &amp; make use Proprietary Equipment</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Net Sales</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5%</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Exclusive; For all application and uses</a:t>
                      </a:r>
                    </a:p>
                  </a:txBody>
                  <a:tcPr anchor="ctr">
                    <a:solidFill>
                      <a:srgbClr val="B4BFCD"/>
                    </a:solidFill>
                  </a:tcPr>
                </a:tc>
                <a:extLst>
                  <a:ext uri="{0D108BD9-81ED-4DB2-BD59-A6C34878D82A}">
                    <a16:rowId xmlns:a16="http://schemas.microsoft.com/office/drawing/2014/main" val="545842903"/>
                  </a:ext>
                </a:extLst>
              </a:tr>
              <a:tr h="483934">
                <a:tc>
                  <a:txBody>
                    <a:bodyPr/>
                    <a:lstStyle/>
                    <a:p>
                      <a:pPr algn="ctr"/>
                      <a:r>
                        <a:rPr lang="en-GB" sz="900">
                          <a:latin typeface="Arial" panose="020B0604020202020204" pitchFamily="34" charset="0"/>
                          <a:cs typeface="Arial" panose="020B0604020202020204" pitchFamily="34" charset="0"/>
                        </a:rPr>
                        <a:t>19/11/2020</a:t>
                      </a:r>
                    </a:p>
                  </a:txBody>
                  <a:tcPr anchor="ctr"/>
                </a:tc>
                <a:tc>
                  <a:txBody>
                    <a:bodyPr/>
                    <a:lstStyle/>
                    <a:p>
                      <a:pPr algn="ctr"/>
                      <a:r>
                        <a:rPr lang="en-GB" sz="900">
                          <a:latin typeface="Arial" panose="020B0604020202020204" pitchFamily="34" charset="0"/>
                          <a:cs typeface="Arial" panose="020B0604020202020204" pitchFamily="34" charset="0"/>
                        </a:rPr>
                        <a:t>Digital Research Solutions Inc.</a:t>
                      </a:r>
                    </a:p>
                  </a:txBody>
                  <a:tcPr anchor="ctr"/>
                </a:tc>
                <a:tc>
                  <a:txBody>
                    <a:bodyPr/>
                    <a:lstStyle/>
                    <a:p>
                      <a:pPr algn="ctr"/>
                      <a:r>
                        <a:rPr lang="en-GB" sz="900">
                          <a:latin typeface="Arial" panose="020B0604020202020204" pitchFamily="34" charset="0"/>
                          <a:cs typeface="Arial" panose="020B0604020202020204" pitchFamily="34" charset="0"/>
                        </a:rPr>
                        <a:t>JANGIT Enterprises Inc.</a:t>
                      </a:r>
                    </a:p>
                  </a:txBody>
                  <a:tcPr anchor="ctr"/>
                </a:tc>
                <a:tc>
                  <a:txBody>
                    <a:bodyPr/>
                    <a:lstStyle/>
                    <a:p>
                      <a:pPr algn="ctr"/>
                      <a:r>
                        <a:rPr lang="en-GB" sz="900">
                          <a:latin typeface="Arial" panose="020B0604020202020204" pitchFamily="34" charset="0"/>
                          <a:cs typeface="Arial" panose="020B0604020202020204" pitchFamily="34" charset="0"/>
                        </a:rPr>
                        <a:t>Patent (US 10572726 (digital media document summarizer) + associated know-how</a:t>
                      </a:r>
                    </a:p>
                  </a:txBody>
                  <a:tcPr anchor="ctr"/>
                </a:tc>
                <a:tc>
                  <a:txBody>
                    <a:bodyPr/>
                    <a:lstStyle/>
                    <a:p>
                      <a:pPr algn="ctr"/>
                      <a:r>
                        <a:rPr lang="en-GB" sz="900">
                          <a:latin typeface="Arial" panose="020B0604020202020204" pitchFamily="34" charset="0"/>
                          <a:cs typeface="Arial" panose="020B0604020202020204" pitchFamily="34" charset="0"/>
                        </a:rPr>
                        <a:t>Worldwide</a:t>
                      </a:r>
                    </a:p>
                  </a:txBody>
                  <a:tcPr anchor="ctr"/>
                </a:tc>
                <a:tc>
                  <a:txBody>
                    <a:bodyPr/>
                    <a:lstStyle/>
                    <a:p>
                      <a:pPr algn="ctr"/>
                      <a:r>
                        <a:rPr lang="en-GB" sz="900">
                          <a:latin typeface="Arial" panose="020B0604020202020204" pitchFamily="34" charset="0"/>
                          <a:cs typeface="Arial" panose="020B0604020202020204" pitchFamily="34" charset="0"/>
                        </a:rPr>
                        <a:t>Net Sales</a:t>
                      </a:r>
                    </a:p>
                  </a:txBody>
                  <a:tcPr anchor="ctr"/>
                </a:tc>
                <a:tc>
                  <a:txBody>
                    <a:bodyPr/>
                    <a:lstStyle/>
                    <a:p>
                      <a:pPr algn="ctr"/>
                      <a:r>
                        <a:rPr lang="en-GB" sz="900">
                          <a:latin typeface="Arial" panose="020B0604020202020204" pitchFamily="34" charset="0"/>
                          <a:cs typeface="Arial" panose="020B0604020202020204" pitchFamily="34" charset="0"/>
                        </a:rPr>
                        <a:t>6%</a:t>
                      </a:r>
                    </a:p>
                  </a:txBody>
                  <a:tcPr anchor="ctr"/>
                </a:tc>
                <a:tc>
                  <a:txBody>
                    <a:bodyPr/>
                    <a:lstStyle/>
                    <a:p>
                      <a:pPr algn="ctr"/>
                      <a:r>
                        <a:rPr lang="en-GB" sz="900">
                          <a:latin typeface="Arial" panose="020B0604020202020204" pitchFamily="34" charset="0"/>
                          <a:cs typeface="Arial" panose="020B0604020202020204" pitchFamily="34" charset="0"/>
                        </a:rPr>
                        <a:t>Exclusive, Solely for field of Summarization, Consolidation and educational software</a:t>
                      </a:r>
                    </a:p>
                  </a:txBody>
                  <a:tcPr anchor="ctr"/>
                </a:tc>
                <a:extLst>
                  <a:ext uri="{0D108BD9-81ED-4DB2-BD59-A6C34878D82A}">
                    <a16:rowId xmlns:a16="http://schemas.microsoft.com/office/drawing/2014/main" val="1753376543"/>
                  </a:ext>
                </a:extLst>
              </a:tr>
              <a:tr h="483934">
                <a:tc>
                  <a:txBody>
                    <a:bodyPr/>
                    <a:lstStyle/>
                    <a:p>
                      <a:pPr algn="ctr"/>
                      <a:r>
                        <a:rPr lang="en-GB" sz="900">
                          <a:latin typeface="Arial" panose="020B0604020202020204" pitchFamily="34" charset="0"/>
                          <a:cs typeface="Arial" panose="020B0604020202020204" pitchFamily="34" charset="0"/>
                        </a:rPr>
                        <a:t>04/12/2019</a:t>
                      </a:r>
                    </a:p>
                  </a:txBody>
                  <a:tcPr anchor="ctr">
                    <a:solidFill>
                      <a:srgbClr val="B4BFCD"/>
                    </a:solidFill>
                  </a:tcPr>
                </a:tc>
                <a:tc>
                  <a:txBody>
                    <a:bodyPr/>
                    <a:lstStyle/>
                    <a:p>
                      <a:pPr algn="ctr"/>
                      <a:r>
                        <a:rPr lang="en-GB" sz="900" err="1">
                          <a:latin typeface="Arial" panose="020B0604020202020204" pitchFamily="34" charset="0"/>
                          <a:cs typeface="Arial" panose="020B0604020202020204" pitchFamily="34" charset="0"/>
                        </a:rPr>
                        <a:t>Tortec</a:t>
                      </a:r>
                      <a:r>
                        <a:rPr lang="en-GB" sz="900">
                          <a:latin typeface="Arial" panose="020B0604020202020204" pitchFamily="34" charset="0"/>
                          <a:cs typeface="Arial" panose="020B0604020202020204" pitchFamily="34" charset="0"/>
                        </a:rPr>
                        <a:t> </a:t>
                      </a:r>
                      <a:r>
                        <a:rPr lang="en-GB" sz="900" err="1">
                          <a:latin typeface="Arial" panose="020B0604020202020204" pitchFamily="34" charset="0"/>
                          <a:cs typeface="Arial" panose="020B0604020202020204" pitchFamily="34" charset="0"/>
                        </a:rPr>
                        <a:t>Forschungsinstitut</a:t>
                      </a:r>
                      <a:r>
                        <a:rPr lang="en-GB" sz="900">
                          <a:latin typeface="Arial" panose="020B0604020202020204" pitchFamily="34" charset="0"/>
                          <a:cs typeface="Arial" panose="020B0604020202020204" pitchFamily="34" charset="0"/>
                        </a:rPr>
                        <a:t> </a:t>
                      </a:r>
                      <a:r>
                        <a:rPr lang="en-GB" sz="900" err="1">
                          <a:latin typeface="Arial" panose="020B0604020202020204" pitchFamily="34" charset="0"/>
                          <a:cs typeface="Arial" panose="020B0604020202020204" pitchFamily="34" charset="0"/>
                        </a:rPr>
                        <a:t>gmbh</a:t>
                      </a:r>
                      <a:endParaRPr lang="en-GB" sz="900">
                        <a:latin typeface="Arial" panose="020B0604020202020204" pitchFamily="34" charset="0"/>
                        <a:cs typeface="Arial" panose="020B0604020202020204" pitchFamily="34" charset="0"/>
                      </a:endParaRPr>
                    </a:p>
                  </a:txBody>
                  <a:tcPr anchor="ctr">
                    <a:solidFill>
                      <a:srgbClr val="B4BFCD"/>
                    </a:solidFill>
                  </a:tcPr>
                </a:tc>
                <a:tc>
                  <a:txBody>
                    <a:bodyPr/>
                    <a:lstStyle/>
                    <a:p>
                      <a:pPr algn="ctr"/>
                      <a:r>
                        <a:rPr lang="en-GB" sz="900" err="1">
                          <a:latin typeface="Arial" panose="020B0604020202020204" pitchFamily="34" charset="0"/>
                          <a:cs typeface="Arial" panose="020B0604020202020204" pitchFamily="34" charset="0"/>
                        </a:rPr>
                        <a:t>Tortec</a:t>
                      </a:r>
                      <a:r>
                        <a:rPr lang="en-GB" sz="900">
                          <a:latin typeface="Arial" panose="020B0604020202020204" pitchFamily="34" charset="0"/>
                          <a:cs typeface="Arial" panose="020B0604020202020204" pitchFamily="34" charset="0"/>
                        </a:rPr>
                        <a:t> Titan+</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Exploit the technology (List of 8 patents (Ukraine, Russia) + technologies, patents, designs, processes, formulas, know-how, technical data, etc.) to produce </a:t>
                      </a:r>
                      <a:r>
                        <a:rPr lang="en-GB" sz="900" err="1">
                          <a:latin typeface="Arial" panose="020B0604020202020204" pitchFamily="34" charset="0"/>
                          <a:cs typeface="Arial" panose="020B0604020202020204" pitchFamily="34" charset="0"/>
                        </a:rPr>
                        <a:t>TORtec</a:t>
                      </a:r>
                      <a:r>
                        <a:rPr lang="en-GB" sz="900">
                          <a:latin typeface="Arial" panose="020B0604020202020204" pitchFamily="34" charset="0"/>
                          <a:cs typeface="Arial" panose="020B0604020202020204" pitchFamily="34" charset="0"/>
                        </a:rPr>
                        <a:t> products.</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Net Income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10%</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Exclusive, Perpetual, Irrevocable</a:t>
                      </a:r>
                    </a:p>
                  </a:txBody>
                  <a:tcPr anchor="ctr">
                    <a:solidFill>
                      <a:srgbClr val="B4BFCD"/>
                    </a:solidFill>
                  </a:tcPr>
                </a:tc>
                <a:extLst>
                  <a:ext uri="{0D108BD9-81ED-4DB2-BD59-A6C34878D82A}">
                    <a16:rowId xmlns:a16="http://schemas.microsoft.com/office/drawing/2014/main" val="392357947"/>
                  </a:ext>
                </a:extLst>
              </a:tr>
              <a:tr h="351952">
                <a:tc>
                  <a:txBody>
                    <a:bodyPr/>
                    <a:lstStyle/>
                    <a:p>
                      <a:pPr algn="ctr"/>
                      <a:r>
                        <a:rPr lang="en-GB" sz="900">
                          <a:latin typeface="Arial" panose="020B0604020202020204" pitchFamily="34" charset="0"/>
                          <a:cs typeface="Arial" panose="020B0604020202020204" pitchFamily="34" charset="0"/>
                        </a:rPr>
                        <a:t>21/04/2015</a:t>
                      </a:r>
                    </a:p>
                  </a:txBody>
                  <a:tcPr anchor="ctr"/>
                </a:tc>
                <a:tc>
                  <a:txBody>
                    <a:bodyPr/>
                    <a:lstStyle/>
                    <a:p>
                      <a:pPr algn="ctr"/>
                      <a:r>
                        <a:rPr lang="en-GB" sz="900">
                          <a:latin typeface="Arial" panose="020B0604020202020204" pitchFamily="34" charset="0"/>
                          <a:cs typeface="Arial" panose="020B0604020202020204" pitchFamily="34" charset="0"/>
                        </a:rPr>
                        <a:t>SG Blocks Inc</a:t>
                      </a:r>
                    </a:p>
                  </a:txBody>
                  <a:tcPr anchor="ctr"/>
                </a:tc>
                <a:tc>
                  <a:txBody>
                    <a:bodyPr/>
                    <a:lstStyle/>
                    <a:p>
                      <a:pPr algn="ctr"/>
                      <a:r>
                        <a:rPr lang="en-GB" sz="900">
                          <a:latin typeface="Arial" panose="020B0604020202020204" pitchFamily="34" charset="0"/>
                          <a:cs typeface="Arial" panose="020B0604020202020204" pitchFamily="34" charset="0"/>
                        </a:rPr>
                        <a:t>Red Cardinal Holdings</a:t>
                      </a:r>
                    </a:p>
                  </a:txBody>
                  <a:tcPr anchor="ctr"/>
                </a:tc>
                <a:tc>
                  <a:txBody>
                    <a:bodyPr/>
                    <a:lstStyle/>
                    <a:p>
                      <a:pPr algn="ctr"/>
                      <a:r>
                        <a:rPr lang="en-GB" sz="900">
                          <a:latin typeface="Arial" panose="020B0604020202020204" pitchFamily="34" charset="0"/>
                          <a:cs typeface="Arial" panose="020B0604020202020204" pitchFamily="34" charset="0"/>
                        </a:rPr>
                        <a:t>Proprietary method and technology for construction of buildings</a:t>
                      </a:r>
                    </a:p>
                  </a:txBody>
                  <a:tcPr anchor="ctr"/>
                </a:tc>
                <a:tc>
                  <a:txBody>
                    <a:bodyPr/>
                    <a:lstStyle/>
                    <a:p>
                      <a:pPr algn="ctr"/>
                      <a:r>
                        <a:rPr lang="en-GB" sz="900">
                          <a:latin typeface="Arial" panose="020B0604020202020204" pitchFamily="34" charset="0"/>
                          <a:cs typeface="Arial" panose="020B0604020202020204" pitchFamily="34" charset="0"/>
                        </a:rPr>
                        <a:t>Worldwide</a:t>
                      </a:r>
                    </a:p>
                  </a:txBody>
                  <a:tcPr anchor="ctr"/>
                </a:tc>
                <a:tc>
                  <a:txBody>
                    <a:bodyPr/>
                    <a:lstStyle/>
                    <a:p>
                      <a:pPr algn="ctr"/>
                      <a:r>
                        <a:rPr lang="en-GB" sz="900">
                          <a:latin typeface="Arial" panose="020B0604020202020204" pitchFamily="34" charset="0"/>
                          <a:cs typeface="Arial" panose="020B0604020202020204" pitchFamily="34" charset="0"/>
                        </a:rPr>
                        <a:t>Net Sales</a:t>
                      </a:r>
                    </a:p>
                  </a:txBody>
                  <a:tcPr anchor="ctr"/>
                </a:tc>
                <a:tc>
                  <a:txBody>
                    <a:bodyPr/>
                    <a:lstStyle/>
                    <a:p>
                      <a:pPr algn="ctr"/>
                      <a:r>
                        <a:rPr lang="en-GB" sz="900">
                          <a:latin typeface="Arial" panose="020B0604020202020204" pitchFamily="34" charset="0"/>
                          <a:cs typeface="Arial" panose="020B0604020202020204" pitchFamily="34" charset="0"/>
                        </a:rPr>
                        <a:t>10%</a:t>
                      </a:r>
                    </a:p>
                  </a:txBody>
                  <a:tcPr anchor="ctr"/>
                </a:tc>
                <a:tc>
                  <a:txBody>
                    <a:bodyPr/>
                    <a:lstStyle/>
                    <a:p>
                      <a:pPr algn="ctr"/>
                      <a:r>
                        <a:rPr lang="en-GB" sz="900">
                          <a:latin typeface="Arial" panose="020B0604020202020204" pitchFamily="34" charset="0"/>
                          <a:cs typeface="Arial" panose="020B0604020202020204" pitchFamily="34" charset="0"/>
                        </a:rPr>
                        <a:t>Non-exclusive USA, EU</a:t>
                      </a:r>
                    </a:p>
                    <a:p>
                      <a:pPr algn="ctr"/>
                      <a:r>
                        <a:rPr lang="en-GB" sz="900">
                          <a:latin typeface="Arial" panose="020B0604020202020204" pitchFamily="34" charset="0"/>
                          <a:cs typeface="Arial" panose="020B0604020202020204" pitchFamily="34" charset="0"/>
                        </a:rPr>
                        <a:t>Exclusive – The world – (USA+EU)</a:t>
                      </a:r>
                    </a:p>
                  </a:txBody>
                  <a:tcPr anchor="ctr"/>
                </a:tc>
                <a:extLst>
                  <a:ext uri="{0D108BD9-81ED-4DB2-BD59-A6C34878D82A}">
                    <a16:rowId xmlns:a16="http://schemas.microsoft.com/office/drawing/2014/main" val="4028139558"/>
                  </a:ext>
                </a:extLst>
              </a:tr>
              <a:tr h="747898">
                <a:tc>
                  <a:txBody>
                    <a:bodyPr/>
                    <a:lstStyle/>
                    <a:p>
                      <a:pPr algn="ctr"/>
                      <a:r>
                        <a:rPr lang="en-GB" sz="900">
                          <a:latin typeface="Arial" panose="020B0604020202020204" pitchFamily="34" charset="0"/>
                          <a:cs typeface="Arial" panose="020B0604020202020204" pitchFamily="34" charset="0"/>
                        </a:rPr>
                        <a:t>01/08/2011</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Temple University</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Save the world air, inc.</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Patent rights (Patent portfolio – Method for Reduction of Crude oil viscosity – USA, Brazil, Canada, UK, China, Indonesia, Mexico, Nigeria, Norway, Russia, Arab Emirates- granted only in UK and Nigeria) and technical information for making, selling, using, importing Licensed product</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Net Sales</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7% for (first $20m sales, sliding scale to 4% for &gt;$100m</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Exclusive</a:t>
                      </a:r>
                    </a:p>
                  </a:txBody>
                  <a:tcPr anchor="ctr">
                    <a:solidFill>
                      <a:srgbClr val="B4BFCD"/>
                    </a:solidFill>
                  </a:tcPr>
                </a:tc>
                <a:extLst>
                  <a:ext uri="{0D108BD9-81ED-4DB2-BD59-A6C34878D82A}">
                    <a16:rowId xmlns:a16="http://schemas.microsoft.com/office/drawing/2014/main" val="2844986548"/>
                  </a:ext>
                </a:extLst>
              </a:tr>
              <a:tr h="791892">
                <a:tc>
                  <a:txBody>
                    <a:bodyPr/>
                    <a:lstStyle/>
                    <a:p>
                      <a:pPr algn="ctr"/>
                      <a:r>
                        <a:rPr lang="en-GB" sz="900">
                          <a:latin typeface="Arial" panose="020B0604020202020204" pitchFamily="34" charset="0"/>
                          <a:cs typeface="Arial" panose="020B0604020202020204" pitchFamily="34" charset="0"/>
                        </a:rPr>
                        <a:t>12/07/2010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a:latin typeface="Arial" panose="020B0604020202020204" pitchFamily="34" charset="0"/>
                          <a:cs typeface="Arial" panose="020B0604020202020204" pitchFamily="34" charset="0"/>
                        </a:rPr>
                        <a:t>CEFCO Global Clean Energy, </a:t>
                      </a:r>
                      <a:r>
                        <a:rPr lang="en-GB" sz="900" err="1">
                          <a:latin typeface="Arial" panose="020B0604020202020204" pitchFamily="34" charset="0"/>
                          <a:cs typeface="Arial" panose="020B0604020202020204" pitchFamily="34" charset="0"/>
                        </a:rPr>
                        <a:t>llc</a:t>
                      </a:r>
                      <a:r>
                        <a:rPr lang="en-GB" sz="900">
                          <a:latin typeface="Arial" panose="020B0604020202020204" pitchFamily="34" charset="0"/>
                          <a:cs typeface="Arial" panose="020B0604020202020204" pitchFamily="34" charset="0"/>
                        </a:rPr>
                        <a:t>/CEFCO LLC</a:t>
                      </a:r>
                    </a:p>
                  </a:txBody>
                  <a:tcPr anchor="ctr"/>
                </a:tc>
                <a:tc>
                  <a:txBody>
                    <a:bodyPr/>
                    <a:lstStyle/>
                    <a:p>
                      <a:pPr algn="ctr"/>
                      <a:r>
                        <a:rPr lang="en-GB" sz="900">
                          <a:latin typeface="Arial" panose="020B0604020202020204" pitchFamily="34" charset="0"/>
                          <a:cs typeface="Arial" panose="020B0604020202020204" pitchFamily="34" charset="0"/>
                        </a:rPr>
                        <a:t>Peerless, LLC</a:t>
                      </a:r>
                    </a:p>
                  </a:txBody>
                  <a:tcPr anchor="ctr"/>
                </a:tc>
                <a:tc>
                  <a:txBody>
                    <a:bodyPr/>
                    <a:lstStyle/>
                    <a:p>
                      <a:pPr algn="ctr"/>
                      <a:r>
                        <a:rPr lang="en-GB" sz="800">
                          <a:latin typeface="Arial" panose="020B0604020202020204" pitchFamily="34" charset="0"/>
                          <a:cs typeface="Arial" panose="020B0604020202020204" pitchFamily="34" charset="0"/>
                        </a:rPr>
                        <a:t>CEFCO Process (Patent US20080250715+ know-how) in the field of “air quality control systems for post-combustion gases, including air filtration, air emissions control, carbon emission and capture and air pollutants recovery, and the production of end-products, including chemicals, fertilizers, fuels, and metals and minerals, from the products of such filtration, control, capture or recovery process.”</a:t>
                      </a:r>
                    </a:p>
                  </a:txBody>
                  <a:tcPr anchor="ctr"/>
                </a:tc>
                <a:tc>
                  <a:txBody>
                    <a:bodyPr/>
                    <a:lstStyle/>
                    <a:p>
                      <a:pPr algn="ctr"/>
                      <a:r>
                        <a:rPr lang="en-GB" sz="900">
                          <a:latin typeface="Arial" panose="020B0604020202020204" pitchFamily="34" charset="0"/>
                          <a:cs typeface="Arial" panose="020B0604020202020204" pitchFamily="34" charset="0"/>
                        </a:rPr>
                        <a:t>USA</a:t>
                      </a:r>
                    </a:p>
                  </a:txBody>
                  <a:tcPr anchor="ctr"/>
                </a:tc>
                <a:tc>
                  <a:txBody>
                    <a:bodyPr/>
                    <a:lstStyle/>
                    <a:p>
                      <a:pPr algn="ctr"/>
                      <a:r>
                        <a:rPr lang="en-GB" sz="900">
                          <a:latin typeface="Arial" panose="020B0604020202020204" pitchFamily="34" charset="0"/>
                          <a:cs typeface="Arial" panose="020B0604020202020204" pitchFamily="34" charset="0"/>
                        </a:rPr>
                        <a:t>Gross Revenue Sales</a:t>
                      </a:r>
                    </a:p>
                  </a:txBody>
                  <a:tcPr anchor="ctr"/>
                </a:tc>
                <a:tc>
                  <a:txBody>
                    <a:bodyPr/>
                    <a:lstStyle/>
                    <a:p>
                      <a:pPr algn="ctr"/>
                      <a:r>
                        <a:rPr lang="en-GB" sz="900">
                          <a:latin typeface="Arial" panose="020B0604020202020204" pitchFamily="34" charset="0"/>
                          <a:cs typeface="Arial" panose="020B0604020202020204" pitchFamily="34" charset="0"/>
                        </a:rPr>
                        <a:t>5%</a:t>
                      </a:r>
                    </a:p>
                  </a:txBody>
                  <a:tcPr anchor="ctr"/>
                </a:tc>
                <a:tc>
                  <a:txBody>
                    <a:bodyPr/>
                    <a:lstStyle/>
                    <a:p>
                      <a:pPr algn="ctr"/>
                      <a:r>
                        <a:rPr lang="en-GB" sz="900">
                          <a:latin typeface="Arial" panose="020B0604020202020204" pitchFamily="34" charset="0"/>
                          <a:cs typeface="Arial" panose="020B0604020202020204" pitchFamily="34" charset="0"/>
                        </a:rPr>
                        <a:t>Exclusive, 10 years</a:t>
                      </a:r>
                    </a:p>
                  </a:txBody>
                  <a:tcPr anchor="ctr"/>
                </a:tc>
                <a:extLst>
                  <a:ext uri="{0D108BD9-81ED-4DB2-BD59-A6C34878D82A}">
                    <a16:rowId xmlns:a16="http://schemas.microsoft.com/office/drawing/2014/main" val="2639674091"/>
                  </a:ext>
                </a:extLst>
              </a:tr>
              <a:tr h="1011862">
                <a:tc>
                  <a:txBody>
                    <a:bodyPr/>
                    <a:lstStyle/>
                    <a:p>
                      <a:pPr algn="ctr"/>
                      <a:r>
                        <a:rPr lang="en-GB" sz="900" b="0">
                          <a:latin typeface="Arial" panose="020B0604020202020204" pitchFamily="34" charset="0"/>
                          <a:cs typeface="Arial" panose="020B0604020202020204" pitchFamily="34" charset="0"/>
                        </a:rPr>
                        <a:t>09/12/2014</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Rice University</a:t>
                      </a:r>
                    </a:p>
                  </a:txBody>
                  <a:tcPr anchor="ctr">
                    <a:solidFill>
                      <a:srgbClr val="B4BFCD"/>
                    </a:solidFill>
                  </a:tcPr>
                </a:tc>
                <a:tc>
                  <a:txBody>
                    <a:bodyPr/>
                    <a:lstStyle/>
                    <a:p>
                      <a:pPr algn="ctr"/>
                      <a:r>
                        <a:rPr lang="en-GB" sz="900" b="0" err="1">
                          <a:latin typeface="Arial" panose="020B0604020202020204" pitchFamily="34" charset="0"/>
                          <a:cs typeface="Arial" panose="020B0604020202020204" pitchFamily="34" charset="0"/>
                        </a:rPr>
                        <a:t>Tubz</a:t>
                      </a:r>
                      <a:r>
                        <a:rPr lang="en-GB" sz="900" b="0">
                          <a:latin typeface="Arial" panose="020B0604020202020204" pitchFamily="34" charset="0"/>
                          <a:cs typeface="Arial" panose="020B0604020202020204" pitchFamily="34" charset="0"/>
                        </a:rPr>
                        <a:t>, LLC</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Patent family (USA, Europe, Israel, South Korea) - Graphene-CNT Hybrid Material and Use as a Supercapacitor Electrode</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Adjusted Gross Sales</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3% +other payments</a:t>
                      </a:r>
                    </a:p>
                  </a:txBody>
                  <a:tcPr anchor="ctr">
                    <a:solidFill>
                      <a:srgbClr val="B4BFCD"/>
                    </a:solidFill>
                  </a:tcPr>
                </a:tc>
                <a:tc>
                  <a:txBody>
                    <a:bodyPr/>
                    <a:lstStyle/>
                    <a:p>
                      <a:pPr algn="ctr"/>
                      <a:r>
                        <a:rPr lang="en-GB" sz="900" b="0" dirty="0">
                          <a:latin typeface="Arial" panose="020B0604020202020204" pitchFamily="34" charset="0"/>
                          <a:cs typeface="Arial" panose="020B0604020202020204" pitchFamily="34" charset="0"/>
                        </a:rPr>
                        <a:t>Exclusive, Field of use (consumer electronics (including without limitation mobile electronics, mobile telephones/smartphones, tablets, and wearable electronics), nano electronic technologies, electric vehicles, energy storage, and medical devices.)</a:t>
                      </a:r>
                    </a:p>
                  </a:txBody>
                  <a:tcPr anchor="ctr">
                    <a:solidFill>
                      <a:srgbClr val="B4BFCD"/>
                    </a:solidFill>
                  </a:tcPr>
                </a:tc>
                <a:extLst>
                  <a:ext uri="{0D108BD9-81ED-4DB2-BD59-A6C34878D82A}">
                    <a16:rowId xmlns:a16="http://schemas.microsoft.com/office/drawing/2014/main" val="3150202802"/>
                  </a:ext>
                </a:extLst>
              </a:tr>
            </a:tbl>
          </a:graphicData>
        </a:graphic>
      </p:graphicFrame>
    </p:spTree>
    <p:extLst>
      <p:ext uri="{BB962C8B-B14F-4D97-AF65-F5344CB8AC3E}">
        <p14:creationId xmlns:p14="http://schemas.microsoft.com/office/powerpoint/2010/main" val="2147522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Income approach methods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2077200"/>
            <a:ext cx="10515600" cy="1150094"/>
          </a:xfrm>
        </p:spPr>
        <p:txBody>
          <a:bodyPr/>
          <a:lstStyle/>
          <a:p>
            <a:r>
              <a:rPr lang="en-GB"/>
              <a:t>Determine the value of the IP – present value of the future income (cash flow, cost saving)</a:t>
            </a:r>
          </a:p>
        </p:txBody>
      </p:sp>
      <p:sp>
        <p:nvSpPr>
          <p:cNvPr id="4" name="TextBox 3">
            <a:extLst>
              <a:ext uri="{FF2B5EF4-FFF2-40B4-BE49-F238E27FC236}">
                <a16:creationId xmlns:a16="http://schemas.microsoft.com/office/drawing/2014/main" id="{1F8CC956-5207-85C2-71AB-69E56BF74D8A}"/>
              </a:ext>
            </a:extLst>
          </p:cNvPr>
          <p:cNvSpPr txBox="1"/>
          <p:nvPr/>
        </p:nvSpPr>
        <p:spPr>
          <a:xfrm>
            <a:off x="1188000" y="3505200"/>
            <a:ext cx="4908000" cy="3139321"/>
          </a:xfrm>
          <a:prstGeom prst="rect">
            <a:avLst/>
          </a:prstGeom>
          <a:noFill/>
        </p:spPr>
        <p:txBody>
          <a:bodyPr wrap="square" rtlCol="0">
            <a:spAutoFit/>
          </a:bodyPr>
          <a:lstStyle/>
          <a:p>
            <a:r>
              <a:rPr lang="en-GB"/>
              <a:t>Direct methods</a:t>
            </a:r>
          </a:p>
          <a:p>
            <a:pPr marL="285750" indent="-285750">
              <a:buFont typeface="Arial" panose="020B0604020202020204" pitchFamily="34" charset="0"/>
              <a:buChar char="•"/>
            </a:pPr>
            <a:r>
              <a:rPr lang="en-GB"/>
              <a:t>Discounted cash flow – (cost savings/price premium (product vs generic))</a:t>
            </a:r>
          </a:p>
          <a:p>
            <a:pPr marL="285750" indent="-285750">
              <a:buFont typeface="Arial" panose="020B0604020202020204" pitchFamily="34" charset="0"/>
              <a:buChar char="•"/>
            </a:pPr>
            <a:r>
              <a:rPr lang="en-GB"/>
              <a:t>Relief from Royalty (Royalty Savings)</a:t>
            </a:r>
          </a:p>
          <a:p>
            <a:pPr marL="285750" indent="-285750">
              <a:buFont typeface="Arial" panose="020B0604020202020204" pitchFamily="34" charset="0"/>
              <a:buChar char="•"/>
            </a:pPr>
            <a:r>
              <a:rPr lang="en-GB"/>
              <a:t>Premium profit/With or without  (Comparative Income differential; Incremental Cashflow)</a:t>
            </a:r>
          </a:p>
          <a:p>
            <a:pPr marL="285750" indent="-285750">
              <a:buFont typeface="Arial" panose="020B0604020202020204" pitchFamily="34" charset="0"/>
              <a:buChar char="•"/>
            </a:pPr>
            <a:r>
              <a:rPr lang="en-GB"/>
              <a:t>Others – Greenfield, </a:t>
            </a:r>
          </a:p>
          <a:p>
            <a:pPr marL="285750" indent="-285750">
              <a:buFont typeface="Arial" panose="020B0604020202020204" pitchFamily="34" charset="0"/>
              <a:buChar char="•"/>
            </a:pPr>
            <a:endParaRPr lang="en-GB"/>
          </a:p>
          <a:p>
            <a:endParaRPr lang="en-GB"/>
          </a:p>
          <a:p>
            <a:endParaRPr lang="en-GB"/>
          </a:p>
        </p:txBody>
      </p:sp>
      <p:sp>
        <p:nvSpPr>
          <p:cNvPr id="5" name="TextBox 4">
            <a:extLst>
              <a:ext uri="{FF2B5EF4-FFF2-40B4-BE49-F238E27FC236}">
                <a16:creationId xmlns:a16="http://schemas.microsoft.com/office/drawing/2014/main" id="{5A9098AE-3AA7-311D-7DB5-055A44A11239}"/>
              </a:ext>
            </a:extLst>
          </p:cNvPr>
          <p:cNvSpPr txBox="1"/>
          <p:nvPr/>
        </p:nvSpPr>
        <p:spPr>
          <a:xfrm>
            <a:off x="6795600" y="3503731"/>
            <a:ext cx="4908000" cy="923330"/>
          </a:xfrm>
          <a:prstGeom prst="rect">
            <a:avLst/>
          </a:prstGeom>
          <a:noFill/>
        </p:spPr>
        <p:txBody>
          <a:bodyPr wrap="square" rtlCol="0">
            <a:spAutoFit/>
          </a:bodyPr>
          <a:lstStyle/>
          <a:p>
            <a:r>
              <a:rPr lang="en-GB"/>
              <a:t>Indirect methods</a:t>
            </a:r>
          </a:p>
          <a:p>
            <a:pPr marL="285750" indent="-285750">
              <a:buFont typeface="Arial" panose="020B0604020202020204" pitchFamily="34" charset="0"/>
              <a:buChar char="•"/>
            </a:pPr>
            <a:r>
              <a:rPr lang="en-GB"/>
              <a:t>Residual – Multi-period excess earnings</a:t>
            </a:r>
          </a:p>
          <a:p>
            <a:pPr marL="285750" indent="-285750">
              <a:buFont typeface="Arial" panose="020B0604020202020204" pitchFamily="34" charset="0"/>
              <a:buChar char="•"/>
            </a:pPr>
            <a:r>
              <a:rPr lang="en-GB"/>
              <a:t>Residual – Profit split method</a:t>
            </a:r>
          </a:p>
        </p:txBody>
      </p:sp>
    </p:spTree>
    <p:extLst>
      <p:ext uri="{BB962C8B-B14F-4D97-AF65-F5344CB8AC3E}">
        <p14:creationId xmlns:p14="http://schemas.microsoft.com/office/powerpoint/2010/main" val="1358229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Income approach methods - example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endParaRPr lang="en-GB"/>
          </a:p>
          <a:p>
            <a:endParaRPr lang="en-GB"/>
          </a:p>
        </p:txBody>
      </p:sp>
      <p:sp>
        <p:nvSpPr>
          <p:cNvPr id="4" name="TextBox 3">
            <a:extLst>
              <a:ext uri="{FF2B5EF4-FFF2-40B4-BE49-F238E27FC236}">
                <a16:creationId xmlns:a16="http://schemas.microsoft.com/office/drawing/2014/main" id="{2BDF7970-181F-9BF2-FEBE-E67CF1C55C4E}"/>
              </a:ext>
            </a:extLst>
          </p:cNvPr>
          <p:cNvSpPr txBox="1"/>
          <p:nvPr/>
        </p:nvSpPr>
        <p:spPr>
          <a:xfrm>
            <a:off x="1188000" y="2077200"/>
            <a:ext cx="10080635" cy="2308324"/>
          </a:xfrm>
          <a:prstGeom prst="rect">
            <a:avLst/>
          </a:prstGeom>
          <a:noFill/>
        </p:spPr>
        <p:txBody>
          <a:bodyPr wrap="square" rtlCol="0">
            <a:spAutoFit/>
          </a:bodyPr>
          <a:lstStyle/>
          <a:p>
            <a:r>
              <a:rPr lang="en-GB"/>
              <a:t>Example DCF  - cost saving or premium profit. – Trade secret (process) – indefinite lifetime</a:t>
            </a:r>
          </a:p>
          <a:p>
            <a:endParaRPr lang="en-GB"/>
          </a:p>
          <a:p>
            <a:endParaRPr lang="en-GB"/>
          </a:p>
          <a:p>
            <a:r>
              <a:rPr lang="en-GB"/>
              <a:t>Example for relief from royalty – Patent portfolio – with remaining lifetime 15 years</a:t>
            </a:r>
          </a:p>
          <a:p>
            <a:endParaRPr lang="en-GB"/>
          </a:p>
          <a:p>
            <a:endParaRPr lang="en-GB"/>
          </a:p>
          <a:p>
            <a:r>
              <a:rPr lang="en-GB"/>
              <a:t>Example for multi period excess earnings – Creative work (Game) – with remaining lifetime (life of author + 70 years) </a:t>
            </a:r>
          </a:p>
        </p:txBody>
      </p:sp>
    </p:spTree>
    <p:extLst>
      <p:ext uri="{BB962C8B-B14F-4D97-AF65-F5344CB8AC3E}">
        <p14:creationId xmlns:p14="http://schemas.microsoft.com/office/powerpoint/2010/main" val="3978188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Income approach methods – DCF – cost savings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endParaRPr lang="en-GB"/>
          </a:p>
          <a:p>
            <a:endParaRPr lang="en-GB"/>
          </a:p>
        </p:txBody>
      </p:sp>
      <p:pic>
        <p:nvPicPr>
          <p:cNvPr id="8" name="Picture 7">
            <a:extLst>
              <a:ext uri="{FF2B5EF4-FFF2-40B4-BE49-F238E27FC236}">
                <a16:creationId xmlns:a16="http://schemas.microsoft.com/office/drawing/2014/main" id="{0F762055-ACB7-3584-8600-2458D5C655D7}"/>
              </a:ext>
            </a:extLst>
          </p:cNvPr>
          <p:cNvPicPr>
            <a:picLocks noChangeAspect="1"/>
          </p:cNvPicPr>
          <p:nvPr/>
        </p:nvPicPr>
        <p:blipFill>
          <a:blip r:embed="rId2"/>
          <a:stretch>
            <a:fillRect/>
          </a:stretch>
        </p:blipFill>
        <p:spPr>
          <a:xfrm>
            <a:off x="2384331" y="1137981"/>
            <a:ext cx="7423337" cy="5334946"/>
          </a:xfrm>
          <a:prstGeom prst="rect">
            <a:avLst/>
          </a:prstGeom>
        </p:spPr>
      </p:pic>
    </p:spTree>
    <p:extLst>
      <p:ext uri="{BB962C8B-B14F-4D97-AF65-F5344CB8AC3E}">
        <p14:creationId xmlns:p14="http://schemas.microsoft.com/office/powerpoint/2010/main" val="3331602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Income approach methods – Relief from Royalty</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endParaRPr lang="en-GB"/>
          </a:p>
          <a:p>
            <a:endParaRPr lang="en-GB"/>
          </a:p>
        </p:txBody>
      </p:sp>
      <p:pic>
        <p:nvPicPr>
          <p:cNvPr id="5" name="Picture 4">
            <a:extLst>
              <a:ext uri="{FF2B5EF4-FFF2-40B4-BE49-F238E27FC236}">
                <a16:creationId xmlns:a16="http://schemas.microsoft.com/office/drawing/2014/main" id="{865033C9-6947-F44E-B599-F3AC00085B64}"/>
              </a:ext>
            </a:extLst>
          </p:cNvPr>
          <p:cNvPicPr>
            <a:picLocks noChangeAspect="1"/>
          </p:cNvPicPr>
          <p:nvPr/>
        </p:nvPicPr>
        <p:blipFill>
          <a:blip r:embed="rId2"/>
          <a:stretch>
            <a:fillRect/>
          </a:stretch>
        </p:blipFill>
        <p:spPr>
          <a:xfrm>
            <a:off x="1974817" y="1000701"/>
            <a:ext cx="8242365" cy="5595232"/>
          </a:xfrm>
          <a:prstGeom prst="rect">
            <a:avLst/>
          </a:prstGeom>
        </p:spPr>
      </p:pic>
    </p:spTree>
    <p:extLst>
      <p:ext uri="{BB962C8B-B14F-4D97-AF65-F5344CB8AC3E}">
        <p14:creationId xmlns:p14="http://schemas.microsoft.com/office/powerpoint/2010/main" val="3211597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Income approach methods – Multi period excess earnings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endParaRPr lang="en-GB"/>
          </a:p>
          <a:p>
            <a:endParaRPr lang="en-GB"/>
          </a:p>
        </p:txBody>
      </p:sp>
      <p:pic>
        <p:nvPicPr>
          <p:cNvPr id="8" name="Picture 7">
            <a:extLst>
              <a:ext uri="{FF2B5EF4-FFF2-40B4-BE49-F238E27FC236}">
                <a16:creationId xmlns:a16="http://schemas.microsoft.com/office/drawing/2014/main" id="{01F2D0ED-CAAE-25C9-C9FD-E8FD08ED667F}"/>
              </a:ext>
            </a:extLst>
          </p:cNvPr>
          <p:cNvPicPr>
            <a:picLocks noChangeAspect="1"/>
          </p:cNvPicPr>
          <p:nvPr/>
        </p:nvPicPr>
        <p:blipFill>
          <a:blip r:embed="rId2"/>
          <a:stretch>
            <a:fillRect/>
          </a:stretch>
        </p:blipFill>
        <p:spPr>
          <a:xfrm>
            <a:off x="2304755" y="1109452"/>
            <a:ext cx="7582489" cy="5449324"/>
          </a:xfrm>
          <a:prstGeom prst="rect">
            <a:avLst/>
          </a:prstGeom>
        </p:spPr>
      </p:pic>
    </p:spTree>
    <p:extLst>
      <p:ext uri="{BB962C8B-B14F-4D97-AF65-F5344CB8AC3E}">
        <p14:creationId xmlns:p14="http://schemas.microsoft.com/office/powerpoint/2010/main" val="3765450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Which method should I choose?</a:t>
            </a:r>
          </a:p>
        </p:txBody>
      </p:sp>
      <p:graphicFrame>
        <p:nvGraphicFramePr>
          <p:cNvPr id="6" name="Table 6">
            <a:extLst>
              <a:ext uri="{FF2B5EF4-FFF2-40B4-BE49-F238E27FC236}">
                <a16:creationId xmlns:a16="http://schemas.microsoft.com/office/drawing/2014/main" id="{231047DC-DBE2-3913-E5C1-17A15014B3D2}"/>
              </a:ext>
            </a:extLst>
          </p:cNvPr>
          <p:cNvGraphicFramePr>
            <a:graphicFrameLocks noGrp="1"/>
          </p:cNvGraphicFramePr>
          <p:nvPr>
            <p:ph idx="1"/>
            <p:extLst>
              <p:ext uri="{D42A27DB-BD31-4B8C-83A1-F6EECF244321}">
                <p14:modId xmlns:p14="http://schemas.microsoft.com/office/powerpoint/2010/main" val="1132336464"/>
              </p:ext>
            </p:extLst>
          </p:nvPr>
        </p:nvGraphicFramePr>
        <p:xfrm>
          <a:off x="838200" y="1800763"/>
          <a:ext cx="10824883" cy="4267200"/>
        </p:xfrm>
        <a:graphic>
          <a:graphicData uri="http://schemas.openxmlformats.org/drawingml/2006/table">
            <a:tbl>
              <a:tblPr firstRow="1" bandRow="1">
                <a:tableStyleId>{5C22544A-7EE6-4342-B048-85BDC9FD1C3A}</a:tableStyleId>
              </a:tblPr>
              <a:tblGrid>
                <a:gridCol w="2129118">
                  <a:extLst>
                    <a:ext uri="{9D8B030D-6E8A-4147-A177-3AD203B41FA5}">
                      <a16:colId xmlns:a16="http://schemas.microsoft.com/office/drawing/2014/main" val="2904843208"/>
                    </a:ext>
                  </a:extLst>
                </a:gridCol>
                <a:gridCol w="1434353">
                  <a:extLst>
                    <a:ext uri="{9D8B030D-6E8A-4147-A177-3AD203B41FA5}">
                      <a16:colId xmlns:a16="http://schemas.microsoft.com/office/drawing/2014/main" val="1948265675"/>
                    </a:ext>
                  </a:extLst>
                </a:gridCol>
                <a:gridCol w="1075765">
                  <a:extLst>
                    <a:ext uri="{9D8B030D-6E8A-4147-A177-3AD203B41FA5}">
                      <a16:colId xmlns:a16="http://schemas.microsoft.com/office/drawing/2014/main" val="406952123"/>
                    </a:ext>
                  </a:extLst>
                </a:gridCol>
                <a:gridCol w="1546412">
                  <a:extLst>
                    <a:ext uri="{9D8B030D-6E8A-4147-A177-3AD203B41FA5}">
                      <a16:colId xmlns:a16="http://schemas.microsoft.com/office/drawing/2014/main" val="3568710925"/>
                    </a:ext>
                  </a:extLst>
                </a:gridCol>
                <a:gridCol w="1546412">
                  <a:extLst>
                    <a:ext uri="{9D8B030D-6E8A-4147-A177-3AD203B41FA5}">
                      <a16:colId xmlns:a16="http://schemas.microsoft.com/office/drawing/2014/main" val="3116439105"/>
                    </a:ext>
                  </a:extLst>
                </a:gridCol>
                <a:gridCol w="1714507">
                  <a:extLst>
                    <a:ext uri="{9D8B030D-6E8A-4147-A177-3AD203B41FA5}">
                      <a16:colId xmlns:a16="http://schemas.microsoft.com/office/drawing/2014/main" val="178814892"/>
                    </a:ext>
                  </a:extLst>
                </a:gridCol>
                <a:gridCol w="1378316">
                  <a:extLst>
                    <a:ext uri="{9D8B030D-6E8A-4147-A177-3AD203B41FA5}">
                      <a16:colId xmlns:a16="http://schemas.microsoft.com/office/drawing/2014/main" val="761234840"/>
                    </a:ext>
                  </a:extLst>
                </a:gridCol>
              </a:tblGrid>
              <a:tr h="701713">
                <a:tc>
                  <a:txBody>
                    <a:bodyPr/>
                    <a:lstStyle/>
                    <a:p>
                      <a:pPr algn="ctr"/>
                      <a:endParaRPr lang="en-GB" sz="1400">
                        <a:latin typeface="Arial" panose="020B0604020202020204" pitchFamily="34" charset="0"/>
                        <a:cs typeface="Arial" panose="020B0604020202020204" pitchFamily="34" charset="0"/>
                      </a:endParaRPr>
                    </a:p>
                  </a:txBody>
                  <a:tcPr anchor="ctr">
                    <a:solidFill>
                      <a:srgbClr val="4F758B"/>
                    </a:solidFill>
                  </a:tcPr>
                </a:tc>
                <a:tc>
                  <a:txBody>
                    <a:bodyPr/>
                    <a:lstStyle/>
                    <a:p>
                      <a:pPr algn="ctr"/>
                      <a:r>
                        <a:rPr lang="en-GB" sz="1400">
                          <a:latin typeface="Arial" panose="020B0604020202020204" pitchFamily="34" charset="0"/>
                          <a:cs typeface="Arial" panose="020B0604020202020204" pitchFamily="34" charset="0"/>
                        </a:rPr>
                        <a:t>Relief from Royalty</a:t>
                      </a:r>
                    </a:p>
                  </a:txBody>
                  <a:tcPr anchor="ctr">
                    <a:solidFill>
                      <a:srgbClr val="4F758B"/>
                    </a:solidFill>
                  </a:tcPr>
                </a:tc>
                <a:tc>
                  <a:txBody>
                    <a:bodyPr/>
                    <a:lstStyle/>
                    <a:p>
                      <a:pPr algn="ctr"/>
                      <a:r>
                        <a:rPr lang="en-GB" sz="1400">
                          <a:latin typeface="Arial" panose="020B0604020202020204" pitchFamily="34" charset="0"/>
                          <a:cs typeface="Arial" panose="020B0604020202020204" pitchFamily="34" charset="0"/>
                        </a:rPr>
                        <a:t>MPEE</a:t>
                      </a:r>
                    </a:p>
                  </a:txBody>
                  <a:tcPr anchor="ctr">
                    <a:solidFill>
                      <a:srgbClr val="4F758B"/>
                    </a:solidFill>
                  </a:tcPr>
                </a:tc>
                <a:tc>
                  <a:txBody>
                    <a:bodyPr/>
                    <a:lstStyle/>
                    <a:p>
                      <a:pPr algn="ctr"/>
                      <a:r>
                        <a:rPr lang="en-GB" sz="1400">
                          <a:latin typeface="Arial" panose="020B0604020202020204" pitchFamily="34" charset="0"/>
                          <a:cs typeface="Arial" panose="020B0604020202020204" pitchFamily="34" charset="0"/>
                        </a:rPr>
                        <a:t>With or without</a:t>
                      </a:r>
                    </a:p>
                  </a:txBody>
                  <a:tcPr anchor="ctr">
                    <a:solidFill>
                      <a:srgbClr val="4F758B"/>
                    </a:solidFill>
                  </a:tcPr>
                </a:tc>
                <a:tc>
                  <a:txBody>
                    <a:bodyPr/>
                    <a:lstStyle/>
                    <a:p>
                      <a:pPr algn="ctr"/>
                      <a:r>
                        <a:rPr lang="en-GB" sz="1400">
                          <a:latin typeface="Arial" panose="020B0604020202020204" pitchFamily="34" charset="0"/>
                          <a:cs typeface="Arial" panose="020B0604020202020204" pitchFamily="34" charset="0"/>
                        </a:rPr>
                        <a:t>Greenfield</a:t>
                      </a:r>
                    </a:p>
                  </a:txBody>
                  <a:tcPr anchor="ctr">
                    <a:solidFill>
                      <a:srgbClr val="4F758B"/>
                    </a:solidFill>
                  </a:tcPr>
                </a:tc>
                <a:tc>
                  <a:txBody>
                    <a:bodyPr/>
                    <a:lstStyle/>
                    <a:p>
                      <a:pPr algn="ctr"/>
                      <a:r>
                        <a:rPr lang="en-GB" sz="1400">
                          <a:latin typeface="Arial" panose="020B0604020202020204" pitchFamily="34" charset="0"/>
                          <a:cs typeface="Arial" panose="020B0604020202020204" pitchFamily="34" charset="0"/>
                        </a:rPr>
                        <a:t>DCF (cost saving/price premium)</a:t>
                      </a:r>
                    </a:p>
                  </a:txBody>
                  <a:tcPr anchor="ctr">
                    <a:solidFill>
                      <a:srgbClr val="4F758B"/>
                    </a:solidFill>
                  </a:tcPr>
                </a:tc>
                <a:tc>
                  <a:txBody>
                    <a:bodyPr/>
                    <a:lstStyle/>
                    <a:p>
                      <a:pPr algn="ctr"/>
                      <a:r>
                        <a:rPr lang="en-GB" sz="1400">
                          <a:latin typeface="Arial" panose="020B0604020202020204" pitchFamily="34" charset="0"/>
                          <a:cs typeface="Arial" panose="020B0604020202020204" pitchFamily="34" charset="0"/>
                        </a:rPr>
                        <a:t>Cost method</a:t>
                      </a:r>
                    </a:p>
                  </a:txBody>
                  <a:tcPr anchor="ctr">
                    <a:solidFill>
                      <a:srgbClr val="4F758B"/>
                    </a:solidFill>
                  </a:tcPr>
                </a:tc>
                <a:extLst>
                  <a:ext uri="{0D108BD9-81ED-4DB2-BD59-A6C34878D82A}">
                    <a16:rowId xmlns:a16="http://schemas.microsoft.com/office/drawing/2014/main" val="1432036888"/>
                  </a:ext>
                </a:extLst>
              </a:tr>
              <a:tr h="491199">
                <a:tc>
                  <a:txBody>
                    <a:bodyPr/>
                    <a:lstStyle/>
                    <a:p>
                      <a:pPr algn="ctr"/>
                      <a:r>
                        <a:rPr lang="en-GB" sz="1400">
                          <a:latin typeface="Arial" panose="020B0604020202020204" pitchFamily="34" charset="0"/>
                          <a:cs typeface="Arial" panose="020B0604020202020204" pitchFamily="34" charset="0"/>
                        </a:rPr>
                        <a:t>Brand/</a:t>
                      </a:r>
                    </a:p>
                    <a:p>
                      <a:pPr algn="ctr"/>
                      <a:r>
                        <a:rPr lang="en-GB" sz="1400">
                          <a:latin typeface="Arial" panose="020B0604020202020204" pitchFamily="34" charset="0"/>
                          <a:cs typeface="Arial" panose="020B0604020202020204" pitchFamily="34" charset="0"/>
                        </a:rPr>
                        <a:t>Trademark</a:t>
                      </a:r>
                    </a:p>
                  </a:txBody>
                  <a:tcPr anchor="ctr">
                    <a:solidFill>
                      <a:srgbClr val="B4BFCD"/>
                    </a:solidFill>
                  </a:tcPr>
                </a:tc>
                <a:tc>
                  <a:txBody>
                    <a:bodyPr/>
                    <a:lstStyle/>
                    <a:p>
                      <a:pPr algn="ctr"/>
                      <a:r>
                        <a:rPr lang="en-GB" sz="1400" b="0">
                          <a:effectLst/>
                          <a:latin typeface="+mn-lt"/>
                        </a:rPr>
                        <a:t>✓</a:t>
                      </a:r>
                    </a:p>
                  </a:txBody>
                  <a:tcPr anchor="ctr">
                    <a:solidFill>
                      <a:srgbClr val="B4BFCD"/>
                    </a:solidFill>
                  </a:tcPr>
                </a:tc>
                <a:tc>
                  <a:txBody>
                    <a:bodyPr/>
                    <a:lstStyle/>
                    <a:p>
                      <a:pPr algn="ctr"/>
                      <a:endParaRPr lang="en-GB" sz="1400">
                        <a:latin typeface="+mn-lt"/>
                        <a:cs typeface="Arial" panose="020B0604020202020204" pitchFamily="34" charset="0"/>
                      </a:endParaRPr>
                    </a:p>
                  </a:txBody>
                  <a:tcPr anchor="ctr">
                    <a:solidFill>
                      <a:srgbClr val="B4BF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solidFill>
                      <a:srgbClr val="B4BFCD"/>
                    </a:solidFill>
                  </a:tcPr>
                </a:tc>
                <a:tc>
                  <a:txBody>
                    <a:bodyPr/>
                    <a:lstStyle/>
                    <a:p>
                      <a:pPr algn="ctr"/>
                      <a:endParaRPr lang="en-GB" sz="1400">
                        <a:latin typeface="Arial" panose="020B0604020202020204" pitchFamily="34" charset="0"/>
                        <a:cs typeface="Arial" panose="020B0604020202020204" pitchFamily="34" charset="0"/>
                      </a:endParaRPr>
                    </a:p>
                  </a:txBody>
                  <a:tcPr anchor="ctr">
                    <a:solidFill>
                      <a:srgbClr val="B4BF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solidFill>
                      <a:srgbClr val="B4BFCD"/>
                    </a:solidFill>
                  </a:tcPr>
                </a:tc>
                <a:tc>
                  <a:txBody>
                    <a:bodyPr/>
                    <a:lstStyle/>
                    <a:p>
                      <a:pPr algn="ctr"/>
                      <a:endParaRPr lang="en-GB" sz="1400">
                        <a:latin typeface="Arial" panose="020B0604020202020204" pitchFamily="34" charset="0"/>
                        <a:cs typeface="Arial" panose="020B0604020202020204" pitchFamily="34" charset="0"/>
                      </a:endParaRPr>
                    </a:p>
                  </a:txBody>
                  <a:tcPr anchor="ctr">
                    <a:solidFill>
                      <a:srgbClr val="B4BFCD"/>
                    </a:solidFill>
                  </a:tcPr>
                </a:tc>
                <a:extLst>
                  <a:ext uri="{0D108BD9-81ED-4DB2-BD59-A6C34878D82A}">
                    <a16:rowId xmlns:a16="http://schemas.microsoft.com/office/drawing/2014/main" val="545842903"/>
                  </a:ext>
                </a:extLst>
              </a:tr>
              <a:tr h="491199">
                <a:tc>
                  <a:txBody>
                    <a:bodyPr/>
                    <a:lstStyle/>
                    <a:p>
                      <a:pPr algn="ctr"/>
                      <a:r>
                        <a:rPr lang="en-GB" sz="1400">
                          <a:latin typeface="Arial" panose="020B0604020202020204" pitchFamily="34" charset="0"/>
                          <a:cs typeface="Arial" panose="020B0604020202020204" pitchFamily="34" charset="0"/>
                        </a:rPr>
                        <a:t>Trade secret/</a:t>
                      </a:r>
                    </a:p>
                    <a:p>
                      <a:pPr algn="ctr"/>
                      <a:r>
                        <a:rPr lang="en-GB" sz="1400">
                          <a:latin typeface="Arial" panose="020B0604020202020204" pitchFamily="34" charset="0"/>
                          <a:cs typeface="Arial" panose="020B0604020202020204" pitchFamily="34" charset="0"/>
                        </a:rPr>
                        <a:t>Know-how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tc>
                <a:tc>
                  <a:txBody>
                    <a:bodyPr/>
                    <a:lstStyle/>
                    <a:p>
                      <a:pPr algn="ctr"/>
                      <a:endParaRPr lang="en-GB" sz="1400">
                        <a:latin typeface="Arial" panose="020B0604020202020204" pitchFamily="34" charset="0"/>
                        <a:cs typeface="Arial" panose="020B0604020202020204" pitchFamily="34" charset="0"/>
                      </a:endParaRPr>
                    </a:p>
                  </a:txBody>
                  <a:tcPr anchor="ctr"/>
                </a:tc>
                <a:tc>
                  <a:txBody>
                    <a:bodyPr/>
                    <a:lstStyle/>
                    <a:p>
                      <a:pPr algn="ctr"/>
                      <a:endParaRPr lang="en-GB" sz="140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tc>
                <a:tc>
                  <a:txBody>
                    <a:bodyPr/>
                    <a:lstStyle/>
                    <a:p>
                      <a:pPr algn="ctr"/>
                      <a:endParaRPr lang="en-GB"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3376543"/>
                  </a:ext>
                </a:extLst>
              </a:tr>
              <a:tr h="491199">
                <a:tc>
                  <a:txBody>
                    <a:bodyPr/>
                    <a:lstStyle/>
                    <a:p>
                      <a:pPr algn="ctr"/>
                      <a:r>
                        <a:rPr lang="en-GB" sz="1400">
                          <a:latin typeface="Arial" panose="020B0604020202020204" pitchFamily="34" charset="0"/>
                          <a:cs typeface="Arial" panose="020B0604020202020204" pitchFamily="34" charset="0"/>
                        </a:rPr>
                        <a:t>Patents/</a:t>
                      </a:r>
                    </a:p>
                    <a:p>
                      <a:pPr algn="ctr"/>
                      <a:r>
                        <a:rPr lang="en-GB" sz="1400">
                          <a:latin typeface="Arial" panose="020B0604020202020204" pitchFamily="34" charset="0"/>
                          <a:cs typeface="Arial" panose="020B0604020202020204" pitchFamily="34" charset="0"/>
                        </a:rPr>
                        <a:t>Technology/Database/</a:t>
                      </a:r>
                    </a:p>
                    <a:p>
                      <a:pPr algn="ctr"/>
                      <a:r>
                        <a:rPr lang="en-GB" sz="1400">
                          <a:latin typeface="Arial" panose="020B0604020202020204" pitchFamily="34" charset="0"/>
                          <a:cs typeface="Arial" panose="020B0604020202020204" pitchFamily="34" charset="0"/>
                        </a:rPr>
                        <a:t>Mask works</a:t>
                      </a:r>
                    </a:p>
                  </a:txBody>
                  <a:tcPr anchor="ctr">
                    <a:solidFill>
                      <a:srgbClr val="B4BF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solidFill>
                      <a:srgbClr val="B4BF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solidFill>
                      <a:srgbClr val="B4BFCD"/>
                    </a:solidFill>
                  </a:tcPr>
                </a:tc>
                <a:tc>
                  <a:txBody>
                    <a:bodyPr/>
                    <a:lstStyle/>
                    <a:p>
                      <a:pPr algn="ctr"/>
                      <a:endParaRPr lang="en-GB" sz="1400">
                        <a:latin typeface="Arial" panose="020B0604020202020204" pitchFamily="34" charset="0"/>
                        <a:cs typeface="Arial" panose="020B0604020202020204" pitchFamily="34" charset="0"/>
                      </a:endParaRPr>
                    </a:p>
                  </a:txBody>
                  <a:tcPr anchor="ctr">
                    <a:solidFill>
                      <a:srgbClr val="B4BFCD"/>
                    </a:solidFill>
                  </a:tcPr>
                </a:tc>
                <a:tc>
                  <a:txBody>
                    <a:bodyPr/>
                    <a:lstStyle/>
                    <a:p>
                      <a:pPr algn="ctr"/>
                      <a:endParaRPr lang="en-GB" sz="1400">
                        <a:latin typeface="Arial" panose="020B0604020202020204" pitchFamily="34" charset="0"/>
                        <a:cs typeface="Arial" panose="020B0604020202020204" pitchFamily="34" charset="0"/>
                      </a:endParaRPr>
                    </a:p>
                  </a:txBody>
                  <a:tcPr anchor="ctr">
                    <a:solidFill>
                      <a:srgbClr val="B4BF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solidFill>
                      <a:srgbClr val="B4BFCD"/>
                    </a:solidFill>
                  </a:tcPr>
                </a:tc>
                <a:tc>
                  <a:txBody>
                    <a:bodyPr/>
                    <a:lstStyle/>
                    <a:p>
                      <a:pPr algn="ctr"/>
                      <a:endParaRPr lang="en-GB" sz="1400">
                        <a:latin typeface="Arial" panose="020B0604020202020204" pitchFamily="34" charset="0"/>
                        <a:cs typeface="Arial" panose="020B0604020202020204" pitchFamily="34" charset="0"/>
                      </a:endParaRPr>
                    </a:p>
                  </a:txBody>
                  <a:tcPr anchor="ctr">
                    <a:solidFill>
                      <a:srgbClr val="B4BFCD"/>
                    </a:solidFill>
                  </a:tcPr>
                </a:tc>
                <a:extLst>
                  <a:ext uri="{0D108BD9-81ED-4DB2-BD59-A6C34878D82A}">
                    <a16:rowId xmlns:a16="http://schemas.microsoft.com/office/drawing/2014/main" val="392357947"/>
                  </a:ext>
                </a:extLst>
              </a:tr>
              <a:tr h="284584">
                <a:tc>
                  <a:txBody>
                    <a:bodyPr/>
                    <a:lstStyle/>
                    <a:p>
                      <a:pPr algn="ctr"/>
                      <a:r>
                        <a:rPr lang="en-GB" sz="1400">
                          <a:latin typeface="Arial" panose="020B0604020202020204" pitchFamily="34" charset="0"/>
                          <a:cs typeface="Arial" panose="020B0604020202020204" pitchFamily="34" charset="0"/>
                        </a:rPr>
                        <a:t>Software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tc>
                <a:tc>
                  <a:txBody>
                    <a:bodyPr/>
                    <a:lstStyle/>
                    <a:p>
                      <a:pPr algn="ctr"/>
                      <a:endParaRPr lang="en-GB" sz="1400">
                        <a:latin typeface="Arial" panose="020B0604020202020204" pitchFamily="34" charset="0"/>
                        <a:cs typeface="Arial" panose="020B0604020202020204" pitchFamily="34" charset="0"/>
                      </a:endParaRPr>
                    </a:p>
                  </a:txBody>
                  <a:tcPr anchor="ctr"/>
                </a:tc>
                <a:tc>
                  <a:txBody>
                    <a:bodyPr/>
                    <a:lstStyle/>
                    <a:p>
                      <a:pPr algn="ctr"/>
                      <a:endParaRPr lang="en-GB" sz="140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tc>
                <a:extLst>
                  <a:ext uri="{0D108BD9-81ED-4DB2-BD59-A6C34878D82A}">
                    <a16:rowId xmlns:a16="http://schemas.microsoft.com/office/drawing/2014/main" val="4028139558"/>
                  </a:ext>
                </a:extLst>
              </a:tr>
              <a:tr h="1122741">
                <a:tc>
                  <a:txBody>
                    <a:bodyPr/>
                    <a:lstStyle/>
                    <a:p>
                      <a:pPr algn="ctr"/>
                      <a:r>
                        <a:rPr lang="en-GB" sz="1400">
                          <a:latin typeface="Arial" panose="020B0604020202020204" pitchFamily="34" charset="0"/>
                          <a:cs typeface="Arial" panose="020B0604020202020204" pitchFamily="34" charset="0"/>
                        </a:rPr>
                        <a:t>Copyright (teaching material/</a:t>
                      </a:r>
                    </a:p>
                    <a:p>
                      <a:pPr algn="ctr"/>
                      <a:r>
                        <a:rPr lang="en-GB" sz="1400">
                          <a:latin typeface="Arial" panose="020B0604020202020204" pitchFamily="34" charset="0"/>
                          <a:cs typeface="Arial" panose="020B0604020202020204" pitchFamily="34" charset="0"/>
                        </a:rPr>
                        <a:t>artistic work</a:t>
                      </a:r>
                    </a:p>
                    <a:p>
                      <a:pPr algn="ctr"/>
                      <a:r>
                        <a:rPr lang="en-GB" sz="1400">
                          <a:latin typeface="Arial" panose="020B0604020202020204" pitchFamily="34" charset="0"/>
                          <a:cs typeface="Arial" panose="020B0604020202020204" pitchFamily="34" charset="0"/>
                        </a:rPr>
                        <a:t>/procedures)</a:t>
                      </a:r>
                    </a:p>
                    <a:p>
                      <a:pPr algn="ctr"/>
                      <a:r>
                        <a:rPr lang="en-GB" sz="1400">
                          <a:latin typeface="Arial" panose="020B0604020202020204" pitchFamily="34" charset="0"/>
                          <a:cs typeface="Arial" panose="020B0604020202020204" pitchFamily="34" charset="0"/>
                        </a:rPr>
                        <a:t>Designs</a:t>
                      </a:r>
                    </a:p>
                  </a:txBody>
                  <a:tcPr anchor="ctr">
                    <a:solidFill>
                      <a:srgbClr val="B4BF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solidFill>
                      <a:srgbClr val="B4BF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solidFill>
                      <a:srgbClr val="B4BF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0">
                        <a:effectLst/>
                        <a:latin typeface="+mn-lt"/>
                      </a:endParaRPr>
                    </a:p>
                  </a:txBody>
                  <a:tcPr anchor="ctr">
                    <a:solidFill>
                      <a:srgbClr val="B4BF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solidFill>
                      <a:srgbClr val="B4BFCD"/>
                    </a:solidFill>
                  </a:tcPr>
                </a:tc>
                <a:tc>
                  <a:txBody>
                    <a:bodyPr/>
                    <a:lstStyle/>
                    <a:p>
                      <a:pPr algn="ctr"/>
                      <a:endParaRPr lang="en-GB" sz="1400">
                        <a:latin typeface="Arial" panose="020B0604020202020204" pitchFamily="34" charset="0"/>
                        <a:cs typeface="Arial" panose="020B0604020202020204" pitchFamily="34" charset="0"/>
                      </a:endParaRPr>
                    </a:p>
                  </a:txBody>
                  <a:tcPr anchor="ctr">
                    <a:solidFill>
                      <a:srgbClr val="B4BF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solidFill>
                      <a:srgbClr val="B4BFCD"/>
                    </a:solidFill>
                  </a:tcPr>
                </a:tc>
                <a:extLst>
                  <a:ext uri="{0D108BD9-81ED-4DB2-BD59-A6C34878D82A}">
                    <a16:rowId xmlns:a16="http://schemas.microsoft.com/office/drawing/2014/main" val="2844986548"/>
                  </a:ext>
                </a:extLst>
              </a:tr>
              <a:tr h="284584">
                <a:tc>
                  <a:txBody>
                    <a:bodyPr/>
                    <a:lstStyle/>
                    <a:p>
                      <a:pPr algn="ctr"/>
                      <a:r>
                        <a:rPr lang="en-GB" sz="1400">
                          <a:latin typeface="Arial" panose="020B0604020202020204" pitchFamily="34" charset="0"/>
                          <a:cs typeface="Arial" panose="020B0604020202020204" pitchFamily="34" charset="0"/>
                        </a:rPr>
                        <a:t>License/Contract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latin typeface="Arial" panose="020B0604020202020204" pitchFamily="34" charset="0"/>
                        <a:cs typeface="Arial" panose="020B0604020202020204" pitchFamily="34" charset="0"/>
                      </a:endParaRPr>
                    </a:p>
                  </a:txBody>
                  <a:tcPr anchor="ctr"/>
                </a:tc>
                <a:tc>
                  <a:txBody>
                    <a:bodyPr/>
                    <a:lstStyle/>
                    <a:p>
                      <a:pPr algn="ctr"/>
                      <a:endParaRPr lang="en-GB" sz="140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effectLst/>
                          <a:latin typeface="+mn-lt"/>
                        </a:rPr>
                        <a:t>✓</a:t>
                      </a:r>
                    </a:p>
                  </a:txBody>
                  <a:tcPr anchor="ctr"/>
                </a:tc>
                <a:tc>
                  <a:txBody>
                    <a:bodyPr/>
                    <a:lstStyle/>
                    <a:p>
                      <a:pPr algn="ctr"/>
                      <a:endParaRPr lang="en-GB" sz="1400">
                        <a:latin typeface="Arial" panose="020B0604020202020204" pitchFamily="34" charset="0"/>
                        <a:cs typeface="Arial" panose="020B0604020202020204" pitchFamily="34" charset="0"/>
                      </a:endParaRPr>
                    </a:p>
                  </a:txBody>
                  <a:tcPr anchor="ctr"/>
                </a:tc>
                <a:tc>
                  <a:txBody>
                    <a:bodyPr/>
                    <a:lstStyle/>
                    <a:p>
                      <a:pPr algn="ctr"/>
                      <a:endParaRPr lang="en-GB"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39674091"/>
                  </a:ext>
                </a:extLst>
              </a:tr>
            </a:tbl>
          </a:graphicData>
        </a:graphic>
      </p:graphicFrame>
    </p:spTree>
    <p:extLst>
      <p:ext uri="{BB962C8B-B14F-4D97-AF65-F5344CB8AC3E}">
        <p14:creationId xmlns:p14="http://schemas.microsoft.com/office/powerpoint/2010/main" val="334197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5">
            <a:extLst>
              <a:ext uri="{FF2B5EF4-FFF2-40B4-BE49-F238E27FC236}">
                <a16:creationId xmlns:a16="http://schemas.microsoft.com/office/drawing/2014/main" id="{663C0D42-8E84-4739-B69E-2AEB9CE5E5C4}"/>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2480" y="0"/>
            <a:ext cx="9069014" cy="6858000"/>
          </a:xfrm>
          <a:prstGeom prst="rect">
            <a:avLst/>
          </a:prstGeom>
        </p:spPr>
      </p:pic>
      <p:sp>
        <p:nvSpPr>
          <p:cNvPr id="2" name="Title 1">
            <a:extLst>
              <a:ext uri="{FF2B5EF4-FFF2-40B4-BE49-F238E27FC236}">
                <a16:creationId xmlns:a16="http://schemas.microsoft.com/office/drawing/2014/main" id="{F0AAE783-28CC-46A6-B07D-FA58508E6169}"/>
              </a:ext>
            </a:extLst>
          </p:cNvPr>
          <p:cNvSpPr>
            <a:spLocks noGrp="1"/>
          </p:cNvSpPr>
          <p:nvPr>
            <p:ph type="title"/>
          </p:nvPr>
        </p:nvSpPr>
        <p:spPr>
          <a:xfrm>
            <a:off x="1188000" y="1519200"/>
            <a:ext cx="5725200" cy="1285200"/>
          </a:xfrm>
        </p:spPr>
        <p:txBody>
          <a:bodyPr/>
          <a:lstStyle/>
          <a:p>
            <a:r>
              <a:rPr lang="en-US"/>
              <a:t>Dr. Brian More</a:t>
            </a:r>
          </a:p>
        </p:txBody>
      </p:sp>
      <p:sp>
        <p:nvSpPr>
          <p:cNvPr id="3" name="Content Placeholder 2">
            <a:extLst>
              <a:ext uri="{FF2B5EF4-FFF2-40B4-BE49-F238E27FC236}">
                <a16:creationId xmlns:a16="http://schemas.microsoft.com/office/drawing/2014/main" id="{CC8A40F3-1DE5-4F31-AE3E-4C48DCD74F34}"/>
              </a:ext>
            </a:extLst>
          </p:cNvPr>
          <p:cNvSpPr>
            <a:spLocks noGrp="1"/>
          </p:cNvSpPr>
          <p:nvPr>
            <p:ph idx="1"/>
          </p:nvPr>
        </p:nvSpPr>
        <p:spPr>
          <a:xfrm>
            <a:off x="1065096" y="2972361"/>
            <a:ext cx="6467670" cy="2719336"/>
          </a:xfrm>
        </p:spPr>
        <p:txBody>
          <a:bodyPr vert="horz" lIns="91440" tIns="45720" rIns="91440" bIns="45720" rtlCol="0" anchor="t">
            <a:normAutofit/>
          </a:bodyPr>
          <a:lstStyle/>
          <a:p>
            <a:pPr>
              <a:lnSpc>
                <a:spcPct val="150000"/>
              </a:lnSpc>
            </a:pPr>
            <a:r>
              <a:rPr lang="en-US" sz="2400"/>
              <a:t>IP commercialization professional</a:t>
            </a:r>
          </a:p>
          <a:p>
            <a:r>
              <a:rPr lang="en-US">
                <a:latin typeface="Arial"/>
                <a:cs typeface="Arial"/>
              </a:rPr>
              <a:t>PhD in nuclear physics (nuclear structure)</a:t>
            </a:r>
          </a:p>
          <a:p>
            <a:r>
              <a:rPr lang="en-US">
                <a:latin typeface="Arial"/>
                <a:cs typeface="Arial"/>
              </a:rPr>
              <a:t>MBA in Technology Transfer and Innovation</a:t>
            </a:r>
            <a:endParaRPr lang="en-US" err="1"/>
          </a:p>
        </p:txBody>
      </p:sp>
      <p:pic>
        <p:nvPicPr>
          <p:cNvPr id="6" name="Image 7">
            <a:extLst>
              <a:ext uri="{FF2B5EF4-FFF2-40B4-BE49-F238E27FC236}">
                <a16:creationId xmlns:a16="http://schemas.microsoft.com/office/drawing/2014/main" id="{A15E7BD4-EEAE-4FC7-9709-10B0D73D846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312524" y="6550507"/>
            <a:ext cx="752476" cy="154196"/>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C22F18D8-B49F-80A1-FBEA-5460455E5193}"/>
              </a:ext>
            </a:extLst>
          </p:cNvPr>
          <p:cNvPicPr>
            <a:picLocks noChangeAspect="1"/>
          </p:cNvPicPr>
          <p:nvPr/>
        </p:nvPicPr>
        <p:blipFill>
          <a:blip r:embed="rId4"/>
          <a:stretch>
            <a:fillRect/>
          </a:stretch>
        </p:blipFill>
        <p:spPr>
          <a:xfrm>
            <a:off x="8067367" y="2215945"/>
            <a:ext cx="3320845" cy="2770238"/>
          </a:xfrm>
          <a:prstGeom prst="rect">
            <a:avLst/>
          </a:prstGeom>
        </p:spPr>
      </p:pic>
    </p:spTree>
    <p:extLst>
      <p:ext uri="{BB962C8B-B14F-4D97-AF65-F5344CB8AC3E}">
        <p14:creationId xmlns:p14="http://schemas.microsoft.com/office/powerpoint/2010/main" val="287267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Not an exact science – Scenarios &amp; Sensitivity analysis</a:t>
            </a:r>
          </a:p>
        </p:txBody>
      </p:sp>
      <p:grpSp>
        <p:nvGrpSpPr>
          <p:cNvPr id="19" name="Group 18">
            <a:extLst>
              <a:ext uri="{FF2B5EF4-FFF2-40B4-BE49-F238E27FC236}">
                <a16:creationId xmlns:a16="http://schemas.microsoft.com/office/drawing/2014/main" id="{E315BAB5-1606-92D0-5F25-93202B031CCD}"/>
              </a:ext>
            </a:extLst>
          </p:cNvPr>
          <p:cNvGrpSpPr/>
          <p:nvPr/>
        </p:nvGrpSpPr>
        <p:grpSpPr>
          <a:xfrm>
            <a:off x="6197586" y="1825917"/>
            <a:ext cx="4939331" cy="1894225"/>
            <a:chOff x="6714096" y="1847376"/>
            <a:chExt cx="4939331" cy="1894225"/>
          </a:xfrm>
        </p:grpSpPr>
        <p:grpSp>
          <p:nvGrpSpPr>
            <p:cNvPr id="17" name="Group 16">
              <a:extLst>
                <a:ext uri="{FF2B5EF4-FFF2-40B4-BE49-F238E27FC236}">
                  <a16:creationId xmlns:a16="http://schemas.microsoft.com/office/drawing/2014/main" id="{D72DE206-2082-631E-8445-6548EAEB6FC0}"/>
                </a:ext>
              </a:extLst>
            </p:cNvPr>
            <p:cNvGrpSpPr/>
            <p:nvPr/>
          </p:nvGrpSpPr>
          <p:grpSpPr>
            <a:xfrm>
              <a:off x="6714096" y="2170095"/>
              <a:ext cx="4939331" cy="1571506"/>
              <a:chOff x="7088957" y="2076869"/>
              <a:chExt cx="4939331" cy="1571506"/>
            </a:xfrm>
          </p:grpSpPr>
          <p:pic>
            <p:nvPicPr>
              <p:cNvPr id="14" name="Picture 13">
                <a:extLst>
                  <a:ext uri="{FF2B5EF4-FFF2-40B4-BE49-F238E27FC236}">
                    <a16:creationId xmlns:a16="http://schemas.microsoft.com/office/drawing/2014/main" id="{179E86BD-994A-518E-E65A-DD202C1360F4}"/>
                  </a:ext>
                </a:extLst>
              </p:cNvPr>
              <p:cNvPicPr>
                <a:picLocks noChangeAspect="1"/>
              </p:cNvPicPr>
              <p:nvPr/>
            </p:nvPicPr>
            <p:blipFill rotWithShape="1">
              <a:blip r:embed="rId2"/>
              <a:srcRect l="34843" r="1"/>
              <a:stretch/>
            </p:blipFill>
            <p:spPr>
              <a:xfrm>
                <a:off x="7381188" y="2170095"/>
                <a:ext cx="4647100" cy="1478280"/>
              </a:xfrm>
              <a:prstGeom prst="rect">
                <a:avLst/>
              </a:prstGeom>
            </p:spPr>
          </p:pic>
          <p:pic>
            <p:nvPicPr>
              <p:cNvPr id="16" name="Picture 15">
                <a:extLst>
                  <a:ext uri="{FF2B5EF4-FFF2-40B4-BE49-F238E27FC236}">
                    <a16:creationId xmlns:a16="http://schemas.microsoft.com/office/drawing/2014/main" id="{2BAC3659-D68E-DF12-92DF-66CEDE6E7B96}"/>
                  </a:ext>
                </a:extLst>
              </p:cNvPr>
              <p:cNvPicPr>
                <a:picLocks noChangeAspect="1"/>
              </p:cNvPicPr>
              <p:nvPr/>
            </p:nvPicPr>
            <p:blipFill rotWithShape="1">
              <a:blip r:embed="rId3"/>
              <a:srcRect l="3652" r="88153"/>
              <a:stretch/>
            </p:blipFill>
            <p:spPr>
              <a:xfrm>
                <a:off x="7088957" y="2076869"/>
                <a:ext cx="584462" cy="1478280"/>
              </a:xfrm>
              <a:prstGeom prst="rect">
                <a:avLst/>
              </a:prstGeom>
            </p:spPr>
          </p:pic>
        </p:grpSp>
        <p:sp>
          <p:nvSpPr>
            <p:cNvPr id="18" name="TextBox 17">
              <a:extLst>
                <a:ext uri="{FF2B5EF4-FFF2-40B4-BE49-F238E27FC236}">
                  <a16:creationId xmlns:a16="http://schemas.microsoft.com/office/drawing/2014/main" id="{A27BA584-FD9F-B6EC-7413-A7C9E8A09683}"/>
                </a:ext>
              </a:extLst>
            </p:cNvPr>
            <p:cNvSpPr txBox="1"/>
            <p:nvPr/>
          </p:nvSpPr>
          <p:spPr>
            <a:xfrm>
              <a:off x="8702524" y="1847376"/>
              <a:ext cx="2334705" cy="369332"/>
            </a:xfrm>
            <a:prstGeom prst="rect">
              <a:avLst/>
            </a:prstGeom>
            <a:noFill/>
          </p:spPr>
          <p:txBody>
            <a:bodyPr wrap="square" rtlCol="0">
              <a:spAutoFit/>
            </a:bodyPr>
            <a:lstStyle/>
            <a:p>
              <a:r>
                <a:rPr lang="en-GB" dirty="0"/>
                <a:t>Relief from Royalty</a:t>
              </a:r>
            </a:p>
          </p:txBody>
        </p:sp>
      </p:grpSp>
      <p:grpSp>
        <p:nvGrpSpPr>
          <p:cNvPr id="22" name="Group 21">
            <a:extLst>
              <a:ext uri="{FF2B5EF4-FFF2-40B4-BE49-F238E27FC236}">
                <a16:creationId xmlns:a16="http://schemas.microsoft.com/office/drawing/2014/main" id="{D69300AA-029C-16CB-8E6F-1BEFD34A4AB7}"/>
              </a:ext>
            </a:extLst>
          </p:cNvPr>
          <p:cNvGrpSpPr/>
          <p:nvPr/>
        </p:nvGrpSpPr>
        <p:grpSpPr>
          <a:xfrm>
            <a:off x="677213" y="1755936"/>
            <a:ext cx="5024971" cy="1845826"/>
            <a:chOff x="679842" y="1800763"/>
            <a:chExt cx="5024971" cy="1845826"/>
          </a:xfrm>
        </p:grpSpPr>
        <p:grpSp>
          <p:nvGrpSpPr>
            <p:cNvPr id="12" name="Group 11">
              <a:extLst>
                <a:ext uri="{FF2B5EF4-FFF2-40B4-BE49-F238E27FC236}">
                  <a16:creationId xmlns:a16="http://schemas.microsoft.com/office/drawing/2014/main" id="{1FF50B92-5B49-6018-A40B-2DD9D9BEF2CF}"/>
                </a:ext>
              </a:extLst>
            </p:cNvPr>
            <p:cNvGrpSpPr/>
            <p:nvPr/>
          </p:nvGrpSpPr>
          <p:grpSpPr>
            <a:xfrm>
              <a:off x="679842" y="1800763"/>
              <a:ext cx="3863261" cy="1845826"/>
              <a:chOff x="679842" y="1753878"/>
              <a:chExt cx="3863261" cy="1845826"/>
            </a:xfrm>
          </p:grpSpPr>
          <p:pic>
            <p:nvPicPr>
              <p:cNvPr id="9" name="Picture 8">
                <a:extLst>
                  <a:ext uri="{FF2B5EF4-FFF2-40B4-BE49-F238E27FC236}">
                    <a16:creationId xmlns:a16="http://schemas.microsoft.com/office/drawing/2014/main" id="{E2EE8EA4-5702-4375-F862-24AB6BBBF466}"/>
                  </a:ext>
                </a:extLst>
              </p:cNvPr>
              <p:cNvPicPr>
                <a:picLocks noChangeAspect="1"/>
              </p:cNvPicPr>
              <p:nvPr/>
            </p:nvPicPr>
            <p:blipFill rotWithShape="1">
              <a:blip r:embed="rId4"/>
              <a:srcRect l="4710" r="89078"/>
              <a:stretch/>
            </p:blipFill>
            <p:spPr>
              <a:xfrm>
                <a:off x="679842" y="1938544"/>
                <a:ext cx="443060" cy="1661160"/>
              </a:xfrm>
              <a:prstGeom prst="rect">
                <a:avLst/>
              </a:prstGeom>
            </p:spPr>
          </p:pic>
          <p:sp>
            <p:nvSpPr>
              <p:cNvPr id="11" name="TextBox 10">
                <a:extLst>
                  <a:ext uri="{FF2B5EF4-FFF2-40B4-BE49-F238E27FC236}">
                    <a16:creationId xmlns:a16="http://schemas.microsoft.com/office/drawing/2014/main" id="{CEEE52CC-5FCC-F72B-7805-D747E2B55D80}"/>
                  </a:ext>
                </a:extLst>
              </p:cNvPr>
              <p:cNvSpPr txBox="1"/>
              <p:nvPr/>
            </p:nvSpPr>
            <p:spPr>
              <a:xfrm>
                <a:off x="2208398" y="1753878"/>
                <a:ext cx="2334705" cy="369332"/>
              </a:xfrm>
              <a:prstGeom prst="rect">
                <a:avLst/>
              </a:prstGeom>
              <a:noFill/>
            </p:spPr>
            <p:txBody>
              <a:bodyPr wrap="square" rtlCol="0">
                <a:spAutoFit/>
              </a:bodyPr>
              <a:lstStyle/>
              <a:p>
                <a:r>
                  <a:rPr lang="en-GB" dirty="0"/>
                  <a:t>DCF cost savings</a:t>
                </a:r>
              </a:p>
            </p:txBody>
          </p:sp>
        </p:grpSp>
        <p:pic>
          <p:nvPicPr>
            <p:cNvPr id="21" name="Picture 20">
              <a:extLst>
                <a:ext uri="{FF2B5EF4-FFF2-40B4-BE49-F238E27FC236}">
                  <a16:creationId xmlns:a16="http://schemas.microsoft.com/office/drawing/2014/main" id="{F693EAA8-3C01-6072-0E34-A0E695F3F73C}"/>
                </a:ext>
              </a:extLst>
            </p:cNvPr>
            <p:cNvPicPr>
              <a:picLocks noChangeAspect="1"/>
            </p:cNvPicPr>
            <p:nvPr/>
          </p:nvPicPr>
          <p:blipFill rotWithShape="1">
            <a:blip r:embed="rId5"/>
            <a:srcRect l="28168"/>
            <a:stretch/>
          </p:blipFill>
          <p:spPr>
            <a:xfrm>
              <a:off x="1057712" y="2306362"/>
              <a:ext cx="4647101" cy="1295400"/>
            </a:xfrm>
            <a:prstGeom prst="rect">
              <a:avLst/>
            </a:prstGeom>
          </p:spPr>
        </p:pic>
      </p:grpSp>
      <p:grpSp>
        <p:nvGrpSpPr>
          <p:cNvPr id="29" name="Group 28">
            <a:extLst>
              <a:ext uri="{FF2B5EF4-FFF2-40B4-BE49-F238E27FC236}">
                <a16:creationId xmlns:a16="http://schemas.microsoft.com/office/drawing/2014/main" id="{CF6CC14A-2C71-A1F4-5238-5645442CCA2A}"/>
              </a:ext>
            </a:extLst>
          </p:cNvPr>
          <p:cNvGrpSpPr/>
          <p:nvPr/>
        </p:nvGrpSpPr>
        <p:grpSpPr>
          <a:xfrm>
            <a:off x="536609" y="4133432"/>
            <a:ext cx="5165575" cy="1847612"/>
            <a:chOff x="536609" y="4092766"/>
            <a:chExt cx="5165575" cy="1847612"/>
          </a:xfrm>
        </p:grpSpPr>
        <p:grpSp>
          <p:nvGrpSpPr>
            <p:cNvPr id="27" name="Group 26">
              <a:extLst>
                <a:ext uri="{FF2B5EF4-FFF2-40B4-BE49-F238E27FC236}">
                  <a16:creationId xmlns:a16="http://schemas.microsoft.com/office/drawing/2014/main" id="{21AACE12-8881-B8EF-F9F2-F91FD2C8D359}"/>
                </a:ext>
              </a:extLst>
            </p:cNvPr>
            <p:cNvGrpSpPr/>
            <p:nvPr/>
          </p:nvGrpSpPr>
          <p:grpSpPr>
            <a:xfrm>
              <a:off x="536609" y="4462098"/>
              <a:ext cx="5165575" cy="1478280"/>
              <a:chOff x="2130457" y="4452672"/>
              <a:chExt cx="5165575" cy="1478280"/>
            </a:xfrm>
          </p:grpSpPr>
          <p:pic>
            <p:nvPicPr>
              <p:cNvPr id="24" name="Picture 23">
                <a:extLst>
                  <a:ext uri="{FF2B5EF4-FFF2-40B4-BE49-F238E27FC236}">
                    <a16:creationId xmlns:a16="http://schemas.microsoft.com/office/drawing/2014/main" id="{462B453C-3A47-DE5B-DC56-43A001FC9BA9}"/>
                  </a:ext>
                </a:extLst>
              </p:cNvPr>
              <p:cNvPicPr>
                <a:picLocks noChangeAspect="1"/>
              </p:cNvPicPr>
              <p:nvPr/>
            </p:nvPicPr>
            <p:blipFill rotWithShape="1">
              <a:blip r:embed="rId6"/>
              <a:srcRect l="34844"/>
              <a:stretch/>
            </p:blipFill>
            <p:spPr>
              <a:xfrm>
                <a:off x="2648930" y="4452672"/>
                <a:ext cx="4647102" cy="1478280"/>
              </a:xfrm>
              <a:prstGeom prst="rect">
                <a:avLst/>
              </a:prstGeom>
            </p:spPr>
          </p:pic>
          <p:pic>
            <p:nvPicPr>
              <p:cNvPr id="26" name="Picture 25">
                <a:extLst>
                  <a:ext uri="{FF2B5EF4-FFF2-40B4-BE49-F238E27FC236}">
                    <a16:creationId xmlns:a16="http://schemas.microsoft.com/office/drawing/2014/main" id="{6BF8642D-DE2E-4D1E-E771-25580A8AE2B3}"/>
                  </a:ext>
                </a:extLst>
              </p:cNvPr>
              <p:cNvPicPr>
                <a:picLocks noChangeAspect="1"/>
              </p:cNvPicPr>
              <p:nvPr/>
            </p:nvPicPr>
            <p:blipFill rotWithShape="1">
              <a:blip r:embed="rId7"/>
              <a:srcRect l="3823" r="87983"/>
              <a:stretch/>
            </p:blipFill>
            <p:spPr>
              <a:xfrm>
                <a:off x="2130457" y="4452672"/>
                <a:ext cx="584462" cy="1478280"/>
              </a:xfrm>
              <a:prstGeom prst="rect">
                <a:avLst/>
              </a:prstGeom>
            </p:spPr>
          </p:pic>
        </p:grpSp>
        <p:sp>
          <p:nvSpPr>
            <p:cNvPr id="28" name="TextBox 27">
              <a:extLst>
                <a:ext uri="{FF2B5EF4-FFF2-40B4-BE49-F238E27FC236}">
                  <a16:creationId xmlns:a16="http://schemas.microsoft.com/office/drawing/2014/main" id="{12EB0EE7-16A2-85FC-5993-B28E461EA91B}"/>
                </a:ext>
              </a:extLst>
            </p:cNvPr>
            <p:cNvSpPr txBox="1"/>
            <p:nvPr/>
          </p:nvSpPr>
          <p:spPr>
            <a:xfrm>
              <a:off x="3150020" y="4092766"/>
              <a:ext cx="875225" cy="369332"/>
            </a:xfrm>
            <a:prstGeom prst="rect">
              <a:avLst/>
            </a:prstGeom>
            <a:noFill/>
          </p:spPr>
          <p:txBody>
            <a:bodyPr wrap="square" rtlCol="0">
              <a:spAutoFit/>
            </a:bodyPr>
            <a:lstStyle/>
            <a:p>
              <a:r>
                <a:rPr lang="en-GB" dirty="0"/>
                <a:t>MPEE</a:t>
              </a:r>
            </a:p>
          </p:txBody>
        </p:sp>
      </p:grpSp>
      <p:grpSp>
        <p:nvGrpSpPr>
          <p:cNvPr id="36" name="Group 35">
            <a:extLst>
              <a:ext uri="{FF2B5EF4-FFF2-40B4-BE49-F238E27FC236}">
                <a16:creationId xmlns:a16="http://schemas.microsoft.com/office/drawing/2014/main" id="{BC5E7A97-2835-A4FF-CD5B-BD44467F5291}"/>
              </a:ext>
            </a:extLst>
          </p:cNvPr>
          <p:cNvGrpSpPr/>
          <p:nvPr/>
        </p:nvGrpSpPr>
        <p:grpSpPr>
          <a:xfrm>
            <a:off x="6197586" y="4133432"/>
            <a:ext cx="4939333" cy="1845826"/>
            <a:chOff x="6197586" y="4133432"/>
            <a:chExt cx="4939333" cy="1845826"/>
          </a:xfrm>
        </p:grpSpPr>
        <p:grpSp>
          <p:nvGrpSpPr>
            <p:cNvPr id="34" name="Group 33">
              <a:extLst>
                <a:ext uri="{FF2B5EF4-FFF2-40B4-BE49-F238E27FC236}">
                  <a16:creationId xmlns:a16="http://schemas.microsoft.com/office/drawing/2014/main" id="{BD6885F0-2C0E-0DB1-B01F-868CE8EEDA7A}"/>
                </a:ext>
              </a:extLst>
            </p:cNvPr>
            <p:cNvGrpSpPr/>
            <p:nvPr/>
          </p:nvGrpSpPr>
          <p:grpSpPr>
            <a:xfrm>
              <a:off x="6197586" y="4224872"/>
              <a:ext cx="4939333" cy="1754386"/>
              <a:chOff x="6197586" y="4224872"/>
              <a:chExt cx="4939333" cy="1754386"/>
            </a:xfrm>
          </p:grpSpPr>
          <p:pic>
            <p:nvPicPr>
              <p:cNvPr id="31" name="Picture 30">
                <a:extLst>
                  <a:ext uri="{FF2B5EF4-FFF2-40B4-BE49-F238E27FC236}">
                    <a16:creationId xmlns:a16="http://schemas.microsoft.com/office/drawing/2014/main" id="{F6BC9458-C34B-EBF0-46F3-ED35CA71E33C}"/>
                  </a:ext>
                </a:extLst>
              </p:cNvPr>
              <p:cNvPicPr>
                <a:picLocks noChangeAspect="1"/>
              </p:cNvPicPr>
              <p:nvPr/>
            </p:nvPicPr>
            <p:blipFill rotWithShape="1">
              <a:blip r:embed="rId8"/>
              <a:srcRect l="34844"/>
              <a:stretch/>
            </p:blipFill>
            <p:spPr>
              <a:xfrm>
                <a:off x="6489817" y="4318098"/>
                <a:ext cx="4647102" cy="1661160"/>
              </a:xfrm>
              <a:prstGeom prst="rect">
                <a:avLst/>
              </a:prstGeom>
            </p:spPr>
          </p:pic>
          <p:pic>
            <p:nvPicPr>
              <p:cNvPr id="33" name="Picture 32">
                <a:extLst>
                  <a:ext uri="{FF2B5EF4-FFF2-40B4-BE49-F238E27FC236}">
                    <a16:creationId xmlns:a16="http://schemas.microsoft.com/office/drawing/2014/main" id="{122FC37D-9746-CE0C-43EE-AD21F1506226}"/>
                  </a:ext>
                </a:extLst>
              </p:cNvPr>
              <p:cNvPicPr>
                <a:picLocks noChangeAspect="1"/>
              </p:cNvPicPr>
              <p:nvPr/>
            </p:nvPicPr>
            <p:blipFill rotWithShape="1">
              <a:blip r:embed="rId9"/>
              <a:srcRect l="4076" r="87729"/>
              <a:stretch/>
            </p:blipFill>
            <p:spPr>
              <a:xfrm>
                <a:off x="6197586" y="4224872"/>
                <a:ext cx="584462" cy="1661160"/>
              </a:xfrm>
              <a:prstGeom prst="rect">
                <a:avLst/>
              </a:prstGeom>
            </p:spPr>
          </p:pic>
        </p:grpSp>
        <p:sp>
          <p:nvSpPr>
            <p:cNvPr id="35" name="TextBox 34">
              <a:extLst>
                <a:ext uri="{FF2B5EF4-FFF2-40B4-BE49-F238E27FC236}">
                  <a16:creationId xmlns:a16="http://schemas.microsoft.com/office/drawing/2014/main" id="{51714D74-28AA-368E-06A2-C8CD29038041}"/>
                </a:ext>
              </a:extLst>
            </p:cNvPr>
            <p:cNvSpPr txBox="1"/>
            <p:nvPr/>
          </p:nvSpPr>
          <p:spPr>
            <a:xfrm>
              <a:off x="8813367" y="4133432"/>
              <a:ext cx="875225" cy="369332"/>
            </a:xfrm>
            <a:prstGeom prst="rect">
              <a:avLst/>
            </a:prstGeom>
            <a:noFill/>
          </p:spPr>
          <p:txBody>
            <a:bodyPr wrap="square" rtlCol="0">
              <a:spAutoFit/>
            </a:bodyPr>
            <a:lstStyle/>
            <a:p>
              <a:r>
                <a:rPr lang="en-GB" dirty="0"/>
                <a:t>MPEE</a:t>
              </a:r>
            </a:p>
          </p:txBody>
        </p:sp>
      </p:grpSp>
    </p:spTree>
    <p:extLst>
      <p:ext uri="{BB962C8B-B14F-4D97-AF65-F5344CB8AC3E}">
        <p14:creationId xmlns:p14="http://schemas.microsoft.com/office/powerpoint/2010/main" val="20559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D84F37-1084-4A84-8550-405AD3AD80DC}"/>
              </a:ext>
            </a:extLst>
          </p:cNvPr>
          <p:cNvSpPr>
            <a:spLocks noGrp="1"/>
          </p:cNvSpPr>
          <p:nvPr>
            <p:ph type="body" sz="half" idx="2"/>
          </p:nvPr>
        </p:nvSpPr>
        <p:spPr/>
        <p:txBody>
          <a:bodyPr>
            <a:normAutofit/>
          </a:bodyPr>
          <a:lstStyle/>
          <a:p>
            <a:r>
              <a:rPr lang="en-US"/>
              <a:t>Advanced Income Approach methods &amp; Key parameters</a:t>
            </a:r>
          </a:p>
          <a:p>
            <a:r>
              <a:rPr lang="en-US" sz="1800"/>
              <a:t>Dr. Daniel Sava; Dr. Brian More</a:t>
            </a:r>
          </a:p>
          <a:p>
            <a:endParaRPr lang="en-US"/>
          </a:p>
        </p:txBody>
      </p:sp>
    </p:spTree>
    <p:extLst>
      <p:ext uri="{BB962C8B-B14F-4D97-AF65-F5344CB8AC3E}">
        <p14:creationId xmlns:p14="http://schemas.microsoft.com/office/powerpoint/2010/main" val="1845394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Advanced Income Methods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dirty="0"/>
              <a:t>Standard income methods</a:t>
            </a:r>
          </a:p>
          <a:p>
            <a:pPr marL="342900" indent="-342900">
              <a:buFont typeface="Arial" panose="020B0604020202020204" pitchFamily="34" charset="0"/>
              <a:buChar char="•"/>
            </a:pPr>
            <a:r>
              <a:rPr lang="en-GB" dirty="0"/>
              <a:t>do not take into account market flexibility/uncertainty</a:t>
            </a:r>
          </a:p>
          <a:p>
            <a:r>
              <a:rPr lang="en-GB" dirty="0"/>
              <a:t>Purpose of advanced methods</a:t>
            </a:r>
          </a:p>
          <a:p>
            <a:pPr marL="342900" indent="-342900">
              <a:buFont typeface="Arial" panose="020B0604020202020204" pitchFamily="34" charset="0"/>
              <a:buChar char="•"/>
            </a:pPr>
            <a:r>
              <a:rPr lang="en-GB" dirty="0"/>
              <a:t>does take into account market uncertainty</a:t>
            </a:r>
          </a:p>
          <a:p>
            <a:pPr marL="342900" indent="-342900">
              <a:buFont typeface="Arial" panose="020B0604020202020204" pitchFamily="34" charset="0"/>
              <a:buChar char="•"/>
            </a:pPr>
            <a:r>
              <a:rPr lang="en-GB" dirty="0"/>
              <a:t>helps with strategic decisions				</a:t>
            </a:r>
          </a:p>
          <a:p>
            <a:endParaRPr lang="en-GB" dirty="0"/>
          </a:p>
        </p:txBody>
      </p:sp>
    </p:spTree>
    <p:extLst>
      <p:ext uri="{BB962C8B-B14F-4D97-AF65-F5344CB8AC3E}">
        <p14:creationId xmlns:p14="http://schemas.microsoft.com/office/powerpoint/2010/main" val="2364190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err="1"/>
              <a:t>rNPV</a:t>
            </a:r>
            <a:endParaRPr lang="en-GB"/>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err="1"/>
              <a:t>rNPV</a:t>
            </a:r>
            <a:r>
              <a:rPr lang="en-GB"/>
              <a:t> – risk adjusted Net Present Value</a:t>
            </a:r>
          </a:p>
          <a:p>
            <a:endParaRPr lang="en-GB"/>
          </a:p>
          <a:p>
            <a:r>
              <a:rPr lang="en-GB"/>
              <a:t>Extension of the DCF method – accounting for risk/probability of success</a:t>
            </a:r>
          </a:p>
          <a:p>
            <a:endParaRPr lang="en-GB"/>
          </a:p>
        </p:txBody>
      </p:sp>
    </p:spTree>
    <p:extLst>
      <p:ext uri="{BB962C8B-B14F-4D97-AF65-F5344CB8AC3E}">
        <p14:creationId xmlns:p14="http://schemas.microsoft.com/office/powerpoint/2010/main" val="4168618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err="1"/>
              <a:t>rNPV</a:t>
            </a:r>
            <a:r>
              <a:rPr lang="en-GB"/>
              <a:t> – simple example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1583703"/>
            <a:ext cx="10515600" cy="4349011"/>
          </a:xfrm>
        </p:spPr>
        <p:txBody>
          <a:bodyPr>
            <a:normAutofit fontScale="92500" lnSpcReduction="10000"/>
          </a:bodyPr>
          <a:lstStyle/>
          <a:p>
            <a:r>
              <a:rPr lang="en-GB" dirty="0"/>
              <a:t>Project – </a:t>
            </a:r>
            <a:r>
              <a:rPr lang="en-GB" dirty="0" err="1"/>
              <a:t>InvenTech</a:t>
            </a:r>
            <a:endParaRPr lang="en-GB" dirty="0"/>
          </a:p>
          <a:p>
            <a:pPr>
              <a:lnSpc>
                <a:spcPct val="200000"/>
              </a:lnSpc>
            </a:pPr>
            <a:r>
              <a:rPr lang="en-GB" dirty="0"/>
              <a:t>Still in development – requires $50k investment today</a:t>
            </a:r>
          </a:p>
          <a:p>
            <a:pPr>
              <a:lnSpc>
                <a:spcPct val="200000"/>
              </a:lnSpc>
            </a:pPr>
            <a:r>
              <a:rPr lang="en-GB" dirty="0"/>
              <a:t>1 year – 50% success rate; further $300k required to launch on market</a:t>
            </a:r>
          </a:p>
          <a:p>
            <a:pPr>
              <a:lnSpc>
                <a:spcPct val="200000"/>
              </a:lnSpc>
            </a:pPr>
            <a:r>
              <a:rPr lang="en-GB" dirty="0"/>
              <a:t>After launch Revenues are Y2 - $150k Y3 $250k Y4 - $450k Y5 - $250k  Y6 – $200k; Cash flow is 40% of Revenues.</a:t>
            </a:r>
          </a:p>
          <a:p>
            <a:pPr>
              <a:lnSpc>
                <a:spcPct val="200000"/>
              </a:lnSpc>
            </a:pPr>
            <a:r>
              <a:rPr lang="en-GB" dirty="0"/>
              <a:t>Discount rate 15%</a:t>
            </a:r>
          </a:p>
          <a:p>
            <a:pPr>
              <a:lnSpc>
                <a:spcPct val="200000"/>
              </a:lnSpc>
            </a:pPr>
            <a:endParaRPr lang="en-GB" dirty="0"/>
          </a:p>
          <a:p>
            <a:endParaRPr lang="en-GB" dirty="0"/>
          </a:p>
        </p:txBody>
      </p:sp>
    </p:spTree>
    <p:extLst>
      <p:ext uri="{BB962C8B-B14F-4D97-AF65-F5344CB8AC3E}">
        <p14:creationId xmlns:p14="http://schemas.microsoft.com/office/powerpoint/2010/main" val="2562182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err="1"/>
              <a:t>rNPV</a:t>
            </a:r>
            <a:r>
              <a:rPr lang="en-GB"/>
              <a:t> – simple example</a:t>
            </a:r>
          </a:p>
        </p:txBody>
      </p:sp>
      <p:graphicFrame>
        <p:nvGraphicFramePr>
          <p:cNvPr id="6" name="Table 6">
            <a:extLst>
              <a:ext uri="{FF2B5EF4-FFF2-40B4-BE49-F238E27FC236}">
                <a16:creationId xmlns:a16="http://schemas.microsoft.com/office/drawing/2014/main" id="{EA8BDE82-DBE8-E11F-1C55-991CE4706012}"/>
              </a:ext>
            </a:extLst>
          </p:cNvPr>
          <p:cNvGraphicFramePr>
            <a:graphicFrameLocks noGrp="1"/>
          </p:cNvGraphicFramePr>
          <p:nvPr>
            <p:ph idx="1"/>
            <p:extLst>
              <p:ext uri="{D42A27DB-BD31-4B8C-83A1-F6EECF244321}">
                <p14:modId xmlns:p14="http://schemas.microsoft.com/office/powerpoint/2010/main" val="3464576383"/>
              </p:ext>
            </p:extLst>
          </p:nvPr>
        </p:nvGraphicFramePr>
        <p:xfrm>
          <a:off x="838200" y="2049683"/>
          <a:ext cx="10515600" cy="379730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2904843208"/>
                    </a:ext>
                  </a:extLst>
                </a:gridCol>
                <a:gridCol w="1314450">
                  <a:extLst>
                    <a:ext uri="{9D8B030D-6E8A-4147-A177-3AD203B41FA5}">
                      <a16:colId xmlns:a16="http://schemas.microsoft.com/office/drawing/2014/main" val="1948265675"/>
                    </a:ext>
                  </a:extLst>
                </a:gridCol>
                <a:gridCol w="1314450">
                  <a:extLst>
                    <a:ext uri="{9D8B030D-6E8A-4147-A177-3AD203B41FA5}">
                      <a16:colId xmlns:a16="http://schemas.microsoft.com/office/drawing/2014/main" val="406952123"/>
                    </a:ext>
                  </a:extLst>
                </a:gridCol>
                <a:gridCol w="1314450">
                  <a:extLst>
                    <a:ext uri="{9D8B030D-6E8A-4147-A177-3AD203B41FA5}">
                      <a16:colId xmlns:a16="http://schemas.microsoft.com/office/drawing/2014/main" val="3568710925"/>
                    </a:ext>
                  </a:extLst>
                </a:gridCol>
                <a:gridCol w="1314450">
                  <a:extLst>
                    <a:ext uri="{9D8B030D-6E8A-4147-A177-3AD203B41FA5}">
                      <a16:colId xmlns:a16="http://schemas.microsoft.com/office/drawing/2014/main" val="3116439105"/>
                    </a:ext>
                  </a:extLst>
                </a:gridCol>
                <a:gridCol w="1314450">
                  <a:extLst>
                    <a:ext uri="{9D8B030D-6E8A-4147-A177-3AD203B41FA5}">
                      <a16:colId xmlns:a16="http://schemas.microsoft.com/office/drawing/2014/main" val="178814892"/>
                    </a:ext>
                  </a:extLst>
                </a:gridCol>
                <a:gridCol w="1314450">
                  <a:extLst>
                    <a:ext uri="{9D8B030D-6E8A-4147-A177-3AD203B41FA5}">
                      <a16:colId xmlns:a16="http://schemas.microsoft.com/office/drawing/2014/main" val="761234840"/>
                    </a:ext>
                  </a:extLst>
                </a:gridCol>
                <a:gridCol w="1314450">
                  <a:extLst>
                    <a:ext uri="{9D8B030D-6E8A-4147-A177-3AD203B41FA5}">
                      <a16:colId xmlns:a16="http://schemas.microsoft.com/office/drawing/2014/main" val="2164526897"/>
                    </a:ext>
                  </a:extLst>
                </a:gridCol>
              </a:tblGrid>
              <a:tr h="370840">
                <a:tc>
                  <a:txBody>
                    <a:bodyPr/>
                    <a:lstStyle/>
                    <a:p>
                      <a:pPr algn="ctr" rtl="0" fontAlgn="ctr"/>
                      <a:r>
                        <a:rPr lang="en-GB" sz="1800" b="1" i="0" u="none" strike="noStrike">
                          <a:solidFill>
                            <a:srgbClr val="FFFFFF"/>
                          </a:solidFill>
                          <a:effectLst/>
                          <a:latin typeface="Arial" panose="020B0604020202020204" pitchFamily="34" charset="0"/>
                        </a:rPr>
                        <a:t>Year</a:t>
                      </a:r>
                    </a:p>
                  </a:txBody>
                  <a:tcPr marL="7620" marR="7620" marT="7620" marB="0" anchor="ctr">
                    <a:solidFill>
                      <a:srgbClr val="4F758B"/>
                    </a:solidFill>
                  </a:tcPr>
                </a:tc>
                <a:tc>
                  <a:txBody>
                    <a:bodyPr/>
                    <a:lstStyle/>
                    <a:p>
                      <a:pPr algn="ctr" rtl="0" fontAlgn="ctr"/>
                      <a:r>
                        <a:rPr lang="en-GB" sz="1800" b="1" i="0" u="none" strike="noStrike">
                          <a:solidFill>
                            <a:srgbClr val="FFFFFF"/>
                          </a:solidFill>
                          <a:effectLst/>
                          <a:latin typeface="Arial" panose="020B0604020202020204" pitchFamily="34" charset="0"/>
                        </a:rPr>
                        <a:t>0</a:t>
                      </a:r>
                    </a:p>
                  </a:txBody>
                  <a:tcPr marL="7620" marR="7620" marT="7620" marB="0" anchor="ctr">
                    <a:solidFill>
                      <a:srgbClr val="4F758B"/>
                    </a:solidFill>
                  </a:tcPr>
                </a:tc>
                <a:tc>
                  <a:txBody>
                    <a:bodyPr/>
                    <a:lstStyle/>
                    <a:p>
                      <a:pPr algn="ctr" rtl="0" fontAlgn="ctr"/>
                      <a:r>
                        <a:rPr lang="en-GB" sz="1800" b="1" i="0" u="none" strike="noStrike">
                          <a:solidFill>
                            <a:srgbClr val="FFFFFF"/>
                          </a:solidFill>
                          <a:effectLst/>
                          <a:latin typeface="Arial" panose="020B0604020202020204" pitchFamily="34" charset="0"/>
                        </a:rPr>
                        <a:t>1</a:t>
                      </a:r>
                    </a:p>
                  </a:txBody>
                  <a:tcPr marL="7620" marR="7620" marT="7620" marB="0" anchor="ctr">
                    <a:solidFill>
                      <a:srgbClr val="4F758B"/>
                    </a:solidFill>
                  </a:tcPr>
                </a:tc>
                <a:tc>
                  <a:txBody>
                    <a:bodyPr/>
                    <a:lstStyle/>
                    <a:p>
                      <a:pPr algn="ctr" rtl="0" fontAlgn="ctr"/>
                      <a:r>
                        <a:rPr lang="en-GB" sz="1800" b="1" i="0" u="none" strike="noStrike">
                          <a:solidFill>
                            <a:srgbClr val="FFFFFF"/>
                          </a:solidFill>
                          <a:effectLst/>
                          <a:latin typeface="Arial" panose="020B0604020202020204" pitchFamily="34" charset="0"/>
                        </a:rPr>
                        <a:t>2</a:t>
                      </a:r>
                    </a:p>
                  </a:txBody>
                  <a:tcPr marL="7620" marR="7620" marT="7620" marB="0" anchor="ctr">
                    <a:solidFill>
                      <a:srgbClr val="4F758B"/>
                    </a:solidFill>
                  </a:tcPr>
                </a:tc>
                <a:tc>
                  <a:txBody>
                    <a:bodyPr/>
                    <a:lstStyle/>
                    <a:p>
                      <a:pPr algn="ctr" rtl="0" fontAlgn="ctr"/>
                      <a:r>
                        <a:rPr lang="en-GB" sz="1800" b="1" i="0" u="none" strike="noStrike">
                          <a:solidFill>
                            <a:srgbClr val="FFFFFF"/>
                          </a:solidFill>
                          <a:effectLst/>
                          <a:latin typeface="Arial" panose="020B0604020202020204" pitchFamily="34" charset="0"/>
                        </a:rPr>
                        <a:t>3</a:t>
                      </a:r>
                    </a:p>
                  </a:txBody>
                  <a:tcPr marL="7620" marR="7620" marT="7620" marB="0" anchor="ctr">
                    <a:solidFill>
                      <a:srgbClr val="4F758B"/>
                    </a:solidFill>
                  </a:tcPr>
                </a:tc>
                <a:tc>
                  <a:txBody>
                    <a:bodyPr/>
                    <a:lstStyle/>
                    <a:p>
                      <a:pPr algn="ctr" rtl="0" fontAlgn="ctr"/>
                      <a:r>
                        <a:rPr lang="en-GB" sz="1800" b="1" i="0" u="none" strike="noStrike">
                          <a:solidFill>
                            <a:srgbClr val="FFFFFF"/>
                          </a:solidFill>
                          <a:effectLst/>
                          <a:latin typeface="Arial" panose="020B0604020202020204" pitchFamily="34" charset="0"/>
                        </a:rPr>
                        <a:t>4</a:t>
                      </a:r>
                    </a:p>
                  </a:txBody>
                  <a:tcPr marL="7620" marR="7620" marT="7620" marB="0" anchor="ctr">
                    <a:solidFill>
                      <a:srgbClr val="4F758B"/>
                    </a:solidFill>
                  </a:tcPr>
                </a:tc>
                <a:tc>
                  <a:txBody>
                    <a:bodyPr/>
                    <a:lstStyle/>
                    <a:p>
                      <a:pPr algn="ctr" rtl="0" fontAlgn="ctr"/>
                      <a:r>
                        <a:rPr lang="en-GB" sz="1800" b="1" i="0" u="none" strike="noStrike">
                          <a:solidFill>
                            <a:srgbClr val="FFFFFF"/>
                          </a:solidFill>
                          <a:effectLst/>
                          <a:latin typeface="Arial" panose="020B0604020202020204" pitchFamily="34" charset="0"/>
                        </a:rPr>
                        <a:t>5</a:t>
                      </a:r>
                    </a:p>
                  </a:txBody>
                  <a:tcPr marL="7620" marR="7620" marT="7620" marB="0" anchor="ctr">
                    <a:solidFill>
                      <a:srgbClr val="4F758B"/>
                    </a:solidFill>
                  </a:tcPr>
                </a:tc>
                <a:tc>
                  <a:txBody>
                    <a:bodyPr/>
                    <a:lstStyle/>
                    <a:p>
                      <a:pPr algn="ctr" rtl="0" fontAlgn="ctr"/>
                      <a:r>
                        <a:rPr lang="en-GB" sz="1800" b="1" i="0" u="none" strike="noStrike">
                          <a:solidFill>
                            <a:srgbClr val="FFFFFF"/>
                          </a:solidFill>
                          <a:effectLst/>
                          <a:latin typeface="Arial" panose="020B0604020202020204" pitchFamily="34" charset="0"/>
                        </a:rPr>
                        <a:t>6</a:t>
                      </a:r>
                    </a:p>
                  </a:txBody>
                  <a:tcPr marL="7620" marR="7620" marT="7620" marB="0" anchor="ctr">
                    <a:solidFill>
                      <a:srgbClr val="4F758B"/>
                    </a:solidFill>
                  </a:tcPr>
                </a:tc>
                <a:extLst>
                  <a:ext uri="{0D108BD9-81ED-4DB2-BD59-A6C34878D82A}">
                    <a16:rowId xmlns:a16="http://schemas.microsoft.com/office/drawing/2014/main" val="1432036888"/>
                  </a:ext>
                </a:extLst>
              </a:tr>
              <a:tr h="370840">
                <a:tc>
                  <a:txBody>
                    <a:bodyPr/>
                    <a:lstStyle/>
                    <a:p>
                      <a:pPr algn="ctr" rtl="0" fontAlgn="ctr"/>
                      <a:r>
                        <a:rPr lang="en-GB" sz="1800" b="0" i="0" u="none" strike="noStrike">
                          <a:solidFill>
                            <a:srgbClr val="000000"/>
                          </a:solidFill>
                          <a:effectLst/>
                          <a:latin typeface="Arial" panose="020B0604020202020204" pitchFamily="34" charset="0"/>
                        </a:rPr>
                        <a:t>Revenue</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$150,000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$250,000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$450,000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$250,000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$200,000</a:t>
                      </a:r>
                    </a:p>
                  </a:txBody>
                  <a:tcPr marL="7620" marR="7620" marT="7620" marB="0" anchor="ctr">
                    <a:solidFill>
                      <a:srgbClr val="B4BFCD"/>
                    </a:solidFill>
                  </a:tcPr>
                </a:tc>
                <a:extLst>
                  <a:ext uri="{0D108BD9-81ED-4DB2-BD59-A6C34878D82A}">
                    <a16:rowId xmlns:a16="http://schemas.microsoft.com/office/drawing/2014/main" val="545842903"/>
                  </a:ext>
                </a:extLst>
              </a:tr>
              <a:tr h="370840">
                <a:tc>
                  <a:txBody>
                    <a:bodyPr/>
                    <a:lstStyle/>
                    <a:p>
                      <a:pPr algn="ctr" rtl="0" fontAlgn="ctr"/>
                      <a:r>
                        <a:rPr lang="en-GB" sz="1800" b="0" i="0" u="none" strike="noStrike">
                          <a:solidFill>
                            <a:srgbClr val="000000"/>
                          </a:solidFill>
                          <a:effectLst/>
                          <a:latin typeface="Arial" panose="020B0604020202020204" pitchFamily="34" charset="0"/>
                        </a:rPr>
                        <a:t>Net CF</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-$50,000 </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-$300,000 </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$60,000 </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$100,000 </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$180,000 </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$100,000 </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$80,000 </a:t>
                      </a:r>
                    </a:p>
                  </a:txBody>
                  <a:tcPr marL="7620" marR="7620" marT="7620" marB="0" anchor="ctr"/>
                </a:tc>
                <a:extLst>
                  <a:ext uri="{0D108BD9-81ED-4DB2-BD59-A6C34878D82A}">
                    <a16:rowId xmlns:a16="http://schemas.microsoft.com/office/drawing/2014/main" val="1753376543"/>
                  </a:ext>
                </a:extLst>
              </a:tr>
              <a:tr h="370840">
                <a:tc>
                  <a:txBody>
                    <a:bodyPr/>
                    <a:lstStyle/>
                    <a:p>
                      <a:pPr algn="ctr" rtl="0" fontAlgn="ctr"/>
                      <a:r>
                        <a:rPr lang="en-GB" sz="1800" b="0" i="0" u="none" strike="noStrike">
                          <a:solidFill>
                            <a:srgbClr val="000000"/>
                          </a:solidFill>
                          <a:effectLst/>
                          <a:latin typeface="Arial" panose="020B0604020202020204" pitchFamily="34" charset="0"/>
                        </a:rPr>
                        <a:t>Success factor</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100%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50%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50%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50%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50%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50%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50%</a:t>
                      </a:r>
                    </a:p>
                  </a:txBody>
                  <a:tcPr marL="7620" marR="7620" marT="7620" marB="0" anchor="ctr">
                    <a:solidFill>
                      <a:srgbClr val="B4BFCD"/>
                    </a:solidFill>
                  </a:tcPr>
                </a:tc>
                <a:extLst>
                  <a:ext uri="{0D108BD9-81ED-4DB2-BD59-A6C34878D82A}">
                    <a16:rowId xmlns:a16="http://schemas.microsoft.com/office/drawing/2014/main" val="392357947"/>
                  </a:ext>
                </a:extLst>
              </a:tr>
              <a:tr h="370840">
                <a:tc>
                  <a:txBody>
                    <a:bodyPr/>
                    <a:lstStyle/>
                    <a:p>
                      <a:pPr algn="ctr" rtl="0" fontAlgn="ctr"/>
                      <a:r>
                        <a:rPr lang="en-GB" sz="1800" b="0" i="0" u="none" strike="noStrike">
                          <a:solidFill>
                            <a:srgbClr val="000000"/>
                          </a:solidFill>
                          <a:effectLst/>
                          <a:latin typeface="Arial" panose="020B0604020202020204" pitchFamily="34" charset="0"/>
                        </a:rPr>
                        <a:t>Risk adjusted CF</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-$50,000</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-$150,000</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$30,000</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$50,000</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$90,000</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$50,000</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$40,000</a:t>
                      </a:r>
                    </a:p>
                  </a:txBody>
                  <a:tcPr marL="7620" marR="7620" marT="7620" marB="0" anchor="ctr"/>
                </a:tc>
                <a:extLst>
                  <a:ext uri="{0D108BD9-81ED-4DB2-BD59-A6C34878D82A}">
                    <a16:rowId xmlns:a16="http://schemas.microsoft.com/office/drawing/2014/main" val="4028139558"/>
                  </a:ext>
                </a:extLst>
              </a:tr>
              <a:tr h="370840">
                <a:tc>
                  <a:txBody>
                    <a:bodyPr/>
                    <a:lstStyle/>
                    <a:p>
                      <a:pPr algn="ctr" rtl="0" fontAlgn="ctr"/>
                      <a:r>
                        <a:rPr lang="en-GB" sz="1800" b="0" i="0" u="none" strike="noStrike">
                          <a:solidFill>
                            <a:srgbClr val="000000"/>
                          </a:solidFill>
                          <a:effectLst/>
                          <a:latin typeface="Arial" panose="020B0604020202020204" pitchFamily="34" charset="0"/>
                        </a:rPr>
                        <a:t>Discount</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100%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87%</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76%</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66%</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57%</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50%</a:t>
                      </a:r>
                    </a:p>
                  </a:txBody>
                  <a:tcPr marL="7620" marR="7620" marT="7620" marB="0" anchor="ctr">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43%</a:t>
                      </a:r>
                    </a:p>
                  </a:txBody>
                  <a:tcPr marL="7620" marR="7620" marT="7620" marB="0" anchor="ctr">
                    <a:solidFill>
                      <a:srgbClr val="B4BFCD"/>
                    </a:solidFill>
                  </a:tcPr>
                </a:tc>
                <a:extLst>
                  <a:ext uri="{0D108BD9-81ED-4DB2-BD59-A6C34878D82A}">
                    <a16:rowId xmlns:a16="http://schemas.microsoft.com/office/drawing/2014/main" val="2844986548"/>
                  </a:ext>
                </a:extLst>
              </a:tr>
              <a:tr h="370840">
                <a:tc>
                  <a:txBody>
                    <a:bodyPr/>
                    <a:lstStyle/>
                    <a:p>
                      <a:pPr algn="ctr" rtl="0" fontAlgn="ctr"/>
                      <a:r>
                        <a:rPr lang="en-GB" sz="1800" b="0" i="0" u="none" strike="noStrike">
                          <a:solidFill>
                            <a:srgbClr val="000000"/>
                          </a:solidFill>
                          <a:effectLst/>
                          <a:latin typeface="Arial" panose="020B0604020202020204" pitchFamily="34" charset="0"/>
                        </a:rPr>
                        <a:t>Risk adjusted present CF</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-$50,000</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-$130,435</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$22,684</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$32,876</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$51,458</a:t>
                      </a:r>
                    </a:p>
                  </a:txBody>
                  <a:tcPr marL="7620" marR="7620" marT="7620" marB="0" anchor="ctr"/>
                </a:tc>
                <a:tc>
                  <a:txBody>
                    <a:bodyPr/>
                    <a:lstStyle/>
                    <a:p>
                      <a:pPr algn="ctr" rtl="0" fontAlgn="ctr"/>
                      <a:r>
                        <a:rPr lang="en-GB" sz="1800" b="0" i="0" u="none" strike="noStrike">
                          <a:solidFill>
                            <a:srgbClr val="000000"/>
                          </a:solidFill>
                          <a:effectLst/>
                          <a:latin typeface="Arial" panose="020B0604020202020204" pitchFamily="34" charset="0"/>
                        </a:rPr>
                        <a:t>$24,859</a:t>
                      </a:r>
                    </a:p>
                  </a:txBody>
                  <a:tcPr marL="7620" marR="7620" marT="7620" marB="0" anchor="ctr"/>
                </a:tc>
                <a:tc>
                  <a:txBody>
                    <a:bodyPr/>
                    <a:lstStyle/>
                    <a:p>
                      <a:pPr algn="ctr" rtl="0" fontAlgn="ctr"/>
                      <a:r>
                        <a:rPr lang="en-GB" sz="1800" b="0" i="0" u="none" strike="noStrike" dirty="0">
                          <a:solidFill>
                            <a:srgbClr val="000000"/>
                          </a:solidFill>
                          <a:effectLst/>
                          <a:latin typeface="Arial" panose="020B0604020202020204" pitchFamily="34" charset="0"/>
                        </a:rPr>
                        <a:t>$17,293</a:t>
                      </a:r>
                    </a:p>
                  </a:txBody>
                  <a:tcPr marL="7620" marR="7620" marT="7620" marB="0" anchor="ctr"/>
                </a:tc>
                <a:extLst>
                  <a:ext uri="{0D108BD9-81ED-4DB2-BD59-A6C34878D82A}">
                    <a16:rowId xmlns:a16="http://schemas.microsoft.com/office/drawing/2014/main" val="2639674091"/>
                  </a:ext>
                </a:extLst>
              </a:tr>
              <a:tr h="370840">
                <a:tc>
                  <a:txBody>
                    <a:bodyPr/>
                    <a:lstStyle/>
                    <a:p>
                      <a:pPr algn="ctr"/>
                      <a:r>
                        <a:rPr lang="en-GB" b="1" err="1">
                          <a:latin typeface="Arial" panose="020B0604020202020204" pitchFamily="34" charset="0"/>
                          <a:cs typeface="Arial" panose="020B0604020202020204" pitchFamily="34" charset="0"/>
                        </a:rPr>
                        <a:t>rNPV</a:t>
                      </a:r>
                      <a:endParaRPr lang="en-GB" b="1">
                        <a:latin typeface="Arial" panose="020B0604020202020204" pitchFamily="34" charset="0"/>
                        <a:cs typeface="Arial" panose="020B0604020202020204" pitchFamily="34" charset="0"/>
                      </a:endParaRPr>
                    </a:p>
                  </a:txBody>
                  <a:tcPr anchor="ctr">
                    <a:solidFill>
                      <a:srgbClr val="B4BFCD"/>
                    </a:solidFill>
                  </a:tcPr>
                </a:tc>
                <a:tc>
                  <a:txBody>
                    <a:bodyPr/>
                    <a:lstStyle/>
                    <a:p>
                      <a:pPr algn="ctr"/>
                      <a:r>
                        <a:rPr lang="en-GB" b="1" dirty="0">
                          <a:latin typeface="Arial" panose="020B0604020202020204" pitchFamily="34" charset="0"/>
                          <a:cs typeface="Arial" panose="020B0604020202020204" pitchFamily="34" charset="0"/>
                        </a:rPr>
                        <a:t>-$31,265</a:t>
                      </a:r>
                    </a:p>
                  </a:txBody>
                  <a:tcPr anchor="ctr">
                    <a:solidFill>
                      <a:srgbClr val="B4BFCD"/>
                    </a:solidFill>
                  </a:tcPr>
                </a:tc>
                <a:tc>
                  <a:txBody>
                    <a:bodyPr/>
                    <a:lstStyle/>
                    <a:p>
                      <a:pPr algn="ctr"/>
                      <a:endParaRPr lang="en-GB">
                        <a:latin typeface="Arial" panose="020B0604020202020204" pitchFamily="34" charset="0"/>
                        <a:cs typeface="Arial" panose="020B0604020202020204" pitchFamily="34" charset="0"/>
                      </a:endParaRPr>
                    </a:p>
                  </a:txBody>
                  <a:tcPr anchor="ctr">
                    <a:solidFill>
                      <a:srgbClr val="B4BFCD"/>
                    </a:solidFill>
                  </a:tcPr>
                </a:tc>
                <a:tc>
                  <a:txBody>
                    <a:bodyPr/>
                    <a:lstStyle/>
                    <a:p>
                      <a:pPr algn="ctr"/>
                      <a:endParaRPr lang="en-GB">
                        <a:latin typeface="Arial" panose="020B0604020202020204" pitchFamily="34" charset="0"/>
                        <a:cs typeface="Arial" panose="020B0604020202020204" pitchFamily="34" charset="0"/>
                      </a:endParaRPr>
                    </a:p>
                  </a:txBody>
                  <a:tcPr anchor="ctr">
                    <a:solidFill>
                      <a:srgbClr val="B4BFCD"/>
                    </a:solidFill>
                  </a:tcPr>
                </a:tc>
                <a:tc>
                  <a:txBody>
                    <a:bodyPr/>
                    <a:lstStyle/>
                    <a:p>
                      <a:pPr algn="ctr"/>
                      <a:endParaRPr lang="en-GB">
                        <a:latin typeface="Arial" panose="020B0604020202020204" pitchFamily="34" charset="0"/>
                        <a:cs typeface="Arial" panose="020B0604020202020204" pitchFamily="34" charset="0"/>
                      </a:endParaRPr>
                    </a:p>
                  </a:txBody>
                  <a:tcPr anchor="ctr">
                    <a:solidFill>
                      <a:srgbClr val="B4BFCD"/>
                    </a:solidFill>
                  </a:tcPr>
                </a:tc>
                <a:tc>
                  <a:txBody>
                    <a:bodyPr/>
                    <a:lstStyle/>
                    <a:p>
                      <a:pPr algn="ctr"/>
                      <a:endParaRPr lang="en-GB">
                        <a:latin typeface="Arial" panose="020B0604020202020204" pitchFamily="34" charset="0"/>
                        <a:cs typeface="Arial" panose="020B0604020202020204" pitchFamily="34" charset="0"/>
                      </a:endParaRPr>
                    </a:p>
                  </a:txBody>
                  <a:tcPr anchor="ctr">
                    <a:solidFill>
                      <a:srgbClr val="B4BFCD"/>
                    </a:solidFill>
                  </a:tcPr>
                </a:tc>
                <a:tc>
                  <a:txBody>
                    <a:bodyPr/>
                    <a:lstStyle/>
                    <a:p>
                      <a:pPr algn="ctr"/>
                      <a:endParaRPr lang="en-GB">
                        <a:latin typeface="Arial" panose="020B0604020202020204" pitchFamily="34" charset="0"/>
                        <a:cs typeface="Arial" panose="020B0604020202020204" pitchFamily="34" charset="0"/>
                      </a:endParaRPr>
                    </a:p>
                  </a:txBody>
                  <a:tcPr anchor="ctr">
                    <a:solidFill>
                      <a:srgbClr val="B4BFCD"/>
                    </a:solidFill>
                  </a:tcPr>
                </a:tc>
                <a:tc>
                  <a:txBody>
                    <a:bodyPr/>
                    <a:lstStyle/>
                    <a:p>
                      <a:pPr algn="ctr"/>
                      <a:endParaRPr lang="en-GB" dirty="0">
                        <a:latin typeface="Arial" panose="020B0604020202020204" pitchFamily="34" charset="0"/>
                        <a:cs typeface="Arial" panose="020B0604020202020204" pitchFamily="34" charset="0"/>
                      </a:endParaRPr>
                    </a:p>
                  </a:txBody>
                  <a:tcPr anchor="ctr">
                    <a:solidFill>
                      <a:srgbClr val="B4BFCD"/>
                    </a:solidFill>
                  </a:tcPr>
                </a:tc>
                <a:extLst>
                  <a:ext uri="{0D108BD9-81ED-4DB2-BD59-A6C34878D82A}">
                    <a16:rowId xmlns:a16="http://schemas.microsoft.com/office/drawing/2014/main" val="3150202802"/>
                  </a:ext>
                </a:extLst>
              </a:tr>
            </a:tbl>
          </a:graphicData>
        </a:graphic>
      </p:graphicFrame>
    </p:spTree>
    <p:extLst>
      <p:ext uri="{BB962C8B-B14F-4D97-AF65-F5344CB8AC3E}">
        <p14:creationId xmlns:p14="http://schemas.microsoft.com/office/powerpoint/2010/main" val="334627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err="1"/>
              <a:t>rNPV</a:t>
            </a:r>
            <a:r>
              <a:rPr lang="en-GB"/>
              <a:t> – decision tree</a:t>
            </a:r>
          </a:p>
        </p:txBody>
      </p:sp>
      <p:sp>
        <p:nvSpPr>
          <p:cNvPr id="3" name="Content Placeholder 2">
            <a:extLst>
              <a:ext uri="{FF2B5EF4-FFF2-40B4-BE49-F238E27FC236}">
                <a16:creationId xmlns:a16="http://schemas.microsoft.com/office/drawing/2014/main" id="{0369A32C-53AE-6ED2-EE3D-15A8363937E0}"/>
              </a:ext>
            </a:extLst>
          </p:cNvPr>
          <p:cNvSpPr>
            <a:spLocks noGrp="1"/>
          </p:cNvSpPr>
          <p:nvPr>
            <p:ph idx="1"/>
          </p:nvPr>
        </p:nvSpPr>
        <p:spPr>
          <a:xfrm>
            <a:off x="1188000" y="2077200"/>
            <a:ext cx="10515600" cy="3855514"/>
          </a:xfrm>
        </p:spPr>
        <p:txBody>
          <a:bodyPr>
            <a:normAutofit fontScale="92500" lnSpcReduction="20000"/>
          </a:bodyPr>
          <a:lstStyle/>
          <a:p>
            <a:r>
              <a:rPr lang="en-GB" dirty="0"/>
              <a:t>Development of technology – not pre-defined</a:t>
            </a:r>
          </a:p>
          <a:p>
            <a:r>
              <a:rPr lang="en-GB" dirty="0"/>
              <a:t>In reality - many decision points in taking a project to market</a:t>
            </a:r>
          </a:p>
          <a:p>
            <a:r>
              <a:rPr lang="en-GB" dirty="0" err="1"/>
              <a:t>InvenTech</a:t>
            </a:r>
            <a:r>
              <a:rPr lang="en-GB" dirty="0"/>
              <a:t> – instead of the 50% chance of success; </a:t>
            </a:r>
          </a:p>
          <a:p>
            <a:r>
              <a:rPr lang="en-GB" dirty="0"/>
              <a:t>30% chance – great results; (better revenues by 50%)</a:t>
            </a:r>
          </a:p>
          <a:p>
            <a:r>
              <a:rPr lang="en-GB" dirty="0"/>
              <a:t>40% - abandon </a:t>
            </a:r>
          </a:p>
          <a:p>
            <a:r>
              <a:rPr lang="en-GB" dirty="0"/>
              <a:t>30% - more development (another $75k required) – which results 67% - good results, 33% abandon</a:t>
            </a:r>
          </a:p>
          <a:p>
            <a:endParaRPr lang="en-GB" dirty="0"/>
          </a:p>
        </p:txBody>
      </p:sp>
    </p:spTree>
    <p:extLst>
      <p:ext uri="{BB962C8B-B14F-4D97-AF65-F5344CB8AC3E}">
        <p14:creationId xmlns:p14="http://schemas.microsoft.com/office/powerpoint/2010/main" val="3740660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a:xfrm>
            <a:off x="375901" y="501516"/>
            <a:ext cx="10515600" cy="1325563"/>
          </a:xfrm>
        </p:spPr>
        <p:txBody>
          <a:bodyPr/>
          <a:lstStyle/>
          <a:p>
            <a:r>
              <a:rPr lang="en-GB" dirty="0" err="1"/>
              <a:t>rNPV</a:t>
            </a:r>
            <a:r>
              <a:rPr lang="en-GB" dirty="0"/>
              <a:t> – decision tree</a:t>
            </a:r>
          </a:p>
        </p:txBody>
      </p:sp>
      <p:cxnSp>
        <p:nvCxnSpPr>
          <p:cNvPr id="7" name="Straight Connector 6">
            <a:extLst>
              <a:ext uri="{FF2B5EF4-FFF2-40B4-BE49-F238E27FC236}">
                <a16:creationId xmlns:a16="http://schemas.microsoft.com/office/drawing/2014/main" id="{912FF8C8-7DDB-7FDE-ABB6-34E8E054ADFF}"/>
              </a:ext>
            </a:extLst>
          </p:cNvPr>
          <p:cNvCxnSpPr>
            <a:cxnSpLocks/>
            <a:endCxn id="8" idx="1"/>
          </p:cNvCxnSpPr>
          <p:nvPr/>
        </p:nvCxnSpPr>
        <p:spPr>
          <a:xfrm>
            <a:off x="375901" y="3515592"/>
            <a:ext cx="993057" cy="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0655E13-AF87-24F4-1EDF-6B67153AED76}"/>
              </a:ext>
            </a:extLst>
          </p:cNvPr>
          <p:cNvSpPr/>
          <p:nvPr/>
        </p:nvSpPr>
        <p:spPr>
          <a:xfrm>
            <a:off x="1368958" y="3407592"/>
            <a:ext cx="216000" cy="216000"/>
          </a:xfrm>
          <a:prstGeom prst="rect">
            <a:avLst/>
          </a:prstGeom>
          <a:solidFill>
            <a:srgbClr val="4F7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BC5F953A-4E9E-824A-22B9-683144FA4B83}"/>
              </a:ext>
            </a:extLst>
          </p:cNvPr>
          <p:cNvCxnSpPr>
            <a:cxnSpLocks/>
            <a:stCxn id="8" idx="0"/>
          </p:cNvCxnSpPr>
          <p:nvPr/>
        </p:nvCxnSpPr>
        <p:spPr>
          <a:xfrm flipV="1">
            <a:off x="1476958" y="1937822"/>
            <a:ext cx="1149609" cy="146977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50CE0F-6C04-2003-8A32-A3E123314EFE}"/>
              </a:ext>
            </a:extLst>
          </p:cNvPr>
          <p:cNvCxnSpPr>
            <a:cxnSpLocks/>
            <a:endCxn id="8" idx="2"/>
          </p:cNvCxnSpPr>
          <p:nvPr/>
        </p:nvCxnSpPr>
        <p:spPr>
          <a:xfrm flipH="1" flipV="1">
            <a:off x="1476958" y="3623592"/>
            <a:ext cx="1002125" cy="146977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BF99CC-0491-CB00-9BE9-A2918348774A}"/>
              </a:ext>
            </a:extLst>
          </p:cNvPr>
          <p:cNvCxnSpPr>
            <a:cxnSpLocks/>
            <a:stCxn id="14" idx="0"/>
          </p:cNvCxnSpPr>
          <p:nvPr/>
        </p:nvCxnSpPr>
        <p:spPr>
          <a:xfrm flipH="1">
            <a:off x="2479083" y="5093362"/>
            <a:ext cx="885059" cy="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84F152-799E-0A40-266A-4126DE082B94}"/>
              </a:ext>
            </a:extLst>
          </p:cNvPr>
          <p:cNvCxnSpPr>
            <a:cxnSpLocks/>
            <a:stCxn id="99" idx="0"/>
          </p:cNvCxnSpPr>
          <p:nvPr/>
        </p:nvCxnSpPr>
        <p:spPr>
          <a:xfrm flipH="1">
            <a:off x="2626567" y="1935079"/>
            <a:ext cx="778114" cy="2742"/>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656ABA78-4A7C-693A-58DA-B9A82034C2BC}"/>
              </a:ext>
            </a:extLst>
          </p:cNvPr>
          <p:cNvSpPr/>
          <p:nvPr/>
        </p:nvSpPr>
        <p:spPr>
          <a:xfrm rot="16200000">
            <a:off x="3354536" y="5034064"/>
            <a:ext cx="137806" cy="118595"/>
          </a:xfrm>
          <a:prstGeom prst="triangle">
            <a:avLst/>
          </a:prstGeom>
          <a:solidFill>
            <a:srgbClr val="4F758B"/>
          </a:solidFill>
          <a:ln>
            <a:solidFill>
              <a:srgbClr val="4F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3897FA75-4A57-E662-7E1E-254110DEBD6A}"/>
              </a:ext>
            </a:extLst>
          </p:cNvPr>
          <p:cNvCxnSpPr>
            <a:cxnSpLocks/>
            <a:stCxn id="91" idx="6"/>
          </p:cNvCxnSpPr>
          <p:nvPr/>
        </p:nvCxnSpPr>
        <p:spPr>
          <a:xfrm flipV="1">
            <a:off x="3420271" y="3345578"/>
            <a:ext cx="338983" cy="555416"/>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704938-4F2C-DFF3-C352-205F07A38E66}"/>
              </a:ext>
            </a:extLst>
          </p:cNvPr>
          <p:cNvCxnSpPr>
            <a:cxnSpLocks/>
            <a:stCxn id="91" idx="6"/>
          </p:cNvCxnSpPr>
          <p:nvPr/>
        </p:nvCxnSpPr>
        <p:spPr>
          <a:xfrm>
            <a:off x="3420271" y="3900994"/>
            <a:ext cx="338983" cy="469451"/>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9D61FD-7723-5796-07A2-67F160E86050}"/>
              </a:ext>
            </a:extLst>
          </p:cNvPr>
          <p:cNvCxnSpPr>
            <a:cxnSpLocks/>
            <a:endCxn id="67" idx="0"/>
          </p:cNvCxnSpPr>
          <p:nvPr/>
        </p:nvCxnSpPr>
        <p:spPr>
          <a:xfrm flipV="1">
            <a:off x="3759254" y="3347653"/>
            <a:ext cx="1194194" cy="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C5D39B-9A00-FEB2-750F-C2EC5394A98F}"/>
              </a:ext>
            </a:extLst>
          </p:cNvPr>
          <p:cNvCxnSpPr>
            <a:cxnSpLocks/>
            <a:endCxn id="106" idx="0"/>
          </p:cNvCxnSpPr>
          <p:nvPr/>
        </p:nvCxnSpPr>
        <p:spPr>
          <a:xfrm flipV="1">
            <a:off x="3759254" y="4365620"/>
            <a:ext cx="1194194" cy="4825"/>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8C367BC-C6D1-BBD2-74B1-62B04334DF66}"/>
              </a:ext>
            </a:extLst>
          </p:cNvPr>
          <p:cNvSpPr txBox="1"/>
          <p:nvPr/>
        </p:nvSpPr>
        <p:spPr>
          <a:xfrm>
            <a:off x="2471531" y="4839445"/>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Abandon</a:t>
            </a:r>
          </a:p>
        </p:txBody>
      </p:sp>
      <p:sp>
        <p:nvSpPr>
          <p:cNvPr id="67" name="Isosceles Triangle 66">
            <a:extLst>
              <a:ext uri="{FF2B5EF4-FFF2-40B4-BE49-F238E27FC236}">
                <a16:creationId xmlns:a16="http://schemas.microsoft.com/office/drawing/2014/main" id="{930D278F-33A0-C8A5-2614-325E68B7BDBE}"/>
              </a:ext>
            </a:extLst>
          </p:cNvPr>
          <p:cNvSpPr/>
          <p:nvPr/>
        </p:nvSpPr>
        <p:spPr>
          <a:xfrm rot="16200000">
            <a:off x="4943842" y="3288355"/>
            <a:ext cx="137806" cy="118595"/>
          </a:xfrm>
          <a:prstGeom prst="triangle">
            <a:avLst/>
          </a:prstGeom>
          <a:solidFill>
            <a:srgbClr val="4F758B"/>
          </a:solidFill>
          <a:ln>
            <a:solidFill>
              <a:srgbClr val="4F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F90E6A45-B892-F917-F33E-02FA162BEF65}"/>
              </a:ext>
            </a:extLst>
          </p:cNvPr>
          <p:cNvCxnSpPr>
            <a:cxnSpLocks/>
            <a:stCxn id="8" idx="3"/>
            <a:endCxn id="91" idx="2"/>
          </p:cNvCxnSpPr>
          <p:nvPr/>
        </p:nvCxnSpPr>
        <p:spPr>
          <a:xfrm>
            <a:off x="1584958" y="3515592"/>
            <a:ext cx="1619313" cy="385402"/>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1F7F0162-3F8F-A738-6E92-867A7E95831A}"/>
              </a:ext>
            </a:extLst>
          </p:cNvPr>
          <p:cNvSpPr/>
          <p:nvPr/>
        </p:nvSpPr>
        <p:spPr>
          <a:xfrm>
            <a:off x="3204271" y="3792994"/>
            <a:ext cx="216000" cy="216000"/>
          </a:xfrm>
          <a:prstGeom prst="ellipse">
            <a:avLst/>
          </a:prstGeom>
          <a:solidFill>
            <a:srgbClr val="4F758B"/>
          </a:solidFill>
          <a:ln>
            <a:solidFill>
              <a:srgbClr val="4F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Isosceles Triangle 98">
            <a:extLst>
              <a:ext uri="{FF2B5EF4-FFF2-40B4-BE49-F238E27FC236}">
                <a16:creationId xmlns:a16="http://schemas.microsoft.com/office/drawing/2014/main" id="{B6DF6854-A4EE-7F47-C1E7-E1A6E9C6C35B}"/>
              </a:ext>
            </a:extLst>
          </p:cNvPr>
          <p:cNvSpPr/>
          <p:nvPr/>
        </p:nvSpPr>
        <p:spPr>
          <a:xfrm rot="16200000">
            <a:off x="3395075" y="1875781"/>
            <a:ext cx="137806" cy="118595"/>
          </a:xfrm>
          <a:prstGeom prst="triangle">
            <a:avLst/>
          </a:prstGeom>
          <a:solidFill>
            <a:srgbClr val="4F7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Isosceles Triangle 105">
            <a:extLst>
              <a:ext uri="{FF2B5EF4-FFF2-40B4-BE49-F238E27FC236}">
                <a16:creationId xmlns:a16="http://schemas.microsoft.com/office/drawing/2014/main" id="{E0CA1E8B-8A4D-3804-0C5C-EDBAF72C469E}"/>
              </a:ext>
            </a:extLst>
          </p:cNvPr>
          <p:cNvSpPr/>
          <p:nvPr/>
        </p:nvSpPr>
        <p:spPr>
          <a:xfrm rot="16200000">
            <a:off x="4943842" y="4306322"/>
            <a:ext cx="137806" cy="118595"/>
          </a:xfrm>
          <a:prstGeom prst="triangle">
            <a:avLst/>
          </a:prstGeom>
          <a:solidFill>
            <a:srgbClr val="4F758B"/>
          </a:solidFill>
          <a:ln>
            <a:solidFill>
              <a:srgbClr val="4F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a:extLst>
              <a:ext uri="{FF2B5EF4-FFF2-40B4-BE49-F238E27FC236}">
                <a16:creationId xmlns:a16="http://schemas.microsoft.com/office/drawing/2014/main" id="{287D560D-B63F-395D-585B-B81B47E7D5D2}"/>
              </a:ext>
            </a:extLst>
          </p:cNvPr>
          <p:cNvSpPr txBox="1"/>
          <p:nvPr/>
        </p:nvSpPr>
        <p:spPr>
          <a:xfrm>
            <a:off x="3860127" y="4120083"/>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Abandon</a:t>
            </a:r>
          </a:p>
        </p:txBody>
      </p:sp>
      <p:sp>
        <p:nvSpPr>
          <p:cNvPr id="110" name="TextBox 109">
            <a:extLst>
              <a:ext uri="{FF2B5EF4-FFF2-40B4-BE49-F238E27FC236}">
                <a16:creationId xmlns:a16="http://schemas.microsoft.com/office/drawing/2014/main" id="{445CAF4D-0C74-C96B-C7F6-C53AD24E893D}"/>
              </a:ext>
            </a:extLst>
          </p:cNvPr>
          <p:cNvSpPr txBox="1"/>
          <p:nvPr/>
        </p:nvSpPr>
        <p:spPr>
          <a:xfrm>
            <a:off x="3881876" y="3092700"/>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Good results</a:t>
            </a:r>
          </a:p>
        </p:txBody>
      </p:sp>
      <p:sp>
        <p:nvSpPr>
          <p:cNvPr id="111" name="TextBox 110">
            <a:extLst>
              <a:ext uri="{FF2B5EF4-FFF2-40B4-BE49-F238E27FC236}">
                <a16:creationId xmlns:a16="http://schemas.microsoft.com/office/drawing/2014/main" id="{B4517768-A9AB-4112-80CF-3AFCB1B733CF}"/>
              </a:ext>
            </a:extLst>
          </p:cNvPr>
          <p:cNvSpPr txBox="1"/>
          <p:nvPr/>
        </p:nvSpPr>
        <p:spPr>
          <a:xfrm>
            <a:off x="2490290" y="1669420"/>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Great results</a:t>
            </a:r>
          </a:p>
        </p:txBody>
      </p:sp>
      <p:sp>
        <p:nvSpPr>
          <p:cNvPr id="112" name="TextBox 111">
            <a:extLst>
              <a:ext uri="{FF2B5EF4-FFF2-40B4-BE49-F238E27FC236}">
                <a16:creationId xmlns:a16="http://schemas.microsoft.com/office/drawing/2014/main" id="{3E9A3C19-2C01-B322-5BE6-98DC829C7E38}"/>
              </a:ext>
            </a:extLst>
          </p:cNvPr>
          <p:cNvSpPr txBox="1"/>
          <p:nvPr/>
        </p:nvSpPr>
        <p:spPr>
          <a:xfrm>
            <a:off x="1402167" y="2363419"/>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30%</a:t>
            </a:r>
          </a:p>
        </p:txBody>
      </p:sp>
      <p:sp>
        <p:nvSpPr>
          <p:cNvPr id="113" name="TextBox 112">
            <a:extLst>
              <a:ext uri="{FF2B5EF4-FFF2-40B4-BE49-F238E27FC236}">
                <a16:creationId xmlns:a16="http://schemas.microsoft.com/office/drawing/2014/main" id="{DB8662A2-5FA9-5695-F889-4798D649990F}"/>
              </a:ext>
            </a:extLst>
          </p:cNvPr>
          <p:cNvSpPr txBox="1"/>
          <p:nvPr/>
        </p:nvSpPr>
        <p:spPr>
          <a:xfrm>
            <a:off x="1686866" y="4169758"/>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40%</a:t>
            </a:r>
          </a:p>
        </p:txBody>
      </p:sp>
      <p:sp>
        <p:nvSpPr>
          <p:cNvPr id="114" name="TextBox 113">
            <a:extLst>
              <a:ext uri="{FF2B5EF4-FFF2-40B4-BE49-F238E27FC236}">
                <a16:creationId xmlns:a16="http://schemas.microsoft.com/office/drawing/2014/main" id="{AE98A3BB-CFE4-32CD-8668-7FDEA51E8D8A}"/>
              </a:ext>
            </a:extLst>
          </p:cNvPr>
          <p:cNvSpPr txBox="1"/>
          <p:nvPr/>
        </p:nvSpPr>
        <p:spPr>
          <a:xfrm>
            <a:off x="1563980" y="3625652"/>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30%</a:t>
            </a:r>
          </a:p>
        </p:txBody>
      </p:sp>
      <p:sp>
        <p:nvSpPr>
          <p:cNvPr id="115" name="TextBox 114">
            <a:extLst>
              <a:ext uri="{FF2B5EF4-FFF2-40B4-BE49-F238E27FC236}">
                <a16:creationId xmlns:a16="http://schemas.microsoft.com/office/drawing/2014/main" id="{07C3960C-42C5-FE93-CF87-99E5BD0F184C}"/>
              </a:ext>
            </a:extLst>
          </p:cNvPr>
          <p:cNvSpPr txBox="1"/>
          <p:nvPr/>
        </p:nvSpPr>
        <p:spPr>
          <a:xfrm>
            <a:off x="2972757" y="3333875"/>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67%</a:t>
            </a:r>
          </a:p>
        </p:txBody>
      </p:sp>
      <p:sp>
        <p:nvSpPr>
          <p:cNvPr id="116" name="TextBox 115">
            <a:extLst>
              <a:ext uri="{FF2B5EF4-FFF2-40B4-BE49-F238E27FC236}">
                <a16:creationId xmlns:a16="http://schemas.microsoft.com/office/drawing/2014/main" id="{519EA5B2-24C8-B819-F5BD-F788909AAF6F}"/>
              </a:ext>
            </a:extLst>
          </p:cNvPr>
          <p:cNvSpPr txBox="1"/>
          <p:nvPr/>
        </p:nvSpPr>
        <p:spPr>
          <a:xfrm>
            <a:off x="2955020" y="4087239"/>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33%</a:t>
            </a:r>
          </a:p>
        </p:txBody>
      </p:sp>
      <p:cxnSp>
        <p:nvCxnSpPr>
          <p:cNvPr id="118" name="Straight Connector 117">
            <a:extLst>
              <a:ext uri="{FF2B5EF4-FFF2-40B4-BE49-F238E27FC236}">
                <a16:creationId xmlns:a16="http://schemas.microsoft.com/office/drawing/2014/main" id="{EF7B0262-BC69-BD96-FEA7-015B4C540A0D}"/>
              </a:ext>
            </a:extLst>
          </p:cNvPr>
          <p:cNvCxnSpPr>
            <a:cxnSpLocks/>
          </p:cNvCxnSpPr>
          <p:nvPr/>
        </p:nvCxnSpPr>
        <p:spPr>
          <a:xfrm>
            <a:off x="375900" y="6280563"/>
            <a:ext cx="4636845" cy="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221CC71F-397B-2020-751D-D0314B27136F}"/>
              </a:ext>
            </a:extLst>
          </p:cNvPr>
          <p:cNvSpPr txBox="1"/>
          <p:nvPr/>
        </p:nvSpPr>
        <p:spPr>
          <a:xfrm>
            <a:off x="277886" y="3260687"/>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Initial R&amp;D</a:t>
            </a:r>
          </a:p>
        </p:txBody>
      </p:sp>
      <p:sp>
        <p:nvSpPr>
          <p:cNvPr id="123" name="TextBox 122">
            <a:extLst>
              <a:ext uri="{FF2B5EF4-FFF2-40B4-BE49-F238E27FC236}">
                <a16:creationId xmlns:a16="http://schemas.microsoft.com/office/drawing/2014/main" id="{55FA2302-2B74-86F2-67CB-F1C86949413F}"/>
              </a:ext>
            </a:extLst>
          </p:cNvPr>
          <p:cNvSpPr txBox="1"/>
          <p:nvPr/>
        </p:nvSpPr>
        <p:spPr>
          <a:xfrm>
            <a:off x="2029418" y="3277748"/>
            <a:ext cx="992447" cy="415498"/>
          </a:xfrm>
          <a:prstGeom prst="rect">
            <a:avLst/>
          </a:prstGeom>
          <a:noFill/>
        </p:spPr>
        <p:txBody>
          <a:bodyPr wrap="square" rtlCol="0">
            <a:spAutoFit/>
          </a:bodyPr>
          <a:lstStyle/>
          <a:p>
            <a:pPr algn="ctr"/>
            <a:r>
              <a:rPr lang="en-GB" sz="1050" dirty="0">
                <a:latin typeface="Arial" panose="020B0604020202020204" pitchFamily="34" charset="0"/>
                <a:cs typeface="Arial" panose="020B0604020202020204" pitchFamily="34" charset="0"/>
              </a:rPr>
              <a:t>Further R&amp;D ($75k)</a:t>
            </a:r>
          </a:p>
        </p:txBody>
      </p:sp>
      <p:sp>
        <p:nvSpPr>
          <p:cNvPr id="124" name="TextBox 123">
            <a:extLst>
              <a:ext uri="{FF2B5EF4-FFF2-40B4-BE49-F238E27FC236}">
                <a16:creationId xmlns:a16="http://schemas.microsoft.com/office/drawing/2014/main" id="{195A5772-2D20-5F9C-4D4B-81DA093D29DC}"/>
              </a:ext>
            </a:extLst>
          </p:cNvPr>
          <p:cNvSpPr txBox="1"/>
          <p:nvPr/>
        </p:nvSpPr>
        <p:spPr>
          <a:xfrm>
            <a:off x="144881" y="6025657"/>
            <a:ext cx="46203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Y0</a:t>
            </a:r>
          </a:p>
        </p:txBody>
      </p:sp>
      <p:sp>
        <p:nvSpPr>
          <p:cNvPr id="125" name="TextBox 124">
            <a:extLst>
              <a:ext uri="{FF2B5EF4-FFF2-40B4-BE49-F238E27FC236}">
                <a16:creationId xmlns:a16="http://schemas.microsoft.com/office/drawing/2014/main" id="{16651147-9C1D-BF36-C222-E266DB2E6FBE}"/>
              </a:ext>
            </a:extLst>
          </p:cNvPr>
          <p:cNvSpPr txBox="1"/>
          <p:nvPr/>
        </p:nvSpPr>
        <p:spPr>
          <a:xfrm>
            <a:off x="1245939" y="6021312"/>
            <a:ext cx="46203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Y1</a:t>
            </a:r>
          </a:p>
        </p:txBody>
      </p:sp>
      <p:sp>
        <p:nvSpPr>
          <p:cNvPr id="126" name="TextBox 125">
            <a:extLst>
              <a:ext uri="{FF2B5EF4-FFF2-40B4-BE49-F238E27FC236}">
                <a16:creationId xmlns:a16="http://schemas.microsoft.com/office/drawing/2014/main" id="{5299C9C2-BDF2-5747-5E94-934043353CA0}"/>
              </a:ext>
            </a:extLst>
          </p:cNvPr>
          <p:cNvSpPr txBox="1"/>
          <p:nvPr/>
        </p:nvSpPr>
        <p:spPr>
          <a:xfrm>
            <a:off x="3081252" y="6021312"/>
            <a:ext cx="46203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Y2</a:t>
            </a:r>
          </a:p>
        </p:txBody>
      </p:sp>
      <p:sp>
        <p:nvSpPr>
          <p:cNvPr id="127" name="TextBox 126">
            <a:extLst>
              <a:ext uri="{FF2B5EF4-FFF2-40B4-BE49-F238E27FC236}">
                <a16:creationId xmlns:a16="http://schemas.microsoft.com/office/drawing/2014/main" id="{898055C8-C590-13CD-697A-425F78BA1F55}"/>
              </a:ext>
            </a:extLst>
          </p:cNvPr>
          <p:cNvSpPr txBox="1"/>
          <p:nvPr/>
        </p:nvSpPr>
        <p:spPr>
          <a:xfrm>
            <a:off x="3184449" y="1796378"/>
            <a:ext cx="1149609"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NPV1</a:t>
            </a:r>
          </a:p>
        </p:txBody>
      </p:sp>
      <p:sp>
        <p:nvSpPr>
          <p:cNvPr id="128" name="TextBox 127">
            <a:extLst>
              <a:ext uri="{FF2B5EF4-FFF2-40B4-BE49-F238E27FC236}">
                <a16:creationId xmlns:a16="http://schemas.microsoft.com/office/drawing/2014/main" id="{59EC3A39-13B2-1980-17E9-EEEF3144016E}"/>
              </a:ext>
            </a:extLst>
          </p:cNvPr>
          <p:cNvSpPr txBox="1"/>
          <p:nvPr/>
        </p:nvSpPr>
        <p:spPr>
          <a:xfrm>
            <a:off x="4852574" y="3188257"/>
            <a:ext cx="992447" cy="253916"/>
          </a:xfrm>
          <a:prstGeom prst="rect">
            <a:avLst/>
          </a:prstGeom>
          <a:noFill/>
        </p:spPr>
        <p:txBody>
          <a:bodyPr wrap="square" rtlCol="0">
            <a:spAutoFit/>
          </a:bodyPr>
          <a:lstStyle/>
          <a:p>
            <a:pPr algn="ctr"/>
            <a:r>
              <a:rPr lang="en-GB" sz="1050" b="1">
                <a:latin typeface="Arial" panose="020B0604020202020204" pitchFamily="34" charset="0"/>
                <a:cs typeface="Arial" panose="020B0604020202020204" pitchFamily="34" charset="0"/>
              </a:rPr>
              <a:t>NPV2</a:t>
            </a:r>
          </a:p>
        </p:txBody>
      </p:sp>
      <p:graphicFrame>
        <p:nvGraphicFramePr>
          <p:cNvPr id="24" name="Table 23">
            <a:extLst>
              <a:ext uri="{FF2B5EF4-FFF2-40B4-BE49-F238E27FC236}">
                <a16:creationId xmlns:a16="http://schemas.microsoft.com/office/drawing/2014/main" id="{D2854620-DA3A-D762-55DD-6F94B9EA4333}"/>
              </a:ext>
            </a:extLst>
          </p:cNvPr>
          <p:cNvGraphicFramePr>
            <a:graphicFrameLocks noGrp="1"/>
          </p:cNvGraphicFramePr>
          <p:nvPr>
            <p:extLst>
              <p:ext uri="{D42A27DB-BD31-4B8C-83A1-F6EECF244321}">
                <p14:modId xmlns:p14="http://schemas.microsoft.com/office/powerpoint/2010/main" val="331413895"/>
              </p:ext>
            </p:extLst>
          </p:nvPr>
        </p:nvGraphicFramePr>
        <p:xfrm>
          <a:off x="5633702" y="2774078"/>
          <a:ext cx="6280412" cy="1143000"/>
        </p:xfrm>
        <a:graphic>
          <a:graphicData uri="http://schemas.openxmlformats.org/drawingml/2006/table">
            <a:tbl>
              <a:tblPr firstRow="1" bandRow="1"/>
              <a:tblGrid>
                <a:gridCol w="883676">
                  <a:extLst>
                    <a:ext uri="{9D8B030D-6E8A-4147-A177-3AD203B41FA5}">
                      <a16:colId xmlns:a16="http://schemas.microsoft.com/office/drawing/2014/main" val="1846469214"/>
                    </a:ext>
                  </a:extLst>
                </a:gridCol>
                <a:gridCol w="883676">
                  <a:extLst>
                    <a:ext uri="{9D8B030D-6E8A-4147-A177-3AD203B41FA5}">
                      <a16:colId xmlns:a16="http://schemas.microsoft.com/office/drawing/2014/main" val="980647656"/>
                    </a:ext>
                  </a:extLst>
                </a:gridCol>
                <a:gridCol w="883676">
                  <a:extLst>
                    <a:ext uri="{9D8B030D-6E8A-4147-A177-3AD203B41FA5}">
                      <a16:colId xmlns:a16="http://schemas.microsoft.com/office/drawing/2014/main" val="3981329024"/>
                    </a:ext>
                  </a:extLst>
                </a:gridCol>
                <a:gridCol w="954686">
                  <a:extLst>
                    <a:ext uri="{9D8B030D-6E8A-4147-A177-3AD203B41FA5}">
                      <a16:colId xmlns:a16="http://schemas.microsoft.com/office/drawing/2014/main" val="3154602831"/>
                    </a:ext>
                  </a:extLst>
                </a:gridCol>
                <a:gridCol w="907346">
                  <a:extLst>
                    <a:ext uri="{9D8B030D-6E8A-4147-A177-3AD203B41FA5}">
                      <a16:colId xmlns:a16="http://schemas.microsoft.com/office/drawing/2014/main" val="352104090"/>
                    </a:ext>
                  </a:extLst>
                </a:gridCol>
                <a:gridCol w="883676">
                  <a:extLst>
                    <a:ext uri="{9D8B030D-6E8A-4147-A177-3AD203B41FA5}">
                      <a16:colId xmlns:a16="http://schemas.microsoft.com/office/drawing/2014/main" val="1889698652"/>
                    </a:ext>
                  </a:extLst>
                </a:gridCol>
                <a:gridCol w="883676">
                  <a:extLst>
                    <a:ext uri="{9D8B030D-6E8A-4147-A177-3AD203B41FA5}">
                      <a16:colId xmlns:a16="http://schemas.microsoft.com/office/drawing/2014/main" val="2013025306"/>
                    </a:ext>
                  </a:extLst>
                </a:gridCol>
              </a:tblGrid>
              <a:tr h="180047">
                <a:tc>
                  <a:txBody>
                    <a:bodyPr/>
                    <a:lstStyle/>
                    <a:p>
                      <a:pPr algn="ctr" rtl="0" fontAlgn="ctr"/>
                      <a:r>
                        <a:rPr lang="en-GB" sz="1200" b="1" i="0" u="none" strike="noStrike">
                          <a:solidFill>
                            <a:srgbClr val="FFFFFF"/>
                          </a:solidFill>
                          <a:effectLst/>
                          <a:latin typeface="Arial" panose="020B0604020202020204" pitchFamily="34" charset="0"/>
                        </a:rPr>
                        <a:t>Year</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extLst>
                  <a:ext uri="{0D108BD9-81ED-4DB2-BD59-A6C34878D82A}">
                    <a16:rowId xmlns:a16="http://schemas.microsoft.com/office/drawing/2014/main" val="103817233"/>
                  </a:ext>
                </a:extLst>
              </a:tr>
              <a:tr h="184663">
                <a:tc>
                  <a:txBody>
                    <a:bodyPr/>
                    <a:lstStyle/>
                    <a:p>
                      <a:pPr algn="ctr" rtl="0" fontAlgn="ctr"/>
                      <a:r>
                        <a:rPr lang="en-GB" sz="1200" b="0" i="0" u="none" strike="noStrike">
                          <a:solidFill>
                            <a:srgbClr val="000000"/>
                          </a:solidFill>
                          <a:effectLst/>
                          <a:latin typeface="Arial" panose="020B0604020202020204" pitchFamily="34" charset="0"/>
                        </a:rPr>
                        <a:t>Revenue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$150,000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$250,000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$450,000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$250,000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$200,000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1165011820"/>
                  </a:ext>
                </a:extLst>
              </a:tr>
              <a:tr h="180047">
                <a:tc>
                  <a:txBody>
                    <a:bodyPr/>
                    <a:lstStyle/>
                    <a:p>
                      <a:pPr algn="ctr" rtl="0" fontAlgn="ctr"/>
                      <a:r>
                        <a:rPr lang="en-GB" sz="1200" b="0" i="0" u="none" strike="noStrike">
                          <a:solidFill>
                            <a:srgbClr val="000000"/>
                          </a:solidFill>
                          <a:effectLst/>
                          <a:latin typeface="Arial" panose="020B0604020202020204" pitchFamily="34" charset="0"/>
                        </a:rPr>
                        <a:t>Net CF</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-$300,000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$60,000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$100,000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$180,000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$100,000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$80,000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28500371"/>
                  </a:ext>
                </a:extLst>
              </a:tr>
              <a:tr h="180047">
                <a:tc>
                  <a:txBody>
                    <a:bodyPr/>
                    <a:lstStyle/>
                    <a:p>
                      <a:pPr algn="ctr" rtl="0" fontAlgn="ctr"/>
                      <a:r>
                        <a:rPr lang="en-GB" sz="1200" b="0" i="0" u="none" strike="noStrike">
                          <a:solidFill>
                            <a:srgbClr val="000000"/>
                          </a:solidFill>
                          <a:effectLst/>
                          <a:latin typeface="Arial" panose="020B0604020202020204" pitchFamily="34" charset="0"/>
                        </a:rPr>
                        <a:t>Discount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dirty="0">
                          <a:solidFill>
                            <a:srgbClr val="000000"/>
                          </a:solidFill>
                          <a:effectLst/>
                          <a:latin typeface="Arial" panose="020B0604020202020204" pitchFamily="34" charset="0"/>
                        </a:rPr>
                        <a:t>100%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87%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76%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66%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57%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50%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2447435036"/>
                  </a:ext>
                </a:extLst>
              </a:tr>
              <a:tr h="180047">
                <a:tc>
                  <a:txBody>
                    <a:bodyPr/>
                    <a:lstStyle/>
                    <a:p>
                      <a:pPr algn="ctr" rtl="0" fontAlgn="ctr"/>
                      <a:r>
                        <a:rPr lang="en-GB" sz="1200" b="0" i="0" u="none" strike="noStrike" dirty="0">
                          <a:solidFill>
                            <a:srgbClr val="000000"/>
                          </a:solidFill>
                          <a:effectLst/>
                          <a:latin typeface="Arial" panose="020B0604020202020204" pitchFamily="34" charset="0"/>
                        </a:rPr>
                        <a:t> Present CF</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dirty="0">
                          <a:solidFill>
                            <a:srgbClr val="000000"/>
                          </a:solidFill>
                          <a:effectLst/>
                          <a:latin typeface="Arial" panose="020B0604020202020204" pitchFamily="34" charset="0"/>
                        </a:rPr>
                        <a:t>-$300,000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$52,174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dirty="0">
                          <a:solidFill>
                            <a:srgbClr val="000000"/>
                          </a:solidFill>
                          <a:effectLst/>
                          <a:latin typeface="Arial" panose="020B0604020202020204" pitchFamily="34" charset="0"/>
                        </a:rPr>
                        <a:t>$75,614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$118,353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$57,175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$39,774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251822129"/>
                  </a:ext>
                </a:extLst>
              </a:tr>
              <a:tr h="180047">
                <a:tc>
                  <a:txBody>
                    <a:bodyPr/>
                    <a:lstStyle/>
                    <a:p>
                      <a:pPr algn="ctr" rtl="0" fontAlgn="ctr"/>
                      <a:r>
                        <a:rPr lang="en-GB" sz="1200" b="0" i="0" u="none" strike="noStrike" dirty="0">
                          <a:solidFill>
                            <a:srgbClr val="000000"/>
                          </a:solidFill>
                          <a:effectLst/>
                          <a:latin typeface="Arial" panose="020B0604020202020204" pitchFamily="34" charset="0"/>
                        </a:rPr>
                        <a:t>NPV2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1" i="0" u="none" strike="noStrike" dirty="0">
                          <a:solidFill>
                            <a:srgbClr val="000000"/>
                          </a:solidFill>
                          <a:effectLst/>
                          <a:latin typeface="Arial" panose="020B0604020202020204" pitchFamily="34" charset="0"/>
                        </a:rPr>
                        <a:t>$43,091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dirty="0">
                          <a:solidFill>
                            <a:srgbClr val="000000"/>
                          </a:solidFill>
                          <a:effectLst/>
                          <a:latin typeface="Arial" panose="020B060402020202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1124107528"/>
                  </a:ext>
                </a:extLst>
              </a:tr>
            </a:tbl>
          </a:graphicData>
        </a:graphic>
      </p:graphicFrame>
      <p:graphicFrame>
        <p:nvGraphicFramePr>
          <p:cNvPr id="26" name="Table 25">
            <a:extLst>
              <a:ext uri="{FF2B5EF4-FFF2-40B4-BE49-F238E27FC236}">
                <a16:creationId xmlns:a16="http://schemas.microsoft.com/office/drawing/2014/main" id="{5003F5C6-DC13-4247-797C-D436F6091966}"/>
              </a:ext>
            </a:extLst>
          </p:cNvPr>
          <p:cNvGraphicFramePr>
            <a:graphicFrameLocks noGrp="1"/>
          </p:cNvGraphicFramePr>
          <p:nvPr>
            <p:extLst>
              <p:ext uri="{D42A27DB-BD31-4B8C-83A1-F6EECF244321}">
                <p14:modId xmlns:p14="http://schemas.microsoft.com/office/powerpoint/2010/main" val="4126192278"/>
              </p:ext>
            </p:extLst>
          </p:nvPr>
        </p:nvGraphicFramePr>
        <p:xfrm>
          <a:off x="4098840" y="1138196"/>
          <a:ext cx="7477746" cy="1294171"/>
        </p:xfrm>
        <a:graphic>
          <a:graphicData uri="http://schemas.openxmlformats.org/drawingml/2006/table">
            <a:tbl>
              <a:tblPr firstRow="1" bandRow="1"/>
              <a:tblGrid>
                <a:gridCol w="1052145">
                  <a:extLst>
                    <a:ext uri="{9D8B030D-6E8A-4147-A177-3AD203B41FA5}">
                      <a16:colId xmlns:a16="http://schemas.microsoft.com/office/drawing/2014/main" val="2173412975"/>
                    </a:ext>
                  </a:extLst>
                </a:gridCol>
                <a:gridCol w="1052145">
                  <a:extLst>
                    <a:ext uri="{9D8B030D-6E8A-4147-A177-3AD203B41FA5}">
                      <a16:colId xmlns:a16="http://schemas.microsoft.com/office/drawing/2014/main" val="3057359719"/>
                    </a:ext>
                  </a:extLst>
                </a:gridCol>
                <a:gridCol w="1052145">
                  <a:extLst>
                    <a:ext uri="{9D8B030D-6E8A-4147-A177-3AD203B41FA5}">
                      <a16:colId xmlns:a16="http://schemas.microsoft.com/office/drawing/2014/main" val="3400246461"/>
                    </a:ext>
                  </a:extLst>
                </a:gridCol>
                <a:gridCol w="1136693">
                  <a:extLst>
                    <a:ext uri="{9D8B030D-6E8A-4147-A177-3AD203B41FA5}">
                      <a16:colId xmlns:a16="http://schemas.microsoft.com/office/drawing/2014/main" val="3864206573"/>
                    </a:ext>
                  </a:extLst>
                </a:gridCol>
                <a:gridCol w="1080328">
                  <a:extLst>
                    <a:ext uri="{9D8B030D-6E8A-4147-A177-3AD203B41FA5}">
                      <a16:colId xmlns:a16="http://schemas.microsoft.com/office/drawing/2014/main" val="2776401362"/>
                    </a:ext>
                  </a:extLst>
                </a:gridCol>
                <a:gridCol w="1052145">
                  <a:extLst>
                    <a:ext uri="{9D8B030D-6E8A-4147-A177-3AD203B41FA5}">
                      <a16:colId xmlns:a16="http://schemas.microsoft.com/office/drawing/2014/main" val="862999653"/>
                    </a:ext>
                  </a:extLst>
                </a:gridCol>
                <a:gridCol w="1052145">
                  <a:extLst>
                    <a:ext uri="{9D8B030D-6E8A-4147-A177-3AD203B41FA5}">
                      <a16:colId xmlns:a16="http://schemas.microsoft.com/office/drawing/2014/main" val="3345343931"/>
                    </a:ext>
                  </a:extLst>
                </a:gridCol>
              </a:tblGrid>
              <a:tr h="219608">
                <a:tc>
                  <a:txBody>
                    <a:bodyPr/>
                    <a:lstStyle/>
                    <a:p>
                      <a:pPr algn="ctr" rtl="0" fontAlgn="ctr"/>
                      <a:r>
                        <a:rPr lang="en-GB" sz="1200" b="1" i="0" u="none" strike="noStrike">
                          <a:solidFill>
                            <a:srgbClr val="FFFFFF"/>
                          </a:solidFill>
                          <a:effectLst/>
                          <a:latin typeface="Arial" panose="020B0604020202020204" pitchFamily="34" charset="0"/>
                        </a:rPr>
                        <a:t>Year</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200" b="1" i="0" u="none" strike="noStrike">
                          <a:solidFill>
                            <a:srgbClr val="FFFFFF"/>
                          </a:solidFill>
                          <a:effectLst/>
                          <a:latin typeface="Arial" panose="020B0604020202020204" pitchFamily="34" charset="0"/>
                        </a:rPr>
                        <a:t>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extLst>
                  <a:ext uri="{0D108BD9-81ED-4DB2-BD59-A6C34878D82A}">
                    <a16:rowId xmlns:a16="http://schemas.microsoft.com/office/drawing/2014/main" val="2678095243"/>
                  </a:ext>
                </a:extLst>
              </a:tr>
              <a:tr h="225239">
                <a:tc>
                  <a:txBody>
                    <a:bodyPr/>
                    <a:lstStyle/>
                    <a:p>
                      <a:pPr algn="ctr" rtl="0" fontAlgn="ctr"/>
                      <a:r>
                        <a:rPr lang="en-GB" sz="1200" b="0" i="0" u="none" strike="noStrike">
                          <a:solidFill>
                            <a:srgbClr val="000000"/>
                          </a:solidFill>
                          <a:effectLst/>
                          <a:latin typeface="Arial" panose="020B0604020202020204" pitchFamily="34" charset="0"/>
                        </a:rPr>
                        <a:t>Revenue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$225,000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$375,000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$675,000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$375,000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$300,000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1360724718"/>
                  </a:ext>
                </a:extLst>
              </a:tr>
              <a:tr h="219608">
                <a:tc>
                  <a:txBody>
                    <a:bodyPr/>
                    <a:lstStyle/>
                    <a:p>
                      <a:pPr algn="ctr" rtl="0" fontAlgn="ctr"/>
                      <a:r>
                        <a:rPr lang="en-GB" sz="1200" b="0" i="0" u="none" strike="noStrike">
                          <a:solidFill>
                            <a:srgbClr val="000000"/>
                          </a:solidFill>
                          <a:effectLst/>
                          <a:latin typeface="Arial" panose="020B0604020202020204" pitchFamily="34" charset="0"/>
                        </a:rPr>
                        <a:t>Net CF</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-$300,000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$90,000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$150,000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$270,000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$150,000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$120,000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254617502"/>
                  </a:ext>
                </a:extLst>
              </a:tr>
              <a:tr h="219608">
                <a:tc>
                  <a:txBody>
                    <a:bodyPr/>
                    <a:lstStyle/>
                    <a:p>
                      <a:pPr algn="ctr" rtl="0" fontAlgn="ctr"/>
                      <a:r>
                        <a:rPr lang="en-GB" sz="1200" b="0" i="0" u="none" strike="noStrike">
                          <a:solidFill>
                            <a:srgbClr val="000000"/>
                          </a:solidFill>
                          <a:effectLst/>
                          <a:latin typeface="Arial" panose="020B0604020202020204" pitchFamily="34" charset="0"/>
                        </a:rPr>
                        <a:t>Discount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100%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87%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76%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66%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57%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50%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46929086"/>
                  </a:ext>
                </a:extLst>
              </a:tr>
              <a:tr h="145906">
                <a:tc>
                  <a:txBody>
                    <a:bodyPr/>
                    <a:lstStyle/>
                    <a:p>
                      <a:pPr algn="ctr" rtl="0" fontAlgn="ctr"/>
                      <a:r>
                        <a:rPr lang="en-GB" sz="1200" b="0" i="0" u="none" strike="noStrike">
                          <a:solidFill>
                            <a:srgbClr val="000000"/>
                          </a:solidFill>
                          <a:effectLst/>
                          <a:latin typeface="Arial" panose="020B0604020202020204" pitchFamily="34" charset="0"/>
                        </a:rPr>
                        <a:t> Present CF</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dirty="0">
                          <a:solidFill>
                            <a:srgbClr val="000000"/>
                          </a:solidFill>
                          <a:effectLst/>
                          <a:latin typeface="Arial" panose="020B0604020202020204" pitchFamily="34" charset="0"/>
                        </a:rPr>
                        <a:t>-$300,000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$78,261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$113,422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$177,529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$85,763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200" b="0" i="0" u="none" strike="noStrike">
                          <a:solidFill>
                            <a:srgbClr val="000000"/>
                          </a:solidFill>
                          <a:effectLst/>
                          <a:latin typeface="Arial" panose="020B0604020202020204" pitchFamily="34" charset="0"/>
                        </a:rPr>
                        <a:t>$59,661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563899094"/>
                  </a:ext>
                </a:extLst>
              </a:tr>
              <a:tr h="219608">
                <a:tc>
                  <a:txBody>
                    <a:bodyPr/>
                    <a:lstStyle/>
                    <a:p>
                      <a:pPr algn="ctr" rtl="0" fontAlgn="ctr"/>
                      <a:r>
                        <a:rPr lang="en-GB" sz="1200" b="0" i="0" u="none" strike="noStrike">
                          <a:solidFill>
                            <a:srgbClr val="000000"/>
                          </a:solidFill>
                          <a:effectLst/>
                          <a:latin typeface="Arial" panose="020B0604020202020204" pitchFamily="34" charset="0"/>
                        </a:rPr>
                        <a:t>NPV1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1" i="0" u="none" strike="noStrike" dirty="0">
                          <a:solidFill>
                            <a:srgbClr val="000000"/>
                          </a:solidFill>
                          <a:effectLst/>
                          <a:latin typeface="Arial" panose="020B0604020202020204" pitchFamily="34" charset="0"/>
                        </a:rPr>
                        <a:t>$214,636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a:solidFill>
                            <a:srgbClr val="000000"/>
                          </a:solidFill>
                          <a:effectLst/>
                          <a:latin typeface="Arial" panose="020B060402020202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200" b="0" i="0" u="none" strike="noStrike" dirty="0">
                          <a:solidFill>
                            <a:srgbClr val="000000"/>
                          </a:solidFill>
                          <a:effectLst/>
                          <a:latin typeface="Arial" panose="020B060402020202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3000027028"/>
                  </a:ext>
                </a:extLst>
              </a:tr>
            </a:tbl>
          </a:graphicData>
        </a:graphic>
      </p:graphicFrame>
    </p:spTree>
    <p:extLst>
      <p:ext uri="{BB962C8B-B14F-4D97-AF65-F5344CB8AC3E}">
        <p14:creationId xmlns:p14="http://schemas.microsoft.com/office/powerpoint/2010/main" val="1273397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a:xfrm>
            <a:off x="375901" y="501516"/>
            <a:ext cx="10515600" cy="1325563"/>
          </a:xfrm>
        </p:spPr>
        <p:txBody>
          <a:bodyPr/>
          <a:lstStyle/>
          <a:p>
            <a:r>
              <a:rPr lang="en-GB" dirty="0" err="1"/>
              <a:t>rNPV</a:t>
            </a:r>
            <a:r>
              <a:rPr lang="en-GB" dirty="0"/>
              <a:t> – decision tree</a:t>
            </a:r>
          </a:p>
        </p:txBody>
      </p:sp>
      <p:cxnSp>
        <p:nvCxnSpPr>
          <p:cNvPr id="7" name="Straight Connector 6">
            <a:extLst>
              <a:ext uri="{FF2B5EF4-FFF2-40B4-BE49-F238E27FC236}">
                <a16:creationId xmlns:a16="http://schemas.microsoft.com/office/drawing/2014/main" id="{912FF8C8-7DDB-7FDE-ABB6-34E8E054ADFF}"/>
              </a:ext>
            </a:extLst>
          </p:cNvPr>
          <p:cNvCxnSpPr>
            <a:cxnSpLocks/>
            <a:endCxn id="8" idx="1"/>
          </p:cNvCxnSpPr>
          <p:nvPr/>
        </p:nvCxnSpPr>
        <p:spPr>
          <a:xfrm>
            <a:off x="375901" y="3515592"/>
            <a:ext cx="993057" cy="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0655E13-AF87-24F4-1EDF-6B67153AED76}"/>
              </a:ext>
            </a:extLst>
          </p:cNvPr>
          <p:cNvSpPr/>
          <p:nvPr/>
        </p:nvSpPr>
        <p:spPr>
          <a:xfrm>
            <a:off x="1368958" y="3407592"/>
            <a:ext cx="216000" cy="216000"/>
          </a:xfrm>
          <a:prstGeom prst="rect">
            <a:avLst/>
          </a:prstGeom>
          <a:solidFill>
            <a:srgbClr val="4F7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BC5F953A-4E9E-824A-22B9-683144FA4B83}"/>
              </a:ext>
            </a:extLst>
          </p:cNvPr>
          <p:cNvCxnSpPr>
            <a:cxnSpLocks/>
            <a:stCxn id="8" idx="0"/>
          </p:cNvCxnSpPr>
          <p:nvPr/>
        </p:nvCxnSpPr>
        <p:spPr>
          <a:xfrm flipV="1">
            <a:off x="1476958" y="1937822"/>
            <a:ext cx="1149609" cy="146977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50CE0F-6C04-2003-8A32-A3E123314EFE}"/>
              </a:ext>
            </a:extLst>
          </p:cNvPr>
          <p:cNvCxnSpPr>
            <a:cxnSpLocks/>
            <a:endCxn id="8" idx="2"/>
          </p:cNvCxnSpPr>
          <p:nvPr/>
        </p:nvCxnSpPr>
        <p:spPr>
          <a:xfrm flipH="1" flipV="1">
            <a:off x="1476958" y="3623592"/>
            <a:ext cx="1002125" cy="146977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BF99CC-0491-CB00-9BE9-A2918348774A}"/>
              </a:ext>
            </a:extLst>
          </p:cNvPr>
          <p:cNvCxnSpPr>
            <a:cxnSpLocks/>
            <a:stCxn id="14" idx="0"/>
          </p:cNvCxnSpPr>
          <p:nvPr/>
        </p:nvCxnSpPr>
        <p:spPr>
          <a:xfrm flipH="1">
            <a:off x="2479083" y="5093362"/>
            <a:ext cx="885059" cy="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84F152-799E-0A40-266A-4126DE082B94}"/>
              </a:ext>
            </a:extLst>
          </p:cNvPr>
          <p:cNvCxnSpPr>
            <a:cxnSpLocks/>
            <a:stCxn id="99" idx="0"/>
          </p:cNvCxnSpPr>
          <p:nvPr/>
        </p:nvCxnSpPr>
        <p:spPr>
          <a:xfrm flipH="1">
            <a:off x="2626567" y="1935079"/>
            <a:ext cx="778114" cy="2742"/>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656ABA78-4A7C-693A-58DA-B9A82034C2BC}"/>
              </a:ext>
            </a:extLst>
          </p:cNvPr>
          <p:cNvSpPr/>
          <p:nvPr/>
        </p:nvSpPr>
        <p:spPr>
          <a:xfrm rot="16200000">
            <a:off x="3354536" y="5034064"/>
            <a:ext cx="137806" cy="118595"/>
          </a:xfrm>
          <a:prstGeom prst="triangle">
            <a:avLst/>
          </a:prstGeom>
          <a:solidFill>
            <a:srgbClr val="4F758B"/>
          </a:solidFill>
          <a:ln>
            <a:solidFill>
              <a:srgbClr val="4F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3897FA75-4A57-E662-7E1E-254110DEBD6A}"/>
              </a:ext>
            </a:extLst>
          </p:cNvPr>
          <p:cNvCxnSpPr>
            <a:cxnSpLocks/>
            <a:stCxn id="91" idx="6"/>
          </p:cNvCxnSpPr>
          <p:nvPr/>
        </p:nvCxnSpPr>
        <p:spPr>
          <a:xfrm flipV="1">
            <a:off x="3420271" y="3345578"/>
            <a:ext cx="338983" cy="555416"/>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704938-4F2C-DFF3-C352-205F07A38E66}"/>
              </a:ext>
            </a:extLst>
          </p:cNvPr>
          <p:cNvCxnSpPr>
            <a:cxnSpLocks/>
            <a:stCxn id="91" idx="6"/>
          </p:cNvCxnSpPr>
          <p:nvPr/>
        </p:nvCxnSpPr>
        <p:spPr>
          <a:xfrm>
            <a:off x="3420271" y="3900994"/>
            <a:ext cx="338983" cy="469451"/>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9D61FD-7723-5796-07A2-67F160E86050}"/>
              </a:ext>
            </a:extLst>
          </p:cNvPr>
          <p:cNvCxnSpPr>
            <a:cxnSpLocks/>
            <a:endCxn id="67" idx="0"/>
          </p:cNvCxnSpPr>
          <p:nvPr/>
        </p:nvCxnSpPr>
        <p:spPr>
          <a:xfrm flipV="1">
            <a:off x="3759254" y="3347653"/>
            <a:ext cx="1194194" cy="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C5D39B-9A00-FEB2-750F-C2EC5394A98F}"/>
              </a:ext>
            </a:extLst>
          </p:cNvPr>
          <p:cNvCxnSpPr>
            <a:cxnSpLocks/>
            <a:endCxn id="106" idx="0"/>
          </p:cNvCxnSpPr>
          <p:nvPr/>
        </p:nvCxnSpPr>
        <p:spPr>
          <a:xfrm flipV="1">
            <a:off x="3759254" y="4365620"/>
            <a:ext cx="1194194" cy="4825"/>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8C367BC-C6D1-BBD2-74B1-62B04334DF66}"/>
              </a:ext>
            </a:extLst>
          </p:cNvPr>
          <p:cNvSpPr txBox="1"/>
          <p:nvPr/>
        </p:nvSpPr>
        <p:spPr>
          <a:xfrm>
            <a:off x="2471531" y="4839445"/>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Abandon</a:t>
            </a:r>
          </a:p>
        </p:txBody>
      </p:sp>
      <p:sp>
        <p:nvSpPr>
          <p:cNvPr id="67" name="Isosceles Triangle 66">
            <a:extLst>
              <a:ext uri="{FF2B5EF4-FFF2-40B4-BE49-F238E27FC236}">
                <a16:creationId xmlns:a16="http://schemas.microsoft.com/office/drawing/2014/main" id="{930D278F-33A0-C8A5-2614-325E68B7BDBE}"/>
              </a:ext>
            </a:extLst>
          </p:cNvPr>
          <p:cNvSpPr/>
          <p:nvPr/>
        </p:nvSpPr>
        <p:spPr>
          <a:xfrm rot="16200000">
            <a:off x="4943842" y="3288355"/>
            <a:ext cx="137806" cy="118595"/>
          </a:xfrm>
          <a:prstGeom prst="triangle">
            <a:avLst/>
          </a:prstGeom>
          <a:solidFill>
            <a:srgbClr val="4F758B"/>
          </a:solidFill>
          <a:ln>
            <a:solidFill>
              <a:srgbClr val="4F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F90E6A45-B892-F917-F33E-02FA162BEF65}"/>
              </a:ext>
            </a:extLst>
          </p:cNvPr>
          <p:cNvCxnSpPr>
            <a:cxnSpLocks/>
            <a:stCxn id="8" idx="3"/>
            <a:endCxn id="91" idx="2"/>
          </p:cNvCxnSpPr>
          <p:nvPr/>
        </p:nvCxnSpPr>
        <p:spPr>
          <a:xfrm>
            <a:off x="1584958" y="3515592"/>
            <a:ext cx="1619313" cy="385402"/>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1F7F0162-3F8F-A738-6E92-867A7E95831A}"/>
              </a:ext>
            </a:extLst>
          </p:cNvPr>
          <p:cNvSpPr/>
          <p:nvPr/>
        </p:nvSpPr>
        <p:spPr>
          <a:xfrm>
            <a:off x="3204271" y="3792994"/>
            <a:ext cx="216000" cy="216000"/>
          </a:xfrm>
          <a:prstGeom prst="ellipse">
            <a:avLst/>
          </a:prstGeom>
          <a:solidFill>
            <a:srgbClr val="4F758B"/>
          </a:solidFill>
          <a:ln>
            <a:solidFill>
              <a:srgbClr val="4F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Isosceles Triangle 98">
            <a:extLst>
              <a:ext uri="{FF2B5EF4-FFF2-40B4-BE49-F238E27FC236}">
                <a16:creationId xmlns:a16="http://schemas.microsoft.com/office/drawing/2014/main" id="{B6DF6854-A4EE-7F47-C1E7-E1A6E9C6C35B}"/>
              </a:ext>
            </a:extLst>
          </p:cNvPr>
          <p:cNvSpPr/>
          <p:nvPr/>
        </p:nvSpPr>
        <p:spPr>
          <a:xfrm rot="16200000">
            <a:off x="3395075" y="1875781"/>
            <a:ext cx="137806" cy="118595"/>
          </a:xfrm>
          <a:prstGeom prst="triangle">
            <a:avLst/>
          </a:prstGeom>
          <a:solidFill>
            <a:srgbClr val="4F7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Isosceles Triangle 105">
            <a:extLst>
              <a:ext uri="{FF2B5EF4-FFF2-40B4-BE49-F238E27FC236}">
                <a16:creationId xmlns:a16="http://schemas.microsoft.com/office/drawing/2014/main" id="{E0CA1E8B-8A4D-3804-0C5C-EDBAF72C469E}"/>
              </a:ext>
            </a:extLst>
          </p:cNvPr>
          <p:cNvSpPr/>
          <p:nvPr/>
        </p:nvSpPr>
        <p:spPr>
          <a:xfrm rot="16200000">
            <a:off x="4943842" y="4306322"/>
            <a:ext cx="137806" cy="118595"/>
          </a:xfrm>
          <a:prstGeom prst="triangle">
            <a:avLst/>
          </a:prstGeom>
          <a:solidFill>
            <a:srgbClr val="4F758B"/>
          </a:solidFill>
          <a:ln>
            <a:solidFill>
              <a:srgbClr val="4F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a:extLst>
              <a:ext uri="{FF2B5EF4-FFF2-40B4-BE49-F238E27FC236}">
                <a16:creationId xmlns:a16="http://schemas.microsoft.com/office/drawing/2014/main" id="{287D560D-B63F-395D-585B-B81B47E7D5D2}"/>
              </a:ext>
            </a:extLst>
          </p:cNvPr>
          <p:cNvSpPr txBox="1"/>
          <p:nvPr/>
        </p:nvSpPr>
        <p:spPr>
          <a:xfrm>
            <a:off x="3860127" y="4120083"/>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Abandon</a:t>
            </a:r>
          </a:p>
        </p:txBody>
      </p:sp>
      <p:sp>
        <p:nvSpPr>
          <p:cNvPr id="110" name="TextBox 109">
            <a:extLst>
              <a:ext uri="{FF2B5EF4-FFF2-40B4-BE49-F238E27FC236}">
                <a16:creationId xmlns:a16="http://schemas.microsoft.com/office/drawing/2014/main" id="{445CAF4D-0C74-C96B-C7F6-C53AD24E893D}"/>
              </a:ext>
            </a:extLst>
          </p:cNvPr>
          <p:cNvSpPr txBox="1"/>
          <p:nvPr/>
        </p:nvSpPr>
        <p:spPr>
          <a:xfrm>
            <a:off x="3881876" y="3092700"/>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Good results</a:t>
            </a:r>
          </a:p>
        </p:txBody>
      </p:sp>
      <p:sp>
        <p:nvSpPr>
          <p:cNvPr id="111" name="TextBox 110">
            <a:extLst>
              <a:ext uri="{FF2B5EF4-FFF2-40B4-BE49-F238E27FC236}">
                <a16:creationId xmlns:a16="http://schemas.microsoft.com/office/drawing/2014/main" id="{B4517768-A9AB-4112-80CF-3AFCB1B733CF}"/>
              </a:ext>
            </a:extLst>
          </p:cNvPr>
          <p:cNvSpPr txBox="1"/>
          <p:nvPr/>
        </p:nvSpPr>
        <p:spPr>
          <a:xfrm>
            <a:off x="2490290" y="1669420"/>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Great results</a:t>
            </a:r>
          </a:p>
        </p:txBody>
      </p:sp>
      <p:sp>
        <p:nvSpPr>
          <p:cNvPr id="112" name="TextBox 111">
            <a:extLst>
              <a:ext uri="{FF2B5EF4-FFF2-40B4-BE49-F238E27FC236}">
                <a16:creationId xmlns:a16="http://schemas.microsoft.com/office/drawing/2014/main" id="{3E9A3C19-2C01-B322-5BE6-98DC829C7E38}"/>
              </a:ext>
            </a:extLst>
          </p:cNvPr>
          <p:cNvSpPr txBox="1"/>
          <p:nvPr/>
        </p:nvSpPr>
        <p:spPr>
          <a:xfrm>
            <a:off x="1402167" y="2363419"/>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30%</a:t>
            </a:r>
          </a:p>
        </p:txBody>
      </p:sp>
      <p:sp>
        <p:nvSpPr>
          <p:cNvPr id="113" name="TextBox 112">
            <a:extLst>
              <a:ext uri="{FF2B5EF4-FFF2-40B4-BE49-F238E27FC236}">
                <a16:creationId xmlns:a16="http://schemas.microsoft.com/office/drawing/2014/main" id="{DB8662A2-5FA9-5695-F889-4798D649990F}"/>
              </a:ext>
            </a:extLst>
          </p:cNvPr>
          <p:cNvSpPr txBox="1"/>
          <p:nvPr/>
        </p:nvSpPr>
        <p:spPr>
          <a:xfrm>
            <a:off x="1686866" y="4169758"/>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40%</a:t>
            </a:r>
          </a:p>
        </p:txBody>
      </p:sp>
      <p:sp>
        <p:nvSpPr>
          <p:cNvPr id="114" name="TextBox 113">
            <a:extLst>
              <a:ext uri="{FF2B5EF4-FFF2-40B4-BE49-F238E27FC236}">
                <a16:creationId xmlns:a16="http://schemas.microsoft.com/office/drawing/2014/main" id="{AE98A3BB-CFE4-32CD-8668-7FDEA51E8D8A}"/>
              </a:ext>
            </a:extLst>
          </p:cNvPr>
          <p:cNvSpPr txBox="1"/>
          <p:nvPr/>
        </p:nvSpPr>
        <p:spPr>
          <a:xfrm>
            <a:off x="1563980" y="3625652"/>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30%</a:t>
            </a:r>
          </a:p>
        </p:txBody>
      </p:sp>
      <p:sp>
        <p:nvSpPr>
          <p:cNvPr id="115" name="TextBox 114">
            <a:extLst>
              <a:ext uri="{FF2B5EF4-FFF2-40B4-BE49-F238E27FC236}">
                <a16:creationId xmlns:a16="http://schemas.microsoft.com/office/drawing/2014/main" id="{07C3960C-42C5-FE93-CF87-99E5BD0F184C}"/>
              </a:ext>
            </a:extLst>
          </p:cNvPr>
          <p:cNvSpPr txBox="1"/>
          <p:nvPr/>
        </p:nvSpPr>
        <p:spPr>
          <a:xfrm>
            <a:off x="2972757" y="3333875"/>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67%</a:t>
            </a:r>
          </a:p>
        </p:txBody>
      </p:sp>
      <p:sp>
        <p:nvSpPr>
          <p:cNvPr id="116" name="TextBox 115">
            <a:extLst>
              <a:ext uri="{FF2B5EF4-FFF2-40B4-BE49-F238E27FC236}">
                <a16:creationId xmlns:a16="http://schemas.microsoft.com/office/drawing/2014/main" id="{519EA5B2-24C8-B819-F5BD-F788909AAF6F}"/>
              </a:ext>
            </a:extLst>
          </p:cNvPr>
          <p:cNvSpPr txBox="1"/>
          <p:nvPr/>
        </p:nvSpPr>
        <p:spPr>
          <a:xfrm>
            <a:off x="2955020" y="4087239"/>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33%</a:t>
            </a:r>
          </a:p>
        </p:txBody>
      </p:sp>
      <p:cxnSp>
        <p:nvCxnSpPr>
          <p:cNvPr id="118" name="Straight Connector 117">
            <a:extLst>
              <a:ext uri="{FF2B5EF4-FFF2-40B4-BE49-F238E27FC236}">
                <a16:creationId xmlns:a16="http://schemas.microsoft.com/office/drawing/2014/main" id="{EF7B0262-BC69-BD96-FEA7-015B4C540A0D}"/>
              </a:ext>
            </a:extLst>
          </p:cNvPr>
          <p:cNvCxnSpPr>
            <a:cxnSpLocks/>
          </p:cNvCxnSpPr>
          <p:nvPr/>
        </p:nvCxnSpPr>
        <p:spPr>
          <a:xfrm>
            <a:off x="375900" y="6280563"/>
            <a:ext cx="4636845" cy="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221CC71F-397B-2020-751D-D0314B27136F}"/>
              </a:ext>
            </a:extLst>
          </p:cNvPr>
          <p:cNvSpPr txBox="1"/>
          <p:nvPr/>
        </p:nvSpPr>
        <p:spPr>
          <a:xfrm>
            <a:off x="277886" y="3260687"/>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Initial R&amp;D</a:t>
            </a:r>
          </a:p>
        </p:txBody>
      </p:sp>
      <p:sp>
        <p:nvSpPr>
          <p:cNvPr id="124" name="TextBox 123">
            <a:extLst>
              <a:ext uri="{FF2B5EF4-FFF2-40B4-BE49-F238E27FC236}">
                <a16:creationId xmlns:a16="http://schemas.microsoft.com/office/drawing/2014/main" id="{195A5772-2D20-5F9C-4D4B-81DA093D29DC}"/>
              </a:ext>
            </a:extLst>
          </p:cNvPr>
          <p:cNvSpPr txBox="1"/>
          <p:nvPr/>
        </p:nvSpPr>
        <p:spPr>
          <a:xfrm>
            <a:off x="144881" y="6025657"/>
            <a:ext cx="46203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Y0</a:t>
            </a:r>
          </a:p>
        </p:txBody>
      </p:sp>
      <p:sp>
        <p:nvSpPr>
          <p:cNvPr id="125" name="TextBox 124">
            <a:extLst>
              <a:ext uri="{FF2B5EF4-FFF2-40B4-BE49-F238E27FC236}">
                <a16:creationId xmlns:a16="http://schemas.microsoft.com/office/drawing/2014/main" id="{16651147-9C1D-BF36-C222-E266DB2E6FBE}"/>
              </a:ext>
            </a:extLst>
          </p:cNvPr>
          <p:cNvSpPr txBox="1"/>
          <p:nvPr/>
        </p:nvSpPr>
        <p:spPr>
          <a:xfrm>
            <a:off x="1245939" y="6021312"/>
            <a:ext cx="46203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Y1</a:t>
            </a:r>
          </a:p>
        </p:txBody>
      </p:sp>
      <p:sp>
        <p:nvSpPr>
          <p:cNvPr id="126" name="TextBox 125">
            <a:extLst>
              <a:ext uri="{FF2B5EF4-FFF2-40B4-BE49-F238E27FC236}">
                <a16:creationId xmlns:a16="http://schemas.microsoft.com/office/drawing/2014/main" id="{5299C9C2-BDF2-5747-5E94-934043353CA0}"/>
              </a:ext>
            </a:extLst>
          </p:cNvPr>
          <p:cNvSpPr txBox="1"/>
          <p:nvPr/>
        </p:nvSpPr>
        <p:spPr>
          <a:xfrm>
            <a:off x="3081252" y="6021312"/>
            <a:ext cx="46203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Y2</a:t>
            </a:r>
          </a:p>
        </p:txBody>
      </p:sp>
      <p:sp>
        <p:nvSpPr>
          <p:cNvPr id="127" name="TextBox 126">
            <a:extLst>
              <a:ext uri="{FF2B5EF4-FFF2-40B4-BE49-F238E27FC236}">
                <a16:creationId xmlns:a16="http://schemas.microsoft.com/office/drawing/2014/main" id="{898055C8-C590-13CD-697A-425F78BA1F55}"/>
              </a:ext>
            </a:extLst>
          </p:cNvPr>
          <p:cNvSpPr txBox="1"/>
          <p:nvPr/>
        </p:nvSpPr>
        <p:spPr>
          <a:xfrm>
            <a:off x="3184449" y="1796378"/>
            <a:ext cx="1149609"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NPV1</a:t>
            </a:r>
          </a:p>
        </p:txBody>
      </p:sp>
      <p:sp>
        <p:nvSpPr>
          <p:cNvPr id="128" name="TextBox 127">
            <a:extLst>
              <a:ext uri="{FF2B5EF4-FFF2-40B4-BE49-F238E27FC236}">
                <a16:creationId xmlns:a16="http://schemas.microsoft.com/office/drawing/2014/main" id="{59EC3A39-13B2-1980-17E9-EEEF3144016E}"/>
              </a:ext>
            </a:extLst>
          </p:cNvPr>
          <p:cNvSpPr txBox="1"/>
          <p:nvPr/>
        </p:nvSpPr>
        <p:spPr>
          <a:xfrm>
            <a:off x="4852574" y="3188257"/>
            <a:ext cx="992447" cy="253916"/>
          </a:xfrm>
          <a:prstGeom prst="rect">
            <a:avLst/>
          </a:prstGeom>
          <a:noFill/>
        </p:spPr>
        <p:txBody>
          <a:bodyPr wrap="square" rtlCol="0">
            <a:spAutoFit/>
          </a:bodyPr>
          <a:lstStyle/>
          <a:p>
            <a:pPr algn="ctr"/>
            <a:r>
              <a:rPr lang="en-GB" sz="1050" b="1">
                <a:latin typeface="Arial" panose="020B0604020202020204" pitchFamily="34" charset="0"/>
                <a:cs typeface="Arial" panose="020B0604020202020204" pitchFamily="34" charset="0"/>
              </a:rPr>
              <a:t>NPV2</a:t>
            </a:r>
          </a:p>
        </p:txBody>
      </p:sp>
      <p:sp>
        <p:nvSpPr>
          <p:cNvPr id="4" name="TextBox 3">
            <a:extLst>
              <a:ext uri="{FF2B5EF4-FFF2-40B4-BE49-F238E27FC236}">
                <a16:creationId xmlns:a16="http://schemas.microsoft.com/office/drawing/2014/main" id="{38A4C0FC-279E-DB02-AB41-5CE344E0B4B9}"/>
              </a:ext>
            </a:extLst>
          </p:cNvPr>
          <p:cNvSpPr txBox="1"/>
          <p:nvPr/>
        </p:nvSpPr>
        <p:spPr>
          <a:xfrm>
            <a:off x="3383417" y="1739660"/>
            <a:ext cx="2566363" cy="369332"/>
          </a:xfrm>
          <a:prstGeom prst="rect">
            <a:avLst/>
          </a:prstGeom>
          <a:noFill/>
        </p:spPr>
        <p:txBody>
          <a:bodyPr wrap="square">
            <a:spAutoFit/>
          </a:bodyPr>
          <a:lstStyle/>
          <a:p>
            <a:pPr algn="ctr" rtl="0" fontAlgn="ctr"/>
            <a:r>
              <a:rPr lang="en-GB" sz="1800" b="1" i="0" u="none" strike="noStrike" dirty="0">
                <a:solidFill>
                  <a:srgbClr val="000000"/>
                </a:solidFill>
                <a:effectLst/>
                <a:latin typeface="Arial" panose="020B0604020202020204" pitchFamily="34" charset="0"/>
              </a:rPr>
              <a:t>$214,636</a:t>
            </a:r>
          </a:p>
        </p:txBody>
      </p:sp>
      <p:sp>
        <p:nvSpPr>
          <p:cNvPr id="6" name="TextBox 5">
            <a:extLst>
              <a:ext uri="{FF2B5EF4-FFF2-40B4-BE49-F238E27FC236}">
                <a16:creationId xmlns:a16="http://schemas.microsoft.com/office/drawing/2014/main" id="{70E6E7D3-71E1-5639-3BCF-CADB06898E43}"/>
              </a:ext>
            </a:extLst>
          </p:cNvPr>
          <p:cNvSpPr txBox="1"/>
          <p:nvPr/>
        </p:nvSpPr>
        <p:spPr>
          <a:xfrm>
            <a:off x="5783104" y="3076021"/>
            <a:ext cx="1127754" cy="369332"/>
          </a:xfrm>
          <a:prstGeom prst="rect">
            <a:avLst/>
          </a:prstGeom>
          <a:noFill/>
        </p:spPr>
        <p:txBody>
          <a:bodyPr wrap="square">
            <a:spAutoFit/>
          </a:bodyPr>
          <a:lstStyle/>
          <a:p>
            <a:r>
              <a:rPr lang="en-GB" sz="1800" b="1" i="0" u="none" strike="noStrike" dirty="0">
                <a:solidFill>
                  <a:srgbClr val="000000"/>
                </a:solidFill>
                <a:effectLst/>
                <a:latin typeface="Arial" panose="020B0604020202020204" pitchFamily="34" charset="0"/>
              </a:rPr>
              <a:t>$43,091</a:t>
            </a:r>
            <a:endParaRPr lang="en-GB" dirty="0"/>
          </a:p>
        </p:txBody>
      </p:sp>
      <p:sp>
        <p:nvSpPr>
          <p:cNvPr id="13" name="TextBox 12">
            <a:extLst>
              <a:ext uri="{FF2B5EF4-FFF2-40B4-BE49-F238E27FC236}">
                <a16:creationId xmlns:a16="http://schemas.microsoft.com/office/drawing/2014/main" id="{C438E825-4476-100D-5C6C-C59287FC2953}"/>
              </a:ext>
            </a:extLst>
          </p:cNvPr>
          <p:cNvSpPr txBox="1"/>
          <p:nvPr/>
        </p:nvSpPr>
        <p:spPr>
          <a:xfrm>
            <a:off x="5783104" y="4135719"/>
            <a:ext cx="1127754" cy="369332"/>
          </a:xfrm>
          <a:prstGeom prst="rect">
            <a:avLst/>
          </a:prstGeom>
          <a:noFill/>
        </p:spPr>
        <p:txBody>
          <a:bodyPr wrap="square">
            <a:spAutoFit/>
          </a:bodyPr>
          <a:lstStyle/>
          <a:p>
            <a:r>
              <a:rPr lang="en-GB" sz="1800" b="1" i="0" u="none" strike="noStrike" dirty="0">
                <a:solidFill>
                  <a:srgbClr val="000000"/>
                </a:solidFill>
                <a:effectLst/>
                <a:latin typeface="Arial" panose="020B0604020202020204" pitchFamily="34" charset="0"/>
              </a:rPr>
              <a:t>$</a:t>
            </a:r>
            <a:r>
              <a:rPr lang="en-GB" b="1" dirty="0">
                <a:solidFill>
                  <a:srgbClr val="000000"/>
                </a:solidFill>
                <a:latin typeface="Arial" panose="020B0604020202020204" pitchFamily="34" charset="0"/>
              </a:rPr>
              <a:t>0</a:t>
            </a:r>
            <a:endParaRPr lang="en-GB" dirty="0"/>
          </a:p>
        </p:txBody>
      </p:sp>
      <p:sp>
        <p:nvSpPr>
          <p:cNvPr id="15" name="TextBox 14">
            <a:extLst>
              <a:ext uri="{FF2B5EF4-FFF2-40B4-BE49-F238E27FC236}">
                <a16:creationId xmlns:a16="http://schemas.microsoft.com/office/drawing/2014/main" id="{10708A21-49F7-8FDE-0243-FA4743B1849F}"/>
              </a:ext>
            </a:extLst>
          </p:cNvPr>
          <p:cNvSpPr txBox="1"/>
          <p:nvPr/>
        </p:nvSpPr>
        <p:spPr>
          <a:xfrm>
            <a:off x="3685323" y="4903528"/>
            <a:ext cx="1127754" cy="369332"/>
          </a:xfrm>
          <a:prstGeom prst="rect">
            <a:avLst/>
          </a:prstGeom>
          <a:noFill/>
        </p:spPr>
        <p:txBody>
          <a:bodyPr wrap="square">
            <a:spAutoFit/>
          </a:bodyPr>
          <a:lstStyle/>
          <a:p>
            <a:r>
              <a:rPr lang="en-GB" sz="1800" b="1" i="0" u="none" strike="noStrike" dirty="0">
                <a:solidFill>
                  <a:srgbClr val="000000"/>
                </a:solidFill>
                <a:effectLst/>
                <a:latin typeface="Arial" panose="020B0604020202020204" pitchFamily="34" charset="0"/>
              </a:rPr>
              <a:t>$</a:t>
            </a:r>
            <a:r>
              <a:rPr lang="en-GB" b="1" dirty="0">
                <a:solidFill>
                  <a:srgbClr val="000000"/>
                </a:solidFill>
                <a:latin typeface="Arial" panose="020B0604020202020204" pitchFamily="34" charset="0"/>
              </a:rPr>
              <a:t>0</a:t>
            </a:r>
            <a:endParaRPr lang="en-GB" dirty="0"/>
          </a:p>
        </p:txBody>
      </p:sp>
      <p:sp>
        <p:nvSpPr>
          <p:cNvPr id="20" name="TextBox 19">
            <a:extLst>
              <a:ext uri="{FF2B5EF4-FFF2-40B4-BE49-F238E27FC236}">
                <a16:creationId xmlns:a16="http://schemas.microsoft.com/office/drawing/2014/main" id="{DEF393B6-11BC-1381-1A2A-C6DCFDC0050C}"/>
              </a:ext>
            </a:extLst>
          </p:cNvPr>
          <p:cNvSpPr txBox="1"/>
          <p:nvPr/>
        </p:nvSpPr>
        <p:spPr>
          <a:xfrm>
            <a:off x="2029418" y="3277748"/>
            <a:ext cx="992447" cy="415498"/>
          </a:xfrm>
          <a:prstGeom prst="rect">
            <a:avLst/>
          </a:prstGeom>
          <a:noFill/>
        </p:spPr>
        <p:txBody>
          <a:bodyPr wrap="square" rtlCol="0">
            <a:spAutoFit/>
          </a:bodyPr>
          <a:lstStyle/>
          <a:p>
            <a:pPr algn="ctr"/>
            <a:r>
              <a:rPr lang="en-GB" sz="1050" dirty="0">
                <a:latin typeface="Arial" panose="020B0604020202020204" pitchFamily="34" charset="0"/>
                <a:cs typeface="Arial" panose="020B0604020202020204" pitchFamily="34" charset="0"/>
              </a:rPr>
              <a:t>Further R&amp;D ($75k)</a:t>
            </a:r>
          </a:p>
        </p:txBody>
      </p:sp>
      <p:graphicFrame>
        <p:nvGraphicFramePr>
          <p:cNvPr id="29" name="Table 28">
            <a:extLst>
              <a:ext uri="{FF2B5EF4-FFF2-40B4-BE49-F238E27FC236}">
                <a16:creationId xmlns:a16="http://schemas.microsoft.com/office/drawing/2014/main" id="{17B4C661-F2E8-E779-31B7-1A9E9B89807F}"/>
              </a:ext>
            </a:extLst>
          </p:cNvPr>
          <p:cNvGraphicFramePr>
            <a:graphicFrameLocks noGrp="1"/>
          </p:cNvGraphicFramePr>
          <p:nvPr>
            <p:extLst>
              <p:ext uri="{D42A27DB-BD31-4B8C-83A1-F6EECF244321}">
                <p14:modId xmlns:p14="http://schemas.microsoft.com/office/powerpoint/2010/main" val="278381707"/>
              </p:ext>
            </p:extLst>
          </p:nvPr>
        </p:nvGraphicFramePr>
        <p:xfrm>
          <a:off x="7187246" y="1288516"/>
          <a:ext cx="4267200" cy="3543300"/>
        </p:xfrm>
        <a:graphic>
          <a:graphicData uri="http://schemas.openxmlformats.org/drawingml/2006/table">
            <a:tbl>
              <a:tblPr firstRow="1" bandRow="1"/>
              <a:tblGrid>
                <a:gridCol w="1422400">
                  <a:extLst>
                    <a:ext uri="{9D8B030D-6E8A-4147-A177-3AD203B41FA5}">
                      <a16:colId xmlns:a16="http://schemas.microsoft.com/office/drawing/2014/main" val="4077876989"/>
                    </a:ext>
                  </a:extLst>
                </a:gridCol>
                <a:gridCol w="1422400">
                  <a:extLst>
                    <a:ext uri="{9D8B030D-6E8A-4147-A177-3AD203B41FA5}">
                      <a16:colId xmlns:a16="http://schemas.microsoft.com/office/drawing/2014/main" val="2862223923"/>
                    </a:ext>
                  </a:extLst>
                </a:gridCol>
                <a:gridCol w="1422400">
                  <a:extLst>
                    <a:ext uri="{9D8B030D-6E8A-4147-A177-3AD203B41FA5}">
                      <a16:colId xmlns:a16="http://schemas.microsoft.com/office/drawing/2014/main" val="2817528727"/>
                    </a:ext>
                  </a:extLst>
                </a:gridCol>
              </a:tblGrid>
              <a:tr h="297180">
                <a:tc>
                  <a:txBody>
                    <a:bodyPr/>
                    <a:lstStyle/>
                    <a:p>
                      <a:pPr algn="ctr" rtl="0" fontAlgn="ctr"/>
                      <a:r>
                        <a:rPr lang="en-GB" sz="1800" b="1" i="0" u="none" strike="noStrike">
                          <a:solidFill>
                            <a:srgbClr val="FFFFFF"/>
                          </a:solidFill>
                          <a:effectLst/>
                          <a:latin typeface="Arial" panose="020B0604020202020204" pitchFamily="34" charset="0"/>
                        </a:rPr>
                        <a:t>Year</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800" b="1" i="0" u="none" strike="noStrike">
                          <a:solidFill>
                            <a:srgbClr val="FFFFFF"/>
                          </a:solidFill>
                          <a:effectLst/>
                          <a:latin typeface="Arial" panose="020B0604020202020204" pitchFamily="34" charset="0"/>
                        </a:rPr>
                        <a:t>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800" b="1" i="0" u="none" strike="noStrike">
                          <a:solidFill>
                            <a:srgbClr val="FFFFFF"/>
                          </a:solidFill>
                          <a:effectLst/>
                          <a:latin typeface="Arial" panose="020B0604020202020204" pitchFamily="34" charset="0"/>
                        </a:rPr>
                        <a:t>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extLst>
                  <a:ext uri="{0D108BD9-81ED-4DB2-BD59-A6C34878D82A}">
                    <a16:rowId xmlns:a16="http://schemas.microsoft.com/office/drawing/2014/main" val="1448780902"/>
                  </a:ext>
                </a:extLst>
              </a:tr>
              <a:tr h="304800">
                <a:tc>
                  <a:txBody>
                    <a:bodyPr/>
                    <a:lstStyle/>
                    <a:p>
                      <a:pPr algn="ctr" rtl="0" fontAlgn="ctr"/>
                      <a:r>
                        <a:rPr lang="en-GB" sz="1800" b="0" i="0" u="none" strike="noStrike">
                          <a:solidFill>
                            <a:srgbClr val="000000"/>
                          </a:solidFill>
                          <a:effectLst/>
                          <a:latin typeface="Arial" panose="020B0604020202020204" pitchFamily="34" charset="0"/>
                        </a:rPr>
                        <a:t>Revenue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3848447634"/>
                  </a:ext>
                </a:extLst>
              </a:tr>
              <a:tr h="297180">
                <a:tc>
                  <a:txBody>
                    <a:bodyPr/>
                    <a:lstStyle/>
                    <a:p>
                      <a:pPr algn="ctr" rtl="0" fontAlgn="ctr"/>
                      <a:r>
                        <a:rPr lang="en-GB" sz="1800" b="0" i="0" u="none" strike="noStrike">
                          <a:solidFill>
                            <a:srgbClr val="000000"/>
                          </a:solidFill>
                          <a:effectLst/>
                          <a:latin typeface="Arial" panose="020B0604020202020204" pitchFamily="34" charset="0"/>
                        </a:rPr>
                        <a:t>Net CF</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800" b="0" i="0" u="none" strike="noStrike">
                          <a:solidFill>
                            <a:srgbClr val="000000"/>
                          </a:solidFill>
                          <a:effectLst/>
                          <a:latin typeface="Arial" panose="020B0604020202020204" pitchFamily="34" charset="0"/>
                        </a:rPr>
                        <a:t>-$75,000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800" b="0" i="0" u="none" strike="noStrike">
                          <a:solidFill>
                            <a:srgbClr val="000000"/>
                          </a:solidFill>
                          <a:effectLst/>
                          <a:latin typeface="Arial" panose="020B0604020202020204" pitchFamily="34" charset="0"/>
                        </a:rPr>
                        <a:t>$43,091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183542870"/>
                  </a:ext>
                </a:extLst>
              </a:tr>
              <a:tr h="586740">
                <a:tc>
                  <a:txBody>
                    <a:bodyPr/>
                    <a:lstStyle/>
                    <a:p>
                      <a:pPr algn="ctr" rtl="0" fontAlgn="ctr"/>
                      <a:r>
                        <a:rPr lang="en-GB" sz="1800" b="0" i="0" u="none" strike="noStrike">
                          <a:solidFill>
                            <a:srgbClr val="000000"/>
                          </a:solidFill>
                          <a:effectLst/>
                          <a:latin typeface="Arial" panose="020B0604020202020204" pitchFamily="34" charset="0"/>
                        </a:rPr>
                        <a:t>Success factor</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100%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67%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3207940666"/>
                  </a:ext>
                </a:extLst>
              </a:tr>
              <a:tr h="586740">
                <a:tc>
                  <a:txBody>
                    <a:bodyPr/>
                    <a:lstStyle/>
                    <a:p>
                      <a:pPr algn="ctr" rtl="0" fontAlgn="ctr"/>
                      <a:r>
                        <a:rPr lang="en-GB" sz="1800" b="0" i="0" u="none" strike="noStrike">
                          <a:solidFill>
                            <a:srgbClr val="000000"/>
                          </a:solidFill>
                          <a:effectLst/>
                          <a:latin typeface="Arial" panose="020B0604020202020204" pitchFamily="34" charset="0"/>
                        </a:rPr>
                        <a:t>Risk adjusted CF</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800" b="0" i="0" u="none" strike="noStrike">
                          <a:solidFill>
                            <a:srgbClr val="000000"/>
                          </a:solidFill>
                          <a:effectLst/>
                          <a:latin typeface="Arial" panose="020B0604020202020204" pitchFamily="34" charset="0"/>
                        </a:rPr>
                        <a:t>-$75,000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800" b="0" i="0" u="none" strike="noStrike">
                          <a:solidFill>
                            <a:srgbClr val="000000"/>
                          </a:solidFill>
                          <a:effectLst/>
                          <a:latin typeface="Arial" panose="020B0604020202020204" pitchFamily="34" charset="0"/>
                        </a:rPr>
                        <a:t>$28,871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38289976"/>
                  </a:ext>
                </a:extLst>
              </a:tr>
              <a:tr h="297180">
                <a:tc>
                  <a:txBody>
                    <a:bodyPr/>
                    <a:lstStyle/>
                    <a:p>
                      <a:pPr algn="ctr" rtl="0" fontAlgn="ctr"/>
                      <a:r>
                        <a:rPr lang="en-GB" sz="1800" b="0" i="0" u="none" strike="noStrike">
                          <a:solidFill>
                            <a:srgbClr val="000000"/>
                          </a:solidFill>
                          <a:effectLst/>
                          <a:latin typeface="Arial" panose="020B0604020202020204" pitchFamily="34" charset="0"/>
                        </a:rPr>
                        <a:t>Discount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100%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87%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1784337272"/>
                  </a:ext>
                </a:extLst>
              </a:tr>
              <a:tr h="876300">
                <a:tc>
                  <a:txBody>
                    <a:bodyPr/>
                    <a:lstStyle/>
                    <a:p>
                      <a:pPr algn="ctr" rtl="0" fontAlgn="ctr"/>
                      <a:r>
                        <a:rPr lang="en-GB" sz="1800" b="0" i="0" u="none" strike="noStrike">
                          <a:solidFill>
                            <a:srgbClr val="000000"/>
                          </a:solidFill>
                          <a:effectLst/>
                          <a:latin typeface="Arial" panose="020B0604020202020204" pitchFamily="34" charset="0"/>
                        </a:rPr>
                        <a:t>Risk adjusted present CF</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800" b="0" i="0" u="none" strike="noStrike">
                          <a:solidFill>
                            <a:srgbClr val="000000"/>
                          </a:solidFill>
                          <a:effectLst/>
                          <a:latin typeface="Arial" panose="020B0604020202020204" pitchFamily="34" charset="0"/>
                        </a:rPr>
                        <a:t>-$75,000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800" b="0" i="0" u="none" strike="noStrike">
                          <a:solidFill>
                            <a:srgbClr val="000000"/>
                          </a:solidFill>
                          <a:effectLst/>
                          <a:latin typeface="Arial" panose="020B0604020202020204" pitchFamily="34" charset="0"/>
                        </a:rPr>
                        <a:t>$25,105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402409963"/>
                  </a:ext>
                </a:extLst>
              </a:tr>
              <a:tr h="297180">
                <a:tc>
                  <a:txBody>
                    <a:bodyPr/>
                    <a:lstStyle/>
                    <a:p>
                      <a:pPr algn="ctr" rtl="0" fontAlgn="ctr"/>
                      <a:r>
                        <a:rPr lang="en-GB" sz="1800" b="0" i="0" u="none" strike="noStrike">
                          <a:solidFill>
                            <a:srgbClr val="000000"/>
                          </a:solidFill>
                          <a:effectLst/>
                          <a:latin typeface="Arial" panose="020B0604020202020204" pitchFamily="34" charset="0"/>
                        </a:rPr>
                        <a:t>NPV</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800" b="0" i="0" u="none" strike="noStrike">
                          <a:solidFill>
                            <a:srgbClr val="000000"/>
                          </a:solidFill>
                          <a:effectLst/>
                          <a:latin typeface="Arial" panose="020B0604020202020204" pitchFamily="34" charset="0"/>
                        </a:rPr>
                        <a:t>-$49,895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800" b="0" i="0" u="none" strike="noStrike" dirty="0">
                          <a:solidFill>
                            <a:srgbClr val="000000"/>
                          </a:solidFill>
                          <a:effectLst/>
                          <a:latin typeface="Arial" panose="020B0604020202020204" pitchFamily="34" charset="0"/>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2720000812"/>
                  </a:ext>
                </a:extLst>
              </a:tr>
            </a:tbl>
          </a:graphicData>
        </a:graphic>
      </p:graphicFrame>
    </p:spTree>
    <p:extLst>
      <p:ext uri="{BB962C8B-B14F-4D97-AF65-F5344CB8AC3E}">
        <p14:creationId xmlns:p14="http://schemas.microsoft.com/office/powerpoint/2010/main" val="4134912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a:xfrm>
            <a:off x="375901" y="501516"/>
            <a:ext cx="10515600" cy="1325563"/>
          </a:xfrm>
        </p:spPr>
        <p:txBody>
          <a:bodyPr/>
          <a:lstStyle/>
          <a:p>
            <a:r>
              <a:rPr lang="en-GB" dirty="0" err="1"/>
              <a:t>rNPV</a:t>
            </a:r>
            <a:r>
              <a:rPr lang="en-GB" dirty="0"/>
              <a:t> – decision tree</a:t>
            </a:r>
          </a:p>
        </p:txBody>
      </p:sp>
      <p:cxnSp>
        <p:nvCxnSpPr>
          <p:cNvPr id="7" name="Straight Connector 6">
            <a:extLst>
              <a:ext uri="{FF2B5EF4-FFF2-40B4-BE49-F238E27FC236}">
                <a16:creationId xmlns:a16="http://schemas.microsoft.com/office/drawing/2014/main" id="{912FF8C8-7DDB-7FDE-ABB6-34E8E054ADFF}"/>
              </a:ext>
            </a:extLst>
          </p:cNvPr>
          <p:cNvCxnSpPr>
            <a:cxnSpLocks/>
            <a:endCxn id="8" idx="1"/>
          </p:cNvCxnSpPr>
          <p:nvPr/>
        </p:nvCxnSpPr>
        <p:spPr>
          <a:xfrm>
            <a:off x="375901" y="3515592"/>
            <a:ext cx="993057" cy="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0655E13-AF87-24F4-1EDF-6B67153AED76}"/>
              </a:ext>
            </a:extLst>
          </p:cNvPr>
          <p:cNvSpPr/>
          <p:nvPr/>
        </p:nvSpPr>
        <p:spPr>
          <a:xfrm>
            <a:off x="1368958" y="3407592"/>
            <a:ext cx="216000" cy="216000"/>
          </a:xfrm>
          <a:prstGeom prst="rect">
            <a:avLst/>
          </a:prstGeom>
          <a:solidFill>
            <a:srgbClr val="4F7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BC5F953A-4E9E-824A-22B9-683144FA4B83}"/>
              </a:ext>
            </a:extLst>
          </p:cNvPr>
          <p:cNvCxnSpPr>
            <a:cxnSpLocks/>
            <a:stCxn id="8" idx="0"/>
          </p:cNvCxnSpPr>
          <p:nvPr/>
        </p:nvCxnSpPr>
        <p:spPr>
          <a:xfrm flipV="1">
            <a:off x="1476958" y="1937822"/>
            <a:ext cx="1149609" cy="146977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50CE0F-6C04-2003-8A32-A3E123314EFE}"/>
              </a:ext>
            </a:extLst>
          </p:cNvPr>
          <p:cNvCxnSpPr>
            <a:cxnSpLocks/>
            <a:endCxn id="8" idx="2"/>
          </p:cNvCxnSpPr>
          <p:nvPr/>
        </p:nvCxnSpPr>
        <p:spPr>
          <a:xfrm flipH="1" flipV="1">
            <a:off x="1476958" y="3623592"/>
            <a:ext cx="1002125" cy="146977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BF99CC-0491-CB00-9BE9-A2918348774A}"/>
              </a:ext>
            </a:extLst>
          </p:cNvPr>
          <p:cNvCxnSpPr>
            <a:cxnSpLocks/>
            <a:stCxn id="14" idx="0"/>
          </p:cNvCxnSpPr>
          <p:nvPr/>
        </p:nvCxnSpPr>
        <p:spPr>
          <a:xfrm flipH="1">
            <a:off x="2479083" y="5093362"/>
            <a:ext cx="885059" cy="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84F152-799E-0A40-266A-4126DE082B94}"/>
              </a:ext>
            </a:extLst>
          </p:cNvPr>
          <p:cNvCxnSpPr>
            <a:cxnSpLocks/>
            <a:stCxn id="99" idx="0"/>
          </p:cNvCxnSpPr>
          <p:nvPr/>
        </p:nvCxnSpPr>
        <p:spPr>
          <a:xfrm flipH="1">
            <a:off x="2626567" y="1935079"/>
            <a:ext cx="778114" cy="2742"/>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656ABA78-4A7C-693A-58DA-B9A82034C2BC}"/>
              </a:ext>
            </a:extLst>
          </p:cNvPr>
          <p:cNvSpPr/>
          <p:nvPr/>
        </p:nvSpPr>
        <p:spPr>
          <a:xfrm rot="16200000">
            <a:off x="3354536" y="5034064"/>
            <a:ext cx="137806" cy="118595"/>
          </a:xfrm>
          <a:prstGeom prst="triangle">
            <a:avLst/>
          </a:prstGeom>
          <a:solidFill>
            <a:srgbClr val="4F758B"/>
          </a:solidFill>
          <a:ln>
            <a:solidFill>
              <a:srgbClr val="4F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38C367BC-C6D1-BBD2-74B1-62B04334DF66}"/>
              </a:ext>
            </a:extLst>
          </p:cNvPr>
          <p:cNvSpPr txBox="1"/>
          <p:nvPr/>
        </p:nvSpPr>
        <p:spPr>
          <a:xfrm>
            <a:off x="2471531" y="4839445"/>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Abandon</a:t>
            </a:r>
          </a:p>
        </p:txBody>
      </p:sp>
      <p:sp>
        <p:nvSpPr>
          <p:cNvPr id="67" name="Isosceles Triangle 66">
            <a:extLst>
              <a:ext uri="{FF2B5EF4-FFF2-40B4-BE49-F238E27FC236}">
                <a16:creationId xmlns:a16="http://schemas.microsoft.com/office/drawing/2014/main" id="{930D278F-33A0-C8A5-2614-325E68B7BDBE}"/>
              </a:ext>
            </a:extLst>
          </p:cNvPr>
          <p:cNvSpPr/>
          <p:nvPr/>
        </p:nvSpPr>
        <p:spPr>
          <a:xfrm rot="16200000">
            <a:off x="3206400" y="3840604"/>
            <a:ext cx="137806" cy="118595"/>
          </a:xfrm>
          <a:prstGeom prst="triangle">
            <a:avLst/>
          </a:prstGeom>
          <a:solidFill>
            <a:srgbClr val="4F758B"/>
          </a:solidFill>
          <a:ln>
            <a:solidFill>
              <a:srgbClr val="4F7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F90E6A45-B892-F917-F33E-02FA162BEF65}"/>
              </a:ext>
            </a:extLst>
          </p:cNvPr>
          <p:cNvCxnSpPr>
            <a:cxnSpLocks/>
            <a:stCxn id="8" idx="3"/>
          </p:cNvCxnSpPr>
          <p:nvPr/>
        </p:nvCxnSpPr>
        <p:spPr>
          <a:xfrm>
            <a:off x="1584958" y="3515592"/>
            <a:ext cx="1619313" cy="385402"/>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99" name="Isosceles Triangle 98">
            <a:extLst>
              <a:ext uri="{FF2B5EF4-FFF2-40B4-BE49-F238E27FC236}">
                <a16:creationId xmlns:a16="http://schemas.microsoft.com/office/drawing/2014/main" id="{B6DF6854-A4EE-7F47-C1E7-E1A6E9C6C35B}"/>
              </a:ext>
            </a:extLst>
          </p:cNvPr>
          <p:cNvSpPr/>
          <p:nvPr/>
        </p:nvSpPr>
        <p:spPr>
          <a:xfrm rot="16200000">
            <a:off x="3395075" y="1875781"/>
            <a:ext cx="137806" cy="118595"/>
          </a:xfrm>
          <a:prstGeom prst="triangle">
            <a:avLst/>
          </a:prstGeom>
          <a:solidFill>
            <a:srgbClr val="4F7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Box 110">
            <a:extLst>
              <a:ext uri="{FF2B5EF4-FFF2-40B4-BE49-F238E27FC236}">
                <a16:creationId xmlns:a16="http://schemas.microsoft.com/office/drawing/2014/main" id="{B4517768-A9AB-4112-80CF-3AFCB1B733CF}"/>
              </a:ext>
            </a:extLst>
          </p:cNvPr>
          <p:cNvSpPr txBox="1"/>
          <p:nvPr/>
        </p:nvSpPr>
        <p:spPr>
          <a:xfrm>
            <a:off x="2490290" y="1669420"/>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Great results</a:t>
            </a:r>
          </a:p>
        </p:txBody>
      </p:sp>
      <p:sp>
        <p:nvSpPr>
          <p:cNvPr id="112" name="TextBox 111">
            <a:extLst>
              <a:ext uri="{FF2B5EF4-FFF2-40B4-BE49-F238E27FC236}">
                <a16:creationId xmlns:a16="http://schemas.microsoft.com/office/drawing/2014/main" id="{3E9A3C19-2C01-B322-5BE6-98DC829C7E38}"/>
              </a:ext>
            </a:extLst>
          </p:cNvPr>
          <p:cNvSpPr txBox="1"/>
          <p:nvPr/>
        </p:nvSpPr>
        <p:spPr>
          <a:xfrm>
            <a:off x="1402167" y="2363419"/>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30%</a:t>
            </a:r>
          </a:p>
        </p:txBody>
      </p:sp>
      <p:sp>
        <p:nvSpPr>
          <p:cNvPr id="113" name="TextBox 112">
            <a:extLst>
              <a:ext uri="{FF2B5EF4-FFF2-40B4-BE49-F238E27FC236}">
                <a16:creationId xmlns:a16="http://schemas.microsoft.com/office/drawing/2014/main" id="{DB8662A2-5FA9-5695-F889-4798D649990F}"/>
              </a:ext>
            </a:extLst>
          </p:cNvPr>
          <p:cNvSpPr txBox="1"/>
          <p:nvPr/>
        </p:nvSpPr>
        <p:spPr>
          <a:xfrm>
            <a:off x="1686866" y="4169758"/>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40%</a:t>
            </a:r>
          </a:p>
        </p:txBody>
      </p:sp>
      <p:sp>
        <p:nvSpPr>
          <p:cNvPr id="114" name="TextBox 113">
            <a:extLst>
              <a:ext uri="{FF2B5EF4-FFF2-40B4-BE49-F238E27FC236}">
                <a16:creationId xmlns:a16="http://schemas.microsoft.com/office/drawing/2014/main" id="{AE98A3BB-CFE4-32CD-8668-7FDEA51E8D8A}"/>
              </a:ext>
            </a:extLst>
          </p:cNvPr>
          <p:cNvSpPr txBox="1"/>
          <p:nvPr/>
        </p:nvSpPr>
        <p:spPr>
          <a:xfrm>
            <a:off x="1563980" y="3625652"/>
            <a:ext cx="992447"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30%</a:t>
            </a:r>
          </a:p>
        </p:txBody>
      </p:sp>
      <p:cxnSp>
        <p:nvCxnSpPr>
          <p:cNvPr id="118" name="Straight Connector 117">
            <a:extLst>
              <a:ext uri="{FF2B5EF4-FFF2-40B4-BE49-F238E27FC236}">
                <a16:creationId xmlns:a16="http://schemas.microsoft.com/office/drawing/2014/main" id="{EF7B0262-BC69-BD96-FEA7-015B4C540A0D}"/>
              </a:ext>
            </a:extLst>
          </p:cNvPr>
          <p:cNvCxnSpPr>
            <a:cxnSpLocks/>
          </p:cNvCxnSpPr>
          <p:nvPr/>
        </p:nvCxnSpPr>
        <p:spPr>
          <a:xfrm>
            <a:off x="375900" y="6280563"/>
            <a:ext cx="4636845" cy="0"/>
          </a:xfrm>
          <a:prstGeom prst="line">
            <a:avLst/>
          </a:prstGeom>
          <a:ln>
            <a:solidFill>
              <a:srgbClr val="4F758B"/>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221CC71F-397B-2020-751D-D0314B27136F}"/>
              </a:ext>
            </a:extLst>
          </p:cNvPr>
          <p:cNvSpPr txBox="1"/>
          <p:nvPr/>
        </p:nvSpPr>
        <p:spPr>
          <a:xfrm>
            <a:off x="277886" y="3260687"/>
            <a:ext cx="992447"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Initial R&amp;D</a:t>
            </a:r>
          </a:p>
        </p:txBody>
      </p:sp>
      <p:sp>
        <p:nvSpPr>
          <p:cNvPr id="124" name="TextBox 123">
            <a:extLst>
              <a:ext uri="{FF2B5EF4-FFF2-40B4-BE49-F238E27FC236}">
                <a16:creationId xmlns:a16="http://schemas.microsoft.com/office/drawing/2014/main" id="{195A5772-2D20-5F9C-4D4B-81DA093D29DC}"/>
              </a:ext>
            </a:extLst>
          </p:cNvPr>
          <p:cNvSpPr txBox="1"/>
          <p:nvPr/>
        </p:nvSpPr>
        <p:spPr>
          <a:xfrm>
            <a:off x="144881" y="6025657"/>
            <a:ext cx="46203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Y0</a:t>
            </a:r>
          </a:p>
        </p:txBody>
      </p:sp>
      <p:sp>
        <p:nvSpPr>
          <p:cNvPr id="125" name="TextBox 124">
            <a:extLst>
              <a:ext uri="{FF2B5EF4-FFF2-40B4-BE49-F238E27FC236}">
                <a16:creationId xmlns:a16="http://schemas.microsoft.com/office/drawing/2014/main" id="{16651147-9C1D-BF36-C222-E266DB2E6FBE}"/>
              </a:ext>
            </a:extLst>
          </p:cNvPr>
          <p:cNvSpPr txBox="1"/>
          <p:nvPr/>
        </p:nvSpPr>
        <p:spPr>
          <a:xfrm>
            <a:off x="1245939" y="6021312"/>
            <a:ext cx="46203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Y1</a:t>
            </a:r>
          </a:p>
        </p:txBody>
      </p:sp>
      <p:sp>
        <p:nvSpPr>
          <p:cNvPr id="126" name="TextBox 125">
            <a:extLst>
              <a:ext uri="{FF2B5EF4-FFF2-40B4-BE49-F238E27FC236}">
                <a16:creationId xmlns:a16="http://schemas.microsoft.com/office/drawing/2014/main" id="{5299C9C2-BDF2-5747-5E94-934043353CA0}"/>
              </a:ext>
            </a:extLst>
          </p:cNvPr>
          <p:cNvSpPr txBox="1"/>
          <p:nvPr/>
        </p:nvSpPr>
        <p:spPr>
          <a:xfrm>
            <a:off x="3081252" y="6021312"/>
            <a:ext cx="46203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Y2</a:t>
            </a:r>
          </a:p>
        </p:txBody>
      </p:sp>
      <p:sp>
        <p:nvSpPr>
          <p:cNvPr id="127" name="TextBox 126">
            <a:extLst>
              <a:ext uri="{FF2B5EF4-FFF2-40B4-BE49-F238E27FC236}">
                <a16:creationId xmlns:a16="http://schemas.microsoft.com/office/drawing/2014/main" id="{898055C8-C590-13CD-697A-425F78BA1F55}"/>
              </a:ext>
            </a:extLst>
          </p:cNvPr>
          <p:cNvSpPr txBox="1"/>
          <p:nvPr/>
        </p:nvSpPr>
        <p:spPr>
          <a:xfrm>
            <a:off x="3184449" y="1796378"/>
            <a:ext cx="1149609" cy="253916"/>
          </a:xfrm>
          <a:prstGeom prst="rect">
            <a:avLst/>
          </a:prstGeom>
          <a:noFill/>
        </p:spPr>
        <p:txBody>
          <a:bodyPr wrap="square" rtlCol="0">
            <a:spAutoFit/>
          </a:bodyPr>
          <a:lstStyle/>
          <a:p>
            <a:pPr algn="ctr"/>
            <a:r>
              <a:rPr lang="en-GB" sz="1050" b="1" dirty="0">
                <a:latin typeface="Arial" panose="020B0604020202020204" pitchFamily="34" charset="0"/>
                <a:cs typeface="Arial" panose="020B0604020202020204" pitchFamily="34" charset="0"/>
              </a:rPr>
              <a:t>NPV1</a:t>
            </a:r>
          </a:p>
        </p:txBody>
      </p:sp>
      <p:sp>
        <p:nvSpPr>
          <p:cNvPr id="15" name="TextBox 14">
            <a:extLst>
              <a:ext uri="{FF2B5EF4-FFF2-40B4-BE49-F238E27FC236}">
                <a16:creationId xmlns:a16="http://schemas.microsoft.com/office/drawing/2014/main" id="{10708A21-49F7-8FDE-0243-FA4743B1849F}"/>
              </a:ext>
            </a:extLst>
          </p:cNvPr>
          <p:cNvSpPr txBox="1"/>
          <p:nvPr/>
        </p:nvSpPr>
        <p:spPr>
          <a:xfrm>
            <a:off x="3685323" y="4903528"/>
            <a:ext cx="1127754" cy="369332"/>
          </a:xfrm>
          <a:prstGeom prst="rect">
            <a:avLst/>
          </a:prstGeom>
          <a:noFill/>
        </p:spPr>
        <p:txBody>
          <a:bodyPr wrap="square">
            <a:spAutoFit/>
          </a:bodyPr>
          <a:lstStyle/>
          <a:p>
            <a:r>
              <a:rPr lang="en-GB" sz="1800" b="1" i="0" u="none" strike="noStrike" dirty="0">
                <a:solidFill>
                  <a:srgbClr val="000000"/>
                </a:solidFill>
                <a:effectLst/>
                <a:latin typeface="Arial" panose="020B0604020202020204" pitchFamily="34" charset="0"/>
              </a:rPr>
              <a:t>$</a:t>
            </a:r>
            <a:r>
              <a:rPr lang="en-GB" b="1" dirty="0">
                <a:solidFill>
                  <a:srgbClr val="000000"/>
                </a:solidFill>
                <a:latin typeface="Arial" panose="020B0604020202020204" pitchFamily="34" charset="0"/>
              </a:rPr>
              <a:t>0</a:t>
            </a:r>
            <a:endParaRPr lang="en-GB" dirty="0"/>
          </a:p>
        </p:txBody>
      </p:sp>
      <p:sp>
        <p:nvSpPr>
          <p:cNvPr id="3" name="TextBox 2">
            <a:extLst>
              <a:ext uri="{FF2B5EF4-FFF2-40B4-BE49-F238E27FC236}">
                <a16:creationId xmlns:a16="http://schemas.microsoft.com/office/drawing/2014/main" id="{F6CF447C-5748-475B-6B44-FBA3321DA3E0}"/>
              </a:ext>
            </a:extLst>
          </p:cNvPr>
          <p:cNvSpPr txBox="1"/>
          <p:nvPr/>
        </p:nvSpPr>
        <p:spPr>
          <a:xfrm>
            <a:off x="3543290" y="3694902"/>
            <a:ext cx="1127754" cy="369332"/>
          </a:xfrm>
          <a:prstGeom prst="rect">
            <a:avLst/>
          </a:prstGeom>
          <a:noFill/>
        </p:spPr>
        <p:txBody>
          <a:bodyPr wrap="square">
            <a:spAutoFit/>
          </a:bodyPr>
          <a:lstStyle/>
          <a:p>
            <a:r>
              <a:rPr lang="en-GB" sz="1800" b="1" i="0" u="none" strike="noStrike" dirty="0">
                <a:solidFill>
                  <a:srgbClr val="000000"/>
                </a:solidFill>
                <a:effectLst/>
                <a:latin typeface="Arial" panose="020B0604020202020204" pitchFamily="34" charset="0"/>
              </a:rPr>
              <a:t>-$49,895</a:t>
            </a:r>
            <a:endParaRPr lang="en-GB" dirty="0"/>
          </a:p>
        </p:txBody>
      </p:sp>
      <p:sp>
        <p:nvSpPr>
          <p:cNvPr id="5" name="TextBox 4">
            <a:extLst>
              <a:ext uri="{FF2B5EF4-FFF2-40B4-BE49-F238E27FC236}">
                <a16:creationId xmlns:a16="http://schemas.microsoft.com/office/drawing/2014/main" id="{C6E98199-7741-4990-C069-BE2E159A4954}"/>
              </a:ext>
            </a:extLst>
          </p:cNvPr>
          <p:cNvSpPr txBox="1"/>
          <p:nvPr/>
        </p:nvSpPr>
        <p:spPr>
          <a:xfrm>
            <a:off x="5633701" y="3689174"/>
            <a:ext cx="1127754" cy="369332"/>
          </a:xfrm>
          <a:prstGeom prst="rect">
            <a:avLst/>
          </a:prstGeom>
          <a:noFill/>
        </p:spPr>
        <p:txBody>
          <a:bodyPr wrap="square">
            <a:spAutoFit/>
          </a:bodyPr>
          <a:lstStyle/>
          <a:p>
            <a:r>
              <a:rPr lang="en-GB" sz="1800" b="1" i="0" u="none" strike="noStrike" dirty="0">
                <a:solidFill>
                  <a:srgbClr val="000000"/>
                </a:solidFill>
                <a:effectLst/>
                <a:latin typeface="Arial" panose="020B0604020202020204" pitchFamily="34" charset="0"/>
              </a:rPr>
              <a:t>$</a:t>
            </a:r>
            <a:r>
              <a:rPr lang="en-GB" b="1" dirty="0">
                <a:solidFill>
                  <a:srgbClr val="000000"/>
                </a:solidFill>
                <a:latin typeface="Arial" panose="020B0604020202020204" pitchFamily="34" charset="0"/>
              </a:rPr>
              <a:t>0</a:t>
            </a:r>
            <a:endParaRPr lang="en-GB" dirty="0"/>
          </a:p>
        </p:txBody>
      </p:sp>
      <p:cxnSp>
        <p:nvCxnSpPr>
          <p:cNvPr id="23" name="Straight Arrow Connector 22">
            <a:extLst>
              <a:ext uri="{FF2B5EF4-FFF2-40B4-BE49-F238E27FC236}">
                <a16:creationId xmlns:a16="http://schemas.microsoft.com/office/drawing/2014/main" id="{C89EB29D-4015-F8C0-D405-D7D80DECCE2A}"/>
              </a:ext>
            </a:extLst>
          </p:cNvPr>
          <p:cNvCxnSpPr>
            <a:stCxn id="3" idx="3"/>
            <a:endCxn id="5" idx="1"/>
          </p:cNvCxnSpPr>
          <p:nvPr/>
        </p:nvCxnSpPr>
        <p:spPr>
          <a:xfrm flipV="1">
            <a:off x="4671044" y="3873840"/>
            <a:ext cx="962657" cy="5728"/>
          </a:xfrm>
          <a:prstGeom prst="straightConnector1">
            <a:avLst/>
          </a:prstGeom>
          <a:ln>
            <a:solidFill>
              <a:srgbClr val="4F758B"/>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54E9677-F4FF-44C8-40CB-632C967B9812}"/>
              </a:ext>
            </a:extLst>
          </p:cNvPr>
          <p:cNvSpPr txBox="1"/>
          <p:nvPr/>
        </p:nvSpPr>
        <p:spPr>
          <a:xfrm>
            <a:off x="5633701" y="2606868"/>
            <a:ext cx="6514648" cy="369332"/>
          </a:xfrm>
          <a:prstGeom prst="rect">
            <a:avLst/>
          </a:prstGeom>
          <a:noFill/>
        </p:spPr>
        <p:txBody>
          <a:bodyPr wrap="square">
            <a:spAutoFit/>
          </a:bodyPr>
          <a:lstStyle/>
          <a:p>
            <a:pPr algn="ctr" rtl="0" fontAlgn="ctr"/>
            <a:r>
              <a:rPr lang="en-GB" b="1" dirty="0" err="1">
                <a:solidFill>
                  <a:srgbClr val="000000"/>
                </a:solidFill>
                <a:latin typeface="Arial" panose="020B0604020202020204" pitchFamily="34" charset="0"/>
              </a:rPr>
              <a:t>rNPV</a:t>
            </a:r>
            <a:r>
              <a:rPr lang="en-GB" b="1" dirty="0">
                <a:solidFill>
                  <a:srgbClr val="000000"/>
                </a:solidFill>
                <a:latin typeface="Arial" panose="020B0604020202020204" pitchFamily="34" charset="0"/>
              </a:rPr>
              <a:t> = -$50,000 + (30%× $214,636)×0.87 = </a:t>
            </a:r>
            <a:r>
              <a:rPr lang="en-GB" b="1" u="sng" dirty="0">
                <a:solidFill>
                  <a:srgbClr val="000000"/>
                </a:solidFill>
                <a:latin typeface="Arial" panose="020B0604020202020204" pitchFamily="34" charset="0"/>
              </a:rPr>
              <a:t>$5922 </a:t>
            </a:r>
          </a:p>
        </p:txBody>
      </p:sp>
      <p:sp>
        <p:nvSpPr>
          <p:cNvPr id="26" name="TextBox 25">
            <a:extLst>
              <a:ext uri="{FF2B5EF4-FFF2-40B4-BE49-F238E27FC236}">
                <a16:creationId xmlns:a16="http://schemas.microsoft.com/office/drawing/2014/main" id="{75E160C6-3968-D608-B75F-1BE44B6C15B2}"/>
              </a:ext>
            </a:extLst>
          </p:cNvPr>
          <p:cNvSpPr txBox="1"/>
          <p:nvPr/>
        </p:nvSpPr>
        <p:spPr>
          <a:xfrm>
            <a:off x="3383417" y="1739660"/>
            <a:ext cx="2566363" cy="369332"/>
          </a:xfrm>
          <a:prstGeom prst="rect">
            <a:avLst/>
          </a:prstGeom>
          <a:noFill/>
        </p:spPr>
        <p:txBody>
          <a:bodyPr wrap="square">
            <a:spAutoFit/>
          </a:bodyPr>
          <a:lstStyle/>
          <a:p>
            <a:pPr algn="ctr" rtl="0" fontAlgn="ctr"/>
            <a:r>
              <a:rPr lang="en-GB" sz="1800" b="1" i="0" u="none" strike="noStrike" dirty="0">
                <a:solidFill>
                  <a:srgbClr val="000000"/>
                </a:solidFill>
                <a:effectLst/>
                <a:latin typeface="Arial" panose="020B0604020202020204" pitchFamily="34" charset="0"/>
              </a:rPr>
              <a:t>$214,636</a:t>
            </a:r>
          </a:p>
        </p:txBody>
      </p:sp>
      <p:sp>
        <p:nvSpPr>
          <p:cNvPr id="27" name="TextBox 26">
            <a:extLst>
              <a:ext uri="{FF2B5EF4-FFF2-40B4-BE49-F238E27FC236}">
                <a16:creationId xmlns:a16="http://schemas.microsoft.com/office/drawing/2014/main" id="{285BA1B9-C4A6-887A-F55B-CE12950D113E}"/>
              </a:ext>
            </a:extLst>
          </p:cNvPr>
          <p:cNvSpPr txBox="1"/>
          <p:nvPr/>
        </p:nvSpPr>
        <p:spPr>
          <a:xfrm>
            <a:off x="5152372" y="4169758"/>
            <a:ext cx="6514648" cy="369332"/>
          </a:xfrm>
          <a:prstGeom prst="rect">
            <a:avLst/>
          </a:prstGeom>
          <a:noFill/>
        </p:spPr>
        <p:txBody>
          <a:bodyPr wrap="square">
            <a:spAutoFit/>
          </a:bodyPr>
          <a:lstStyle/>
          <a:p>
            <a:pPr algn="ctr" rtl="0" fontAlgn="ctr"/>
            <a:r>
              <a:rPr lang="en-GB" b="1" dirty="0" err="1">
                <a:solidFill>
                  <a:schemeClr val="bg1">
                    <a:lumMod val="65000"/>
                  </a:schemeClr>
                </a:solidFill>
                <a:latin typeface="Arial" panose="020B0604020202020204" pitchFamily="34" charset="0"/>
              </a:rPr>
              <a:t>rNPV</a:t>
            </a:r>
            <a:r>
              <a:rPr lang="en-GB" b="1" dirty="0">
                <a:solidFill>
                  <a:schemeClr val="bg1">
                    <a:lumMod val="65000"/>
                  </a:schemeClr>
                </a:solidFill>
                <a:latin typeface="Arial" panose="020B0604020202020204" pitchFamily="34" charset="0"/>
              </a:rPr>
              <a:t> = -$50,000 + (30%× ($214,636-49,895)×0.87 = </a:t>
            </a:r>
            <a:r>
              <a:rPr lang="en-GB" b="1" u="sng" dirty="0">
                <a:solidFill>
                  <a:schemeClr val="bg1">
                    <a:lumMod val="65000"/>
                  </a:schemeClr>
                </a:solidFill>
                <a:latin typeface="Arial" panose="020B0604020202020204" pitchFamily="34" charset="0"/>
              </a:rPr>
              <a:t>-$7,024 </a:t>
            </a:r>
          </a:p>
        </p:txBody>
      </p:sp>
    </p:spTree>
    <p:extLst>
      <p:ext uri="{BB962C8B-B14F-4D97-AF65-F5344CB8AC3E}">
        <p14:creationId xmlns:p14="http://schemas.microsoft.com/office/powerpoint/2010/main" val="3027978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Introduction	</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a:t>Objective – Clear and key considerations for valuation of IP in an academic/technology development environment; </a:t>
            </a:r>
          </a:p>
          <a:p>
            <a:pPr>
              <a:lnSpc>
                <a:spcPct val="300000"/>
              </a:lnSpc>
            </a:pPr>
            <a:r>
              <a:rPr lang="en-GB"/>
              <a:t>Broad audience – different levels of IP valuation understanding</a:t>
            </a:r>
          </a:p>
          <a:p>
            <a:pPr>
              <a:lnSpc>
                <a:spcPct val="300000"/>
              </a:lnSpc>
            </a:pPr>
            <a:r>
              <a:rPr lang="en-GB"/>
              <a:t>Discussion! – Always interrupt for questions</a:t>
            </a:r>
          </a:p>
        </p:txBody>
      </p:sp>
    </p:spTree>
    <p:extLst>
      <p:ext uri="{BB962C8B-B14F-4D97-AF65-F5344CB8AC3E}">
        <p14:creationId xmlns:p14="http://schemas.microsoft.com/office/powerpoint/2010/main" val="2881012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a:xfrm>
            <a:off x="375901" y="501516"/>
            <a:ext cx="10515600" cy="1325563"/>
          </a:xfrm>
        </p:spPr>
        <p:txBody>
          <a:bodyPr/>
          <a:lstStyle/>
          <a:p>
            <a:r>
              <a:rPr lang="en-GB" dirty="0" err="1"/>
              <a:t>rNPV</a:t>
            </a:r>
            <a:r>
              <a:rPr lang="en-GB" dirty="0"/>
              <a:t> – decision tree vs simple risk adjustment</a:t>
            </a:r>
          </a:p>
        </p:txBody>
      </p:sp>
      <p:sp>
        <p:nvSpPr>
          <p:cNvPr id="124" name="TextBox 123">
            <a:extLst>
              <a:ext uri="{FF2B5EF4-FFF2-40B4-BE49-F238E27FC236}">
                <a16:creationId xmlns:a16="http://schemas.microsoft.com/office/drawing/2014/main" id="{195A5772-2D20-5F9C-4D4B-81DA093D29DC}"/>
              </a:ext>
            </a:extLst>
          </p:cNvPr>
          <p:cNvSpPr txBox="1"/>
          <p:nvPr/>
        </p:nvSpPr>
        <p:spPr>
          <a:xfrm>
            <a:off x="144881" y="6025657"/>
            <a:ext cx="46203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Y0</a:t>
            </a:r>
          </a:p>
        </p:txBody>
      </p:sp>
      <p:sp>
        <p:nvSpPr>
          <p:cNvPr id="24" name="TextBox 23">
            <a:extLst>
              <a:ext uri="{FF2B5EF4-FFF2-40B4-BE49-F238E27FC236}">
                <a16:creationId xmlns:a16="http://schemas.microsoft.com/office/drawing/2014/main" id="{454E9677-F4FF-44C8-40CB-632C967B9812}"/>
              </a:ext>
            </a:extLst>
          </p:cNvPr>
          <p:cNvSpPr txBox="1"/>
          <p:nvPr/>
        </p:nvSpPr>
        <p:spPr>
          <a:xfrm>
            <a:off x="1033421" y="5656325"/>
            <a:ext cx="6514648" cy="369332"/>
          </a:xfrm>
          <a:prstGeom prst="rect">
            <a:avLst/>
          </a:prstGeom>
          <a:noFill/>
        </p:spPr>
        <p:txBody>
          <a:bodyPr wrap="square">
            <a:spAutoFit/>
          </a:bodyPr>
          <a:lstStyle/>
          <a:p>
            <a:pPr algn="ctr" rtl="0" fontAlgn="ctr"/>
            <a:r>
              <a:rPr lang="en-GB" b="1" dirty="0" err="1">
                <a:solidFill>
                  <a:srgbClr val="000000"/>
                </a:solidFill>
                <a:latin typeface="Arial" panose="020B0604020202020204" pitchFamily="34" charset="0"/>
              </a:rPr>
              <a:t>rNPV</a:t>
            </a:r>
            <a:r>
              <a:rPr lang="en-GB" b="1" dirty="0">
                <a:solidFill>
                  <a:srgbClr val="000000"/>
                </a:solidFill>
                <a:latin typeface="Arial" panose="020B0604020202020204" pitchFamily="34" charset="0"/>
              </a:rPr>
              <a:t> = -$50,000 + (30%× $214,636)×0.87 = </a:t>
            </a:r>
            <a:r>
              <a:rPr lang="en-GB" b="1" u="sng" dirty="0">
                <a:solidFill>
                  <a:srgbClr val="000000"/>
                </a:solidFill>
                <a:latin typeface="Arial" panose="020B0604020202020204" pitchFamily="34" charset="0"/>
              </a:rPr>
              <a:t>$5992 </a:t>
            </a:r>
          </a:p>
        </p:txBody>
      </p:sp>
      <p:graphicFrame>
        <p:nvGraphicFramePr>
          <p:cNvPr id="16" name="Table 15">
            <a:extLst>
              <a:ext uri="{FF2B5EF4-FFF2-40B4-BE49-F238E27FC236}">
                <a16:creationId xmlns:a16="http://schemas.microsoft.com/office/drawing/2014/main" id="{E826BB7F-A926-1B77-CC21-1E5493433A72}"/>
              </a:ext>
            </a:extLst>
          </p:cNvPr>
          <p:cNvGraphicFramePr>
            <a:graphicFrameLocks noGrp="1"/>
          </p:cNvGraphicFramePr>
          <p:nvPr>
            <p:extLst>
              <p:ext uri="{D42A27DB-BD31-4B8C-83A1-F6EECF244321}">
                <p14:modId xmlns:p14="http://schemas.microsoft.com/office/powerpoint/2010/main" val="2122033668"/>
              </p:ext>
            </p:extLst>
          </p:nvPr>
        </p:nvGraphicFramePr>
        <p:xfrm>
          <a:off x="838201" y="2126144"/>
          <a:ext cx="10515598" cy="3231116"/>
        </p:xfrm>
        <a:graphic>
          <a:graphicData uri="http://schemas.openxmlformats.org/drawingml/2006/table">
            <a:tbl>
              <a:tblPr firstRow="1" bandRow="1"/>
              <a:tblGrid>
                <a:gridCol w="1297078">
                  <a:extLst>
                    <a:ext uri="{9D8B030D-6E8A-4147-A177-3AD203B41FA5}">
                      <a16:colId xmlns:a16="http://schemas.microsoft.com/office/drawing/2014/main" val="491167124"/>
                    </a:ext>
                  </a:extLst>
                </a:gridCol>
                <a:gridCol w="1297078">
                  <a:extLst>
                    <a:ext uri="{9D8B030D-6E8A-4147-A177-3AD203B41FA5}">
                      <a16:colId xmlns:a16="http://schemas.microsoft.com/office/drawing/2014/main" val="1024144547"/>
                    </a:ext>
                  </a:extLst>
                </a:gridCol>
                <a:gridCol w="1297078">
                  <a:extLst>
                    <a:ext uri="{9D8B030D-6E8A-4147-A177-3AD203B41FA5}">
                      <a16:colId xmlns:a16="http://schemas.microsoft.com/office/drawing/2014/main" val="1678867227"/>
                    </a:ext>
                  </a:extLst>
                </a:gridCol>
                <a:gridCol w="1401308">
                  <a:extLst>
                    <a:ext uri="{9D8B030D-6E8A-4147-A177-3AD203B41FA5}">
                      <a16:colId xmlns:a16="http://schemas.microsoft.com/office/drawing/2014/main" val="2237739137"/>
                    </a:ext>
                  </a:extLst>
                </a:gridCol>
                <a:gridCol w="1331822">
                  <a:extLst>
                    <a:ext uri="{9D8B030D-6E8A-4147-A177-3AD203B41FA5}">
                      <a16:colId xmlns:a16="http://schemas.microsoft.com/office/drawing/2014/main" val="3472043907"/>
                    </a:ext>
                  </a:extLst>
                </a:gridCol>
                <a:gridCol w="1297078">
                  <a:extLst>
                    <a:ext uri="{9D8B030D-6E8A-4147-A177-3AD203B41FA5}">
                      <a16:colId xmlns:a16="http://schemas.microsoft.com/office/drawing/2014/main" val="2152803324"/>
                    </a:ext>
                  </a:extLst>
                </a:gridCol>
                <a:gridCol w="1297078">
                  <a:extLst>
                    <a:ext uri="{9D8B030D-6E8A-4147-A177-3AD203B41FA5}">
                      <a16:colId xmlns:a16="http://schemas.microsoft.com/office/drawing/2014/main" val="174873941"/>
                    </a:ext>
                  </a:extLst>
                </a:gridCol>
                <a:gridCol w="1297078">
                  <a:extLst>
                    <a:ext uri="{9D8B030D-6E8A-4147-A177-3AD203B41FA5}">
                      <a16:colId xmlns:a16="http://schemas.microsoft.com/office/drawing/2014/main" val="2999161617"/>
                    </a:ext>
                  </a:extLst>
                </a:gridCol>
              </a:tblGrid>
              <a:tr h="270997">
                <a:tc>
                  <a:txBody>
                    <a:bodyPr/>
                    <a:lstStyle/>
                    <a:p>
                      <a:pPr algn="ctr" rtl="0" fontAlgn="ctr"/>
                      <a:r>
                        <a:rPr lang="en-GB" sz="1600" b="1" i="0" u="none" strike="noStrike">
                          <a:solidFill>
                            <a:srgbClr val="FFFFFF"/>
                          </a:solidFill>
                          <a:effectLst/>
                          <a:latin typeface="Arial" panose="020B0604020202020204" pitchFamily="34" charset="0"/>
                        </a:rPr>
                        <a:t>Year</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600" b="1" i="0" u="none" strike="noStrike">
                          <a:solidFill>
                            <a:srgbClr val="FFFFFF"/>
                          </a:solidFill>
                          <a:effectLst/>
                          <a:latin typeface="Arial" panose="020B0604020202020204" pitchFamily="34" charset="0"/>
                        </a:rPr>
                        <a:t>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600" b="1" i="0" u="none" strike="noStrike">
                          <a:solidFill>
                            <a:srgbClr val="FFFFFF"/>
                          </a:solidFill>
                          <a:effectLst/>
                          <a:latin typeface="Arial" panose="020B0604020202020204" pitchFamily="34" charset="0"/>
                        </a:rPr>
                        <a:t>1</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600" b="1" i="0" u="none" strike="noStrike">
                          <a:solidFill>
                            <a:srgbClr val="FFFFFF"/>
                          </a:solidFill>
                          <a:effectLst/>
                          <a:latin typeface="Arial" panose="020B0604020202020204" pitchFamily="34" charset="0"/>
                        </a:rPr>
                        <a:t>2</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600" b="1" i="0" u="none" strike="noStrike">
                          <a:solidFill>
                            <a:srgbClr val="FFFFFF"/>
                          </a:solidFill>
                          <a:effectLst/>
                          <a:latin typeface="Arial" panose="020B0604020202020204" pitchFamily="34" charset="0"/>
                        </a:rPr>
                        <a:t>3</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600" b="1" i="0" u="none" strike="noStrike">
                          <a:solidFill>
                            <a:srgbClr val="FFFFFF"/>
                          </a:solidFill>
                          <a:effectLst/>
                          <a:latin typeface="Arial" panose="020B0604020202020204" pitchFamily="34" charset="0"/>
                        </a:rPr>
                        <a:t>4</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600" b="1" i="0" u="none" strike="noStrike">
                          <a:solidFill>
                            <a:srgbClr val="FFFFFF"/>
                          </a:solidFill>
                          <a:effectLst/>
                          <a:latin typeface="Arial" panose="020B0604020202020204" pitchFamily="34" charset="0"/>
                        </a:rPr>
                        <a:t>5</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tc>
                  <a:txBody>
                    <a:bodyPr/>
                    <a:lstStyle/>
                    <a:p>
                      <a:pPr algn="ctr" rtl="0" fontAlgn="ctr"/>
                      <a:r>
                        <a:rPr lang="en-GB" sz="1600" b="1" i="0" u="none" strike="noStrike">
                          <a:solidFill>
                            <a:srgbClr val="FFFFFF"/>
                          </a:solidFill>
                          <a:effectLst/>
                          <a:latin typeface="Arial" panose="020B0604020202020204" pitchFamily="34" charset="0"/>
                        </a:rPr>
                        <a:t>6</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758B"/>
                    </a:solidFill>
                  </a:tcPr>
                </a:tc>
                <a:extLst>
                  <a:ext uri="{0D108BD9-81ED-4DB2-BD59-A6C34878D82A}">
                    <a16:rowId xmlns:a16="http://schemas.microsoft.com/office/drawing/2014/main" val="482650946"/>
                  </a:ext>
                </a:extLst>
              </a:tr>
              <a:tr h="277945">
                <a:tc>
                  <a:txBody>
                    <a:bodyPr/>
                    <a:lstStyle/>
                    <a:p>
                      <a:pPr algn="ctr" rtl="0" fontAlgn="ctr"/>
                      <a:r>
                        <a:rPr lang="en-GB" sz="1600" b="0" i="0" u="none" strike="noStrike">
                          <a:solidFill>
                            <a:srgbClr val="000000"/>
                          </a:solidFill>
                          <a:effectLst/>
                          <a:latin typeface="Arial" panose="020B0604020202020204" pitchFamily="34" charset="0"/>
                        </a:rPr>
                        <a:t>Revenue</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$225,000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$375,000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$675,000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$375,000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$300,000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1656819484"/>
                  </a:ext>
                </a:extLst>
              </a:tr>
              <a:tr h="270997">
                <a:tc>
                  <a:txBody>
                    <a:bodyPr/>
                    <a:lstStyle/>
                    <a:p>
                      <a:pPr algn="ctr" rtl="0" fontAlgn="ctr"/>
                      <a:r>
                        <a:rPr lang="en-GB" sz="1600" b="0" i="0" u="none" strike="noStrike">
                          <a:solidFill>
                            <a:srgbClr val="000000"/>
                          </a:solidFill>
                          <a:effectLst/>
                          <a:latin typeface="Arial" panose="020B0604020202020204" pitchFamily="34" charset="0"/>
                        </a:rPr>
                        <a:t>Net CF</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-$50,000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-$300,000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$90,000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$150,000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$270,000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$150,000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$120,000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509380209"/>
                  </a:ext>
                </a:extLst>
              </a:tr>
              <a:tr h="535045">
                <a:tc>
                  <a:txBody>
                    <a:bodyPr/>
                    <a:lstStyle/>
                    <a:p>
                      <a:pPr algn="ctr" rtl="0" fontAlgn="ctr"/>
                      <a:r>
                        <a:rPr lang="en-GB" sz="1600" b="0" i="0" u="none" strike="noStrike">
                          <a:solidFill>
                            <a:srgbClr val="000000"/>
                          </a:solidFill>
                          <a:effectLst/>
                          <a:latin typeface="Arial" panose="020B0604020202020204" pitchFamily="34" charset="0"/>
                        </a:rPr>
                        <a:t>Success factor</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100%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30%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30%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30%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30%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30%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30%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1665356363"/>
                  </a:ext>
                </a:extLst>
              </a:tr>
              <a:tr h="535045">
                <a:tc>
                  <a:txBody>
                    <a:bodyPr/>
                    <a:lstStyle/>
                    <a:p>
                      <a:pPr algn="ctr" rtl="0" fontAlgn="ctr"/>
                      <a:r>
                        <a:rPr lang="en-GB" sz="1600" b="0" i="0" u="none" strike="noStrike">
                          <a:solidFill>
                            <a:srgbClr val="000000"/>
                          </a:solidFill>
                          <a:effectLst/>
                          <a:latin typeface="Arial" panose="020B0604020202020204" pitchFamily="34" charset="0"/>
                        </a:rPr>
                        <a:t>Risk adjusted CF</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-$50,000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-$90,000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$27,000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$45,000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$81,000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$45,000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$36,000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276509819"/>
                  </a:ext>
                </a:extLst>
              </a:tr>
              <a:tr h="270997">
                <a:tc>
                  <a:txBody>
                    <a:bodyPr/>
                    <a:lstStyle/>
                    <a:p>
                      <a:pPr algn="ctr" rtl="0" fontAlgn="ctr"/>
                      <a:r>
                        <a:rPr lang="en-GB" sz="1600" b="0" i="0" u="none" strike="noStrike">
                          <a:solidFill>
                            <a:srgbClr val="000000"/>
                          </a:solidFill>
                          <a:effectLst/>
                          <a:latin typeface="Arial" panose="020B0604020202020204" pitchFamily="34" charset="0"/>
                        </a:rPr>
                        <a:t>Discount</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100%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87%</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76%</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66%</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57%</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50%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43%</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3488918040"/>
                  </a:ext>
                </a:extLst>
              </a:tr>
              <a:tr h="799093">
                <a:tc>
                  <a:txBody>
                    <a:bodyPr/>
                    <a:lstStyle/>
                    <a:p>
                      <a:pPr algn="ctr" rtl="0" fontAlgn="ctr"/>
                      <a:r>
                        <a:rPr lang="en-GB" sz="1600" b="0" i="0" u="none" strike="noStrike">
                          <a:solidFill>
                            <a:srgbClr val="000000"/>
                          </a:solidFill>
                          <a:effectLst/>
                          <a:latin typeface="Arial" panose="020B0604020202020204" pitchFamily="34" charset="0"/>
                        </a:rPr>
                        <a:t>Risk adjusted present CF</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-$50,000</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-$78,261</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$20,416</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$29,588</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$46,312</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$22,373</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GB" sz="1600" b="0" i="0" u="none" strike="noStrike">
                          <a:solidFill>
                            <a:srgbClr val="000000"/>
                          </a:solidFill>
                          <a:effectLst/>
                          <a:latin typeface="Arial" panose="020B0604020202020204" pitchFamily="34" charset="0"/>
                        </a:rPr>
                        <a:t>$15,564</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854646436"/>
                  </a:ext>
                </a:extLst>
              </a:tr>
              <a:tr h="270997">
                <a:tc>
                  <a:txBody>
                    <a:bodyPr/>
                    <a:lstStyle/>
                    <a:p>
                      <a:pPr algn="ctr" rtl="0" fontAlgn="ctr"/>
                      <a:r>
                        <a:rPr lang="en-GB" sz="1600" b="0" i="0" u="none" strike="noStrike">
                          <a:solidFill>
                            <a:srgbClr val="000000"/>
                          </a:solidFill>
                          <a:effectLst/>
                          <a:latin typeface="Arial" panose="020B0604020202020204" pitchFamily="34" charset="0"/>
                        </a:rPr>
                        <a:t>NPV1</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1" i="0" u="none" strike="noStrike">
                          <a:solidFill>
                            <a:srgbClr val="000000"/>
                          </a:solidFill>
                          <a:effectLst/>
                          <a:latin typeface="Arial" panose="020B0604020202020204" pitchFamily="34" charset="0"/>
                        </a:rPr>
                        <a:t>$5,992</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a:solidFill>
                            <a:srgbClr val="000000"/>
                          </a:solidFill>
                          <a:effectLst/>
                          <a:latin typeface="Arial" panose="020B0604020202020204" pitchFamily="34" charset="0"/>
                        </a:rPr>
                        <a:t>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tc>
                  <a:txBody>
                    <a:bodyPr/>
                    <a:lstStyle/>
                    <a:p>
                      <a:pPr algn="ctr" rtl="0" fontAlgn="ctr"/>
                      <a:r>
                        <a:rPr lang="en-GB" sz="1600" b="0" i="0" u="none" strike="noStrike" dirty="0">
                          <a:solidFill>
                            <a:srgbClr val="000000"/>
                          </a:solidFill>
                          <a:effectLst/>
                          <a:latin typeface="Arial" panose="020B0604020202020204" pitchFamily="34" charset="0"/>
                        </a:rPr>
                        <a:t> </a:t>
                      </a:r>
                    </a:p>
                  </a:txBody>
                  <a:tcPr marL="6949" marR="6949" marT="694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BFCD"/>
                    </a:solidFill>
                  </a:tcPr>
                </a:tc>
                <a:extLst>
                  <a:ext uri="{0D108BD9-81ED-4DB2-BD59-A6C34878D82A}">
                    <a16:rowId xmlns:a16="http://schemas.microsoft.com/office/drawing/2014/main" val="1513442434"/>
                  </a:ext>
                </a:extLst>
              </a:tr>
            </a:tbl>
          </a:graphicData>
        </a:graphic>
      </p:graphicFrame>
    </p:spTree>
    <p:extLst>
      <p:ext uri="{BB962C8B-B14F-4D97-AF65-F5344CB8AC3E}">
        <p14:creationId xmlns:p14="http://schemas.microsoft.com/office/powerpoint/2010/main" val="2141942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Monte Carlo</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2077200"/>
            <a:ext cx="5165666" cy="3855514"/>
          </a:xfrm>
        </p:spPr>
        <p:txBody>
          <a:bodyPr>
            <a:normAutofit fontScale="77500" lnSpcReduction="20000"/>
          </a:bodyPr>
          <a:lstStyle/>
          <a:p>
            <a:r>
              <a:rPr lang="en-GB" dirty="0"/>
              <a:t>For traditional DCFs – people use scenarios – worst case, average case, best case (assumptions for each case)</a:t>
            </a:r>
          </a:p>
          <a:p>
            <a:r>
              <a:rPr lang="en-GB" dirty="0"/>
              <a:t>Monte Carlo – simulate the probability of a range of case</a:t>
            </a:r>
          </a:p>
          <a:p>
            <a:r>
              <a:rPr lang="en-GB" dirty="0"/>
              <a:t>Example – Simulate a normal distribution for number of units sold, price of product, discount rate and royalty rate (based on mean &amp; std. deviation)</a:t>
            </a:r>
          </a:p>
          <a:p>
            <a:endParaRPr lang="en-GB" dirty="0"/>
          </a:p>
        </p:txBody>
      </p:sp>
      <p:grpSp>
        <p:nvGrpSpPr>
          <p:cNvPr id="6" name="Group 5">
            <a:extLst>
              <a:ext uri="{FF2B5EF4-FFF2-40B4-BE49-F238E27FC236}">
                <a16:creationId xmlns:a16="http://schemas.microsoft.com/office/drawing/2014/main" id="{872F4E3B-EB3A-1E8B-0B91-0417AB499DD8}"/>
              </a:ext>
            </a:extLst>
          </p:cNvPr>
          <p:cNvGrpSpPr/>
          <p:nvPr/>
        </p:nvGrpSpPr>
        <p:grpSpPr>
          <a:xfrm>
            <a:off x="6353666" y="1826687"/>
            <a:ext cx="4980226" cy="3486739"/>
            <a:chOff x="6426208" y="1800763"/>
            <a:chExt cx="4980226" cy="3486739"/>
          </a:xfrm>
        </p:grpSpPr>
        <p:pic>
          <p:nvPicPr>
            <p:cNvPr id="4" name="Picture 3">
              <a:extLst>
                <a:ext uri="{FF2B5EF4-FFF2-40B4-BE49-F238E27FC236}">
                  <a16:creationId xmlns:a16="http://schemas.microsoft.com/office/drawing/2014/main" id="{68482199-E3DA-6B11-2522-CE48FB81DC24}"/>
                </a:ext>
              </a:extLst>
            </p:cNvPr>
            <p:cNvPicPr>
              <a:picLocks noChangeAspect="1"/>
            </p:cNvPicPr>
            <p:nvPr/>
          </p:nvPicPr>
          <p:blipFill>
            <a:blip r:embed="rId2"/>
            <a:stretch>
              <a:fillRect/>
            </a:stretch>
          </p:blipFill>
          <p:spPr>
            <a:xfrm>
              <a:off x="6426208" y="1800763"/>
              <a:ext cx="4980226" cy="3486739"/>
            </a:xfrm>
            <a:prstGeom prst="rect">
              <a:avLst/>
            </a:prstGeom>
          </p:spPr>
        </p:pic>
        <p:sp>
          <p:nvSpPr>
            <p:cNvPr id="5" name="TextBox 4">
              <a:extLst>
                <a:ext uri="{FF2B5EF4-FFF2-40B4-BE49-F238E27FC236}">
                  <a16:creationId xmlns:a16="http://schemas.microsoft.com/office/drawing/2014/main" id="{E648C72A-A47F-876C-1FFF-AAFCA88B62AE}"/>
                </a:ext>
              </a:extLst>
            </p:cNvPr>
            <p:cNvSpPr txBox="1"/>
            <p:nvPr/>
          </p:nvSpPr>
          <p:spPr>
            <a:xfrm>
              <a:off x="8719795" y="4703976"/>
              <a:ext cx="707010" cy="215444"/>
            </a:xfrm>
            <a:prstGeom prst="rect">
              <a:avLst/>
            </a:prstGeom>
            <a:noFill/>
          </p:spPr>
          <p:txBody>
            <a:bodyPr wrap="square" rtlCol="0">
              <a:spAutoFit/>
            </a:bodyPr>
            <a:lstStyle/>
            <a:p>
              <a:r>
                <a:rPr lang="en-GB" sz="800" dirty="0"/>
                <a:t>© MIT </a:t>
              </a:r>
              <a:r>
                <a:rPr lang="en-GB" sz="800" dirty="0" err="1"/>
                <a:t>edu</a:t>
              </a:r>
              <a:endParaRPr lang="en-GB" sz="800" dirty="0"/>
            </a:p>
          </p:txBody>
        </p:sp>
      </p:grpSp>
    </p:spTree>
    <p:extLst>
      <p:ext uri="{BB962C8B-B14F-4D97-AF65-F5344CB8AC3E}">
        <p14:creationId xmlns:p14="http://schemas.microsoft.com/office/powerpoint/2010/main" val="801217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Monte Carlo</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2077200"/>
            <a:ext cx="5165666" cy="3855514"/>
          </a:xfrm>
        </p:spPr>
        <p:txBody>
          <a:bodyPr>
            <a:normAutofit/>
          </a:bodyPr>
          <a:lstStyle/>
          <a:p>
            <a:r>
              <a:rPr lang="en-GB" dirty="0"/>
              <a:t>Result a distribution of NPV (or Fair Values) for the IP.</a:t>
            </a:r>
          </a:p>
          <a:p>
            <a:endParaRPr lang="en-GB" dirty="0"/>
          </a:p>
        </p:txBody>
      </p:sp>
      <p:pic>
        <p:nvPicPr>
          <p:cNvPr id="10" name="Picture 9">
            <a:extLst>
              <a:ext uri="{FF2B5EF4-FFF2-40B4-BE49-F238E27FC236}">
                <a16:creationId xmlns:a16="http://schemas.microsoft.com/office/drawing/2014/main" id="{97E230EA-C78A-8DD9-221F-F9FA80F04D8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4820" t="52234" r="51520" b="20962"/>
          <a:stretch/>
        </p:blipFill>
        <p:spPr>
          <a:xfrm>
            <a:off x="6597205" y="2077200"/>
            <a:ext cx="5128034" cy="3267863"/>
          </a:xfrm>
          <a:prstGeom prst="rect">
            <a:avLst/>
          </a:prstGeom>
        </p:spPr>
      </p:pic>
    </p:spTree>
    <p:extLst>
      <p:ext uri="{BB962C8B-B14F-4D97-AF65-F5344CB8AC3E}">
        <p14:creationId xmlns:p14="http://schemas.microsoft.com/office/powerpoint/2010/main" val="1766623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Real options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2077200"/>
            <a:ext cx="10515600" cy="3855514"/>
          </a:xfrm>
        </p:spPr>
        <p:txBody>
          <a:bodyPr>
            <a:normAutofit fontScale="92500" lnSpcReduction="10000"/>
          </a:bodyPr>
          <a:lstStyle/>
          <a:p>
            <a:r>
              <a:rPr lang="en-GB" dirty="0"/>
              <a:t>A real option gives the owner the right, but not the obligation to do something;</a:t>
            </a:r>
          </a:p>
          <a:p>
            <a:r>
              <a:rPr lang="en-GB" dirty="0"/>
              <a:t>From finance – Call option (Option to buy asset at an agreed price); Put option (Option to sell an asset at an agreed price)</a:t>
            </a:r>
          </a:p>
          <a:p>
            <a:r>
              <a:rPr lang="en-GB" dirty="0"/>
              <a:t>Different options – option to defer, option to expand or contract, option to abandon or licence, option to switch, option to stage investments, options to grow.</a:t>
            </a:r>
          </a:p>
          <a:p>
            <a:r>
              <a:rPr lang="en-GB" dirty="0"/>
              <a:t>For IP valuation – option to abandon once a project is not profitable anymore is the most used.</a:t>
            </a:r>
          </a:p>
        </p:txBody>
      </p:sp>
    </p:spTree>
    <p:extLst>
      <p:ext uri="{BB962C8B-B14F-4D97-AF65-F5344CB8AC3E}">
        <p14:creationId xmlns:p14="http://schemas.microsoft.com/office/powerpoint/2010/main" val="2189348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Real options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2077200"/>
            <a:ext cx="10515600" cy="3855514"/>
          </a:xfrm>
        </p:spPr>
        <p:txBody>
          <a:bodyPr>
            <a:normAutofit fontScale="92500"/>
          </a:bodyPr>
          <a:lstStyle/>
          <a:p>
            <a:r>
              <a:rPr lang="en-GB" dirty="0"/>
              <a:t>From a mathematical point of view – 4 methods to value an option:</a:t>
            </a:r>
          </a:p>
          <a:p>
            <a:pPr marL="342900" indent="-342900">
              <a:buFontTx/>
              <a:buChar char="-"/>
            </a:pPr>
            <a:r>
              <a:rPr lang="en-GB" dirty="0"/>
              <a:t>Formula</a:t>
            </a:r>
          </a:p>
          <a:p>
            <a:pPr marL="342900" indent="-342900">
              <a:buFontTx/>
              <a:buChar char="-"/>
            </a:pPr>
            <a:r>
              <a:rPr lang="en-GB" dirty="0"/>
              <a:t>Trees</a:t>
            </a:r>
          </a:p>
          <a:p>
            <a:pPr marL="342900" indent="-342900">
              <a:buFontTx/>
              <a:buChar char="-"/>
            </a:pPr>
            <a:r>
              <a:rPr lang="en-GB" dirty="0"/>
              <a:t>Simulations</a:t>
            </a:r>
          </a:p>
          <a:p>
            <a:pPr marL="342900" indent="-342900">
              <a:buFontTx/>
              <a:buChar char="-"/>
            </a:pPr>
            <a:r>
              <a:rPr lang="en-GB" dirty="0"/>
              <a:t>Finite differences</a:t>
            </a:r>
          </a:p>
          <a:p>
            <a:r>
              <a:rPr lang="en-GB" dirty="0"/>
              <a:t>IP valuation – Trees (binomial) and Formula (Black Scholes) – the most used.</a:t>
            </a:r>
          </a:p>
        </p:txBody>
      </p:sp>
    </p:spTree>
    <p:extLst>
      <p:ext uri="{BB962C8B-B14F-4D97-AF65-F5344CB8AC3E}">
        <p14:creationId xmlns:p14="http://schemas.microsoft.com/office/powerpoint/2010/main" val="2693781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Real options – binomial tree</a:t>
            </a:r>
          </a:p>
        </p:txBody>
      </p:sp>
      <p:pic>
        <p:nvPicPr>
          <p:cNvPr id="11" name="Content Placeholder 10">
            <a:extLst>
              <a:ext uri="{FF2B5EF4-FFF2-40B4-BE49-F238E27FC236}">
                <a16:creationId xmlns:a16="http://schemas.microsoft.com/office/drawing/2014/main" id="{F6A18A72-BA86-6AF3-B5FA-DDD967A229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08349" y="1800763"/>
            <a:ext cx="3968349" cy="3856038"/>
          </a:xfrm>
        </p:spPr>
      </p:pic>
      <p:sp>
        <p:nvSpPr>
          <p:cNvPr id="14" name="Content Placeholder 2">
            <a:extLst>
              <a:ext uri="{FF2B5EF4-FFF2-40B4-BE49-F238E27FC236}">
                <a16:creationId xmlns:a16="http://schemas.microsoft.com/office/drawing/2014/main" id="{2029FF97-2B10-6971-4B07-17C96409F319}"/>
              </a:ext>
            </a:extLst>
          </p:cNvPr>
          <p:cNvSpPr txBox="1">
            <a:spLocks/>
          </p:cNvSpPr>
          <p:nvPr/>
        </p:nvSpPr>
        <p:spPr>
          <a:xfrm>
            <a:off x="1188000" y="2077200"/>
            <a:ext cx="6089493" cy="385551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5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Similar to decision trees – Binomial tree </a:t>
            </a:r>
          </a:p>
          <a:p>
            <a:r>
              <a:rPr lang="en-GB" dirty="0"/>
              <a:t>Main use – valuation of Life Sciences Projects</a:t>
            </a:r>
          </a:p>
          <a:p>
            <a:r>
              <a:rPr lang="en-GB" dirty="0"/>
              <a:t>Changes of Revenues(Cashflows)</a:t>
            </a:r>
          </a:p>
          <a:p>
            <a:r>
              <a:rPr lang="en-GB" dirty="0"/>
              <a:t>Each node – 2 possibilities</a:t>
            </a:r>
          </a:p>
          <a:p>
            <a:r>
              <a:rPr lang="en-GB" dirty="0"/>
              <a:t>Main assumption – Volatility</a:t>
            </a:r>
          </a:p>
          <a:p>
            <a:r>
              <a:rPr lang="en-GB" dirty="0"/>
              <a:t>Steps up down – calculate based on volatility and time interval</a:t>
            </a:r>
          </a:p>
        </p:txBody>
      </p:sp>
      <p:sp>
        <p:nvSpPr>
          <p:cNvPr id="16" name="TextBox 15">
            <a:extLst>
              <a:ext uri="{FF2B5EF4-FFF2-40B4-BE49-F238E27FC236}">
                <a16:creationId xmlns:a16="http://schemas.microsoft.com/office/drawing/2014/main" id="{3FD69525-F213-F162-3B86-E75675D8D1B9}"/>
              </a:ext>
            </a:extLst>
          </p:cNvPr>
          <p:cNvSpPr txBox="1"/>
          <p:nvPr/>
        </p:nvSpPr>
        <p:spPr>
          <a:xfrm>
            <a:off x="7150450" y="5668939"/>
            <a:ext cx="5135525" cy="276999"/>
          </a:xfrm>
          <a:prstGeom prst="rect">
            <a:avLst/>
          </a:prstGeom>
          <a:noFill/>
        </p:spPr>
        <p:txBody>
          <a:bodyPr wrap="square">
            <a:spAutoFit/>
          </a:bodyPr>
          <a:lstStyle/>
          <a:p>
            <a:pPr algn="l"/>
            <a:r>
              <a:rPr lang="en-GB" sz="1200" b="0" i="0">
                <a:solidFill>
                  <a:srgbClr val="333333"/>
                </a:solidFill>
                <a:effectLst/>
                <a:latin typeface="-apple-system"/>
              </a:rPr>
              <a:t>Valuation in Life Sciences – A Practical Guide -Boris Bogdan, Ralph </a:t>
            </a:r>
            <a:r>
              <a:rPr lang="en-GB" sz="1200" b="0" i="0" err="1">
                <a:solidFill>
                  <a:srgbClr val="333333"/>
                </a:solidFill>
                <a:effectLst/>
                <a:latin typeface="-apple-system"/>
              </a:rPr>
              <a:t>Villiger</a:t>
            </a:r>
            <a:endParaRPr lang="en-GB" sz="1200"/>
          </a:p>
        </p:txBody>
      </p:sp>
    </p:spTree>
    <p:extLst>
      <p:ext uri="{BB962C8B-B14F-4D97-AF65-F5344CB8AC3E}">
        <p14:creationId xmlns:p14="http://schemas.microsoft.com/office/powerpoint/2010/main" val="2500533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t>Real options – Black Scholes formula</a:t>
            </a:r>
          </a:p>
        </p:txBody>
      </p:sp>
      <p:sp>
        <p:nvSpPr>
          <p:cNvPr id="14" name="Content Placeholder 2">
            <a:extLst>
              <a:ext uri="{FF2B5EF4-FFF2-40B4-BE49-F238E27FC236}">
                <a16:creationId xmlns:a16="http://schemas.microsoft.com/office/drawing/2014/main" id="{2029FF97-2B10-6971-4B07-17C96409F319}"/>
              </a:ext>
            </a:extLst>
          </p:cNvPr>
          <p:cNvSpPr txBox="1">
            <a:spLocks/>
          </p:cNvSpPr>
          <p:nvPr/>
        </p:nvSpPr>
        <p:spPr>
          <a:xfrm>
            <a:off x="1188000" y="2077200"/>
            <a:ext cx="9907348" cy="3855514"/>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15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Black Scholes formula</a:t>
            </a:r>
          </a:p>
          <a:p>
            <a:endParaRPr lang="en-GB" dirty="0"/>
          </a:p>
          <a:p>
            <a:r>
              <a:rPr lang="en-GB" dirty="0"/>
              <a:t>C	=	call option price</a:t>
            </a:r>
          </a:p>
          <a:p>
            <a:r>
              <a:rPr lang="en-GB" dirty="0"/>
              <a:t>N	=	Cumulative distribution functions of the normal distribution (Area under the curve)</a:t>
            </a:r>
          </a:p>
          <a:p>
            <a:r>
              <a:rPr lang="en-GB" dirty="0"/>
              <a:t>S</a:t>
            </a:r>
            <a:r>
              <a:rPr lang="en-GB" baseline="-25000" dirty="0"/>
              <a:t>t</a:t>
            </a:r>
            <a:r>
              <a:rPr lang="en-GB" dirty="0"/>
              <a:t>	=	spot price of an asset (Current underlying price asset – Present value of cashflows)</a:t>
            </a:r>
          </a:p>
          <a:p>
            <a:r>
              <a:rPr lang="en-GB" dirty="0"/>
              <a:t>K	=	strike price (exercise price – Cost of development)</a:t>
            </a:r>
          </a:p>
          <a:p>
            <a:r>
              <a:rPr lang="en-GB" dirty="0"/>
              <a:t>r	=	risk-free interest rate</a:t>
            </a:r>
          </a:p>
          <a:p>
            <a:r>
              <a:rPr lang="en-GB" dirty="0"/>
              <a:t>t	=	time to maturity (how long to get to market)</a:t>
            </a:r>
          </a:p>
          <a:p>
            <a:r>
              <a:rPr lang="el-GR" dirty="0"/>
              <a:t>σ</a:t>
            </a:r>
            <a:r>
              <a:rPr lang="en-GB" dirty="0"/>
              <a:t>	=	volatility of the asset</a:t>
            </a:r>
          </a:p>
          <a:p>
            <a:endParaRPr lang="en-GB" dirty="0"/>
          </a:p>
        </p:txBody>
      </p:sp>
      <p:pic>
        <p:nvPicPr>
          <p:cNvPr id="7" name="Picture 6">
            <a:extLst>
              <a:ext uri="{FF2B5EF4-FFF2-40B4-BE49-F238E27FC236}">
                <a16:creationId xmlns:a16="http://schemas.microsoft.com/office/drawing/2014/main" id="{C974F5AF-3B2C-ACCB-B29E-6F4585BB6724}"/>
              </a:ext>
            </a:extLst>
          </p:cNvPr>
          <p:cNvPicPr>
            <a:picLocks noChangeAspect="1"/>
          </p:cNvPicPr>
          <p:nvPr/>
        </p:nvPicPr>
        <p:blipFill>
          <a:blip r:embed="rId2"/>
          <a:stretch>
            <a:fillRect/>
          </a:stretch>
        </p:blipFill>
        <p:spPr>
          <a:xfrm>
            <a:off x="6848966" y="2143125"/>
            <a:ext cx="3886200" cy="1285875"/>
          </a:xfrm>
          <a:prstGeom prst="rect">
            <a:avLst/>
          </a:prstGeom>
        </p:spPr>
      </p:pic>
    </p:spTree>
    <p:extLst>
      <p:ext uri="{BB962C8B-B14F-4D97-AF65-F5344CB8AC3E}">
        <p14:creationId xmlns:p14="http://schemas.microsoft.com/office/powerpoint/2010/main" val="42307853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Key parameters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dirty="0"/>
              <a:t>Revenue modelling</a:t>
            </a:r>
          </a:p>
          <a:p>
            <a:r>
              <a:rPr lang="en-GB" dirty="0"/>
              <a:t>Discount rate</a:t>
            </a:r>
          </a:p>
          <a:p>
            <a:r>
              <a:rPr lang="en-GB" dirty="0"/>
              <a:t>Royalty rate</a:t>
            </a:r>
          </a:p>
          <a:p>
            <a:r>
              <a:rPr lang="en-GB" dirty="0"/>
              <a:t>Success rates</a:t>
            </a:r>
          </a:p>
          <a:p>
            <a:r>
              <a:rPr lang="en-GB" dirty="0"/>
              <a:t>Others</a:t>
            </a:r>
          </a:p>
          <a:p>
            <a:endParaRPr lang="en-GB" dirty="0"/>
          </a:p>
        </p:txBody>
      </p:sp>
    </p:spTree>
    <p:extLst>
      <p:ext uri="{BB962C8B-B14F-4D97-AF65-F5344CB8AC3E}">
        <p14:creationId xmlns:p14="http://schemas.microsoft.com/office/powerpoint/2010/main" val="2956297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Revenue modelling</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a:t>One of the greatest impact on the final valuation results – Starting base</a:t>
            </a:r>
          </a:p>
          <a:p>
            <a:pPr marL="342900" indent="-342900">
              <a:buFont typeface="Arial" panose="020B0604020202020204" pitchFamily="34" charset="0"/>
              <a:buChar char="•"/>
            </a:pPr>
            <a:r>
              <a:rPr lang="en-GB"/>
              <a:t>Market/Industry analysis</a:t>
            </a:r>
          </a:p>
          <a:p>
            <a:pPr marL="342900" indent="-342900">
              <a:buFont typeface="Arial" panose="020B0604020202020204" pitchFamily="34" charset="0"/>
              <a:buChar char="•"/>
            </a:pPr>
            <a:r>
              <a:rPr lang="en-GB"/>
              <a:t>Corresponding product &amp; geography – IP</a:t>
            </a:r>
          </a:p>
          <a:p>
            <a:pPr marL="342900" indent="-342900">
              <a:buFont typeface="Arial" panose="020B0604020202020204" pitchFamily="34" charset="0"/>
              <a:buChar char="•"/>
            </a:pPr>
            <a:r>
              <a:rPr lang="en-GB"/>
              <a:t>Competitive landscape – market share </a:t>
            </a:r>
          </a:p>
          <a:p>
            <a:pPr marL="342900" indent="-342900">
              <a:buFont typeface="Arial" panose="020B0604020202020204" pitchFamily="34" charset="0"/>
              <a:buChar char="•"/>
            </a:pPr>
            <a:r>
              <a:rPr lang="en-GB"/>
              <a:t>Value proposition/Unique selling point (USP) - Pricing</a:t>
            </a:r>
          </a:p>
          <a:p>
            <a:endParaRPr lang="en-GB"/>
          </a:p>
        </p:txBody>
      </p:sp>
    </p:spTree>
    <p:extLst>
      <p:ext uri="{BB962C8B-B14F-4D97-AF65-F5344CB8AC3E}">
        <p14:creationId xmlns:p14="http://schemas.microsoft.com/office/powerpoint/2010/main" val="3451638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Revenue modelling</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a:t>Basic modelling – linear growth rate</a:t>
            </a:r>
          </a:p>
          <a:p>
            <a:endParaRPr lang="en-GB"/>
          </a:p>
        </p:txBody>
      </p:sp>
      <p:graphicFrame>
        <p:nvGraphicFramePr>
          <p:cNvPr id="4" name="Table 3">
            <a:extLst>
              <a:ext uri="{FF2B5EF4-FFF2-40B4-BE49-F238E27FC236}">
                <a16:creationId xmlns:a16="http://schemas.microsoft.com/office/drawing/2014/main" id="{20CC0516-6EBE-9104-021E-8416F39B4EA1}"/>
              </a:ext>
            </a:extLst>
          </p:cNvPr>
          <p:cNvGraphicFramePr>
            <a:graphicFrameLocks noGrp="1"/>
          </p:cNvGraphicFramePr>
          <p:nvPr>
            <p:extLst>
              <p:ext uri="{D42A27DB-BD31-4B8C-83A1-F6EECF244321}">
                <p14:modId xmlns:p14="http://schemas.microsoft.com/office/powerpoint/2010/main" val="1373993199"/>
              </p:ext>
            </p:extLst>
          </p:nvPr>
        </p:nvGraphicFramePr>
        <p:xfrm>
          <a:off x="1188000" y="2782800"/>
          <a:ext cx="10332004" cy="3600000"/>
        </p:xfrm>
        <a:graphic>
          <a:graphicData uri="http://schemas.openxmlformats.org/drawingml/2006/table">
            <a:tbl>
              <a:tblPr>
                <a:tableStyleId>{125E5076-3810-47DD-B79F-674D7AD40C01}</a:tableStyleId>
              </a:tblPr>
              <a:tblGrid>
                <a:gridCol w="1215566">
                  <a:extLst>
                    <a:ext uri="{9D8B030D-6E8A-4147-A177-3AD203B41FA5}">
                      <a16:colId xmlns:a16="http://schemas.microsoft.com/office/drawing/2014/main" val="4185629757"/>
                    </a:ext>
                  </a:extLst>
                </a:gridCol>
                <a:gridCol w="917681">
                  <a:extLst>
                    <a:ext uri="{9D8B030D-6E8A-4147-A177-3AD203B41FA5}">
                      <a16:colId xmlns:a16="http://schemas.microsoft.com/office/drawing/2014/main" val="58322021"/>
                    </a:ext>
                  </a:extLst>
                </a:gridCol>
                <a:gridCol w="910973">
                  <a:extLst>
                    <a:ext uri="{9D8B030D-6E8A-4147-A177-3AD203B41FA5}">
                      <a16:colId xmlns:a16="http://schemas.microsoft.com/office/drawing/2014/main" val="2862106159"/>
                    </a:ext>
                  </a:extLst>
                </a:gridCol>
                <a:gridCol w="910973">
                  <a:extLst>
                    <a:ext uri="{9D8B030D-6E8A-4147-A177-3AD203B41FA5}">
                      <a16:colId xmlns:a16="http://schemas.microsoft.com/office/drawing/2014/main" val="2350876456"/>
                    </a:ext>
                  </a:extLst>
                </a:gridCol>
                <a:gridCol w="910973">
                  <a:extLst>
                    <a:ext uri="{9D8B030D-6E8A-4147-A177-3AD203B41FA5}">
                      <a16:colId xmlns:a16="http://schemas.microsoft.com/office/drawing/2014/main" val="3769042061"/>
                    </a:ext>
                  </a:extLst>
                </a:gridCol>
                <a:gridCol w="910973">
                  <a:extLst>
                    <a:ext uri="{9D8B030D-6E8A-4147-A177-3AD203B41FA5}">
                      <a16:colId xmlns:a16="http://schemas.microsoft.com/office/drawing/2014/main" val="723249197"/>
                    </a:ext>
                  </a:extLst>
                </a:gridCol>
                <a:gridCol w="910973">
                  <a:extLst>
                    <a:ext uri="{9D8B030D-6E8A-4147-A177-3AD203B41FA5}">
                      <a16:colId xmlns:a16="http://schemas.microsoft.com/office/drawing/2014/main" val="3336873996"/>
                    </a:ext>
                  </a:extLst>
                </a:gridCol>
                <a:gridCol w="910973">
                  <a:extLst>
                    <a:ext uri="{9D8B030D-6E8A-4147-A177-3AD203B41FA5}">
                      <a16:colId xmlns:a16="http://schemas.microsoft.com/office/drawing/2014/main" val="1767452184"/>
                    </a:ext>
                  </a:extLst>
                </a:gridCol>
                <a:gridCol w="910973">
                  <a:extLst>
                    <a:ext uri="{9D8B030D-6E8A-4147-A177-3AD203B41FA5}">
                      <a16:colId xmlns:a16="http://schemas.microsoft.com/office/drawing/2014/main" val="1956622062"/>
                    </a:ext>
                  </a:extLst>
                </a:gridCol>
                <a:gridCol w="910973">
                  <a:extLst>
                    <a:ext uri="{9D8B030D-6E8A-4147-A177-3AD203B41FA5}">
                      <a16:colId xmlns:a16="http://schemas.microsoft.com/office/drawing/2014/main" val="549384312"/>
                    </a:ext>
                  </a:extLst>
                </a:gridCol>
                <a:gridCol w="910973">
                  <a:extLst>
                    <a:ext uri="{9D8B030D-6E8A-4147-A177-3AD203B41FA5}">
                      <a16:colId xmlns:a16="http://schemas.microsoft.com/office/drawing/2014/main" val="2531882824"/>
                    </a:ext>
                  </a:extLst>
                </a:gridCol>
              </a:tblGrid>
              <a:tr h="720000">
                <a:tc>
                  <a:txBody>
                    <a:bodyPr/>
                    <a:lstStyle/>
                    <a:p>
                      <a:pPr algn="ctr" fontAlgn="b"/>
                      <a:r>
                        <a:rPr lang="en-GB" sz="1200" b="1" u="none" strike="noStrike">
                          <a:effectLst/>
                          <a:latin typeface="Arial" panose="020B0604020202020204" pitchFamily="34" charset="0"/>
                          <a:cs typeface="Arial" panose="020B0604020202020204" pitchFamily="34" charset="0"/>
                        </a:rPr>
                        <a:t>Year</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2023</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2024</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2025</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2026</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2027</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2028</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2029</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2030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2031</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2032</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extLst>
                  <a:ext uri="{0D108BD9-81ED-4DB2-BD59-A6C34878D82A}">
                    <a16:rowId xmlns:a16="http://schemas.microsoft.com/office/drawing/2014/main" val="2253387393"/>
                  </a:ext>
                </a:extLst>
              </a:tr>
              <a:tr h="720000">
                <a:tc>
                  <a:txBody>
                    <a:bodyPr/>
                    <a:lstStyle/>
                    <a:p>
                      <a:pPr algn="ctr" fontAlgn="b"/>
                      <a:r>
                        <a:rPr lang="en-GB" sz="1200" b="1" u="none" strike="noStrike">
                          <a:effectLst/>
                          <a:latin typeface="Arial" panose="020B0604020202020204" pitchFamily="34" charset="0"/>
                          <a:cs typeface="Arial" panose="020B0604020202020204" pitchFamily="34" charset="0"/>
                        </a:rPr>
                        <a:t>Revenue</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$1,000,000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$1,100,000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$1,210,000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$1,331,000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$1,464,100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$1,610,510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$1,771,561</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$1,948,717</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$2,143,589</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$2,357,948</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extLst>
                  <a:ext uri="{0D108BD9-81ED-4DB2-BD59-A6C34878D82A}">
                    <a16:rowId xmlns:a16="http://schemas.microsoft.com/office/drawing/2014/main" val="4195210504"/>
                  </a:ext>
                </a:extLst>
              </a:tr>
              <a:tr h="720000">
                <a:tc>
                  <a:txBody>
                    <a:bodyPr/>
                    <a:lstStyle/>
                    <a:p>
                      <a:pPr algn="ctr" fontAlgn="b"/>
                      <a:r>
                        <a:rPr lang="en-GB" sz="1200" b="1" u="none" strike="noStrike">
                          <a:effectLst/>
                          <a:latin typeface="Arial" panose="020B0604020202020204" pitchFamily="34" charset="0"/>
                          <a:cs typeface="Arial" panose="020B0604020202020204" pitchFamily="34" charset="0"/>
                        </a:rPr>
                        <a:t>Total addressable market</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$10,000,000</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extLst>
                  <a:ext uri="{0D108BD9-81ED-4DB2-BD59-A6C34878D82A}">
                    <a16:rowId xmlns:a16="http://schemas.microsoft.com/office/drawing/2014/main" val="4288755028"/>
                  </a:ext>
                </a:extLst>
              </a:tr>
              <a:tr h="720000">
                <a:tc>
                  <a:txBody>
                    <a:bodyPr/>
                    <a:lstStyle/>
                    <a:p>
                      <a:pPr algn="ctr" fontAlgn="b"/>
                      <a:r>
                        <a:rPr lang="en-GB" sz="1200" b="1" u="none" strike="noStrike">
                          <a:effectLst/>
                          <a:latin typeface="Arial" panose="020B0604020202020204" pitchFamily="34" charset="0"/>
                          <a:cs typeface="Arial" panose="020B0604020202020204" pitchFamily="34" charset="0"/>
                        </a:rPr>
                        <a:t>Market share</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10%</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extLst>
                  <a:ext uri="{0D108BD9-81ED-4DB2-BD59-A6C34878D82A}">
                    <a16:rowId xmlns:a16="http://schemas.microsoft.com/office/drawing/2014/main" val="2879726006"/>
                  </a:ext>
                </a:extLst>
              </a:tr>
              <a:tr h="720000">
                <a:tc>
                  <a:txBody>
                    <a:bodyPr/>
                    <a:lstStyle/>
                    <a:p>
                      <a:pPr algn="ctr" fontAlgn="b"/>
                      <a:r>
                        <a:rPr lang="en-GB" sz="1200" b="1" u="none" strike="noStrike">
                          <a:effectLst/>
                          <a:latin typeface="Arial" panose="020B0604020202020204" pitchFamily="34" charset="0"/>
                          <a:cs typeface="Arial" panose="020B0604020202020204" pitchFamily="34" charset="0"/>
                        </a:rPr>
                        <a:t>Growth rate</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10%</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extLst>
                  <a:ext uri="{0D108BD9-81ED-4DB2-BD59-A6C34878D82A}">
                    <a16:rowId xmlns:a16="http://schemas.microsoft.com/office/drawing/2014/main" val="4266671375"/>
                  </a:ext>
                </a:extLst>
              </a:tr>
            </a:tbl>
          </a:graphicData>
        </a:graphic>
      </p:graphicFrame>
    </p:spTree>
    <p:extLst>
      <p:ext uri="{BB962C8B-B14F-4D97-AF65-F5344CB8AC3E}">
        <p14:creationId xmlns:p14="http://schemas.microsoft.com/office/powerpoint/2010/main" val="423188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33D83B-EFAF-47FF-B43E-809084E8C5CF}"/>
              </a:ext>
            </a:extLst>
          </p:cNvPr>
          <p:cNvSpPr>
            <a:spLocks noGrp="1"/>
          </p:cNvSpPr>
          <p:nvPr>
            <p:ph type="body" sz="half" idx="2"/>
          </p:nvPr>
        </p:nvSpPr>
        <p:spPr/>
        <p:txBody>
          <a:bodyPr/>
          <a:lstStyle/>
          <a:p>
            <a:r>
              <a:rPr lang="en-US"/>
              <a:t>Fundamentals of Intangible Assets Valuation</a:t>
            </a:r>
          </a:p>
          <a:p>
            <a:r>
              <a:rPr lang="en-US" sz="1800"/>
              <a:t>Dr. Daniel Sava</a:t>
            </a:r>
          </a:p>
          <a:p>
            <a:endParaRPr lang="en-US"/>
          </a:p>
        </p:txBody>
      </p:sp>
    </p:spTree>
    <p:extLst>
      <p:ext uri="{BB962C8B-B14F-4D97-AF65-F5344CB8AC3E}">
        <p14:creationId xmlns:p14="http://schemas.microsoft.com/office/powerpoint/2010/main" val="7858817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Revenue modelling</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a:t>Basic modelling – comparable growth rates</a:t>
            </a:r>
          </a:p>
          <a:p>
            <a:endParaRPr lang="en-GB"/>
          </a:p>
        </p:txBody>
      </p:sp>
      <p:graphicFrame>
        <p:nvGraphicFramePr>
          <p:cNvPr id="5" name="Table 4">
            <a:extLst>
              <a:ext uri="{FF2B5EF4-FFF2-40B4-BE49-F238E27FC236}">
                <a16:creationId xmlns:a16="http://schemas.microsoft.com/office/drawing/2014/main" id="{5DEAC21A-CD35-E295-F9A2-193C28381506}"/>
              </a:ext>
            </a:extLst>
          </p:cNvPr>
          <p:cNvGraphicFramePr>
            <a:graphicFrameLocks noGrp="1"/>
          </p:cNvGraphicFramePr>
          <p:nvPr>
            <p:extLst>
              <p:ext uri="{D42A27DB-BD31-4B8C-83A1-F6EECF244321}">
                <p14:modId xmlns:p14="http://schemas.microsoft.com/office/powerpoint/2010/main" val="2056678668"/>
              </p:ext>
            </p:extLst>
          </p:nvPr>
        </p:nvGraphicFramePr>
        <p:xfrm>
          <a:off x="1188000" y="2778034"/>
          <a:ext cx="10332001" cy="3604766"/>
        </p:xfrm>
        <a:graphic>
          <a:graphicData uri="http://schemas.openxmlformats.org/drawingml/2006/table">
            <a:tbl>
              <a:tblPr>
                <a:tableStyleId>{125E5076-3810-47DD-B79F-674D7AD40C01}</a:tableStyleId>
              </a:tblPr>
              <a:tblGrid>
                <a:gridCol w="1275791">
                  <a:extLst>
                    <a:ext uri="{9D8B030D-6E8A-4147-A177-3AD203B41FA5}">
                      <a16:colId xmlns:a16="http://schemas.microsoft.com/office/drawing/2014/main" val="3335739039"/>
                    </a:ext>
                  </a:extLst>
                </a:gridCol>
                <a:gridCol w="905621">
                  <a:extLst>
                    <a:ext uri="{9D8B030D-6E8A-4147-A177-3AD203B41FA5}">
                      <a16:colId xmlns:a16="http://schemas.microsoft.com/office/drawing/2014/main" val="1365165781"/>
                    </a:ext>
                  </a:extLst>
                </a:gridCol>
                <a:gridCol w="905621">
                  <a:extLst>
                    <a:ext uri="{9D8B030D-6E8A-4147-A177-3AD203B41FA5}">
                      <a16:colId xmlns:a16="http://schemas.microsoft.com/office/drawing/2014/main" val="2819260283"/>
                    </a:ext>
                  </a:extLst>
                </a:gridCol>
                <a:gridCol w="905621">
                  <a:extLst>
                    <a:ext uri="{9D8B030D-6E8A-4147-A177-3AD203B41FA5}">
                      <a16:colId xmlns:a16="http://schemas.microsoft.com/office/drawing/2014/main" val="1283661087"/>
                    </a:ext>
                  </a:extLst>
                </a:gridCol>
                <a:gridCol w="905621">
                  <a:extLst>
                    <a:ext uri="{9D8B030D-6E8A-4147-A177-3AD203B41FA5}">
                      <a16:colId xmlns:a16="http://schemas.microsoft.com/office/drawing/2014/main" val="3522252903"/>
                    </a:ext>
                  </a:extLst>
                </a:gridCol>
                <a:gridCol w="905621">
                  <a:extLst>
                    <a:ext uri="{9D8B030D-6E8A-4147-A177-3AD203B41FA5}">
                      <a16:colId xmlns:a16="http://schemas.microsoft.com/office/drawing/2014/main" val="1348249591"/>
                    </a:ext>
                  </a:extLst>
                </a:gridCol>
                <a:gridCol w="905621">
                  <a:extLst>
                    <a:ext uri="{9D8B030D-6E8A-4147-A177-3AD203B41FA5}">
                      <a16:colId xmlns:a16="http://schemas.microsoft.com/office/drawing/2014/main" val="942727308"/>
                    </a:ext>
                  </a:extLst>
                </a:gridCol>
                <a:gridCol w="905621">
                  <a:extLst>
                    <a:ext uri="{9D8B030D-6E8A-4147-A177-3AD203B41FA5}">
                      <a16:colId xmlns:a16="http://schemas.microsoft.com/office/drawing/2014/main" val="491785301"/>
                    </a:ext>
                  </a:extLst>
                </a:gridCol>
                <a:gridCol w="905621">
                  <a:extLst>
                    <a:ext uri="{9D8B030D-6E8A-4147-A177-3AD203B41FA5}">
                      <a16:colId xmlns:a16="http://schemas.microsoft.com/office/drawing/2014/main" val="1201362495"/>
                    </a:ext>
                  </a:extLst>
                </a:gridCol>
                <a:gridCol w="905621">
                  <a:extLst>
                    <a:ext uri="{9D8B030D-6E8A-4147-A177-3AD203B41FA5}">
                      <a16:colId xmlns:a16="http://schemas.microsoft.com/office/drawing/2014/main" val="2048594695"/>
                    </a:ext>
                  </a:extLst>
                </a:gridCol>
                <a:gridCol w="905621">
                  <a:extLst>
                    <a:ext uri="{9D8B030D-6E8A-4147-A177-3AD203B41FA5}">
                      <a16:colId xmlns:a16="http://schemas.microsoft.com/office/drawing/2014/main" val="247243130"/>
                    </a:ext>
                  </a:extLst>
                </a:gridCol>
              </a:tblGrid>
              <a:tr h="724766">
                <a:tc>
                  <a:txBody>
                    <a:bodyPr/>
                    <a:lstStyle/>
                    <a:p>
                      <a:pPr algn="ctr" fontAlgn="b"/>
                      <a:r>
                        <a:rPr lang="en-GB" sz="1200" b="1" u="none" strike="noStrike">
                          <a:effectLst/>
                          <a:latin typeface="Arial" panose="020B0604020202020204" pitchFamily="34" charset="0"/>
                          <a:cs typeface="Arial" panose="020B0604020202020204" pitchFamily="34" charset="0"/>
                        </a:rPr>
                        <a:t>Growth rates</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55%</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48%</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41%</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37%</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33%</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25%</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20%</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15%</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10%</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extLst>
                  <a:ext uri="{0D108BD9-81ED-4DB2-BD59-A6C34878D82A}">
                    <a16:rowId xmlns:a16="http://schemas.microsoft.com/office/drawing/2014/main" val="3148390499"/>
                  </a:ext>
                </a:extLst>
              </a:tr>
              <a:tr h="720000">
                <a:tc>
                  <a:txBody>
                    <a:bodyPr/>
                    <a:lstStyle/>
                    <a:p>
                      <a:pPr algn="ctr" fontAlgn="b"/>
                      <a:r>
                        <a:rPr lang="en-GB" sz="1200" b="1" u="none" strike="noStrike">
                          <a:effectLst/>
                          <a:latin typeface="Arial" panose="020B0604020202020204" pitchFamily="34" charset="0"/>
                          <a:cs typeface="Arial" panose="020B0604020202020204" pitchFamily="34" charset="0"/>
                        </a:rPr>
                        <a:t>Year</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2023</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2024</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2025</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2026</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2027</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2028</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2029</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2030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2031</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2032</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extLst>
                  <a:ext uri="{0D108BD9-81ED-4DB2-BD59-A6C34878D82A}">
                    <a16:rowId xmlns:a16="http://schemas.microsoft.com/office/drawing/2014/main" val="1680258347"/>
                  </a:ext>
                </a:extLst>
              </a:tr>
              <a:tr h="720000">
                <a:tc>
                  <a:txBody>
                    <a:bodyPr/>
                    <a:lstStyle/>
                    <a:p>
                      <a:pPr algn="ctr" fontAlgn="b"/>
                      <a:r>
                        <a:rPr lang="en-GB" sz="1200" b="1" u="none" strike="noStrike">
                          <a:effectLst/>
                          <a:latin typeface="Arial" panose="020B0604020202020204" pitchFamily="34" charset="0"/>
                          <a:cs typeface="Arial" panose="020B0604020202020204" pitchFamily="34" charset="0"/>
                        </a:rPr>
                        <a:t>Revenue</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$200,000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$310,000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$458,800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$646,908</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$886,264</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$1,178,731</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$1,473,414</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$1,768,097</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$2,033,311</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$2,236,642</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extLst>
                  <a:ext uri="{0D108BD9-81ED-4DB2-BD59-A6C34878D82A}">
                    <a16:rowId xmlns:a16="http://schemas.microsoft.com/office/drawing/2014/main" val="3104318125"/>
                  </a:ext>
                </a:extLst>
              </a:tr>
              <a:tr h="720000">
                <a:tc>
                  <a:txBody>
                    <a:bodyPr/>
                    <a:lstStyle/>
                    <a:p>
                      <a:pPr algn="ctr" fontAlgn="b"/>
                      <a:r>
                        <a:rPr lang="en-GB" sz="1200" b="1" u="none" strike="noStrike">
                          <a:effectLst/>
                          <a:latin typeface="Arial" panose="020B0604020202020204" pitchFamily="34" charset="0"/>
                          <a:cs typeface="Arial" panose="020B0604020202020204" pitchFamily="34" charset="0"/>
                        </a:rPr>
                        <a:t>Total addressable market</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$10,000,000</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extLst>
                  <a:ext uri="{0D108BD9-81ED-4DB2-BD59-A6C34878D82A}">
                    <a16:rowId xmlns:a16="http://schemas.microsoft.com/office/drawing/2014/main" val="907060370"/>
                  </a:ext>
                </a:extLst>
              </a:tr>
              <a:tr h="720000">
                <a:tc>
                  <a:txBody>
                    <a:bodyPr/>
                    <a:lstStyle/>
                    <a:p>
                      <a:pPr algn="ctr" fontAlgn="b"/>
                      <a:r>
                        <a:rPr lang="en-GB" sz="1200" b="1" u="none" strike="noStrike">
                          <a:effectLst/>
                          <a:latin typeface="Arial" panose="020B0604020202020204" pitchFamily="34" charset="0"/>
                          <a:cs typeface="Arial" panose="020B0604020202020204" pitchFamily="34" charset="0"/>
                        </a:rPr>
                        <a:t>Market share</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2%</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extLst>
                  <a:ext uri="{0D108BD9-81ED-4DB2-BD59-A6C34878D82A}">
                    <a16:rowId xmlns:a16="http://schemas.microsoft.com/office/drawing/2014/main" val="2255276332"/>
                  </a:ext>
                </a:extLst>
              </a:tr>
            </a:tbl>
          </a:graphicData>
        </a:graphic>
      </p:graphicFrame>
    </p:spTree>
    <p:extLst>
      <p:ext uri="{BB962C8B-B14F-4D97-AF65-F5344CB8AC3E}">
        <p14:creationId xmlns:p14="http://schemas.microsoft.com/office/powerpoint/2010/main" val="2281741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Revenue modelling</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a:t>More realistic approach – Fisher – Pry model – diffusion of new technologies </a:t>
            </a:r>
          </a:p>
          <a:p>
            <a:endParaRPr lang="en-GB"/>
          </a:p>
        </p:txBody>
      </p:sp>
      <p:graphicFrame>
        <p:nvGraphicFramePr>
          <p:cNvPr id="4" name="Table 3">
            <a:extLst>
              <a:ext uri="{FF2B5EF4-FFF2-40B4-BE49-F238E27FC236}">
                <a16:creationId xmlns:a16="http://schemas.microsoft.com/office/drawing/2014/main" id="{3FA0E4E6-F400-6FD8-F669-6CEBCEF8C8EA}"/>
              </a:ext>
            </a:extLst>
          </p:cNvPr>
          <p:cNvGraphicFramePr>
            <a:graphicFrameLocks noGrp="1"/>
          </p:cNvGraphicFramePr>
          <p:nvPr>
            <p:extLst>
              <p:ext uri="{D42A27DB-BD31-4B8C-83A1-F6EECF244321}">
                <p14:modId xmlns:p14="http://schemas.microsoft.com/office/powerpoint/2010/main" val="4065752217"/>
              </p:ext>
            </p:extLst>
          </p:nvPr>
        </p:nvGraphicFramePr>
        <p:xfrm>
          <a:off x="1188000" y="2782798"/>
          <a:ext cx="10008000" cy="3600002"/>
        </p:xfrm>
        <a:graphic>
          <a:graphicData uri="http://schemas.openxmlformats.org/drawingml/2006/table">
            <a:tbl>
              <a:tblPr>
                <a:tableStyleId>{125E5076-3810-47DD-B79F-674D7AD40C01}</a:tableStyleId>
              </a:tblPr>
              <a:tblGrid>
                <a:gridCol w="1234370">
                  <a:extLst>
                    <a:ext uri="{9D8B030D-6E8A-4147-A177-3AD203B41FA5}">
                      <a16:colId xmlns:a16="http://schemas.microsoft.com/office/drawing/2014/main" val="3087809357"/>
                    </a:ext>
                  </a:extLst>
                </a:gridCol>
                <a:gridCol w="877363">
                  <a:extLst>
                    <a:ext uri="{9D8B030D-6E8A-4147-A177-3AD203B41FA5}">
                      <a16:colId xmlns:a16="http://schemas.microsoft.com/office/drawing/2014/main" val="1488644433"/>
                    </a:ext>
                  </a:extLst>
                </a:gridCol>
                <a:gridCol w="877363">
                  <a:extLst>
                    <a:ext uri="{9D8B030D-6E8A-4147-A177-3AD203B41FA5}">
                      <a16:colId xmlns:a16="http://schemas.microsoft.com/office/drawing/2014/main" val="936122135"/>
                    </a:ext>
                  </a:extLst>
                </a:gridCol>
                <a:gridCol w="877363">
                  <a:extLst>
                    <a:ext uri="{9D8B030D-6E8A-4147-A177-3AD203B41FA5}">
                      <a16:colId xmlns:a16="http://schemas.microsoft.com/office/drawing/2014/main" val="1675065435"/>
                    </a:ext>
                  </a:extLst>
                </a:gridCol>
                <a:gridCol w="877363">
                  <a:extLst>
                    <a:ext uri="{9D8B030D-6E8A-4147-A177-3AD203B41FA5}">
                      <a16:colId xmlns:a16="http://schemas.microsoft.com/office/drawing/2014/main" val="533665036"/>
                    </a:ext>
                  </a:extLst>
                </a:gridCol>
                <a:gridCol w="877363">
                  <a:extLst>
                    <a:ext uri="{9D8B030D-6E8A-4147-A177-3AD203B41FA5}">
                      <a16:colId xmlns:a16="http://schemas.microsoft.com/office/drawing/2014/main" val="1210844134"/>
                    </a:ext>
                  </a:extLst>
                </a:gridCol>
                <a:gridCol w="877363">
                  <a:extLst>
                    <a:ext uri="{9D8B030D-6E8A-4147-A177-3AD203B41FA5}">
                      <a16:colId xmlns:a16="http://schemas.microsoft.com/office/drawing/2014/main" val="4125875657"/>
                    </a:ext>
                  </a:extLst>
                </a:gridCol>
                <a:gridCol w="877363">
                  <a:extLst>
                    <a:ext uri="{9D8B030D-6E8A-4147-A177-3AD203B41FA5}">
                      <a16:colId xmlns:a16="http://schemas.microsoft.com/office/drawing/2014/main" val="366734170"/>
                    </a:ext>
                  </a:extLst>
                </a:gridCol>
                <a:gridCol w="877363">
                  <a:extLst>
                    <a:ext uri="{9D8B030D-6E8A-4147-A177-3AD203B41FA5}">
                      <a16:colId xmlns:a16="http://schemas.microsoft.com/office/drawing/2014/main" val="4198131997"/>
                    </a:ext>
                  </a:extLst>
                </a:gridCol>
                <a:gridCol w="877363">
                  <a:extLst>
                    <a:ext uri="{9D8B030D-6E8A-4147-A177-3AD203B41FA5}">
                      <a16:colId xmlns:a16="http://schemas.microsoft.com/office/drawing/2014/main" val="2101849854"/>
                    </a:ext>
                  </a:extLst>
                </a:gridCol>
                <a:gridCol w="877363">
                  <a:extLst>
                    <a:ext uri="{9D8B030D-6E8A-4147-A177-3AD203B41FA5}">
                      <a16:colId xmlns:a16="http://schemas.microsoft.com/office/drawing/2014/main" val="2915730157"/>
                    </a:ext>
                  </a:extLst>
                </a:gridCol>
              </a:tblGrid>
              <a:tr h="514286">
                <a:tc>
                  <a:txBody>
                    <a:bodyPr/>
                    <a:lstStyle/>
                    <a:p>
                      <a:pPr algn="ctr" fontAlgn="b"/>
                      <a:r>
                        <a:rPr lang="en-GB" sz="1200" b="1" u="none" strike="noStrike">
                          <a:effectLst/>
                          <a:latin typeface="Arial" panose="020B0604020202020204" pitchFamily="34" charset="0"/>
                          <a:cs typeface="Arial" panose="020B0604020202020204" pitchFamily="34" charset="0"/>
                        </a:rPr>
                        <a:t>Year </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2023</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2024</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2025</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2026</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2027</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2028</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2029</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2030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2031</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2032</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extLst>
                  <a:ext uri="{0D108BD9-81ED-4DB2-BD59-A6C34878D82A}">
                    <a16:rowId xmlns:a16="http://schemas.microsoft.com/office/drawing/2014/main" val="2246680156"/>
                  </a:ext>
                </a:extLst>
              </a:tr>
              <a:tr h="514286">
                <a:tc>
                  <a:txBody>
                    <a:bodyPr/>
                    <a:lstStyle/>
                    <a:p>
                      <a:pPr algn="ctr" fontAlgn="b"/>
                      <a:r>
                        <a:rPr lang="en-GB" sz="1200" b="1" u="none" strike="noStrike">
                          <a:effectLst/>
                          <a:latin typeface="Arial" panose="020B0604020202020204" pitchFamily="34" charset="0"/>
                          <a:cs typeface="Arial" panose="020B0604020202020204" pitchFamily="34" charset="0"/>
                        </a:rPr>
                        <a:t>Time (t)</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3</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4</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5</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6</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7</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8</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9</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extLst>
                  <a:ext uri="{0D108BD9-81ED-4DB2-BD59-A6C34878D82A}">
                    <a16:rowId xmlns:a16="http://schemas.microsoft.com/office/drawing/2014/main" val="3059846406"/>
                  </a:ext>
                </a:extLst>
              </a:tr>
              <a:tr h="514286">
                <a:tc>
                  <a:txBody>
                    <a:bodyPr/>
                    <a:lstStyle/>
                    <a:p>
                      <a:pPr algn="ctr" fontAlgn="b"/>
                      <a:r>
                        <a:rPr lang="en-GB" sz="1200" b="1" u="none" strike="noStrike">
                          <a:effectLst/>
                          <a:latin typeface="Arial" panose="020B0604020202020204" pitchFamily="34" charset="0"/>
                          <a:cs typeface="Arial" panose="020B0604020202020204" pitchFamily="34" charset="0"/>
                        </a:rPr>
                        <a:t>Market Penetration (MP)</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11.92%</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18.24%</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26.89%</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37.75%</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50.00%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62.25%</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73.11%</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81.76%</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88.08%</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92.41%</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extLst>
                  <a:ext uri="{0D108BD9-81ED-4DB2-BD59-A6C34878D82A}">
                    <a16:rowId xmlns:a16="http://schemas.microsoft.com/office/drawing/2014/main" val="3681052017"/>
                  </a:ext>
                </a:extLst>
              </a:tr>
              <a:tr h="514286">
                <a:tc>
                  <a:txBody>
                    <a:bodyPr/>
                    <a:lstStyle/>
                    <a:p>
                      <a:pPr algn="ctr" fontAlgn="b"/>
                      <a:r>
                        <a:rPr lang="en-GB" sz="1200" b="1" u="none" strike="noStrike">
                          <a:effectLst/>
                          <a:latin typeface="Arial" panose="020B0604020202020204" pitchFamily="34" charset="0"/>
                          <a:cs typeface="Arial" panose="020B0604020202020204" pitchFamily="34" charset="0"/>
                        </a:rPr>
                        <a:t>Revenue</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$1,192,029</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$1,824,255</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$2,689,414</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$3,775,407</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$5,000,000</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$6,224,593</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$7,310,586</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$8,175,745</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$8,807,971</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effectLst/>
                          <a:latin typeface="Arial" panose="020B0604020202020204" pitchFamily="34" charset="0"/>
                          <a:cs typeface="Arial" panose="020B0604020202020204" pitchFamily="34" charset="0"/>
                        </a:rPr>
                        <a:t>$9,241,418</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extLst>
                  <a:ext uri="{0D108BD9-81ED-4DB2-BD59-A6C34878D82A}">
                    <a16:rowId xmlns:a16="http://schemas.microsoft.com/office/drawing/2014/main" val="321878875"/>
                  </a:ext>
                </a:extLst>
              </a:tr>
              <a:tr h="514286">
                <a:tc>
                  <a:txBody>
                    <a:bodyPr/>
                    <a:lstStyle/>
                    <a:p>
                      <a:pPr algn="ctr" fontAlgn="b"/>
                      <a:r>
                        <a:rPr lang="en-GB" sz="1200" b="1" u="none" strike="noStrike">
                          <a:effectLst/>
                          <a:latin typeface="Arial" panose="020B0604020202020204" pitchFamily="34" charset="0"/>
                          <a:cs typeface="Arial" panose="020B0604020202020204" pitchFamily="34" charset="0"/>
                        </a:rPr>
                        <a:t>Target market size (SOM)</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$10,000,000</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extLst>
                  <a:ext uri="{0D108BD9-81ED-4DB2-BD59-A6C34878D82A}">
                    <a16:rowId xmlns:a16="http://schemas.microsoft.com/office/drawing/2014/main" val="1906870197"/>
                  </a:ext>
                </a:extLst>
              </a:tr>
              <a:tr h="514286">
                <a:tc>
                  <a:txBody>
                    <a:bodyPr/>
                    <a:lstStyle/>
                    <a:p>
                      <a:pPr algn="ctr" fontAlgn="b"/>
                      <a:r>
                        <a:rPr lang="en-GB" sz="1200" b="1" u="none" strike="noStrike">
                          <a:effectLst/>
                          <a:latin typeface="Arial" panose="020B0604020202020204" pitchFamily="34" charset="0"/>
                          <a:cs typeface="Arial" panose="020B0604020202020204" pitchFamily="34" charset="0"/>
                        </a:rPr>
                        <a:t>Shape parameter (</a:t>
                      </a:r>
                      <a:r>
                        <a:rPr lang="el-GR" sz="1200" b="1" u="none" strike="noStrike">
                          <a:effectLst/>
                          <a:latin typeface="Arial" panose="020B0604020202020204" pitchFamily="34" charset="0"/>
                          <a:cs typeface="Arial" panose="020B0604020202020204" pitchFamily="34" charset="0"/>
                        </a:rPr>
                        <a:t>β</a:t>
                      </a:r>
                      <a:r>
                        <a:rPr lang="en-GB" sz="1200" b="1" u="none" strike="noStrike">
                          <a:effectLst/>
                          <a:latin typeface="Arial" panose="020B0604020202020204" pitchFamily="34" charset="0"/>
                          <a:cs typeface="Arial" panose="020B0604020202020204" pitchFamily="34" charset="0"/>
                        </a:rPr>
                        <a:t>)</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0.50 </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extLst>
                  <a:ext uri="{0D108BD9-81ED-4DB2-BD59-A6C34878D82A}">
                    <a16:rowId xmlns:a16="http://schemas.microsoft.com/office/drawing/2014/main" val="2562622172"/>
                  </a:ext>
                </a:extLst>
              </a:tr>
              <a:tr h="514286">
                <a:tc>
                  <a:txBody>
                    <a:bodyPr/>
                    <a:lstStyle/>
                    <a:p>
                      <a:pPr algn="ctr" fontAlgn="b"/>
                      <a:r>
                        <a:rPr lang="en-GB" sz="1200" b="1" u="none" strike="noStrike">
                          <a:effectLst/>
                          <a:latin typeface="Arial" panose="020B0604020202020204" pitchFamily="34" charset="0"/>
                          <a:cs typeface="Arial" panose="020B0604020202020204" pitchFamily="34" charset="0"/>
                        </a:rPr>
                        <a:t>Time to 50% (T)</a:t>
                      </a:r>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r>
                        <a:rPr lang="en-GB" sz="1200" b="1" u="none" strike="noStrike">
                          <a:solidFill>
                            <a:srgbClr val="60C7DA"/>
                          </a:solidFill>
                          <a:effectLst/>
                          <a:latin typeface="Arial" panose="020B0604020202020204" pitchFamily="34" charset="0"/>
                          <a:cs typeface="Arial" panose="020B0604020202020204" pitchFamily="34" charset="0"/>
                        </a:rPr>
                        <a:t>4</a:t>
                      </a:r>
                      <a:endParaRPr lang="en-GB" sz="1200" b="1" i="0" u="none" strike="noStrike">
                        <a:solidFill>
                          <a:srgbClr val="60C7DA"/>
                        </a:solidFill>
                        <a:effectLst/>
                        <a:latin typeface="Arial" panose="020B0604020202020204" pitchFamily="34" charset="0"/>
                        <a:cs typeface="Arial" panose="020B0604020202020204" pitchFamily="34" charset="0"/>
                      </a:endParaRPr>
                    </a:p>
                  </a:txBody>
                  <a:tcPr marL="7620" marR="7620" marT="7620" marB="0" anchor="ctr">
                    <a:solidFill>
                      <a:srgbClr val="4F758B"/>
                    </a:solid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tc>
                  <a:txBody>
                    <a:bodyPr/>
                    <a:lstStyle/>
                    <a:p>
                      <a:pPr algn="ctr" fontAlgn="b"/>
                      <a:endParaRPr lang="en-GB" sz="12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noFill/>
                  </a:tcPr>
                </a:tc>
                <a:extLst>
                  <a:ext uri="{0D108BD9-81ED-4DB2-BD59-A6C34878D82A}">
                    <a16:rowId xmlns:a16="http://schemas.microsoft.com/office/drawing/2014/main" val="2667247522"/>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E86A25-03A0-2476-598A-D602362BF5B7}"/>
                  </a:ext>
                </a:extLst>
              </p:cNvPr>
              <p:cNvSpPr txBox="1"/>
              <p:nvPr/>
            </p:nvSpPr>
            <p:spPr>
              <a:xfrm>
                <a:off x="6096000" y="5523544"/>
                <a:ext cx="2525485" cy="6342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𝑀𝑃</m:t>
                      </m:r>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1+</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𝛽</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𝑇</m:t>
                              </m:r>
                              <m:r>
                                <a:rPr lang="en-GB" b="0" i="1" smtClean="0">
                                  <a:latin typeface="Cambria Math" panose="02040503050406030204" pitchFamily="18" charset="0"/>
                                  <a:ea typeface="Cambria Math" panose="02040503050406030204" pitchFamily="18" charset="0"/>
                                </a:rPr>
                                <m:t>)</m:t>
                              </m:r>
                            </m:sup>
                          </m:sSup>
                        </m:den>
                      </m:f>
                    </m:oMath>
                  </m:oMathPara>
                </a14:m>
                <a:endParaRPr lang="en-GB">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EAE86A25-03A0-2476-598A-D602362BF5B7}"/>
                  </a:ext>
                </a:extLst>
              </p:cNvPr>
              <p:cNvSpPr txBox="1">
                <a:spLocks noRot="1" noChangeAspect="1" noMove="1" noResize="1" noEditPoints="1" noAdjustHandles="1" noChangeArrowheads="1" noChangeShapeType="1" noTextEdit="1"/>
              </p:cNvSpPr>
              <p:nvPr/>
            </p:nvSpPr>
            <p:spPr>
              <a:xfrm>
                <a:off x="6096000" y="5523544"/>
                <a:ext cx="2525485" cy="634213"/>
              </a:xfrm>
              <a:prstGeom prst="rect">
                <a:avLst/>
              </a:prstGeom>
              <a:blipFill>
                <a:blip r:embed="rId2"/>
                <a:stretch>
                  <a:fillRect/>
                </a:stretch>
              </a:blipFill>
            </p:spPr>
            <p:txBody>
              <a:bodyPr/>
              <a:lstStyle/>
              <a:p>
                <a:r>
                  <a:rPr lang="en-US">
                    <a:noFill/>
                  </a:rPr>
                  <a:t> </a:t>
                </a:r>
              </a:p>
            </p:txBody>
          </p:sp>
        </mc:Fallback>
      </mc:AlternateContent>
      <p:sp>
        <p:nvSpPr>
          <p:cNvPr id="8" name="AutoShape 2" descr="{\displaystyle f(x)={\frac {L}{1+e^{-k(x-x_{0})}}}}">
            <a:extLst>
              <a:ext uri="{FF2B5EF4-FFF2-40B4-BE49-F238E27FC236}">
                <a16:creationId xmlns:a16="http://schemas.microsoft.com/office/drawing/2014/main" id="{780DC50D-D96C-59D4-C341-8A85C61E54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a:extLst>
              <a:ext uri="{FF2B5EF4-FFF2-40B4-BE49-F238E27FC236}">
                <a16:creationId xmlns:a16="http://schemas.microsoft.com/office/drawing/2014/main" id="{177D3716-3A71-26EB-03F8-13EDEE9CF072}"/>
              </a:ext>
            </a:extLst>
          </p:cNvPr>
          <p:cNvSpPr txBox="1"/>
          <p:nvPr/>
        </p:nvSpPr>
        <p:spPr>
          <a:xfrm>
            <a:off x="8541257" y="5655984"/>
            <a:ext cx="1873029" cy="338554"/>
          </a:xfrm>
          <a:prstGeom prst="rect">
            <a:avLst/>
          </a:prstGeom>
          <a:noFill/>
        </p:spPr>
        <p:txBody>
          <a:bodyPr wrap="square" rtlCol="0">
            <a:spAutoFit/>
          </a:bodyPr>
          <a:lstStyle/>
          <a:p>
            <a:pPr algn="ctr"/>
            <a:r>
              <a:rPr lang="en-GB" sz="1600">
                <a:latin typeface="Arial" panose="020B0604020202020204" pitchFamily="34" charset="0"/>
                <a:cs typeface="Arial" panose="020B0604020202020204" pitchFamily="34" charset="0"/>
              </a:rPr>
              <a:t>Logistic curve</a:t>
            </a:r>
          </a:p>
        </p:txBody>
      </p:sp>
    </p:spTree>
    <p:extLst>
      <p:ext uri="{BB962C8B-B14F-4D97-AF65-F5344CB8AC3E}">
        <p14:creationId xmlns:p14="http://schemas.microsoft.com/office/powerpoint/2010/main" val="30953144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Revenue modelling</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649576" y="1348843"/>
            <a:ext cx="3265714" cy="3855514"/>
          </a:xfrm>
        </p:spPr>
        <p:txBody>
          <a:bodyPr/>
          <a:lstStyle/>
          <a:p>
            <a:r>
              <a:rPr lang="en-GB"/>
              <a:t>The larger </a:t>
            </a:r>
            <a:r>
              <a:rPr lang="el-GR"/>
              <a:t>β</a:t>
            </a:r>
            <a:r>
              <a:rPr lang="en-GB"/>
              <a:t> – the steeper the curve.</a:t>
            </a:r>
          </a:p>
          <a:p>
            <a:endParaRPr lang="en-GB"/>
          </a:p>
          <a:p>
            <a:r>
              <a:rPr lang="en-GB"/>
              <a:t>Ideally – model β and T – based on numbers within the industry</a:t>
            </a:r>
          </a:p>
        </p:txBody>
      </p:sp>
      <p:sp>
        <p:nvSpPr>
          <p:cNvPr id="8" name="AutoShape 2" descr="{\displaystyle f(x)={\frac {L}{1+e^{-k(x-x_{0})}}}}">
            <a:extLst>
              <a:ext uri="{FF2B5EF4-FFF2-40B4-BE49-F238E27FC236}">
                <a16:creationId xmlns:a16="http://schemas.microsoft.com/office/drawing/2014/main" id="{780DC50D-D96C-59D4-C341-8A85C61E54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4" name="Picture 23">
            <a:extLst>
              <a:ext uri="{FF2B5EF4-FFF2-40B4-BE49-F238E27FC236}">
                <a16:creationId xmlns:a16="http://schemas.microsoft.com/office/drawing/2014/main" id="{828920CD-F75B-2947-CEBA-623392B407F8}"/>
              </a:ext>
            </a:extLst>
          </p:cNvPr>
          <p:cNvPicPr>
            <a:picLocks noChangeAspect="1"/>
          </p:cNvPicPr>
          <p:nvPr/>
        </p:nvPicPr>
        <p:blipFill>
          <a:blip r:embed="rId2"/>
          <a:stretch>
            <a:fillRect/>
          </a:stretch>
        </p:blipFill>
        <p:spPr>
          <a:xfrm>
            <a:off x="4404060" y="1348843"/>
            <a:ext cx="6919560" cy="4895512"/>
          </a:xfrm>
          <a:prstGeom prst="rect">
            <a:avLst/>
          </a:prstGeom>
        </p:spPr>
      </p:pic>
    </p:spTree>
    <p:extLst>
      <p:ext uri="{BB962C8B-B14F-4D97-AF65-F5344CB8AC3E}">
        <p14:creationId xmlns:p14="http://schemas.microsoft.com/office/powerpoint/2010/main" val="1567080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Discount rate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a:t>Discount rate – rate factor with which future cash flows are discounted to a present value.</a:t>
            </a:r>
          </a:p>
          <a:p>
            <a:r>
              <a:rPr lang="en-GB"/>
              <a:t>$100 today &gt; $100 in one year &gt; $100 in two years, etc. (Time value of money)</a:t>
            </a:r>
          </a:p>
          <a:p>
            <a:endParaRPr lang="en-GB"/>
          </a:p>
          <a:p>
            <a:endParaRPr lang="en-GB"/>
          </a:p>
          <a:p>
            <a:endParaRPr lang="en-GB"/>
          </a:p>
        </p:txBody>
      </p:sp>
    </p:spTree>
    <p:extLst>
      <p:ext uri="{BB962C8B-B14F-4D97-AF65-F5344CB8AC3E}">
        <p14:creationId xmlns:p14="http://schemas.microsoft.com/office/powerpoint/2010/main" val="3885201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eighted average cost of capital formula">
            <a:extLst>
              <a:ext uri="{FF2B5EF4-FFF2-40B4-BE49-F238E27FC236}">
                <a16:creationId xmlns:a16="http://schemas.microsoft.com/office/drawing/2014/main" id="{782D02B9-46A3-C182-28AC-7DCB9668B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8731" y="2764053"/>
            <a:ext cx="3840320" cy="24818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Discount rate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2077200"/>
            <a:ext cx="7790537" cy="3855514"/>
          </a:xfrm>
        </p:spPr>
        <p:txBody>
          <a:bodyPr/>
          <a:lstStyle/>
          <a:p>
            <a:r>
              <a:rPr lang="en-GB"/>
              <a:t>Companies can raise money through debt (borrowing) or through equity (selling shares)</a:t>
            </a:r>
          </a:p>
          <a:p>
            <a:r>
              <a:rPr lang="en-GB"/>
              <a:t>Investors – want a return for their money</a:t>
            </a:r>
          </a:p>
          <a:p>
            <a:r>
              <a:rPr lang="en-GB"/>
              <a:t>Return for debt &lt; return for equity -  Debt is paid first &amp; the remainder goes to shareholders</a:t>
            </a:r>
          </a:p>
          <a:p>
            <a:r>
              <a:rPr lang="en-GB"/>
              <a:t>Weighted average cost of capital  (WACC) </a:t>
            </a:r>
          </a:p>
          <a:p>
            <a:endParaRPr lang="en-GB"/>
          </a:p>
          <a:p>
            <a:endParaRPr lang="en-GB"/>
          </a:p>
          <a:p>
            <a:endParaRPr lang="en-GB"/>
          </a:p>
        </p:txBody>
      </p:sp>
      <p:sp>
        <p:nvSpPr>
          <p:cNvPr id="4" name="TextBox 3">
            <a:extLst>
              <a:ext uri="{FF2B5EF4-FFF2-40B4-BE49-F238E27FC236}">
                <a16:creationId xmlns:a16="http://schemas.microsoft.com/office/drawing/2014/main" id="{61E27D01-94B7-D561-2634-5F2FF0CB0C49}"/>
              </a:ext>
            </a:extLst>
          </p:cNvPr>
          <p:cNvSpPr txBox="1"/>
          <p:nvPr/>
        </p:nvSpPr>
        <p:spPr>
          <a:xfrm>
            <a:off x="8779079" y="5245860"/>
            <a:ext cx="3257006" cy="184666"/>
          </a:xfrm>
          <a:prstGeom prst="rect">
            <a:avLst/>
          </a:prstGeom>
          <a:noFill/>
        </p:spPr>
        <p:txBody>
          <a:bodyPr wrap="square" rtlCol="0">
            <a:spAutoFit/>
          </a:bodyPr>
          <a:lstStyle/>
          <a:p>
            <a:r>
              <a:rPr lang="en-GB" sz="600">
                <a:latin typeface="Arial" panose="020B0604020202020204" pitchFamily="34" charset="0"/>
                <a:cs typeface="Arial" panose="020B0604020202020204" pitchFamily="34" charset="0"/>
              </a:rPr>
              <a:t>https://www.businessinsider.com/personal-finance/weighted-average-cost-of-capital</a:t>
            </a:r>
          </a:p>
        </p:txBody>
      </p:sp>
    </p:spTree>
    <p:extLst>
      <p:ext uri="{BB962C8B-B14F-4D97-AF65-F5344CB8AC3E}">
        <p14:creationId xmlns:p14="http://schemas.microsoft.com/office/powerpoint/2010/main" val="1988941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Discount rate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a:t>For IP assets – Investment – shareholders or potential shareholders</a:t>
            </a:r>
          </a:p>
          <a:p>
            <a:r>
              <a:rPr lang="en-GB"/>
              <a:t>What is their required return? What is the cost of equity?</a:t>
            </a:r>
          </a:p>
          <a:p>
            <a:r>
              <a:rPr lang="en-GB"/>
              <a:t>Risk vs Reward</a:t>
            </a:r>
          </a:p>
          <a:p>
            <a:r>
              <a:rPr lang="en-GB"/>
              <a:t>The riskier the IP – the higher the Reward required</a:t>
            </a:r>
          </a:p>
          <a:p>
            <a:endParaRPr lang="en-GB"/>
          </a:p>
          <a:p>
            <a:endParaRPr lang="en-GB"/>
          </a:p>
          <a:p>
            <a:endParaRPr lang="en-GB"/>
          </a:p>
        </p:txBody>
      </p:sp>
      <p:pic>
        <p:nvPicPr>
          <p:cNvPr id="5" name="Graphic 4" descr="Scales of justice with solid fill">
            <a:extLst>
              <a:ext uri="{FF2B5EF4-FFF2-40B4-BE49-F238E27FC236}">
                <a16:creationId xmlns:a16="http://schemas.microsoft.com/office/drawing/2014/main" id="{EA26AD22-7E67-9EE7-35ED-AC7E531874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9360" y="3429000"/>
            <a:ext cx="1800000" cy="1800000"/>
          </a:xfrm>
          <a:prstGeom prst="rect">
            <a:avLst/>
          </a:prstGeom>
        </p:spPr>
      </p:pic>
    </p:spTree>
    <p:extLst>
      <p:ext uri="{BB962C8B-B14F-4D97-AF65-F5344CB8AC3E}">
        <p14:creationId xmlns:p14="http://schemas.microsoft.com/office/powerpoint/2010/main" val="3063046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Discount rate – theoretical models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a:bodyPr>
          <a:lstStyle/>
          <a:p>
            <a:r>
              <a:rPr lang="en-GB"/>
              <a:t>Capital Asset Pricing Model (CAPM) –  R</a:t>
            </a:r>
            <a:r>
              <a:rPr lang="en-GB" baseline="-25000"/>
              <a:t>e</a:t>
            </a:r>
            <a:r>
              <a:rPr lang="en-GB"/>
              <a:t> = r</a:t>
            </a:r>
            <a:r>
              <a:rPr lang="en-GB" baseline="-25000"/>
              <a:t>f</a:t>
            </a:r>
            <a:r>
              <a:rPr lang="en-GB"/>
              <a:t> + </a:t>
            </a:r>
            <a:r>
              <a:rPr lang="el-GR"/>
              <a:t>β</a:t>
            </a:r>
            <a:r>
              <a:rPr lang="en-GB"/>
              <a:t> (r</a:t>
            </a:r>
            <a:r>
              <a:rPr lang="en-GB" baseline="-25000"/>
              <a:t>m</a:t>
            </a:r>
            <a:r>
              <a:rPr lang="en-GB"/>
              <a:t> – r</a:t>
            </a:r>
            <a:r>
              <a:rPr lang="en-GB" baseline="-25000"/>
              <a:t>f</a:t>
            </a:r>
            <a:r>
              <a:rPr lang="en-GB"/>
              <a:t>) = r</a:t>
            </a:r>
            <a:r>
              <a:rPr lang="en-GB" baseline="-25000"/>
              <a:t>f</a:t>
            </a:r>
            <a:r>
              <a:rPr lang="en-GB"/>
              <a:t> + </a:t>
            </a:r>
            <a:r>
              <a:rPr lang="el-GR"/>
              <a:t>β</a:t>
            </a:r>
            <a:r>
              <a:rPr lang="en-GB"/>
              <a:t> </a:t>
            </a:r>
            <a:r>
              <a:rPr lang="en-GB" err="1"/>
              <a:t>r</a:t>
            </a:r>
            <a:r>
              <a:rPr lang="en-GB" baseline="-25000" err="1"/>
              <a:t>p</a:t>
            </a:r>
            <a:endParaRPr lang="en-GB"/>
          </a:p>
          <a:p>
            <a:r>
              <a:rPr lang="en-GB" sz="1800"/>
              <a:t>R</a:t>
            </a:r>
            <a:r>
              <a:rPr lang="en-GB" sz="1800" baseline="-25000"/>
              <a:t>e</a:t>
            </a:r>
            <a:r>
              <a:rPr lang="en-GB" sz="1800"/>
              <a:t> – cost of equity; r</a:t>
            </a:r>
            <a:r>
              <a:rPr lang="en-GB" sz="1800" baseline="-25000"/>
              <a:t>f</a:t>
            </a:r>
            <a:r>
              <a:rPr lang="en-GB" sz="1800"/>
              <a:t> – risk free rate (US treasuries, UK gilts rates)</a:t>
            </a:r>
          </a:p>
          <a:p>
            <a:r>
              <a:rPr lang="en-GB" sz="1800"/>
              <a:t>r</a:t>
            </a:r>
            <a:r>
              <a:rPr lang="en-GB" sz="1800" baseline="-25000"/>
              <a:t>m</a:t>
            </a:r>
            <a:r>
              <a:rPr lang="en-GB" sz="1800"/>
              <a:t> – market required rate of return; </a:t>
            </a:r>
            <a:r>
              <a:rPr lang="en-GB" sz="1800" err="1"/>
              <a:t>r</a:t>
            </a:r>
            <a:r>
              <a:rPr lang="en-GB" sz="1800" baseline="-25000" err="1"/>
              <a:t>p</a:t>
            </a:r>
            <a:r>
              <a:rPr lang="en-GB" sz="1800"/>
              <a:t> –  market risk premium</a:t>
            </a:r>
          </a:p>
          <a:p>
            <a:r>
              <a:rPr lang="el-GR" sz="1800"/>
              <a:t>β</a:t>
            </a:r>
            <a:r>
              <a:rPr lang="en-GB" sz="1800"/>
              <a:t> – measure of volatility – movement of a stock compared to the stock market as a whole</a:t>
            </a:r>
          </a:p>
          <a:p>
            <a:r>
              <a:rPr lang="en-GB" sz="1800"/>
              <a:t>Advantageous – databases with all parameters</a:t>
            </a:r>
          </a:p>
          <a:p>
            <a:r>
              <a:rPr lang="en-GB"/>
              <a:t>Better suited for bigger companies with diversified IP assets</a:t>
            </a:r>
          </a:p>
          <a:p>
            <a:endParaRPr lang="en-GB"/>
          </a:p>
          <a:p>
            <a:endParaRPr lang="en-GB"/>
          </a:p>
        </p:txBody>
      </p:sp>
    </p:spTree>
    <p:extLst>
      <p:ext uri="{BB962C8B-B14F-4D97-AF65-F5344CB8AC3E}">
        <p14:creationId xmlns:p14="http://schemas.microsoft.com/office/powerpoint/2010/main" val="28993231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Discount rate – theoretical models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a:bodyPr>
          <a:lstStyle/>
          <a:p>
            <a:r>
              <a:rPr lang="en-GB"/>
              <a:t>Build up method – R</a:t>
            </a:r>
            <a:r>
              <a:rPr lang="en-GB" baseline="-25000"/>
              <a:t>e</a:t>
            </a:r>
            <a:r>
              <a:rPr lang="en-GB"/>
              <a:t> = r</a:t>
            </a:r>
            <a:r>
              <a:rPr lang="en-GB" baseline="-25000"/>
              <a:t>f</a:t>
            </a:r>
            <a:r>
              <a:rPr lang="en-GB"/>
              <a:t> + </a:t>
            </a:r>
            <a:r>
              <a:rPr lang="en-GB" err="1"/>
              <a:t>r</a:t>
            </a:r>
            <a:r>
              <a:rPr lang="en-GB" baseline="-25000" err="1"/>
              <a:t>p</a:t>
            </a:r>
            <a:r>
              <a:rPr lang="en-GB"/>
              <a:t> + </a:t>
            </a:r>
            <a:r>
              <a:rPr lang="en-GB" err="1"/>
              <a:t>r</a:t>
            </a:r>
            <a:r>
              <a:rPr lang="en-GB" baseline="-25000" err="1"/>
              <a:t>i</a:t>
            </a:r>
            <a:r>
              <a:rPr lang="en-GB"/>
              <a:t> + </a:t>
            </a:r>
            <a:r>
              <a:rPr lang="en-GB" err="1"/>
              <a:t>r</a:t>
            </a:r>
            <a:r>
              <a:rPr lang="en-GB" baseline="-25000" err="1"/>
              <a:t>s</a:t>
            </a:r>
            <a:r>
              <a:rPr lang="en-GB"/>
              <a:t> + </a:t>
            </a:r>
            <a:r>
              <a:rPr lang="en-GB" err="1"/>
              <a:t>r</a:t>
            </a:r>
            <a:r>
              <a:rPr lang="en-GB" baseline="-25000" err="1"/>
              <a:t>c</a:t>
            </a:r>
            <a:r>
              <a:rPr lang="en-GB"/>
              <a:t> + </a:t>
            </a:r>
            <a:r>
              <a:rPr lang="en-GB" err="1"/>
              <a:t>r</a:t>
            </a:r>
            <a:r>
              <a:rPr lang="en-GB" baseline="-25000" err="1"/>
              <a:t>cp</a:t>
            </a:r>
            <a:endParaRPr lang="en-GB" baseline="-25000"/>
          </a:p>
          <a:p>
            <a:r>
              <a:rPr lang="en-GB" sz="1800" err="1"/>
              <a:t>r</a:t>
            </a:r>
            <a:r>
              <a:rPr lang="en-GB" sz="1800" baseline="-25000" err="1"/>
              <a:t>i</a:t>
            </a:r>
            <a:r>
              <a:rPr lang="en-GB" sz="1800"/>
              <a:t> – industry premium, </a:t>
            </a:r>
            <a:r>
              <a:rPr lang="en-GB" sz="1800" err="1"/>
              <a:t>r</a:t>
            </a:r>
            <a:r>
              <a:rPr lang="en-GB" sz="1800" baseline="-25000" err="1"/>
              <a:t>s</a:t>
            </a:r>
            <a:r>
              <a:rPr lang="en-GB" sz="1800"/>
              <a:t> – size premium, </a:t>
            </a:r>
            <a:r>
              <a:rPr lang="en-GB" sz="1800" err="1"/>
              <a:t>r</a:t>
            </a:r>
            <a:r>
              <a:rPr lang="en-GB" sz="1800" baseline="-25000" err="1"/>
              <a:t>c</a:t>
            </a:r>
            <a:r>
              <a:rPr lang="en-GB" sz="1800"/>
              <a:t> – country premium, </a:t>
            </a:r>
            <a:r>
              <a:rPr lang="en-GB" sz="1800" err="1"/>
              <a:t>r</a:t>
            </a:r>
            <a:r>
              <a:rPr lang="en-GB" sz="1800" baseline="-25000" err="1"/>
              <a:t>cp</a:t>
            </a:r>
            <a:r>
              <a:rPr lang="en-GB" sz="1800"/>
              <a:t> – company risk</a:t>
            </a:r>
          </a:p>
          <a:p>
            <a:r>
              <a:rPr lang="en-GB" sz="1800"/>
              <a:t>Advantageous – databases with all parameters</a:t>
            </a:r>
          </a:p>
          <a:p>
            <a:r>
              <a:rPr lang="en-GB"/>
              <a:t>Better suited for bigger companies with diversified IP assets</a:t>
            </a:r>
          </a:p>
          <a:p>
            <a:endParaRPr lang="en-GB"/>
          </a:p>
          <a:p>
            <a:endParaRPr lang="en-GB"/>
          </a:p>
        </p:txBody>
      </p:sp>
    </p:spTree>
    <p:extLst>
      <p:ext uri="{BB962C8B-B14F-4D97-AF65-F5344CB8AC3E}">
        <p14:creationId xmlns:p14="http://schemas.microsoft.com/office/powerpoint/2010/main" val="928527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Discount rate – IP – early stage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a:bodyPr>
          <a:lstStyle/>
          <a:p>
            <a:r>
              <a:rPr lang="en-GB"/>
              <a:t>IP valuations discount rate</a:t>
            </a:r>
          </a:p>
          <a:p>
            <a:pPr marL="342900" indent="-342900">
              <a:buFont typeface="Arial" panose="020B0604020202020204" pitchFamily="34" charset="0"/>
              <a:buChar char="•"/>
            </a:pPr>
            <a:r>
              <a:rPr lang="en-GB" sz="1800"/>
              <a:t>Not a diversified portfolio (single asset/product - more risk)</a:t>
            </a:r>
          </a:p>
          <a:p>
            <a:pPr marL="342900" indent="-342900">
              <a:buFont typeface="Arial" panose="020B0604020202020204" pitchFamily="34" charset="0"/>
              <a:buChar char="•"/>
            </a:pPr>
            <a:r>
              <a:rPr lang="en-GB" sz="1800"/>
              <a:t>High likelihood of failure </a:t>
            </a:r>
          </a:p>
          <a:p>
            <a:pPr marL="342900" indent="-342900">
              <a:buFont typeface="Arial" panose="020B0604020202020204" pitchFamily="34" charset="0"/>
              <a:buChar char="•"/>
            </a:pPr>
            <a:r>
              <a:rPr lang="en-GB" sz="1800"/>
              <a:t>Market/Industry/Regulatory landscapes matter</a:t>
            </a:r>
          </a:p>
          <a:p>
            <a:r>
              <a:rPr lang="en-GB" sz="1800"/>
              <a:t>Investment in IP – very similar to early-stage Venture Capital Investment </a:t>
            </a:r>
          </a:p>
          <a:p>
            <a:endParaRPr lang="en-GB"/>
          </a:p>
          <a:p>
            <a:endParaRPr lang="en-GB"/>
          </a:p>
        </p:txBody>
      </p:sp>
    </p:spTree>
    <p:extLst>
      <p:ext uri="{BB962C8B-B14F-4D97-AF65-F5344CB8AC3E}">
        <p14:creationId xmlns:p14="http://schemas.microsoft.com/office/powerpoint/2010/main" val="3968703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Discount rate – IP </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2077199"/>
            <a:ext cx="10515600" cy="4062343"/>
          </a:xfrm>
        </p:spPr>
        <p:txBody>
          <a:bodyPr>
            <a:normAutofit/>
          </a:bodyPr>
          <a:lstStyle/>
          <a:p>
            <a:r>
              <a:rPr lang="en-GB"/>
              <a:t>Venture Capital Rates of Return</a:t>
            </a:r>
          </a:p>
          <a:p>
            <a:endParaRPr lang="en-GB"/>
          </a:p>
          <a:p>
            <a:endParaRPr lang="en-GB"/>
          </a:p>
          <a:p>
            <a:endParaRPr lang="en-GB"/>
          </a:p>
          <a:p>
            <a:r>
              <a:rPr lang="en-GB" sz="700"/>
              <a:t>Intellectual property – Valuation, Exploitation, and Infringement Damages – Russell L. Parr – 5</a:t>
            </a:r>
            <a:r>
              <a:rPr lang="en-GB" sz="700" baseline="30000"/>
              <a:t>th</a:t>
            </a:r>
            <a:r>
              <a:rPr lang="en-GB" sz="700"/>
              <a:t> edition 2018</a:t>
            </a:r>
          </a:p>
          <a:p>
            <a:r>
              <a:rPr lang="en-GB" sz="1400"/>
              <a:t>Startup – companies less than 1 year old; 	First stage – Prototypes developed, scaling up risk high; </a:t>
            </a:r>
          </a:p>
          <a:p>
            <a:r>
              <a:rPr lang="en-GB" sz="1400"/>
              <a:t>Second stage – Product finalised and company growing; 	Third stage – Companies approaching maturity</a:t>
            </a:r>
          </a:p>
          <a:p>
            <a:endParaRPr lang="en-GB" sz="1400"/>
          </a:p>
        </p:txBody>
      </p:sp>
      <p:graphicFrame>
        <p:nvGraphicFramePr>
          <p:cNvPr id="4" name="Table 4">
            <a:extLst>
              <a:ext uri="{FF2B5EF4-FFF2-40B4-BE49-F238E27FC236}">
                <a16:creationId xmlns:a16="http://schemas.microsoft.com/office/drawing/2014/main" id="{E26DF81F-D6F7-16A0-45C5-78C84C89789E}"/>
              </a:ext>
            </a:extLst>
          </p:cNvPr>
          <p:cNvGraphicFramePr>
            <a:graphicFrameLocks noGrp="1"/>
          </p:cNvGraphicFramePr>
          <p:nvPr>
            <p:extLst>
              <p:ext uri="{D42A27DB-BD31-4B8C-83A1-F6EECF244321}">
                <p14:modId xmlns:p14="http://schemas.microsoft.com/office/powerpoint/2010/main" val="237981618"/>
              </p:ext>
            </p:extLst>
          </p:nvPr>
        </p:nvGraphicFramePr>
        <p:xfrm>
          <a:off x="2461584" y="2866311"/>
          <a:ext cx="8128000" cy="1854200"/>
        </p:xfrm>
        <a:graphic>
          <a:graphicData uri="http://schemas.openxmlformats.org/drawingml/2006/table">
            <a:tbl>
              <a:tblPr firstRow="1" bandRow="1">
                <a:tableStyleId>{69012ECD-51FC-41F1-AA8D-1B2483CD663E}</a:tableStyleId>
              </a:tblPr>
              <a:tblGrid>
                <a:gridCol w="4064000">
                  <a:extLst>
                    <a:ext uri="{9D8B030D-6E8A-4147-A177-3AD203B41FA5}">
                      <a16:colId xmlns:a16="http://schemas.microsoft.com/office/drawing/2014/main" val="570042804"/>
                    </a:ext>
                  </a:extLst>
                </a:gridCol>
                <a:gridCol w="4064000">
                  <a:extLst>
                    <a:ext uri="{9D8B030D-6E8A-4147-A177-3AD203B41FA5}">
                      <a16:colId xmlns:a16="http://schemas.microsoft.com/office/drawing/2014/main" val="3222840313"/>
                    </a:ext>
                  </a:extLst>
                </a:gridCol>
              </a:tblGrid>
              <a:tr h="370840">
                <a:tc>
                  <a:txBody>
                    <a:bodyPr/>
                    <a:lstStyle/>
                    <a:p>
                      <a:pPr algn="ctr"/>
                      <a:r>
                        <a:rPr lang="en-GB"/>
                        <a:t>Stage of development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F758B"/>
                    </a:solidFill>
                  </a:tcPr>
                </a:tc>
                <a:tc>
                  <a:txBody>
                    <a:bodyPr/>
                    <a:lstStyle/>
                    <a:p>
                      <a:pPr algn="ctr"/>
                      <a:r>
                        <a:rPr lang="en-GB"/>
                        <a:t>Required rate of return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F758B"/>
                    </a:solidFill>
                  </a:tcPr>
                </a:tc>
                <a:extLst>
                  <a:ext uri="{0D108BD9-81ED-4DB2-BD59-A6C34878D82A}">
                    <a16:rowId xmlns:a16="http://schemas.microsoft.com/office/drawing/2014/main" val="2340000069"/>
                  </a:ext>
                </a:extLst>
              </a:tr>
              <a:tr h="370840">
                <a:tc>
                  <a:txBody>
                    <a:bodyPr/>
                    <a:lstStyle/>
                    <a:p>
                      <a:pPr algn="ctr"/>
                      <a:r>
                        <a:rPr lang="en-GB"/>
                        <a:t>Startup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a:t>50 - 70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1748948"/>
                  </a:ext>
                </a:extLst>
              </a:tr>
              <a:tr h="370840">
                <a:tc>
                  <a:txBody>
                    <a:bodyPr/>
                    <a:lstStyle/>
                    <a:p>
                      <a:pPr algn="ctr"/>
                      <a:r>
                        <a:rPr lang="en-GB"/>
                        <a:t>First stage (early development)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a:t>40 - 60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3754020"/>
                  </a:ext>
                </a:extLst>
              </a:tr>
              <a:tr h="370840">
                <a:tc>
                  <a:txBody>
                    <a:bodyPr/>
                    <a:lstStyle/>
                    <a:p>
                      <a:pPr algn="ctr"/>
                      <a:r>
                        <a:rPr lang="en-GB"/>
                        <a:t>Second Stage (expansion)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a:t>30 - 50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5397812"/>
                  </a:ext>
                </a:extLst>
              </a:tr>
              <a:tr h="370840">
                <a:tc>
                  <a:txBody>
                    <a:bodyPr/>
                    <a:lstStyle/>
                    <a:p>
                      <a:pPr algn="ctr"/>
                      <a:r>
                        <a:rPr lang="en-GB"/>
                        <a:t>Third Stage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a:t>20 - 35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2787827"/>
                  </a:ext>
                </a:extLst>
              </a:tr>
            </a:tbl>
          </a:graphicData>
        </a:graphic>
      </p:graphicFrame>
    </p:spTree>
    <p:extLst>
      <p:ext uri="{BB962C8B-B14F-4D97-AF65-F5344CB8AC3E}">
        <p14:creationId xmlns:p14="http://schemas.microsoft.com/office/powerpoint/2010/main" val="3369428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Why? </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r>
              <a:rPr lang="en-GB" dirty="0"/>
              <a:t>Understanding the monetary value of the intangible asset (intellectual property) at a specific time.</a:t>
            </a:r>
          </a:p>
          <a:p>
            <a:endParaRPr lang="en-GB" dirty="0"/>
          </a:p>
          <a:p>
            <a:pPr marL="1028700" lvl="1" indent="-342900"/>
            <a:endParaRPr lang="en-GB" dirty="0"/>
          </a:p>
        </p:txBody>
      </p:sp>
      <p:pic>
        <p:nvPicPr>
          <p:cNvPr id="5" name="Picture 4" descr="Confused Bee">
            <a:extLst>
              <a:ext uri="{FF2B5EF4-FFF2-40B4-BE49-F238E27FC236}">
                <a16:creationId xmlns:a16="http://schemas.microsoft.com/office/drawing/2014/main" id="{52E32257-A394-FEB6-FDE2-D76BA1AF4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9112" y="2675376"/>
            <a:ext cx="3533775" cy="3533775"/>
          </a:xfrm>
          <a:prstGeom prst="rect">
            <a:avLst/>
          </a:prstGeom>
        </p:spPr>
      </p:pic>
    </p:spTree>
    <p:extLst>
      <p:ext uri="{BB962C8B-B14F-4D97-AF65-F5344CB8AC3E}">
        <p14:creationId xmlns:p14="http://schemas.microsoft.com/office/powerpoint/2010/main" val="199151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Discount rate – IP</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2077199"/>
            <a:ext cx="10515600" cy="4062343"/>
          </a:xfrm>
        </p:spPr>
        <p:txBody>
          <a:bodyPr>
            <a:normAutofit/>
          </a:bodyPr>
          <a:lstStyle/>
          <a:p>
            <a:r>
              <a:rPr lang="en-GB"/>
              <a:t>Venture Capital Rates of Return - </a:t>
            </a:r>
            <a:r>
              <a:rPr lang="en-GB" sz="2000"/>
              <a:t>(1+TR)</a:t>
            </a:r>
            <a:r>
              <a:rPr lang="en-GB" sz="2000" baseline="30000"/>
              <a:t>T</a:t>
            </a:r>
            <a:r>
              <a:rPr lang="en-GB" sz="2000"/>
              <a:t> = (1+r)</a:t>
            </a:r>
            <a:r>
              <a:rPr lang="en-GB" sz="2000" baseline="30000"/>
              <a:t>T</a:t>
            </a:r>
            <a:r>
              <a:rPr lang="en-GB" sz="2000"/>
              <a:t>/(1-p)  </a:t>
            </a:r>
          </a:p>
          <a:p>
            <a:r>
              <a:rPr lang="en-GB" sz="2000"/>
              <a:t> TR = [(1+r)</a:t>
            </a:r>
            <a:r>
              <a:rPr lang="en-GB" sz="2000" baseline="30000"/>
              <a:t>T</a:t>
            </a:r>
            <a:r>
              <a:rPr lang="en-GB" sz="2000"/>
              <a:t>/(1-p)]</a:t>
            </a:r>
            <a:r>
              <a:rPr lang="en-GB" sz="2000" baseline="30000"/>
              <a:t>(1/T)</a:t>
            </a:r>
            <a:r>
              <a:rPr lang="en-GB" sz="2000"/>
              <a:t> – 1;    </a:t>
            </a:r>
            <a:r>
              <a:rPr lang="en-GB" sz="1600"/>
              <a:t>TR – target return; r- required return; p – probability of failure; T- time to exit</a:t>
            </a:r>
          </a:p>
          <a:p>
            <a:r>
              <a:rPr lang="en-GB" sz="1600"/>
              <a:t>For r = 25%</a:t>
            </a:r>
          </a:p>
        </p:txBody>
      </p:sp>
      <p:graphicFrame>
        <p:nvGraphicFramePr>
          <p:cNvPr id="5" name="Table 4">
            <a:extLst>
              <a:ext uri="{FF2B5EF4-FFF2-40B4-BE49-F238E27FC236}">
                <a16:creationId xmlns:a16="http://schemas.microsoft.com/office/drawing/2014/main" id="{D91E6833-E5E3-1BE8-4DE5-0C9D6726B60B}"/>
              </a:ext>
            </a:extLst>
          </p:cNvPr>
          <p:cNvGraphicFramePr>
            <a:graphicFrameLocks noGrp="1"/>
          </p:cNvGraphicFramePr>
          <p:nvPr>
            <p:extLst>
              <p:ext uri="{D42A27DB-BD31-4B8C-83A1-F6EECF244321}">
                <p14:modId xmlns:p14="http://schemas.microsoft.com/office/powerpoint/2010/main" val="3132769336"/>
              </p:ext>
            </p:extLst>
          </p:nvPr>
        </p:nvGraphicFramePr>
        <p:xfrm>
          <a:off x="3291121" y="3429000"/>
          <a:ext cx="6444340" cy="2161800"/>
        </p:xfrm>
        <a:graphic>
          <a:graphicData uri="http://schemas.openxmlformats.org/drawingml/2006/table">
            <a:tbl>
              <a:tblPr>
                <a:tableStyleId>{125E5076-3810-47DD-B79F-674D7AD40C01}</a:tableStyleId>
              </a:tblPr>
              <a:tblGrid>
                <a:gridCol w="644434">
                  <a:extLst>
                    <a:ext uri="{9D8B030D-6E8A-4147-A177-3AD203B41FA5}">
                      <a16:colId xmlns:a16="http://schemas.microsoft.com/office/drawing/2014/main" val="3153760322"/>
                    </a:ext>
                  </a:extLst>
                </a:gridCol>
                <a:gridCol w="644434">
                  <a:extLst>
                    <a:ext uri="{9D8B030D-6E8A-4147-A177-3AD203B41FA5}">
                      <a16:colId xmlns:a16="http://schemas.microsoft.com/office/drawing/2014/main" val="2407260696"/>
                    </a:ext>
                  </a:extLst>
                </a:gridCol>
                <a:gridCol w="644434">
                  <a:extLst>
                    <a:ext uri="{9D8B030D-6E8A-4147-A177-3AD203B41FA5}">
                      <a16:colId xmlns:a16="http://schemas.microsoft.com/office/drawing/2014/main" val="759848612"/>
                    </a:ext>
                  </a:extLst>
                </a:gridCol>
                <a:gridCol w="644434">
                  <a:extLst>
                    <a:ext uri="{9D8B030D-6E8A-4147-A177-3AD203B41FA5}">
                      <a16:colId xmlns:a16="http://schemas.microsoft.com/office/drawing/2014/main" val="1367509023"/>
                    </a:ext>
                  </a:extLst>
                </a:gridCol>
                <a:gridCol w="644434">
                  <a:extLst>
                    <a:ext uri="{9D8B030D-6E8A-4147-A177-3AD203B41FA5}">
                      <a16:colId xmlns:a16="http://schemas.microsoft.com/office/drawing/2014/main" val="2968630755"/>
                    </a:ext>
                  </a:extLst>
                </a:gridCol>
                <a:gridCol w="644434">
                  <a:extLst>
                    <a:ext uri="{9D8B030D-6E8A-4147-A177-3AD203B41FA5}">
                      <a16:colId xmlns:a16="http://schemas.microsoft.com/office/drawing/2014/main" val="4166373453"/>
                    </a:ext>
                  </a:extLst>
                </a:gridCol>
                <a:gridCol w="644434">
                  <a:extLst>
                    <a:ext uri="{9D8B030D-6E8A-4147-A177-3AD203B41FA5}">
                      <a16:colId xmlns:a16="http://schemas.microsoft.com/office/drawing/2014/main" val="1892324132"/>
                    </a:ext>
                  </a:extLst>
                </a:gridCol>
                <a:gridCol w="644434">
                  <a:extLst>
                    <a:ext uri="{9D8B030D-6E8A-4147-A177-3AD203B41FA5}">
                      <a16:colId xmlns:a16="http://schemas.microsoft.com/office/drawing/2014/main" val="1183705007"/>
                    </a:ext>
                  </a:extLst>
                </a:gridCol>
                <a:gridCol w="644434">
                  <a:extLst>
                    <a:ext uri="{9D8B030D-6E8A-4147-A177-3AD203B41FA5}">
                      <a16:colId xmlns:a16="http://schemas.microsoft.com/office/drawing/2014/main" val="1481828141"/>
                    </a:ext>
                  </a:extLst>
                </a:gridCol>
                <a:gridCol w="644434">
                  <a:extLst>
                    <a:ext uri="{9D8B030D-6E8A-4147-A177-3AD203B41FA5}">
                      <a16:colId xmlns:a16="http://schemas.microsoft.com/office/drawing/2014/main" val="2513338240"/>
                    </a:ext>
                  </a:extLst>
                </a:gridCol>
              </a:tblGrid>
              <a:tr h="216180">
                <a:tc>
                  <a:txBody>
                    <a:bodyPr/>
                    <a:lstStyle/>
                    <a:p>
                      <a:pPr algn="ctr" fontAlgn="b"/>
                      <a:endParaRPr lang="en-GB" sz="1100" b="0" i="0" u="none" strike="noStrike">
                        <a:solidFill>
                          <a:schemeClr val="bg1"/>
                        </a:solidFill>
                        <a:effectLst/>
                        <a:latin typeface="Calibri" panose="020F0502020204030204" pitchFamily="34" charset="0"/>
                      </a:endParaRPr>
                    </a:p>
                  </a:txBody>
                  <a:tcPr marL="7620" marR="7620" marT="7620" marB="0" anchor="ctr">
                    <a:noFill/>
                  </a:tcPr>
                </a:tc>
                <a:tc>
                  <a:txBody>
                    <a:bodyPr/>
                    <a:lstStyle/>
                    <a:p>
                      <a:pPr algn="ctr" fontAlgn="b"/>
                      <a:r>
                        <a:rPr lang="en-GB" sz="1100" b="1" u="none" strike="noStrike">
                          <a:effectLst/>
                        </a:rPr>
                        <a:t>10%</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b="1" u="none" strike="noStrike">
                          <a:effectLst/>
                        </a:rPr>
                        <a:t>20.0%</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b="1" u="none" strike="noStrike">
                          <a:effectLst/>
                        </a:rPr>
                        <a:t>30.0%</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b="1" u="none" strike="noStrike">
                          <a:effectLst/>
                        </a:rPr>
                        <a:t>40.0%</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b="1" u="none" strike="noStrike">
                          <a:effectLst/>
                        </a:rPr>
                        <a:t>50.0%</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b="1" u="none" strike="noStrike">
                          <a:effectLst/>
                        </a:rPr>
                        <a:t>60.0%</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b="1" u="none" strike="noStrike">
                          <a:effectLst/>
                        </a:rPr>
                        <a:t>70.0%</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b="1" u="none" strike="noStrike">
                          <a:effectLst/>
                        </a:rPr>
                        <a:t>80.0%</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b="1" u="none" strike="noStrike">
                          <a:effectLst/>
                        </a:rPr>
                        <a:t>90.0%</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extLst>
                  <a:ext uri="{0D108BD9-81ED-4DB2-BD59-A6C34878D82A}">
                    <a16:rowId xmlns:a16="http://schemas.microsoft.com/office/drawing/2014/main" val="286689799"/>
                  </a:ext>
                </a:extLst>
              </a:tr>
              <a:tr h="216180">
                <a:tc>
                  <a:txBody>
                    <a:bodyPr/>
                    <a:lstStyle/>
                    <a:p>
                      <a:pPr algn="ctr" fontAlgn="b"/>
                      <a:r>
                        <a:rPr lang="en-GB" sz="1100" b="1" u="none" strike="noStrike">
                          <a:effectLst/>
                        </a:rPr>
                        <a:t>1</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39%</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56%</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79%</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108%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150%</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213%</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317%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525%</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1150%</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extLst>
                  <a:ext uri="{0D108BD9-81ED-4DB2-BD59-A6C34878D82A}">
                    <a16:rowId xmlns:a16="http://schemas.microsoft.com/office/drawing/2014/main" val="160159380"/>
                  </a:ext>
                </a:extLst>
              </a:tr>
              <a:tr h="216180">
                <a:tc>
                  <a:txBody>
                    <a:bodyPr/>
                    <a:lstStyle/>
                    <a:p>
                      <a:pPr algn="ctr" fontAlgn="b"/>
                      <a:r>
                        <a:rPr lang="en-GB" sz="1100" b="1" u="none" strike="noStrike">
                          <a:effectLst/>
                        </a:rPr>
                        <a:t>2</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32%</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40%</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49%</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61%</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77%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98%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128%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180%</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295%</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extLst>
                  <a:ext uri="{0D108BD9-81ED-4DB2-BD59-A6C34878D82A}">
                    <a16:rowId xmlns:a16="http://schemas.microsoft.com/office/drawing/2014/main" val="1145232620"/>
                  </a:ext>
                </a:extLst>
              </a:tr>
              <a:tr h="216180">
                <a:tc>
                  <a:txBody>
                    <a:bodyPr/>
                    <a:lstStyle/>
                    <a:p>
                      <a:pPr algn="ctr" fontAlgn="b"/>
                      <a:r>
                        <a:rPr lang="en-GB" sz="1100" b="1" u="none" strike="noStrike">
                          <a:effectLst/>
                        </a:rPr>
                        <a:t>3</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29%</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35%</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41%</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57%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70%</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87%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114%</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169%</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extLst>
                  <a:ext uri="{0D108BD9-81ED-4DB2-BD59-A6C34878D82A}">
                    <a16:rowId xmlns:a16="http://schemas.microsoft.com/office/drawing/2014/main" val="1508421130"/>
                  </a:ext>
                </a:extLst>
              </a:tr>
              <a:tr h="216180">
                <a:tc>
                  <a:txBody>
                    <a:bodyPr/>
                    <a:lstStyle/>
                    <a:p>
                      <a:pPr algn="ctr" fontAlgn="b"/>
                      <a:r>
                        <a:rPr lang="en-GB" sz="1100" b="1" u="none" strike="noStrike">
                          <a:effectLst/>
                        </a:rPr>
                        <a:t>4</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32%</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42%</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49%</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57%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69%</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87%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122%</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extLst>
                  <a:ext uri="{0D108BD9-81ED-4DB2-BD59-A6C34878D82A}">
                    <a16:rowId xmlns:a16="http://schemas.microsoft.com/office/drawing/2014/main" val="1090926245"/>
                  </a:ext>
                </a:extLst>
              </a:tr>
              <a:tr h="216180">
                <a:tc>
                  <a:txBody>
                    <a:bodyPr/>
                    <a:lstStyle/>
                    <a:p>
                      <a:pPr algn="ctr" fontAlgn="b"/>
                      <a:r>
                        <a:rPr lang="en-GB" sz="1100" b="1" u="none" strike="noStrike">
                          <a:effectLst/>
                        </a:rPr>
                        <a:t>5</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31%</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34%</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44%</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50%</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59%</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72%</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98%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extLst>
                  <a:ext uri="{0D108BD9-81ED-4DB2-BD59-A6C34878D82A}">
                    <a16:rowId xmlns:a16="http://schemas.microsoft.com/office/drawing/2014/main" val="2365937244"/>
                  </a:ext>
                </a:extLst>
              </a:tr>
              <a:tr h="216180">
                <a:tc>
                  <a:txBody>
                    <a:bodyPr/>
                    <a:lstStyle/>
                    <a:p>
                      <a:pPr algn="ctr" fontAlgn="b"/>
                      <a:r>
                        <a:rPr lang="en-GB" sz="1100" b="1" u="none" strike="noStrike">
                          <a:effectLst/>
                        </a:rPr>
                        <a:t>6</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30%</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33%</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36%</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40%</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46%</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53%</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63%</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83%</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extLst>
                  <a:ext uri="{0D108BD9-81ED-4DB2-BD59-A6C34878D82A}">
                    <a16:rowId xmlns:a16="http://schemas.microsoft.com/office/drawing/2014/main" val="3714223801"/>
                  </a:ext>
                </a:extLst>
              </a:tr>
              <a:tr h="216180">
                <a:tc>
                  <a:txBody>
                    <a:bodyPr/>
                    <a:lstStyle/>
                    <a:p>
                      <a:pPr algn="ctr" fontAlgn="b"/>
                      <a:r>
                        <a:rPr lang="en-GB" sz="1100" b="1" u="none" strike="noStrike">
                          <a:effectLst/>
                        </a:rPr>
                        <a:t>7</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29%</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32%</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34%</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42%</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57%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74%</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extLst>
                  <a:ext uri="{0D108BD9-81ED-4DB2-BD59-A6C34878D82A}">
                    <a16:rowId xmlns:a16="http://schemas.microsoft.com/office/drawing/2014/main" val="229388951"/>
                  </a:ext>
                </a:extLst>
              </a:tr>
              <a:tr h="216180">
                <a:tc>
                  <a:txBody>
                    <a:bodyPr/>
                    <a:lstStyle/>
                    <a:p>
                      <a:pPr algn="ctr" fontAlgn="b"/>
                      <a:r>
                        <a:rPr lang="en-GB" sz="1100" b="1" u="none" strike="noStrike">
                          <a:effectLst/>
                        </a:rPr>
                        <a:t>8</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29%</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31%</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33%</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36%</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40%</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45%</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53%</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67%</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extLst>
                  <a:ext uri="{0D108BD9-81ED-4DB2-BD59-A6C34878D82A}">
                    <a16:rowId xmlns:a16="http://schemas.microsoft.com/office/drawing/2014/main" val="2252608957"/>
                  </a:ext>
                </a:extLst>
              </a:tr>
              <a:tr h="216180">
                <a:tc>
                  <a:txBody>
                    <a:bodyPr/>
                    <a:lstStyle/>
                    <a:p>
                      <a:pPr algn="ctr" fontAlgn="b"/>
                      <a:r>
                        <a:rPr lang="en-GB" sz="1100" b="1" u="none" strike="noStrike">
                          <a:effectLst/>
                        </a:rPr>
                        <a:t>9</a:t>
                      </a:r>
                      <a:endParaRPr lang="en-GB" sz="1100" b="1"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26%</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28%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30%</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32%</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35%</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38%</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43%</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49%</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100" u="none" strike="noStrike">
                          <a:effectLst/>
                        </a:rPr>
                        <a:t>61%</a:t>
                      </a:r>
                      <a:endParaRPr lang="en-GB" sz="1100" b="0" i="0" u="none" strike="noStrike">
                        <a:solidFill>
                          <a:srgbClr val="000000"/>
                        </a:solidFill>
                        <a:effectLst/>
                        <a:latin typeface="Calibri" panose="020F0502020204030204" pitchFamily="34" charset="0"/>
                      </a:endParaRPr>
                    </a:p>
                  </a:txBody>
                  <a:tcPr marL="7620" marR="7620" marT="7620" marB="0" anchor="ctr">
                    <a:solidFill>
                      <a:srgbClr val="4F758B"/>
                    </a:solidFill>
                  </a:tcPr>
                </a:tc>
                <a:extLst>
                  <a:ext uri="{0D108BD9-81ED-4DB2-BD59-A6C34878D82A}">
                    <a16:rowId xmlns:a16="http://schemas.microsoft.com/office/drawing/2014/main" val="3090255101"/>
                  </a:ext>
                </a:extLst>
              </a:tr>
            </a:tbl>
          </a:graphicData>
        </a:graphic>
      </p:graphicFrame>
      <p:sp>
        <p:nvSpPr>
          <p:cNvPr id="7" name="Rectangle 6">
            <a:extLst>
              <a:ext uri="{FF2B5EF4-FFF2-40B4-BE49-F238E27FC236}">
                <a16:creationId xmlns:a16="http://schemas.microsoft.com/office/drawing/2014/main" id="{E581D375-CC70-0CBB-DCDF-115B79F2093E}"/>
              </a:ext>
            </a:extLst>
          </p:cNvPr>
          <p:cNvSpPr/>
          <p:nvPr/>
        </p:nvSpPr>
        <p:spPr>
          <a:xfrm>
            <a:off x="3021154" y="4946469"/>
            <a:ext cx="6984274" cy="209005"/>
          </a:xfrm>
          <a:prstGeom prst="rect">
            <a:avLst/>
          </a:prstGeom>
          <a:noFill/>
          <a:ln w="28575">
            <a:solidFill>
              <a:srgbClr val="408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5168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Royalty rate</a:t>
            </a:r>
          </a:p>
        </p:txBody>
      </p:sp>
      <p:pic>
        <p:nvPicPr>
          <p:cNvPr id="5" name="Content Placeholder 4" descr="Boardroom outline">
            <a:extLst>
              <a:ext uri="{FF2B5EF4-FFF2-40B4-BE49-F238E27FC236}">
                <a16:creationId xmlns:a16="http://schemas.microsoft.com/office/drawing/2014/main" id="{F673FD53-5BAC-486C-2B93-8974863895AC}"/>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3730" y="1629000"/>
            <a:ext cx="1800000" cy="1800000"/>
          </a:xfrm>
        </p:spPr>
      </p:pic>
      <p:sp>
        <p:nvSpPr>
          <p:cNvPr id="6" name="TextBox 5">
            <a:extLst>
              <a:ext uri="{FF2B5EF4-FFF2-40B4-BE49-F238E27FC236}">
                <a16:creationId xmlns:a16="http://schemas.microsoft.com/office/drawing/2014/main" id="{3C444FBF-3B91-2A78-22B4-8C39E85284E2}"/>
              </a:ext>
            </a:extLst>
          </p:cNvPr>
          <p:cNvSpPr txBox="1"/>
          <p:nvPr/>
        </p:nvSpPr>
        <p:spPr>
          <a:xfrm>
            <a:off x="868269" y="1968550"/>
            <a:ext cx="8563113" cy="3884397"/>
          </a:xfrm>
          <a:prstGeom prst="rect">
            <a:avLst/>
          </a:prstGeom>
          <a:noFill/>
        </p:spPr>
        <p:txBody>
          <a:bodyPr wrap="square" rtlCol="0">
            <a:spAutoFit/>
          </a:bodyPr>
          <a:lstStyle/>
          <a:p>
            <a:r>
              <a:rPr lang="en-GB"/>
              <a:t>Royalty rate – Licensor (owner of IP) – granting rights to Licensee (using the IP)</a:t>
            </a:r>
          </a:p>
          <a:p>
            <a:endParaRPr lang="en-GB"/>
          </a:p>
          <a:p>
            <a:pPr>
              <a:lnSpc>
                <a:spcPct val="200000"/>
              </a:lnSpc>
            </a:pPr>
            <a:r>
              <a:rPr lang="en-GB"/>
              <a:t>Licensing agreement – many considerations</a:t>
            </a:r>
          </a:p>
          <a:p>
            <a:pPr marL="285750" indent="-285750">
              <a:lnSpc>
                <a:spcPct val="200000"/>
              </a:lnSpc>
              <a:buFont typeface="Arial" panose="020B0604020202020204" pitchFamily="34" charset="0"/>
              <a:buChar char="•"/>
            </a:pPr>
            <a:r>
              <a:rPr lang="en-GB"/>
              <a:t>Licensed rights (details of IP)</a:t>
            </a:r>
          </a:p>
          <a:p>
            <a:pPr marL="285750" indent="-285750">
              <a:lnSpc>
                <a:spcPct val="200000"/>
              </a:lnSpc>
              <a:buFont typeface="Arial" panose="020B0604020202020204" pitchFamily="34" charset="0"/>
              <a:buChar char="•"/>
            </a:pPr>
            <a:r>
              <a:rPr lang="en-GB"/>
              <a:t>Scope of licence (geographies, markets, field of use)</a:t>
            </a:r>
          </a:p>
          <a:p>
            <a:pPr marL="285750" indent="-285750">
              <a:lnSpc>
                <a:spcPct val="200000"/>
              </a:lnSpc>
              <a:buFont typeface="Arial" panose="020B0604020202020204" pitchFamily="34" charset="0"/>
              <a:buChar char="•"/>
            </a:pPr>
            <a:r>
              <a:rPr lang="en-GB"/>
              <a:t>Exclusivity (exclusive, sole, non-exclusive)</a:t>
            </a:r>
          </a:p>
          <a:p>
            <a:pPr marL="285750" indent="-285750">
              <a:lnSpc>
                <a:spcPct val="200000"/>
              </a:lnSpc>
              <a:buFont typeface="Arial" panose="020B0604020202020204" pitchFamily="34" charset="0"/>
              <a:buChar char="•"/>
            </a:pPr>
            <a:r>
              <a:rPr lang="en-GB"/>
              <a:t>Financial terms (up-front payments, milestone payments, running royalties, royalty base, equity compensation, audit clauses, etc.)</a:t>
            </a:r>
          </a:p>
        </p:txBody>
      </p:sp>
      <p:pic>
        <p:nvPicPr>
          <p:cNvPr id="8" name="Graphic 7" descr="Handshake with solid fill">
            <a:extLst>
              <a:ext uri="{FF2B5EF4-FFF2-40B4-BE49-F238E27FC236}">
                <a16:creationId xmlns:a16="http://schemas.microsoft.com/office/drawing/2014/main" id="{90A654DE-6744-F3FC-1305-EC2B979E7C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66530" y="3362474"/>
            <a:ext cx="914400" cy="914400"/>
          </a:xfrm>
          <a:prstGeom prst="rect">
            <a:avLst/>
          </a:prstGeom>
        </p:spPr>
      </p:pic>
    </p:spTree>
    <p:extLst>
      <p:ext uri="{BB962C8B-B14F-4D97-AF65-F5344CB8AC3E}">
        <p14:creationId xmlns:p14="http://schemas.microsoft.com/office/powerpoint/2010/main" val="32276584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Royalty rate</a:t>
            </a:r>
          </a:p>
        </p:txBody>
      </p:sp>
      <p:graphicFrame>
        <p:nvGraphicFramePr>
          <p:cNvPr id="7" name="Table 8">
            <a:extLst>
              <a:ext uri="{FF2B5EF4-FFF2-40B4-BE49-F238E27FC236}">
                <a16:creationId xmlns:a16="http://schemas.microsoft.com/office/drawing/2014/main" id="{F58A61B9-210C-0640-D8C8-D6DCA0AF3F8A}"/>
              </a:ext>
            </a:extLst>
          </p:cNvPr>
          <p:cNvGraphicFramePr>
            <a:graphicFrameLocks noGrp="1"/>
          </p:cNvGraphicFramePr>
          <p:nvPr>
            <p:ph idx="1"/>
            <p:extLst>
              <p:ext uri="{D42A27DB-BD31-4B8C-83A1-F6EECF244321}">
                <p14:modId xmlns:p14="http://schemas.microsoft.com/office/powerpoint/2010/main" val="1437485184"/>
              </p:ext>
            </p:extLst>
          </p:nvPr>
        </p:nvGraphicFramePr>
        <p:xfrm>
          <a:off x="838200" y="1800763"/>
          <a:ext cx="10515600" cy="2766483"/>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1960634872"/>
                    </a:ext>
                  </a:extLst>
                </a:gridCol>
                <a:gridCol w="1314450">
                  <a:extLst>
                    <a:ext uri="{9D8B030D-6E8A-4147-A177-3AD203B41FA5}">
                      <a16:colId xmlns:a16="http://schemas.microsoft.com/office/drawing/2014/main" val="2992426449"/>
                    </a:ext>
                  </a:extLst>
                </a:gridCol>
                <a:gridCol w="1314450">
                  <a:extLst>
                    <a:ext uri="{9D8B030D-6E8A-4147-A177-3AD203B41FA5}">
                      <a16:colId xmlns:a16="http://schemas.microsoft.com/office/drawing/2014/main" val="2030316091"/>
                    </a:ext>
                  </a:extLst>
                </a:gridCol>
                <a:gridCol w="1314450">
                  <a:extLst>
                    <a:ext uri="{9D8B030D-6E8A-4147-A177-3AD203B41FA5}">
                      <a16:colId xmlns:a16="http://schemas.microsoft.com/office/drawing/2014/main" val="1005551241"/>
                    </a:ext>
                  </a:extLst>
                </a:gridCol>
                <a:gridCol w="1314450">
                  <a:extLst>
                    <a:ext uri="{9D8B030D-6E8A-4147-A177-3AD203B41FA5}">
                      <a16:colId xmlns:a16="http://schemas.microsoft.com/office/drawing/2014/main" val="553040140"/>
                    </a:ext>
                  </a:extLst>
                </a:gridCol>
                <a:gridCol w="1314450">
                  <a:extLst>
                    <a:ext uri="{9D8B030D-6E8A-4147-A177-3AD203B41FA5}">
                      <a16:colId xmlns:a16="http://schemas.microsoft.com/office/drawing/2014/main" val="297526239"/>
                    </a:ext>
                  </a:extLst>
                </a:gridCol>
                <a:gridCol w="1314450">
                  <a:extLst>
                    <a:ext uri="{9D8B030D-6E8A-4147-A177-3AD203B41FA5}">
                      <a16:colId xmlns:a16="http://schemas.microsoft.com/office/drawing/2014/main" val="2371193422"/>
                    </a:ext>
                  </a:extLst>
                </a:gridCol>
                <a:gridCol w="1314450">
                  <a:extLst>
                    <a:ext uri="{9D8B030D-6E8A-4147-A177-3AD203B41FA5}">
                      <a16:colId xmlns:a16="http://schemas.microsoft.com/office/drawing/2014/main" val="4154361229"/>
                    </a:ext>
                  </a:extLst>
                </a:gridCol>
              </a:tblGrid>
              <a:tr h="2766483">
                <a:tc>
                  <a:txBody>
                    <a:bodyPr/>
                    <a:lstStyle/>
                    <a:p>
                      <a:r>
                        <a:rPr lang="en-GB" sz="1600"/>
                        <a:t>Non-exclusive license</a:t>
                      </a:r>
                    </a:p>
                    <a:p>
                      <a:endParaRPr lang="en-GB" sz="1600"/>
                    </a:p>
                    <a:p>
                      <a:r>
                        <a:rPr lang="en-GB" sz="1600"/>
                        <a:t>Geography</a:t>
                      </a:r>
                    </a:p>
                    <a:p>
                      <a:endParaRPr lang="en-GB" sz="1600"/>
                    </a:p>
                    <a:p>
                      <a:r>
                        <a:rPr lang="en-GB" sz="1600"/>
                        <a:t>Restricted field of use</a:t>
                      </a:r>
                    </a:p>
                  </a:txBody>
                  <a:tcPr>
                    <a:solidFill>
                      <a:srgbClr val="4F758B"/>
                    </a:solidFill>
                  </a:tcPr>
                </a:tc>
                <a:tc>
                  <a:txBody>
                    <a:bodyPr/>
                    <a:lstStyle/>
                    <a:p>
                      <a:r>
                        <a:rPr lang="en-GB" sz="1600"/>
                        <a:t>Non-exclusive license</a:t>
                      </a:r>
                    </a:p>
                    <a:p>
                      <a:endParaRPr lang="en-GB" sz="1600"/>
                    </a:p>
                    <a:p>
                      <a:r>
                        <a:rPr lang="en-GB" sz="1600"/>
                        <a:t>Geography</a:t>
                      </a:r>
                    </a:p>
                    <a:p>
                      <a:endParaRPr lang="en-GB" sz="1600"/>
                    </a:p>
                    <a:p>
                      <a:r>
                        <a:rPr lang="en-GB" sz="1600"/>
                        <a:t>Fields of use</a:t>
                      </a:r>
                    </a:p>
                  </a:txBody>
                  <a:tcPr>
                    <a:solidFill>
                      <a:srgbClr val="4F758B"/>
                    </a:solidFill>
                  </a:tcPr>
                </a:tc>
                <a:tc>
                  <a:txBody>
                    <a:bodyPr/>
                    <a:lstStyle/>
                    <a:p>
                      <a:r>
                        <a:rPr lang="en-GB" sz="1600"/>
                        <a:t>Sole license</a:t>
                      </a:r>
                    </a:p>
                    <a:p>
                      <a:endParaRPr lang="en-GB" sz="1600"/>
                    </a:p>
                    <a:p>
                      <a:endParaRPr lang="en-GB" sz="1600"/>
                    </a:p>
                    <a:p>
                      <a:r>
                        <a:rPr lang="en-GB" sz="1600"/>
                        <a:t>Geography</a:t>
                      </a:r>
                    </a:p>
                    <a:p>
                      <a:endParaRPr lang="en-GB" sz="1600"/>
                    </a:p>
                    <a:p>
                      <a:r>
                        <a:rPr lang="en-GB" sz="1600"/>
                        <a:t>Fields of use</a:t>
                      </a:r>
                    </a:p>
                  </a:txBody>
                  <a:tcPr>
                    <a:solidFill>
                      <a:srgbClr val="4F758B"/>
                    </a:solidFill>
                  </a:tcPr>
                </a:tc>
                <a:tc>
                  <a:txBody>
                    <a:bodyPr/>
                    <a:lstStyle/>
                    <a:p>
                      <a:r>
                        <a:rPr lang="en-GB" sz="1600"/>
                        <a:t>Sole </a:t>
                      </a:r>
                    </a:p>
                    <a:p>
                      <a:r>
                        <a:rPr lang="en-GB" sz="1600"/>
                        <a:t>License</a:t>
                      </a:r>
                    </a:p>
                    <a:p>
                      <a:endParaRPr lang="en-GB" sz="1600"/>
                    </a:p>
                    <a:p>
                      <a:endParaRPr lang="en-GB" sz="1600"/>
                    </a:p>
                    <a:p>
                      <a:r>
                        <a:rPr lang="en-GB" sz="1600"/>
                        <a:t>Geography </a:t>
                      </a:r>
                    </a:p>
                    <a:p>
                      <a:endParaRPr lang="en-GB" sz="1600"/>
                    </a:p>
                    <a:p>
                      <a:r>
                        <a:rPr lang="en-GB" sz="1600"/>
                        <a:t>Fields of use</a:t>
                      </a:r>
                    </a:p>
                  </a:txBody>
                  <a:tcPr>
                    <a:solidFill>
                      <a:srgbClr val="4F758B"/>
                    </a:solidFill>
                  </a:tcPr>
                </a:tc>
                <a:tc>
                  <a:txBody>
                    <a:bodyPr/>
                    <a:lstStyle/>
                    <a:p>
                      <a:r>
                        <a:rPr lang="en-GB" sz="1600"/>
                        <a:t>Exclusive license</a:t>
                      </a:r>
                    </a:p>
                    <a:p>
                      <a:endParaRPr lang="en-GB" sz="1600"/>
                    </a:p>
                    <a:p>
                      <a:r>
                        <a:rPr lang="en-GB" sz="1600"/>
                        <a:t>Restricted geography</a:t>
                      </a:r>
                    </a:p>
                    <a:p>
                      <a:endParaRPr lang="en-GB" sz="1600"/>
                    </a:p>
                    <a:p>
                      <a:r>
                        <a:rPr lang="en-GB" sz="1600"/>
                        <a:t>Restricted field of use</a:t>
                      </a:r>
                    </a:p>
                    <a:p>
                      <a:endParaRPr lang="en-GB" sz="1600"/>
                    </a:p>
                  </a:txBody>
                  <a:tcPr>
                    <a:solidFill>
                      <a:srgbClr val="4F758B"/>
                    </a:solidFill>
                  </a:tcPr>
                </a:tc>
                <a:tc>
                  <a:txBody>
                    <a:bodyPr/>
                    <a:lstStyle/>
                    <a:p>
                      <a:r>
                        <a:rPr lang="en-GB" sz="1600"/>
                        <a:t>Exclusive license </a:t>
                      </a:r>
                    </a:p>
                    <a:p>
                      <a:endParaRPr lang="en-GB" sz="1600"/>
                    </a:p>
                    <a:p>
                      <a:r>
                        <a:rPr lang="en-GB" sz="1600"/>
                        <a:t>Worldwide</a:t>
                      </a:r>
                    </a:p>
                    <a:p>
                      <a:endParaRPr lang="en-GB" sz="1600"/>
                    </a:p>
                    <a:p>
                      <a:r>
                        <a:rPr lang="en-GB" sz="1600"/>
                        <a:t>Restricted field of use</a:t>
                      </a:r>
                    </a:p>
                    <a:p>
                      <a:endParaRPr lang="en-GB" sz="1600"/>
                    </a:p>
                  </a:txBody>
                  <a:tcPr>
                    <a:solidFill>
                      <a:srgbClr val="4F758B"/>
                    </a:solidFill>
                  </a:tcPr>
                </a:tc>
                <a:tc>
                  <a:txBody>
                    <a:bodyPr/>
                    <a:lstStyle/>
                    <a:p>
                      <a:r>
                        <a:rPr lang="en-GB" sz="1600"/>
                        <a:t>Exclusive license</a:t>
                      </a:r>
                    </a:p>
                    <a:p>
                      <a:endParaRPr lang="en-GB" sz="1600"/>
                    </a:p>
                    <a:p>
                      <a:r>
                        <a:rPr lang="en-GB" sz="1600"/>
                        <a:t>Restricted geography</a:t>
                      </a:r>
                    </a:p>
                    <a:p>
                      <a:endParaRPr lang="en-GB" sz="1600"/>
                    </a:p>
                    <a:p>
                      <a:r>
                        <a:rPr lang="en-GB" sz="1600"/>
                        <a:t>For all fields of use</a:t>
                      </a:r>
                    </a:p>
                  </a:txBody>
                  <a:tcPr>
                    <a:solidFill>
                      <a:srgbClr val="4F758B"/>
                    </a:solidFill>
                  </a:tcPr>
                </a:tc>
                <a:tc>
                  <a:txBody>
                    <a:bodyPr/>
                    <a:lstStyle/>
                    <a:p>
                      <a:r>
                        <a:rPr lang="en-GB" sz="1600"/>
                        <a:t>Exclusive license </a:t>
                      </a:r>
                    </a:p>
                    <a:p>
                      <a:endParaRPr lang="en-GB" sz="1600"/>
                    </a:p>
                    <a:p>
                      <a:r>
                        <a:rPr lang="en-GB" sz="1600"/>
                        <a:t>Worldwide</a:t>
                      </a:r>
                    </a:p>
                    <a:p>
                      <a:endParaRPr lang="en-GB" sz="1600"/>
                    </a:p>
                    <a:p>
                      <a:r>
                        <a:rPr lang="en-GB" sz="1600"/>
                        <a:t>For all fields of use</a:t>
                      </a:r>
                    </a:p>
                  </a:txBody>
                  <a:tcPr>
                    <a:solidFill>
                      <a:srgbClr val="4F758B"/>
                    </a:solidFill>
                  </a:tcPr>
                </a:tc>
                <a:extLst>
                  <a:ext uri="{0D108BD9-81ED-4DB2-BD59-A6C34878D82A}">
                    <a16:rowId xmlns:a16="http://schemas.microsoft.com/office/drawing/2014/main" val="3729814522"/>
                  </a:ext>
                </a:extLst>
              </a:tr>
            </a:tbl>
          </a:graphicData>
        </a:graphic>
      </p:graphicFrame>
      <p:sp>
        <p:nvSpPr>
          <p:cNvPr id="9" name="Arrow: Right 8">
            <a:extLst>
              <a:ext uri="{FF2B5EF4-FFF2-40B4-BE49-F238E27FC236}">
                <a16:creationId xmlns:a16="http://schemas.microsoft.com/office/drawing/2014/main" id="{33A85E4D-5459-AEC3-DCBB-DA4B0947DC60}"/>
              </a:ext>
            </a:extLst>
          </p:cNvPr>
          <p:cNvSpPr/>
          <p:nvPr/>
        </p:nvSpPr>
        <p:spPr>
          <a:xfrm>
            <a:off x="838200" y="4976038"/>
            <a:ext cx="10515600" cy="1318436"/>
          </a:xfrm>
          <a:prstGeom prst="rightArrow">
            <a:avLst>
              <a:gd name="adj1" fmla="val 50000"/>
              <a:gd name="adj2" fmla="val 37110"/>
            </a:avLst>
          </a:prstGeom>
          <a:solidFill>
            <a:srgbClr val="4F758B"/>
          </a:solidFill>
          <a:ln>
            <a:solidFill>
              <a:srgbClr val="4F75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Royalty rate</a:t>
            </a:r>
          </a:p>
        </p:txBody>
      </p:sp>
      <p:sp>
        <p:nvSpPr>
          <p:cNvPr id="10" name="TextBox 9">
            <a:extLst>
              <a:ext uri="{FF2B5EF4-FFF2-40B4-BE49-F238E27FC236}">
                <a16:creationId xmlns:a16="http://schemas.microsoft.com/office/drawing/2014/main" id="{F85361FF-363C-BA56-1518-1A5DC3DB441C}"/>
              </a:ext>
            </a:extLst>
          </p:cNvPr>
          <p:cNvSpPr txBox="1"/>
          <p:nvPr/>
        </p:nvSpPr>
        <p:spPr>
          <a:xfrm>
            <a:off x="838200" y="5265924"/>
            <a:ext cx="1095153" cy="738664"/>
          </a:xfrm>
          <a:prstGeom prst="rect">
            <a:avLst/>
          </a:prstGeom>
          <a:noFill/>
        </p:spPr>
        <p:txBody>
          <a:bodyPr wrap="square" rtlCol="0">
            <a:spAutoFit/>
          </a:bodyPr>
          <a:lstStyle/>
          <a:p>
            <a:r>
              <a:rPr lang="en-GB" sz="1400">
                <a:solidFill>
                  <a:schemeClr val="bg1"/>
                </a:solidFill>
              </a:rPr>
              <a:t>Smaller Royalty Rate</a:t>
            </a:r>
          </a:p>
        </p:txBody>
      </p:sp>
      <p:sp>
        <p:nvSpPr>
          <p:cNvPr id="11" name="TextBox 10">
            <a:extLst>
              <a:ext uri="{FF2B5EF4-FFF2-40B4-BE49-F238E27FC236}">
                <a16:creationId xmlns:a16="http://schemas.microsoft.com/office/drawing/2014/main" id="{A5FCD28D-50B5-80D2-B730-53C9A2A4BA21}"/>
              </a:ext>
            </a:extLst>
          </p:cNvPr>
          <p:cNvSpPr txBox="1"/>
          <p:nvPr/>
        </p:nvSpPr>
        <p:spPr>
          <a:xfrm>
            <a:off x="10134600" y="5265924"/>
            <a:ext cx="1095153" cy="738664"/>
          </a:xfrm>
          <a:prstGeom prst="rect">
            <a:avLst/>
          </a:prstGeom>
          <a:noFill/>
        </p:spPr>
        <p:txBody>
          <a:bodyPr wrap="square" rtlCol="0">
            <a:spAutoFit/>
          </a:bodyPr>
          <a:lstStyle/>
          <a:p>
            <a:r>
              <a:rPr lang="en-GB" sz="1400">
                <a:solidFill>
                  <a:schemeClr val="bg1"/>
                </a:solidFill>
              </a:rPr>
              <a:t>Higher Royalty Rate</a:t>
            </a:r>
          </a:p>
        </p:txBody>
      </p:sp>
    </p:spTree>
    <p:extLst>
      <p:ext uri="{BB962C8B-B14F-4D97-AF65-F5344CB8AC3E}">
        <p14:creationId xmlns:p14="http://schemas.microsoft.com/office/powerpoint/2010/main" val="18215485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Royalty rate determination</a:t>
            </a:r>
          </a:p>
        </p:txBody>
      </p:sp>
      <p:sp>
        <p:nvSpPr>
          <p:cNvPr id="4" name="Content Placeholder 3">
            <a:extLst>
              <a:ext uri="{FF2B5EF4-FFF2-40B4-BE49-F238E27FC236}">
                <a16:creationId xmlns:a16="http://schemas.microsoft.com/office/drawing/2014/main" id="{F934DA8E-1654-10D3-E5A0-67B2A52262AA}"/>
              </a:ext>
            </a:extLst>
          </p:cNvPr>
          <p:cNvSpPr>
            <a:spLocks noGrp="1"/>
          </p:cNvSpPr>
          <p:nvPr>
            <p:ph idx="1"/>
          </p:nvPr>
        </p:nvSpPr>
        <p:spPr>
          <a:xfrm>
            <a:off x="838200" y="1800763"/>
            <a:ext cx="10515600" cy="3855514"/>
          </a:xfrm>
        </p:spPr>
        <p:txBody>
          <a:bodyPr/>
          <a:lstStyle/>
          <a:p>
            <a:pPr marL="342900" indent="-342900">
              <a:buFont typeface="Arial" panose="020B0604020202020204" pitchFamily="34" charset="0"/>
              <a:buChar char="•"/>
            </a:pPr>
            <a:r>
              <a:rPr lang="en-GB"/>
              <a:t>Rule of thumb – 25% of profit (or 5% Net Sales for businesses with 20% profit margin)</a:t>
            </a:r>
          </a:p>
          <a:p>
            <a:pPr marL="342900" indent="-342900">
              <a:buFont typeface="Arial" panose="020B0604020202020204" pitchFamily="34" charset="0"/>
              <a:buChar char="•"/>
            </a:pPr>
            <a:r>
              <a:rPr lang="en-GB"/>
              <a:t>Benchmarking – similar transactions or industry averages</a:t>
            </a:r>
          </a:p>
          <a:p>
            <a:pPr marL="342900" indent="-342900">
              <a:buFont typeface="Arial" panose="020B0604020202020204" pitchFamily="34" charset="0"/>
              <a:buChar char="•"/>
            </a:pPr>
            <a:r>
              <a:rPr lang="en-GB"/>
              <a:t>Profit differential analysis (profit with and without access to the IP)</a:t>
            </a:r>
          </a:p>
          <a:p>
            <a:pPr marL="342900" indent="-342900">
              <a:buFont typeface="Arial" panose="020B0604020202020204" pitchFamily="34" charset="0"/>
              <a:buChar char="•"/>
            </a:pPr>
            <a:r>
              <a:rPr lang="en-GB"/>
              <a:t>Profit split - Analysis of contributions for allocation of profit – royalty rate (ideal)</a:t>
            </a:r>
          </a:p>
          <a:p>
            <a:endParaRPr lang="en-GB"/>
          </a:p>
        </p:txBody>
      </p:sp>
    </p:spTree>
    <p:extLst>
      <p:ext uri="{BB962C8B-B14F-4D97-AF65-F5344CB8AC3E}">
        <p14:creationId xmlns:p14="http://schemas.microsoft.com/office/powerpoint/2010/main" val="4257180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Royalty rate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lstStyle/>
          <a:p>
            <a:pPr marL="342900" indent="-342900">
              <a:buFont typeface="Arial" panose="020B0604020202020204" pitchFamily="34" charset="0"/>
              <a:buChar char="•"/>
            </a:pPr>
            <a:r>
              <a:rPr lang="en-GB"/>
              <a:t>Agreements need to be analysed in detail (very time consuming)</a:t>
            </a:r>
          </a:p>
          <a:p>
            <a:pPr marL="1028700" lvl="1" indent="-342900"/>
            <a:r>
              <a:rPr lang="en-GB"/>
              <a:t>Granted rights</a:t>
            </a:r>
          </a:p>
          <a:p>
            <a:pPr marL="1028700" lvl="1" indent="-342900"/>
            <a:r>
              <a:rPr lang="en-GB"/>
              <a:t>Geography; Field of Use</a:t>
            </a:r>
          </a:p>
          <a:p>
            <a:pPr marL="1028700" lvl="1" indent="-342900"/>
            <a:r>
              <a:rPr lang="en-GB"/>
              <a:t>Royalty Base (Gross sales, Net sales, EBITDA, Net Profit, etc.)</a:t>
            </a:r>
          </a:p>
          <a:p>
            <a:pPr marL="1028700" lvl="1" indent="-342900"/>
            <a:r>
              <a:rPr lang="en-GB"/>
              <a:t>Related parties vs. Arm’s length negotiation</a:t>
            </a:r>
          </a:p>
          <a:p>
            <a:pPr marL="1028700" lvl="1" indent="-342900"/>
            <a:r>
              <a:rPr lang="en-GB"/>
              <a:t>Industry, types of companies, etc.</a:t>
            </a:r>
          </a:p>
        </p:txBody>
      </p:sp>
    </p:spTree>
    <p:extLst>
      <p:ext uri="{BB962C8B-B14F-4D97-AF65-F5344CB8AC3E}">
        <p14:creationId xmlns:p14="http://schemas.microsoft.com/office/powerpoint/2010/main" val="2675856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Royalty rate determination</a:t>
            </a:r>
          </a:p>
        </p:txBody>
      </p:sp>
      <p:graphicFrame>
        <p:nvGraphicFramePr>
          <p:cNvPr id="8" name="Table 7">
            <a:extLst>
              <a:ext uri="{FF2B5EF4-FFF2-40B4-BE49-F238E27FC236}">
                <a16:creationId xmlns:a16="http://schemas.microsoft.com/office/drawing/2014/main" id="{61DADB73-FF2C-0772-DDBB-3BDD2BAB8368}"/>
              </a:ext>
            </a:extLst>
          </p:cNvPr>
          <p:cNvGraphicFramePr>
            <a:graphicFrameLocks noGrp="1"/>
          </p:cNvGraphicFramePr>
          <p:nvPr>
            <p:extLst>
              <p:ext uri="{D42A27DB-BD31-4B8C-83A1-F6EECF244321}">
                <p14:modId xmlns:p14="http://schemas.microsoft.com/office/powerpoint/2010/main" val="1044163620"/>
              </p:ext>
            </p:extLst>
          </p:nvPr>
        </p:nvGraphicFramePr>
        <p:xfrm>
          <a:off x="1179112" y="1477799"/>
          <a:ext cx="9833776" cy="3902401"/>
        </p:xfrm>
        <a:graphic>
          <a:graphicData uri="http://schemas.openxmlformats.org/drawingml/2006/table">
            <a:tbl>
              <a:tblPr firstRow="1" firstCol="1">
                <a:tableStyleId>{6E25E649-3F16-4E02-A733-19D2CDBF48F0}</a:tableStyleId>
              </a:tblPr>
              <a:tblGrid>
                <a:gridCol w="3211033">
                  <a:extLst>
                    <a:ext uri="{9D8B030D-6E8A-4147-A177-3AD203B41FA5}">
                      <a16:colId xmlns:a16="http://schemas.microsoft.com/office/drawing/2014/main" val="768472412"/>
                    </a:ext>
                  </a:extLst>
                </a:gridCol>
                <a:gridCol w="1156563">
                  <a:extLst>
                    <a:ext uri="{9D8B030D-6E8A-4147-A177-3AD203B41FA5}">
                      <a16:colId xmlns:a16="http://schemas.microsoft.com/office/drawing/2014/main" val="2910532511"/>
                    </a:ext>
                  </a:extLst>
                </a:gridCol>
                <a:gridCol w="1366768">
                  <a:extLst>
                    <a:ext uri="{9D8B030D-6E8A-4147-A177-3AD203B41FA5}">
                      <a16:colId xmlns:a16="http://schemas.microsoft.com/office/drawing/2014/main" val="540127222"/>
                    </a:ext>
                  </a:extLst>
                </a:gridCol>
                <a:gridCol w="1365876">
                  <a:extLst>
                    <a:ext uri="{9D8B030D-6E8A-4147-A177-3AD203B41FA5}">
                      <a16:colId xmlns:a16="http://schemas.microsoft.com/office/drawing/2014/main" val="1231190782"/>
                    </a:ext>
                  </a:extLst>
                </a:gridCol>
                <a:gridCol w="1366768">
                  <a:extLst>
                    <a:ext uri="{9D8B030D-6E8A-4147-A177-3AD203B41FA5}">
                      <a16:colId xmlns:a16="http://schemas.microsoft.com/office/drawing/2014/main" val="1558622341"/>
                    </a:ext>
                  </a:extLst>
                </a:gridCol>
                <a:gridCol w="1366768">
                  <a:extLst>
                    <a:ext uri="{9D8B030D-6E8A-4147-A177-3AD203B41FA5}">
                      <a16:colId xmlns:a16="http://schemas.microsoft.com/office/drawing/2014/main" val="1446957576"/>
                    </a:ext>
                  </a:extLst>
                </a:gridCol>
              </a:tblGrid>
              <a:tr h="36000">
                <a:tc>
                  <a:txBody>
                    <a:bodyPr/>
                    <a:lstStyle/>
                    <a:p>
                      <a:pPr algn="ctr">
                        <a:lnSpc>
                          <a:spcPct val="115000"/>
                        </a:lnSpc>
                        <a:spcAft>
                          <a:spcPts val="1000"/>
                        </a:spcAft>
                      </a:pPr>
                      <a:r>
                        <a:rPr lang="en-US" sz="1400">
                          <a:effectLst/>
                        </a:rPr>
                        <a:t>Industry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Average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Median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Max</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Min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Count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extLst>
                  <a:ext uri="{0D108BD9-81ED-4DB2-BD59-A6C34878D82A}">
                    <a16:rowId xmlns:a16="http://schemas.microsoft.com/office/drawing/2014/main" val="2594995071"/>
                  </a:ext>
                </a:extLst>
              </a:tr>
              <a:tr h="36000">
                <a:tc>
                  <a:txBody>
                    <a:bodyPr/>
                    <a:lstStyle/>
                    <a:p>
                      <a:pPr algn="ctr">
                        <a:lnSpc>
                          <a:spcPct val="115000"/>
                        </a:lnSpc>
                        <a:spcAft>
                          <a:spcPts val="1000"/>
                        </a:spcAft>
                      </a:pPr>
                      <a:r>
                        <a:rPr lang="en-US" sz="1400">
                          <a:effectLst/>
                        </a:rPr>
                        <a:t>Chemicals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4.7%</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4.3%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25.0%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78</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3206507"/>
                  </a:ext>
                </a:extLst>
              </a:tr>
              <a:tr h="36000">
                <a:tc>
                  <a:txBody>
                    <a:bodyPr/>
                    <a:lstStyle/>
                    <a:p>
                      <a:pPr algn="ctr">
                        <a:lnSpc>
                          <a:spcPct val="115000"/>
                        </a:lnSpc>
                        <a:spcAft>
                          <a:spcPts val="1000"/>
                        </a:spcAft>
                      </a:pPr>
                      <a:r>
                        <a:rPr lang="en-US" sz="1400">
                          <a:effectLst/>
                        </a:rPr>
                        <a:t>Internet (incl software)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11.8%</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8.8%</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50.0%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88</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1980869"/>
                  </a:ext>
                </a:extLst>
              </a:tr>
              <a:tr h="36000">
                <a:tc>
                  <a:txBody>
                    <a:bodyPr/>
                    <a:lstStyle/>
                    <a:p>
                      <a:pPr algn="ctr">
                        <a:lnSpc>
                          <a:spcPct val="115000"/>
                        </a:lnSpc>
                        <a:spcAft>
                          <a:spcPts val="1000"/>
                        </a:spcAft>
                      </a:pPr>
                      <a:r>
                        <a:rPr lang="en-US" sz="1400">
                          <a:effectLst/>
                        </a:rPr>
                        <a:t>Telecom (excl Media)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4.9%</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4.5%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15.5%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73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1296321"/>
                  </a:ext>
                </a:extLst>
              </a:tr>
              <a:tr h="36000">
                <a:tc>
                  <a:txBody>
                    <a:bodyPr/>
                    <a:lstStyle/>
                    <a:p>
                      <a:pPr algn="ctr">
                        <a:lnSpc>
                          <a:spcPct val="115000"/>
                        </a:lnSpc>
                        <a:spcAft>
                          <a:spcPts val="1000"/>
                        </a:spcAft>
                      </a:pPr>
                      <a:r>
                        <a:rPr lang="en-US" sz="1400">
                          <a:effectLst/>
                        </a:rPr>
                        <a:t>Consumer Goods, Retail &amp; Leisure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5.5%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5.0%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28.0%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98</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759602"/>
                  </a:ext>
                </a:extLst>
              </a:tr>
              <a:tr h="36000">
                <a:tc>
                  <a:txBody>
                    <a:bodyPr/>
                    <a:lstStyle/>
                    <a:p>
                      <a:pPr algn="ctr">
                        <a:lnSpc>
                          <a:spcPct val="115000"/>
                        </a:lnSpc>
                        <a:spcAft>
                          <a:spcPts val="1000"/>
                        </a:spcAft>
                      </a:pPr>
                      <a:r>
                        <a:rPr lang="en-US" sz="1400">
                          <a:effectLst/>
                        </a:rPr>
                        <a:t>Media &amp; Entertainment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9.1%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5.0%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50.0%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2.0%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25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8822761"/>
                  </a:ext>
                </a:extLst>
              </a:tr>
              <a:tr h="36000">
                <a:tc>
                  <a:txBody>
                    <a:bodyPr/>
                    <a:lstStyle/>
                    <a:p>
                      <a:pPr algn="ctr">
                        <a:lnSpc>
                          <a:spcPct val="115000"/>
                        </a:lnSpc>
                        <a:spcAft>
                          <a:spcPts val="1000"/>
                        </a:spcAft>
                      </a:pPr>
                      <a:r>
                        <a:rPr lang="en-US" sz="1400">
                          <a:effectLst/>
                        </a:rPr>
                        <a:t>Food Processing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3.2%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2.8%</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10.0%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38</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5026531"/>
                  </a:ext>
                </a:extLst>
              </a:tr>
              <a:tr h="36000">
                <a:tc>
                  <a:txBody>
                    <a:bodyPr/>
                    <a:lstStyle/>
                    <a:p>
                      <a:pPr algn="ctr">
                        <a:lnSpc>
                          <a:spcPct val="115000"/>
                        </a:lnSpc>
                        <a:spcAft>
                          <a:spcPts val="1000"/>
                        </a:spcAft>
                      </a:pPr>
                      <a:r>
                        <a:rPr lang="en-US" sz="1400">
                          <a:effectLst/>
                        </a:rPr>
                        <a:t>Medical/Health Products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6.1%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5.0%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77.0%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376</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3679930"/>
                  </a:ext>
                </a:extLst>
              </a:tr>
              <a:tr h="36000">
                <a:tc>
                  <a:txBody>
                    <a:bodyPr/>
                    <a:lstStyle/>
                    <a:p>
                      <a:pPr algn="ctr">
                        <a:lnSpc>
                          <a:spcPct val="115000"/>
                        </a:lnSpc>
                        <a:spcAft>
                          <a:spcPts val="1000"/>
                        </a:spcAft>
                      </a:pPr>
                      <a:r>
                        <a:rPr lang="en-US" sz="1400">
                          <a:effectLst/>
                        </a:rPr>
                        <a:t>Pharma &amp; Biotech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7.0%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5.0%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50.0%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458</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5507419"/>
                  </a:ext>
                </a:extLst>
              </a:tr>
              <a:tr h="36000">
                <a:tc>
                  <a:txBody>
                    <a:bodyPr/>
                    <a:lstStyle/>
                    <a:p>
                      <a:pPr algn="ctr">
                        <a:lnSpc>
                          <a:spcPct val="115000"/>
                        </a:lnSpc>
                        <a:spcAft>
                          <a:spcPts val="1000"/>
                        </a:spcAft>
                      </a:pPr>
                      <a:r>
                        <a:rPr lang="en-US" sz="1400">
                          <a:effectLst/>
                        </a:rPr>
                        <a:t>Energy &amp; Environment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5.0%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5.0%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20.0%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1.0%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107</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8354845"/>
                  </a:ext>
                </a:extLst>
              </a:tr>
              <a:tr h="36000">
                <a:tc>
                  <a:txBody>
                    <a:bodyPr/>
                    <a:lstStyle/>
                    <a:p>
                      <a:pPr algn="ctr">
                        <a:lnSpc>
                          <a:spcPct val="115000"/>
                        </a:lnSpc>
                        <a:spcAft>
                          <a:spcPts val="1000"/>
                        </a:spcAft>
                      </a:pPr>
                      <a:r>
                        <a:rPr lang="en-US" sz="1400">
                          <a:effectLst/>
                        </a:rPr>
                        <a:t>Machines/Tools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5.2%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4.5%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25.0%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90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13284314"/>
                  </a:ext>
                </a:extLst>
              </a:tr>
              <a:tr h="36000">
                <a:tc>
                  <a:txBody>
                    <a:bodyPr/>
                    <a:lstStyle/>
                    <a:p>
                      <a:pPr algn="ctr">
                        <a:lnSpc>
                          <a:spcPct val="115000"/>
                        </a:lnSpc>
                        <a:spcAft>
                          <a:spcPts val="1000"/>
                        </a:spcAft>
                      </a:pPr>
                      <a:r>
                        <a:rPr lang="en-US" sz="1400">
                          <a:effectLst/>
                        </a:rPr>
                        <a:t>Automotive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4.3%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3.5%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15.0%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59</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1240046"/>
                  </a:ext>
                </a:extLst>
              </a:tr>
              <a:tr h="36000">
                <a:tc>
                  <a:txBody>
                    <a:bodyPr/>
                    <a:lstStyle/>
                    <a:p>
                      <a:pPr algn="ctr">
                        <a:lnSpc>
                          <a:spcPct val="115000"/>
                        </a:lnSpc>
                        <a:spcAft>
                          <a:spcPts val="1000"/>
                        </a:spcAft>
                      </a:pPr>
                      <a:r>
                        <a:rPr lang="en-US" sz="1400">
                          <a:effectLst/>
                        </a:rPr>
                        <a:t>Electrical &amp; Electronics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4.2%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4.0%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15.0%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139</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9952712"/>
                  </a:ext>
                </a:extLst>
              </a:tr>
              <a:tr h="36000">
                <a:tc>
                  <a:txBody>
                    <a:bodyPr/>
                    <a:lstStyle/>
                    <a:p>
                      <a:pPr algn="ctr">
                        <a:lnSpc>
                          <a:spcPct val="115000"/>
                        </a:lnSpc>
                        <a:spcAft>
                          <a:spcPts val="1000"/>
                        </a:spcAft>
                      </a:pPr>
                      <a:r>
                        <a:rPr lang="en-US" sz="1400">
                          <a:effectLst/>
                        </a:rPr>
                        <a:t>Semiconductors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4.3%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3.0%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30.0%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75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2707415"/>
                  </a:ext>
                </a:extLst>
              </a:tr>
              <a:tr h="36000">
                <a:tc>
                  <a:txBody>
                    <a:bodyPr/>
                    <a:lstStyle/>
                    <a:p>
                      <a:pPr algn="ctr">
                        <a:lnSpc>
                          <a:spcPct val="115000"/>
                        </a:lnSpc>
                        <a:spcAft>
                          <a:spcPts val="1000"/>
                        </a:spcAft>
                      </a:pPr>
                      <a:r>
                        <a:rPr lang="en-US" sz="1400">
                          <a:effectLst/>
                        </a:rPr>
                        <a:t>Computers &amp; Office Equip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5.3%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4.0%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25.0%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73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1442172"/>
                  </a:ext>
                </a:extLst>
              </a:tr>
              <a:tr h="36000">
                <a:tc>
                  <a:txBody>
                    <a:bodyPr/>
                    <a:lstStyle/>
                    <a:p>
                      <a:pPr algn="ctr">
                        <a:lnSpc>
                          <a:spcPct val="115000"/>
                        </a:lnSpc>
                        <a:spcAft>
                          <a:spcPts val="1000"/>
                        </a:spcAft>
                      </a:pPr>
                      <a:r>
                        <a:rPr lang="en-US" sz="1400">
                          <a:effectLst/>
                        </a:rPr>
                        <a:t>Software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11.5%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6.8%</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70.0%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0.0%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147</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4545571"/>
                  </a:ext>
                </a:extLst>
              </a:tr>
              <a:tr h="36000">
                <a:tc>
                  <a:txBody>
                    <a:bodyPr/>
                    <a:lstStyle/>
                    <a:p>
                      <a:pPr algn="ctr">
                        <a:lnSpc>
                          <a:spcPct val="115000"/>
                        </a:lnSpc>
                        <a:spcAft>
                          <a:spcPts val="1000"/>
                        </a:spcAft>
                      </a:pPr>
                      <a:r>
                        <a:rPr lang="en-US" sz="1400">
                          <a:effectLst/>
                        </a:rPr>
                        <a:t>Industry Summary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4F758B"/>
                    </a:solidFill>
                  </a:tcPr>
                </a:tc>
                <a:tc>
                  <a:txBody>
                    <a:bodyPr/>
                    <a:lstStyle/>
                    <a:p>
                      <a:pPr algn="ctr">
                        <a:lnSpc>
                          <a:spcPct val="115000"/>
                        </a:lnSpc>
                        <a:spcAft>
                          <a:spcPts val="1000"/>
                        </a:spcAft>
                      </a:pPr>
                      <a:r>
                        <a:rPr lang="en-US" sz="1400">
                          <a:effectLst/>
                        </a:rPr>
                        <a:t>6.40%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4.80%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400">
                          <a:effectLst/>
                        </a:rPr>
                        <a:t>1,924</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4821112"/>
                  </a:ext>
                </a:extLst>
              </a:tr>
            </a:tbl>
          </a:graphicData>
        </a:graphic>
      </p:graphicFrame>
      <p:sp>
        <p:nvSpPr>
          <p:cNvPr id="10" name="TextBox 9">
            <a:extLst>
              <a:ext uri="{FF2B5EF4-FFF2-40B4-BE49-F238E27FC236}">
                <a16:creationId xmlns:a16="http://schemas.microsoft.com/office/drawing/2014/main" id="{32F2EB5D-65C2-F223-49A8-378DFD3952B2}"/>
              </a:ext>
            </a:extLst>
          </p:cNvPr>
          <p:cNvSpPr txBox="1"/>
          <p:nvPr/>
        </p:nvSpPr>
        <p:spPr>
          <a:xfrm>
            <a:off x="9375258" y="5380200"/>
            <a:ext cx="1637630" cy="230832"/>
          </a:xfrm>
          <a:prstGeom prst="rect">
            <a:avLst/>
          </a:prstGeom>
          <a:noFill/>
        </p:spPr>
        <p:txBody>
          <a:bodyPr wrap="square">
            <a:spAutoFit/>
          </a:bodyPr>
          <a:lstStyle/>
          <a:p>
            <a:r>
              <a:rPr lang="en-GB" sz="900">
                <a:effectLst/>
                <a:latin typeface="+mj-lt"/>
                <a:ea typeface="Calibri" panose="020F0502020204030204" pitchFamily="34" charset="0"/>
                <a:cs typeface="Times New Roman" panose="02020603050405020304" pitchFamily="18" charset="0"/>
              </a:rPr>
              <a:t>derived from Royalty Source</a:t>
            </a:r>
            <a:endParaRPr lang="en-GB" sz="900">
              <a:latin typeface="+mj-lt"/>
            </a:endParaRPr>
          </a:p>
        </p:txBody>
      </p:sp>
    </p:spTree>
    <p:extLst>
      <p:ext uri="{BB962C8B-B14F-4D97-AF65-F5344CB8AC3E}">
        <p14:creationId xmlns:p14="http://schemas.microsoft.com/office/powerpoint/2010/main" val="12628507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Success rate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2077200"/>
            <a:ext cx="6190995" cy="3855514"/>
          </a:xfrm>
        </p:spPr>
        <p:txBody>
          <a:bodyPr/>
          <a:lstStyle/>
          <a:p>
            <a:r>
              <a:rPr lang="en-GB"/>
              <a:t>Seed stage – low probability of success</a:t>
            </a:r>
          </a:p>
          <a:p>
            <a:endParaRPr lang="en-GB"/>
          </a:p>
        </p:txBody>
      </p:sp>
      <p:pic>
        <p:nvPicPr>
          <p:cNvPr id="6146" name="Picture 2">
            <a:extLst>
              <a:ext uri="{FF2B5EF4-FFF2-40B4-BE49-F238E27FC236}">
                <a16:creationId xmlns:a16="http://schemas.microsoft.com/office/drawing/2014/main" id="{A2B11F18-7DB5-37DC-446E-734B72DEB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114" y="925286"/>
            <a:ext cx="3833902" cy="5057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aph with a line and a line&#10;&#10;Description automatically generated with medium confidence">
            <a:extLst>
              <a:ext uri="{FF2B5EF4-FFF2-40B4-BE49-F238E27FC236}">
                <a16:creationId xmlns:a16="http://schemas.microsoft.com/office/drawing/2014/main" id="{07A50FA3-9F5A-7475-C4A4-22EE73376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120" y="2732568"/>
            <a:ext cx="6819533" cy="3332382"/>
          </a:xfrm>
          <a:prstGeom prst="rect">
            <a:avLst/>
          </a:prstGeom>
        </p:spPr>
      </p:pic>
    </p:spTree>
    <p:extLst>
      <p:ext uri="{BB962C8B-B14F-4D97-AF65-F5344CB8AC3E}">
        <p14:creationId xmlns:p14="http://schemas.microsoft.com/office/powerpoint/2010/main" val="3599414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Success rate</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1" y="2077200"/>
            <a:ext cx="1714688" cy="3855514"/>
          </a:xfrm>
        </p:spPr>
        <p:txBody>
          <a:bodyPr/>
          <a:lstStyle/>
          <a:p>
            <a:r>
              <a:rPr lang="en-GB"/>
              <a:t>Pharma/</a:t>
            </a:r>
          </a:p>
          <a:p>
            <a:r>
              <a:rPr lang="en-GB"/>
              <a:t>Biotech </a:t>
            </a:r>
          </a:p>
          <a:p>
            <a:r>
              <a:rPr lang="en-GB"/>
              <a:t>Success rates</a:t>
            </a:r>
          </a:p>
          <a:p>
            <a:endParaRPr lang="en-GB"/>
          </a:p>
        </p:txBody>
      </p:sp>
      <p:graphicFrame>
        <p:nvGraphicFramePr>
          <p:cNvPr id="9" name="Table 8">
            <a:extLst>
              <a:ext uri="{FF2B5EF4-FFF2-40B4-BE49-F238E27FC236}">
                <a16:creationId xmlns:a16="http://schemas.microsoft.com/office/drawing/2014/main" id="{8739FD14-BADA-4370-AC4B-E058B55A7ED3}"/>
              </a:ext>
            </a:extLst>
          </p:cNvPr>
          <p:cNvGraphicFramePr>
            <a:graphicFrameLocks noGrp="1"/>
          </p:cNvGraphicFramePr>
          <p:nvPr>
            <p:extLst>
              <p:ext uri="{D42A27DB-BD31-4B8C-83A1-F6EECF244321}">
                <p14:modId xmlns:p14="http://schemas.microsoft.com/office/powerpoint/2010/main" val="1104156997"/>
              </p:ext>
            </p:extLst>
          </p:nvPr>
        </p:nvGraphicFramePr>
        <p:xfrm>
          <a:off x="3125972" y="1263342"/>
          <a:ext cx="8006317" cy="4669372"/>
        </p:xfrm>
        <a:graphic>
          <a:graphicData uri="http://schemas.openxmlformats.org/drawingml/2006/table">
            <a:tbl>
              <a:tblPr>
                <a:tableStyleId>{125E5076-3810-47DD-B79F-674D7AD40C01}</a:tableStyleId>
              </a:tblPr>
              <a:tblGrid>
                <a:gridCol w="1731472">
                  <a:extLst>
                    <a:ext uri="{9D8B030D-6E8A-4147-A177-3AD203B41FA5}">
                      <a16:colId xmlns:a16="http://schemas.microsoft.com/office/drawing/2014/main" val="1792864209"/>
                    </a:ext>
                  </a:extLst>
                </a:gridCol>
                <a:gridCol w="1254969">
                  <a:extLst>
                    <a:ext uri="{9D8B030D-6E8A-4147-A177-3AD203B41FA5}">
                      <a16:colId xmlns:a16="http://schemas.microsoft.com/office/drawing/2014/main" val="2807854183"/>
                    </a:ext>
                  </a:extLst>
                </a:gridCol>
                <a:gridCol w="1254969">
                  <a:extLst>
                    <a:ext uri="{9D8B030D-6E8A-4147-A177-3AD203B41FA5}">
                      <a16:colId xmlns:a16="http://schemas.microsoft.com/office/drawing/2014/main" val="1433905501"/>
                    </a:ext>
                  </a:extLst>
                </a:gridCol>
                <a:gridCol w="1254969">
                  <a:extLst>
                    <a:ext uri="{9D8B030D-6E8A-4147-A177-3AD203B41FA5}">
                      <a16:colId xmlns:a16="http://schemas.microsoft.com/office/drawing/2014/main" val="4008114210"/>
                    </a:ext>
                  </a:extLst>
                </a:gridCol>
                <a:gridCol w="1254969">
                  <a:extLst>
                    <a:ext uri="{9D8B030D-6E8A-4147-A177-3AD203B41FA5}">
                      <a16:colId xmlns:a16="http://schemas.microsoft.com/office/drawing/2014/main" val="462222940"/>
                    </a:ext>
                  </a:extLst>
                </a:gridCol>
                <a:gridCol w="1254969">
                  <a:extLst>
                    <a:ext uri="{9D8B030D-6E8A-4147-A177-3AD203B41FA5}">
                      <a16:colId xmlns:a16="http://schemas.microsoft.com/office/drawing/2014/main" val="850409047"/>
                    </a:ext>
                  </a:extLst>
                </a:gridCol>
              </a:tblGrid>
              <a:tr h="353374">
                <a:tc>
                  <a:txBody>
                    <a:bodyPr/>
                    <a:lstStyle/>
                    <a:p>
                      <a:pPr algn="ctr" fontAlgn="b"/>
                      <a:r>
                        <a:rPr lang="en-GB" sz="1400" u="none" strike="noStrike">
                          <a:effectLst/>
                        </a:rPr>
                        <a:t>Disease Group</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effectLst/>
                        </a:rPr>
                        <a:t>Stage 1</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effectLst/>
                        </a:rPr>
                        <a:t>Stage 2</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effectLst/>
                        </a:rPr>
                        <a:t>Stage 3</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effectLst/>
                        </a:rPr>
                        <a:t>Approval</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effectLst/>
                        </a:rPr>
                        <a:t>Cumulative</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extLst>
                  <a:ext uri="{0D108BD9-81ED-4DB2-BD59-A6C34878D82A}">
                    <a16:rowId xmlns:a16="http://schemas.microsoft.com/office/drawing/2014/main" val="2887491871"/>
                  </a:ext>
                </a:extLst>
              </a:tr>
              <a:tr h="353374">
                <a:tc>
                  <a:txBody>
                    <a:bodyPr/>
                    <a:lstStyle/>
                    <a:p>
                      <a:pPr algn="ctr" fontAlgn="b"/>
                      <a:r>
                        <a:rPr lang="en-GB" sz="1400" u="none" strike="noStrike">
                          <a:effectLst/>
                        </a:rPr>
                        <a:t>Arthritis/Pain</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76.90%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38.10%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78.10%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89.10%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20.40%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156118325"/>
                  </a:ext>
                </a:extLst>
              </a:tr>
              <a:tr h="353374">
                <a:tc>
                  <a:txBody>
                    <a:bodyPr/>
                    <a:lstStyle/>
                    <a:p>
                      <a:pPr algn="ctr" fontAlgn="b"/>
                      <a:r>
                        <a:rPr lang="en-GB" sz="1400" u="none" strike="noStrike">
                          <a:effectLst/>
                        </a:rPr>
                        <a:t>CNS</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66.20%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45.60%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61.80%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77.90%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14.50%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2869306951"/>
                  </a:ext>
                </a:extLst>
              </a:tr>
              <a:tr h="353374">
                <a:tc>
                  <a:txBody>
                    <a:bodyPr/>
                    <a:lstStyle/>
                    <a:p>
                      <a:pPr algn="ctr" fontAlgn="b"/>
                      <a:r>
                        <a:rPr lang="en-GB" sz="1400" u="none" strike="noStrike">
                          <a:effectLst/>
                        </a:rPr>
                        <a:t>CV</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62.70%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43.30%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76.30%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84.40%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17.50%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1084287032"/>
                  </a:ext>
                </a:extLst>
              </a:tr>
              <a:tr h="353374">
                <a:tc>
                  <a:txBody>
                    <a:bodyPr/>
                    <a:lstStyle/>
                    <a:p>
                      <a:pPr algn="ctr" fontAlgn="b"/>
                      <a:r>
                        <a:rPr lang="en-GB" sz="1400" u="none" strike="noStrike">
                          <a:effectLst/>
                        </a:rPr>
                        <a:t>GIT</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66.80%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49.10%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71.00%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85.90%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20.00%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4217956804"/>
                  </a:ext>
                </a:extLst>
              </a:tr>
              <a:tr h="428884">
                <a:tc>
                  <a:txBody>
                    <a:bodyPr/>
                    <a:lstStyle/>
                    <a:p>
                      <a:pPr algn="ctr" fontAlgn="b"/>
                      <a:r>
                        <a:rPr lang="en-GB" sz="1400" u="none" strike="noStrike">
                          <a:effectLst/>
                        </a:rPr>
                        <a:t>Immunology</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64.80%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44.60%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65.20%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81.60%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15.40%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3759364013"/>
                  </a:ext>
                </a:extLst>
              </a:tr>
              <a:tr h="353374">
                <a:tc>
                  <a:txBody>
                    <a:bodyPr/>
                    <a:lstStyle/>
                    <a:p>
                      <a:pPr algn="ctr" fontAlgn="b"/>
                      <a:r>
                        <a:rPr lang="en-GB" sz="1400" u="none" strike="noStrike">
                          <a:effectLst/>
                        </a:rPr>
                        <a:t>Infections</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70.80%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51.20%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79.90%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96.90%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28.10%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3530252047"/>
                  </a:ext>
                </a:extLst>
              </a:tr>
              <a:tr h="353374">
                <a:tc>
                  <a:txBody>
                    <a:bodyPr/>
                    <a:lstStyle/>
                    <a:p>
                      <a:pPr algn="ctr" fontAlgn="b"/>
                      <a:r>
                        <a:rPr lang="en-GB" sz="1400" u="none" strike="noStrike">
                          <a:effectLst/>
                        </a:rPr>
                        <a:t>Metabolism</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47.80%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52.00%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78.90%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92.80%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18.20%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1576932498"/>
                  </a:ext>
                </a:extLst>
              </a:tr>
              <a:tr h="353374">
                <a:tc>
                  <a:txBody>
                    <a:bodyPr/>
                    <a:lstStyle/>
                    <a:p>
                      <a:pPr algn="ctr" fontAlgn="b"/>
                      <a:r>
                        <a:rPr lang="en-GB" sz="1400" u="none" strike="noStrike">
                          <a:effectLst/>
                        </a:rPr>
                        <a:t>Oncology</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64.40%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41.80%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65.40%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89.70%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15.80%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1293613708"/>
                  </a:ext>
                </a:extLst>
              </a:tr>
              <a:tr h="353374">
                <a:tc>
                  <a:txBody>
                    <a:bodyPr/>
                    <a:lstStyle/>
                    <a:p>
                      <a:pPr algn="ctr" fontAlgn="b"/>
                      <a:r>
                        <a:rPr lang="en-GB" sz="1400" u="none" strike="noStrike">
                          <a:effectLst/>
                        </a:rPr>
                        <a:t>Ophthalmology</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66.00%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39.00%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64.00%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92.00%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15.20%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2572808646"/>
                  </a:ext>
                </a:extLst>
              </a:tr>
              <a:tr h="353374">
                <a:tc>
                  <a:txBody>
                    <a:bodyPr/>
                    <a:lstStyle/>
                    <a:p>
                      <a:pPr algn="ctr" fontAlgn="b"/>
                      <a:r>
                        <a:rPr lang="en-GB" sz="1400" u="none" strike="noStrike">
                          <a:effectLst/>
                        </a:rPr>
                        <a:t>Respiratory</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63.40%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41.10%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59.90%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76.90%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12.00%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654118719"/>
                  </a:ext>
                </a:extLst>
              </a:tr>
              <a:tr h="353374">
                <a:tc>
                  <a:txBody>
                    <a:bodyPr/>
                    <a:lstStyle/>
                    <a:p>
                      <a:pPr algn="ctr" fontAlgn="b"/>
                      <a:r>
                        <a:rPr lang="en-GB" sz="1400" u="none" strike="noStrike">
                          <a:effectLst/>
                        </a:rPr>
                        <a:t>Urology</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50.00%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38.00%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67.00%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79.00%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10.10%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3397756463"/>
                  </a:ext>
                </a:extLst>
              </a:tr>
              <a:tr h="353374">
                <a:tc>
                  <a:txBody>
                    <a:bodyPr/>
                    <a:lstStyle/>
                    <a:p>
                      <a:pPr algn="ctr" fontAlgn="b"/>
                      <a:r>
                        <a:rPr lang="en-GB" sz="1400" u="none" strike="noStrike">
                          <a:effectLst/>
                        </a:rPr>
                        <a:t>Women’s Health</a:t>
                      </a:r>
                      <a:endParaRPr lang="en-GB" sz="1400" b="0" i="0" u="none" strike="noStrike">
                        <a:solidFill>
                          <a:srgbClr val="000000"/>
                        </a:solidFill>
                        <a:effectLst/>
                        <a:latin typeface="Calibri" panose="020F0502020204030204" pitchFamily="34" charset="0"/>
                      </a:endParaRPr>
                    </a:p>
                  </a:txBody>
                  <a:tcPr marL="7620" marR="7620" marT="7620" marB="0" anchor="ctr">
                    <a:solidFill>
                      <a:srgbClr val="4F758B"/>
                    </a:solidFill>
                  </a:tcPr>
                </a:tc>
                <a:tc>
                  <a:txBody>
                    <a:bodyPr/>
                    <a:lstStyle/>
                    <a:p>
                      <a:pPr algn="ctr" fontAlgn="b"/>
                      <a:r>
                        <a:rPr lang="en-GB" sz="1400" u="none" strike="noStrike">
                          <a:solidFill>
                            <a:schemeClr val="tx1"/>
                          </a:solidFill>
                          <a:effectLst/>
                        </a:rPr>
                        <a:t>39.00%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42.00%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48.00%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59.00%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tc>
                  <a:txBody>
                    <a:bodyPr/>
                    <a:lstStyle/>
                    <a:p>
                      <a:pPr algn="ctr" fontAlgn="b"/>
                      <a:r>
                        <a:rPr lang="en-GB" sz="1400" u="none" strike="noStrike">
                          <a:solidFill>
                            <a:schemeClr val="tx1"/>
                          </a:solidFill>
                          <a:effectLst/>
                        </a:rPr>
                        <a:t>4.60%</a:t>
                      </a:r>
                      <a:endParaRPr lang="en-GB" sz="1400" b="0" i="0" u="none" strike="noStrike">
                        <a:solidFill>
                          <a:schemeClr val="tx1"/>
                        </a:solidFill>
                        <a:effectLst/>
                        <a:latin typeface="Calibri" panose="020F0502020204030204" pitchFamily="34" charset="0"/>
                      </a:endParaRPr>
                    </a:p>
                  </a:txBody>
                  <a:tcPr marL="7620" marR="7620" marT="7620" marB="0" anchor="ctr">
                    <a:solidFill>
                      <a:srgbClr val="B4BFCD"/>
                    </a:solidFill>
                  </a:tcPr>
                </a:tc>
                <a:extLst>
                  <a:ext uri="{0D108BD9-81ED-4DB2-BD59-A6C34878D82A}">
                    <a16:rowId xmlns:a16="http://schemas.microsoft.com/office/drawing/2014/main" val="1286458141"/>
                  </a:ext>
                </a:extLst>
              </a:tr>
            </a:tbl>
          </a:graphicData>
        </a:graphic>
      </p:graphicFrame>
      <p:sp>
        <p:nvSpPr>
          <p:cNvPr id="11" name="TextBox 10">
            <a:extLst>
              <a:ext uri="{FF2B5EF4-FFF2-40B4-BE49-F238E27FC236}">
                <a16:creationId xmlns:a16="http://schemas.microsoft.com/office/drawing/2014/main" id="{67BA4866-2A82-2448-7F90-FFE9393D9E68}"/>
              </a:ext>
            </a:extLst>
          </p:cNvPr>
          <p:cNvSpPr txBox="1"/>
          <p:nvPr/>
        </p:nvSpPr>
        <p:spPr>
          <a:xfrm>
            <a:off x="5114260" y="5932714"/>
            <a:ext cx="5135525" cy="276999"/>
          </a:xfrm>
          <a:prstGeom prst="rect">
            <a:avLst/>
          </a:prstGeom>
          <a:noFill/>
        </p:spPr>
        <p:txBody>
          <a:bodyPr wrap="square">
            <a:spAutoFit/>
          </a:bodyPr>
          <a:lstStyle/>
          <a:p>
            <a:pPr algn="l"/>
            <a:r>
              <a:rPr lang="en-GB" sz="1200" b="0" i="0">
                <a:solidFill>
                  <a:srgbClr val="333333"/>
                </a:solidFill>
                <a:effectLst/>
                <a:latin typeface="-apple-system"/>
              </a:rPr>
              <a:t>Valuation in Life Sciences – A Practical Guide -Boris Bogdan, Ralph </a:t>
            </a:r>
            <a:r>
              <a:rPr lang="en-GB" sz="1200" b="0" i="0" err="1">
                <a:solidFill>
                  <a:srgbClr val="333333"/>
                </a:solidFill>
                <a:effectLst/>
                <a:latin typeface="-apple-system"/>
              </a:rPr>
              <a:t>Villiger</a:t>
            </a:r>
            <a:endParaRPr lang="en-GB" sz="1200"/>
          </a:p>
        </p:txBody>
      </p:sp>
    </p:spTree>
    <p:extLst>
      <p:ext uri="{BB962C8B-B14F-4D97-AF65-F5344CB8AC3E}">
        <p14:creationId xmlns:p14="http://schemas.microsoft.com/office/powerpoint/2010/main" val="14175180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Other factors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a:bodyPr>
          <a:lstStyle/>
          <a:p>
            <a:r>
              <a:rPr lang="en-GB" sz="2000"/>
              <a:t>Valuation date &amp; End of financial year – Adjustments for partial period and cashflows – informs the assumptions;</a:t>
            </a:r>
          </a:p>
          <a:p>
            <a:r>
              <a:rPr lang="en-GB" sz="2000"/>
              <a:t>Tax rate &amp; Tax amortisation benefit</a:t>
            </a:r>
          </a:p>
          <a:p>
            <a:r>
              <a:rPr lang="en-GB" sz="2000"/>
              <a:t>Contributory Asset Charges</a:t>
            </a:r>
          </a:p>
          <a:p>
            <a:r>
              <a:rPr lang="en-GB" sz="2000"/>
              <a:t>EBIT margin</a:t>
            </a:r>
          </a:p>
          <a:p>
            <a:r>
              <a:rPr lang="en-GB" sz="2000"/>
              <a:t>Changes in WC margin</a:t>
            </a:r>
          </a:p>
          <a:p>
            <a:endParaRPr lang="en-GB" sz="1800"/>
          </a:p>
          <a:p>
            <a:endParaRPr lang="en-GB" sz="2000"/>
          </a:p>
        </p:txBody>
      </p:sp>
    </p:spTree>
    <p:extLst>
      <p:ext uri="{BB962C8B-B14F-4D97-AF65-F5344CB8AC3E}">
        <p14:creationId xmlns:p14="http://schemas.microsoft.com/office/powerpoint/2010/main" val="23183391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33D83B-EFAF-47FF-B43E-809084E8C5CF}"/>
              </a:ext>
            </a:extLst>
          </p:cNvPr>
          <p:cNvSpPr>
            <a:spLocks noGrp="1"/>
          </p:cNvSpPr>
          <p:nvPr>
            <p:ph type="body" sz="half" idx="2"/>
          </p:nvPr>
        </p:nvSpPr>
        <p:spPr/>
        <p:txBody>
          <a:bodyPr/>
          <a:lstStyle/>
          <a:p>
            <a:r>
              <a:rPr lang="en-US"/>
              <a:t>Work through academic specific examples</a:t>
            </a:r>
          </a:p>
          <a:p>
            <a:r>
              <a:rPr lang="en-US" sz="1800"/>
              <a:t>Dr. Brian More</a:t>
            </a:r>
          </a:p>
          <a:p>
            <a:endParaRPr lang="en-US"/>
          </a:p>
        </p:txBody>
      </p:sp>
    </p:spTree>
    <p:extLst>
      <p:ext uri="{BB962C8B-B14F-4D97-AF65-F5344CB8AC3E}">
        <p14:creationId xmlns:p14="http://schemas.microsoft.com/office/powerpoint/2010/main" val="2174571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Why? </a:t>
            </a:r>
          </a:p>
        </p:txBody>
      </p:sp>
      <p:pic>
        <p:nvPicPr>
          <p:cNvPr id="7" name="Content Placeholder 5" descr="A picture containing text&#10;&#10;Description automatically generated">
            <a:extLst>
              <a:ext uri="{FF2B5EF4-FFF2-40B4-BE49-F238E27FC236}">
                <a16:creationId xmlns:a16="http://schemas.microsoft.com/office/drawing/2014/main" id="{8E64F744-3D51-96B3-4CEE-E8EF33882EDF}"/>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10197" y="343197"/>
            <a:ext cx="6171605" cy="6171605"/>
          </a:xfrm>
          <a:prstGeom prst="rect">
            <a:avLst/>
          </a:prstGeom>
        </p:spPr>
      </p:pic>
    </p:spTree>
    <p:extLst>
      <p:ext uri="{BB962C8B-B14F-4D97-AF65-F5344CB8AC3E}">
        <p14:creationId xmlns:p14="http://schemas.microsoft.com/office/powerpoint/2010/main" val="38817490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latin typeface="Arial"/>
                <a:cs typeface="Arial"/>
              </a:rPr>
              <a:t>Case study 1 – Valuation of technology (patents + know how)</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fontScale="85000" lnSpcReduction="10000"/>
          </a:bodyPr>
          <a:lstStyle/>
          <a:p>
            <a:r>
              <a:rPr lang="en-GB" dirty="0"/>
              <a:t>Carbon capture technology – patent at PCT stage (priority date – Jan 2022) + know-how</a:t>
            </a:r>
          </a:p>
          <a:p>
            <a:r>
              <a:rPr lang="en-GB" dirty="0"/>
              <a:t>ISR report – quite clean  + different types of claims</a:t>
            </a:r>
          </a:p>
          <a:p>
            <a:r>
              <a:rPr lang="en-GB" dirty="0"/>
              <a:t>There are a few strong competitors</a:t>
            </a:r>
          </a:p>
          <a:p>
            <a:r>
              <a:rPr lang="en-GB" dirty="0"/>
              <a:t>The team is very experienced and can deliver scale-up; done so with previous technology</a:t>
            </a:r>
          </a:p>
          <a:p>
            <a:r>
              <a:rPr lang="en-GB" dirty="0"/>
              <a:t>No projections, not easy to get the costs of development as was done alongside other things.</a:t>
            </a:r>
          </a:p>
          <a:p>
            <a:endParaRPr lang="en-GB" dirty="0"/>
          </a:p>
        </p:txBody>
      </p:sp>
    </p:spTree>
    <p:extLst>
      <p:ext uri="{BB962C8B-B14F-4D97-AF65-F5344CB8AC3E}">
        <p14:creationId xmlns:p14="http://schemas.microsoft.com/office/powerpoint/2010/main" val="12800241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1 – Valuation methods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lnSpcReduction="10000"/>
          </a:bodyPr>
          <a:lstStyle/>
          <a:p>
            <a:r>
              <a:rPr lang="en-GB" dirty="0"/>
              <a:t>What method would you choose?</a:t>
            </a:r>
          </a:p>
          <a:p>
            <a:endParaRPr lang="en-GB" dirty="0"/>
          </a:p>
          <a:p>
            <a:r>
              <a:rPr lang="en-GB" dirty="0"/>
              <a:t>Relief from Royalty – easiest to obtain data for  </a:t>
            </a:r>
          </a:p>
          <a:p>
            <a:endParaRPr lang="en-GB" dirty="0"/>
          </a:p>
          <a:p>
            <a:r>
              <a:rPr lang="en-GB" dirty="0"/>
              <a:t>DCF/Greenfield can also work – more data required about EBIT, changes in working capital, investment requirements, depreciation &amp; amortisation.</a:t>
            </a:r>
          </a:p>
          <a:p>
            <a:endParaRPr lang="en-GB" dirty="0"/>
          </a:p>
          <a:p>
            <a:endParaRPr lang="en-GB" dirty="0"/>
          </a:p>
        </p:txBody>
      </p:sp>
    </p:spTree>
    <p:extLst>
      <p:ext uri="{BB962C8B-B14F-4D97-AF65-F5344CB8AC3E}">
        <p14:creationId xmlns:p14="http://schemas.microsoft.com/office/powerpoint/2010/main" val="164038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1 – Revenue modelling</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1" y="2077200"/>
            <a:ext cx="5395864" cy="3855514"/>
          </a:xfrm>
        </p:spPr>
        <p:txBody>
          <a:bodyPr>
            <a:normAutofit fontScale="70000" lnSpcReduction="20000"/>
          </a:bodyPr>
          <a:lstStyle/>
          <a:p>
            <a:r>
              <a:rPr lang="en-GB" dirty="0"/>
              <a:t>Carbon market – a few established players </a:t>
            </a:r>
          </a:p>
          <a:p>
            <a:r>
              <a:rPr lang="en-GB" dirty="0"/>
              <a:t>https://www.iea.org/energy-system/carbon-capture-utilisation-and-storage</a:t>
            </a:r>
          </a:p>
          <a:p>
            <a:r>
              <a:rPr lang="en-GB" dirty="0"/>
              <a:t>Around – 125Mt per year by 2030 (125 million tonnes)</a:t>
            </a:r>
          </a:p>
          <a:p>
            <a:r>
              <a:rPr lang="en-GB" dirty="0"/>
              <a:t>For our example – the technology aims for 1</a:t>
            </a:r>
            <a:r>
              <a:rPr lang="en-GB" b="1" dirty="0"/>
              <a:t>Mt</a:t>
            </a:r>
            <a:r>
              <a:rPr lang="en-GB" dirty="0"/>
              <a:t> by 2033 – Fisher Pry to model the diffusion of the technology.</a:t>
            </a:r>
          </a:p>
          <a:p>
            <a:r>
              <a:rPr lang="en-GB" dirty="0"/>
              <a:t>Price per tonne – PwC – forecasts future carbon offset prices (graph) – assume a $60</a:t>
            </a:r>
          </a:p>
          <a:p>
            <a:endParaRPr lang="en-GB" dirty="0"/>
          </a:p>
        </p:txBody>
      </p:sp>
      <p:pic>
        <p:nvPicPr>
          <p:cNvPr id="4" name="Picture 3">
            <a:extLst>
              <a:ext uri="{FF2B5EF4-FFF2-40B4-BE49-F238E27FC236}">
                <a16:creationId xmlns:a16="http://schemas.microsoft.com/office/drawing/2014/main" id="{DA439F37-A1A5-58FE-CFD6-8160742B8275}"/>
              </a:ext>
            </a:extLst>
          </p:cNvPr>
          <p:cNvPicPr>
            <a:picLocks noChangeAspect="1"/>
          </p:cNvPicPr>
          <p:nvPr/>
        </p:nvPicPr>
        <p:blipFill>
          <a:blip r:embed="rId2"/>
          <a:stretch>
            <a:fillRect/>
          </a:stretch>
        </p:blipFill>
        <p:spPr>
          <a:xfrm>
            <a:off x="6583865" y="2467224"/>
            <a:ext cx="5395863" cy="2590014"/>
          </a:xfrm>
          <a:prstGeom prst="rect">
            <a:avLst/>
          </a:prstGeom>
        </p:spPr>
      </p:pic>
      <p:sp>
        <p:nvSpPr>
          <p:cNvPr id="5" name="TextBox 4">
            <a:extLst>
              <a:ext uri="{FF2B5EF4-FFF2-40B4-BE49-F238E27FC236}">
                <a16:creationId xmlns:a16="http://schemas.microsoft.com/office/drawing/2014/main" id="{807A5D68-650B-DB66-956F-1BF02878FBBB}"/>
              </a:ext>
            </a:extLst>
          </p:cNvPr>
          <p:cNvSpPr txBox="1"/>
          <p:nvPr/>
        </p:nvSpPr>
        <p:spPr>
          <a:xfrm>
            <a:off x="6796138" y="5125644"/>
            <a:ext cx="5395862" cy="246221"/>
          </a:xfrm>
          <a:prstGeom prst="rect">
            <a:avLst/>
          </a:prstGeom>
          <a:noFill/>
        </p:spPr>
        <p:txBody>
          <a:bodyPr wrap="square" rtlCol="0">
            <a:spAutoFit/>
          </a:bodyPr>
          <a:lstStyle/>
          <a:p>
            <a:r>
              <a:rPr lang="en-GB" sz="500" dirty="0"/>
              <a:t>https://www.pwc.co.uk/services/sustainability-climate-change/insights/bullish-sentiment-expected-over-next-decade-for-carbon-markets-globally-latest-trends-and-developments-in-2022.html#:~:text=The%20EU%20and%20UK%20ETS,2026%2D30%20for%20both%20schemes</a:t>
            </a:r>
          </a:p>
        </p:txBody>
      </p:sp>
    </p:spTree>
    <p:extLst>
      <p:ext uri="{BB962C8B-B14F-4D97-AF65-F5344CB8AC3E}">
        <p14:creationId xmlns:p14="http://schemas.microsoft.com/office/powerpoint/2010/main" val="29782006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1 – Revenue modelling</a:t>
            </a:r>
          </a:p>
        </p:txBody>
      </p:sp>
      <p:graphicFrame>
        <p:nvGraphicFramePr>
          <p:cNvPr id="7" name="Content Placeholder 6">
            <a:extLst>
              <a:ext uri="{FF2B5EF4-FFF2-40B4-BE49-F238E27FC236}">
                <a16:creationId xmlns:a16="http://schemas.microsoft.com/office/drawing/2014/main" id="{08F30261-8A04-18CD-CBB0-A41911C5038B}"/>
              </a:ext>
            </a:extLst>
          </p:cNvPr>
          <p:cNvGraphicFramePr>
            <a:graphicFrameLocks noGrp="1"/>
          </p:cNvGraphicFramePr>
          <p:nvPr>
            <p:ph idx="1"/>
            <p:extLst>
              <p:ext uri="{D42A27DB-BD31-4B8C-83A1-F6EECF244321}">
                <p14:modId xmlns:p14="http://schemas.microsoft.com/office/powerpoint/2010/main" val="1643005232"/>
              </p:ext>
            </p:extLst>
          </p:nvPr>
        </p:nvGraphicFramePr>
        <p:xfrm>
          <a:off x="1437457" y="1668780"/>
          <a:ext cx="9563100" cy="1875697"/>
        </p:xfrm>
        <a:graphic>
          <a:graphicData uri="http://schemas.openxmlformats.org/drawingml/2006/table">
            <a:tbl>
              <a:tblPr/>
              <a:tblGrid>
                <a:gridCol w="1498600">
                  <a:extLst>
                    <a:ext uri="{9D8B030D-6E8A-4147-A177-3AD203B41FA5}">
                      <a16:colId xmlns:a16="http://schemas.microsoft.com/office/drawing/2014/main" val="2980886287"/>
                    </a:ext>
                  </a:extLst>
                </a:gridCol>
                <a:gridCol w="736600">
                  <a:extLst>
                    <a:ext uri="{9D8B030D-6E8A-4147-A177-3AD203B41FA5}">
                      <a16:colId xmlns:a16="http://schemas.microsoft.com/office/drawing/2014/main" val="1750972970"/>
                    </a:ext>
                  </a:extLst>
                </a:gridCol>
                <a:gridCol w="736600">
                  <a:extLst>
                    <a:ext uri="{9D8B030D-6E8A-4147-A177-3AD203B41FA5}">
                      <a16:colId xmlns:a16="http://schemas.microsoft.com/office/drawing/2014/main" val="3163355976"/>
                    </a:ext>
                  </a:extLst>
                </a:gridCol>
                <a:gridCol w="736600">
                  <a:extLst>
                    <a:ext uri="{9D8B030D-6E8A-4147-A177-3AD203B41FA5}">
                      <a16:colId xmlns:a16="http://schemas.microsoft.com/office/drawing/2014/main" val="2793403677"/>
                    </a:ext>
                  </a:extLst>
                </a:gridCol>
                <a:gridCol w="736600">
                  <a:extLst>
                    <a:ext uri="{9D8B030D-6E8A-4147-A177-3AD203B41FA5}">
                      <a16:colId xmlns:a16="http://schemas.microsoft.com/office/drawing/2014/main" val="2754173542"/>
                    </a:ext>
                  </a:extLst>
                </a:gridCol>
                <a:gridCol w="736600">
                  <a:extLst>
                    <a:ext uri="{9D8B030D-6E8A-4147-A177-3AD203B41FA5}">
                      <a16:colId xmlns:a16="http://schemas.microsoft.com/office/drawing/2014/main" val="2681386379"/>
                    </a:ext>
                  </a:extLst>
                </a:gridCol>
                <a:gridCol w="736600">
                  <a:extLst>
                    <a:ext uri="{9D8B030D-6E8A-4147-A177-3AD203B41FA5}">
                      <a16:colId xmlns:a16="http://schemas.microsoft.com/office/drawing/2014/main" val="8133120"/>
                    </a:ext>
                  </a:extLst>
                </a:gridCol>
                <a:gridCol w="736600">
                  <a:extLst>
                    <a:ext uri="{9D8B030D-6E8A-4147-A177-3AD203B41FA5}">
                      <a16:colId xmlns:a16="http://schemas.microsoft.com/office/drawing/2014/main" val="4054147605"/>
                    </a:ext>
                  </a:extLst>
                </a:gridCol>
                <a:gridCol w="736600">
                  <a:extLst>
                    <a:ext uri="{9D8B030D-6E8A-4147-A177-3AD203B41FA5}">
                      <a16:colId xmlns:a16="http://schemas.microsoft.com/office/drawing/2014/main" val="3984480363"/>
                    </a:ext>
                  </a:extLst>
                </a:gridCol>
                <a:gridCol w="736600">
                  <a:extLst>
                    <a:ext uri="{9D8B030D-6E8A-4147-A177-3AD203B41FA5}">
                      <a16:colId xmlns:a16="http://schemas.microsoft.com/office/drawing/2014/main" val="3276782719"/>
                    </a:ext>
                  </a:extLst>
                </a:gridCol>
                <a:gridCol w="736600">
                  <a:extLst>
                    <a:ext uri="{9D8B030D-6E8A-4147-A177-3AD203B41FA5}">
                      <a16:colId xmlns:a16="http://schemas.microsoft.com/office/drawing/2014/main" val="1629126781"/>
                    </a:ext>
                  </a:extLst>
                </a:gridCol>
                <a:gridCol w="698500">
                  <a:extLst>
                    <a:ext uri="{9D8B030D-6E8A-4147-A177-3AD203B41FA5}">
                      <a16:colId xmlns:a16="http://schemas.microsoft.com/office/drawing/2014/main" val="1663989070"/>
                    </a:ext>
                  </a:extLst>
                </a:gridCol>
              </a:tblGrid>
              <a:tr h="235477">
                <a:tc>
                  <a:txBody>
                    <a:bodyPr/>
                    <a:lstStyle/>
                    <a:p>
                      <a:pPr algn="ctr" fontAlgn="ctr"/>
                      <a:r>
                        <a:rPr lang="en-GB" sz="1400" b="0" i="0" u="none" strike="noStrike">
                          <a:solidFill>
                            <a:srgbClr val="000000"/>
                          </a:solidFill>
                          <a:effectLst/>
                          <a:latin typeface="+mj-lt"/>
                        </a:rPr>
                        <a:t>Year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2023</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2024</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2025</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2026</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2027</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2028</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2029</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2030</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2031</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2032</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2033</a:t>
                      </a:r>
                    </a:p>
                  </a:txBody>
                  <a:tcPr marL="7620" marR="7620" marT="7620" marB="0" anchor="ctr">
                    <a:lnL>
                      <a:noFill/>
                    </a:lnL>
                    <a:lnR>
                      <a:noFill/>
                    </a:lnR>
                    <a:lnT>
                      <a:noFill/>
                    </a:lnT>
                    <a:lnB>
                      <a:noFill/>
                    </a:lnB>
                  </a:tcPr>
                </a:tc>
                <a:extLst>
                  <a:ext uri="{0D108BD9-81ED-4DB2-BD59-A6C34878D82A}">
                    <a16:rowId xmlns:a16="http://schemas.microsoft.com/office/drawing/2014/main" val="117858547"/>
                  </a:ext>
                </a:extLst>
              </a:tr>
              <a:tr h="235477">
                <a:tc>
                  <a:txBody>
                    <a:bodyPr/>
                    <a:lstStyle/>
                    <a:p>
                      <a:pPr algn="ctr" fontAlgn="ctr"/>
                      <a:r>
                        <a:rPr lang="en-GB" sz="1400" b="0" i="0" u="none" strike="noStrike">
                          <a:solidFill>
                            <a:srgbClr val="000000"/>
                          </a:solidFill>
                          <a:effectLst/>
                          <a:latin typeface="+mj-lt"/>
                        </a:rPr>
                        <a:t>Time</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0</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1</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3</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4</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5</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6</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7</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8</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10</a:t>
                      </a:r>
                    </a:p>
                  </a:txBody>
                  <a:tcPr marL="7620" marR="7620" marT="7620" marB="0" anchor="ctr">
                    <a:lnL>
                      <a:noFill/>
                    </a:lnL>
                    <a:lnR>
                      <a:noFill/>
                    </a:lnR>
                    <a:lnT>
                      <a:noFill/>
                    </a:lnT>
                    <a:lnB>
                      <a:noFill/>
                    </a:lnB>
                  </a:tcPr>
                </a:tc>
                <a:extLst>
                  <a:ext uri="{0D108BD9-81ED-4DB2-BD59-A6C34878D82A}">
                    <a16:rowId xmlns:a16="http://schemas.microsoft.com/office/drawing/2014/main" val="39420882"/>
                  </a:ext>
                </a:extLst>
              </a:tr>
              <a:tr h="235477">
                <a:tc>
                  <a:txBody>
                    <a:bodyPr/>
                    <a:lstStyle/>
                    <a:p>
                      <a:pPr algn="ctr" fontAlgn="ctr"/>
                      <a:r>
                        <a:rPr lang="en-GB" sz="1400" b="0" i="0" u="none" strike="noStrike">
                          <a:solidFill>
                            <a:srgbClr val="000000"/>
                          </a:solidFill>
                          <a:effectLst/>
                          <a:latin typeface="+mj-lt"/>
                        </a:rPr>
                        <a:t>Penetration</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3.23%</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7.24%</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15.45%</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29.94%</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50.00%</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70.06%</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84.55%</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92.76%</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96.77%</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98.59%</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99.39%</a:t>
                      </a:r>
                    </a:p>
                  </a:txBody>
                  <a:tcPr marL="7620" marR="7620" marT="7620" marB="0" anchor="ctr">
                    <a:lnL>
                      <a:noFill/>
                    </a:lnL>
                    <a:lnR>
                      <a:noFill/>
                    </a:lnR>
                    <a:lnT>
                      <a:noFill/>
                    </a:lnT>
                    <a:lnB>
                      <a:noFill/>
                    </a:lnB>
                  </a:tcPr>
                </a:tc>
                <a:extLst>
                  <a:ext uri="{0D108BD9-81ED-4DB2-BD59-A6C34878D82A}">
                    <a16:rowId xmlns:a16="http://schemas.microsoft.com/office/drawing/2014/main" val="3007808982"/>
                  </a:ext>
                </a:extLst>
              </a:tr>
              <a:tr h="235477">
                <a:tc>
                  <a:txBody>
                    <a:bodyPr/>
                    <a:lstStyle/>
                    <a:p>
                      <a:pPr algn="ctr" fontAlgn="ctr"/>
                      <a:r>
                        <a:rPr lang="en-GB" sz="1400" b="0" i="0" u="none" strike="noStrike">
                          <a:solidFill>
                            <a:srgbClr val="000000"/>
                          </a:solidFill>
                          <a:effectLst/>
                          <a:latin typeface="+mj-lt"/>
                        </a:rPr>
                        <a:t>Removal Capacity</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32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72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154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299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500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701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846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928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968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986 </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994 </a:t>
                      </a:r>
                    </a:p>
                  </a:txBody>
                  <a:tcPr marL="7620" marR="7620" marT="7620" marB="0" anchor="ctr">
                    <a:lnL>
                      <a:noFill/>
                    </a:lnL>
                    <a:lnR>
                      <a:noFill/>
                    </a:lnR>
                    <a:lnT>
                      <a:noFill/>
                    </a:lnT>
                    <a:lnB>
                      <a:noFill/>
                    </a:lnB>
                  </a:tcPr>
                </a:tc>
                <a:extLst>
                  <a:ext uri="{0D108BD9-81ED-4DB2-BD59-A6C34878D82A}">
                    <a16:rowId xmlns:a16="http://schemas.microsoft.com/office/drawing/2014/main" val="3980902606"/>
                  </a:ext>
                </a:extLst>
              </a:tr>
              <a:tr h="462835">
                <a:tc>
                  <a:txBody>
                    <a:bodyPr/>
                    <a:lstStyle/>
                    <a:p>
                      <a:pPr algn="ctr" fontAlgn="ctr"/>
                      <a:r>
                        <a:rPr lang="en-GB" sz="1400" b="0" i="0" u="none" strike="noStrike">
                          <a:solidFill>
                            <a:srgbClr val="000000"/>
                          </a:solidFill>
                          <a:effectLst/>
                          <a:latin typeface="+mj-lt"/>
                        </a:rPr>
                        <a:t>Target removal capacity</a:t>
                      </a:r>
                    </a:p>
                  </a:txBody>
                  <a:tcPr marL="7620" marR="7620" marT="7620" marB="0" anchor="ctr">
                    <a:lnL>
                      <a:noFill/>
                    </a:lnL>
                    <a:lnR>
                      <a:noFill/>
                    </a:lnR>
                    <a:lnT>
                      <a:noFill/>
                    </a:lnT>
                    <a:lnB>
                      <a:noFill/>
                    </a:lnB>
                  </a:tcPr>
                </a:tc>
                <a:tc>
                  <a:txBody>
                    <a:bodyPr/>
                    <a:lstStyle/>
                    <a:p>
                      <a:pPr algn="ctr" fontAlgn="ctr"/>
                      <a:r>
                        <a:rPr lang="en-GB" sz="1400" b="0" i="0" u="none" strike="noStrike" dirty="0">
                          <a:solidFill>
                            <a:srgbClr val="4472C4"/>
                          </a:solidFill>
                          <a:effectLst/>
                          <a:latin typeface="+mj-lt"/>
                        </a:rPr>
                        <a:t>1,000</a:t>
                      </a: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extLst>
                  <a:ext uri="{0D108BD9-81ED-4DB2-BD59-A6C34878D82A}">
                    <a16:rowId xmlns:a16="http://schemas.microsoft.com/office/drawing/2014/main" val="1656974459"/>
                  </a:ext>
                </a:extLst>
              </a:tr>
              <a:tr h="235477">
                <a:tc>
                  <a:txBody>
                    <a:bodyPr/>
                    <a:lstStyle/>
                    <a:p>
                      <a:pPr algn="ctr" fontAlgn="ctr"/>
                      <a:r>
                        <a:rPr lang="en-GB" sz="1400" b="0" i="0" u="none" strike="noStrike">
                          <a:solidFill>
                            <a:srgbClr val="000000"/>
                          </a:solidFill>
                          <a:effectLst/>
                          <a:latin typeface="+mj-lt"/>
                        </a:rPr>
                        <a:t>Shape parameter</a:t>
                      </a:r>
                    </a:p>
                  </a:txBody>
                  <a:tcPr marL="7620" marR="7620" marT="7620" marB="0" anchor="ctr">
                    <a:lnL>
                      <a:noFill/>
                    </a:lnL>
                    <a:lnR>
                      <a:noFill/>
                    </a:lnR>
                    <a:lnT>
                      <a:noFill/>
                    </a:lnT>
                    <a:lnB>
                      <a:noFill/>
                    </a:lnB>
                  </a:tcPr>
                </a:tc>
                <a:tc>
                  <a:txBody>
                    <a:bodyPr/>
                    <a:lstStyle/>
                    <a:p>
                      <a:pPr algn="ctr" fontAlgn="ctr"/>
                      <a:r>
                        <a:rPr lang="en-GB" sz="1400" b="0" i="0" u="none" strike="noStrike" dirty="0">
                          <a:solidFill>
                            <a:srgbClr val="000000"/>
                          </a:solidFill>
                          <a:effectLst/>
                          <a:latin typeface="+mj-lt"/>
                        </a:rPr>
                        <a:t>0.85 </a:t>
                      </a: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extLst>
                  <a:ext uri="{0D108BD9-81ED-4DB2-BD59-A6C34878D82A}">
                    <a16:rowId xmlns:a16="http://schemas.microsoft.com/office/drawing/2014/main" val="1380859230"/>
                  </a:ext>
                </a:extLst>
              </a:tr>
              <a:tr h="235477">
                <a:tc>
                  <a:txBody>
                    <a:bodyPr/>
                    <a:lstStyle/>
                    <a:p>
                      <a:pPr algn="ctr" fontAlgn="ctr"/>
                      <a:r>
                        <a:rPr lang="en-GB" sz="1400" b="0" i="0" u="none" strike="noStrike">
                          <a:solidFill>
                            <a:srgbClr val="000000"/>
                          </a:solidFill>
                          <a:effectLst/>
                          <a:latin typeface="+mj-lt"/>
                        </a:rPr>
                        <a:t>Timeto50%</a:t>
                      </a:r>
                    </a:p>
                  </a:txBody>
                  <a:tcPr marL="7620" marR="7620" marT="7620" marB="0" anchor="ctr">
                    <a:lnL>
                      <a:noFill/>
                    </a:lnL>
                    <a:lnR>
                      <a:noFill/>
                    </a:lnR>
                    <a:lnT>
                      <a:noFill/>
                    </a:lnT>
                    <a:lnB>
                      <a:noFill/>
                    </a:lnB>
                  </a:tcPr>
                </a:tc>
                <a:tc>
                  <a:txBody>
                    <a:bodyPr/>
                    <a:lstStyle/>
                    <a:p>
                      <a:pPr algn="ctr" fontAlgn="ctr"/>
                      <a:r>
                        <a:rPr lang="en-GB" sz="1400" b="0" i="0" u="none" strike="noStrike">
                          <a:solidFill>
                            <a:srgbClr val="000000"/>
                          </a:solidFill>
                          <a:effectLst/>
                          <a:latin typeface="+mj-lt"/>
                        </a:rPr>
                        <a:t>4</a:t>
                      </a: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a:solidFill>
                          <a:srgbClr val="000000"/>
                        </a:solidFill>
                        <a:effectLst/>
                        <a:latin typeface="+mj-lt"/>
                      </a:endParaRPr>
                    </a:p>
                  </a:txBody>
                  <a:tcPr marL="7620" marR="7620" marT="7620" marB="0" anchor="ctr">
                    <a:lnL>
                      <a:noFill/>
                    </a:lnL>
                    <a:lnR>
                      <a:noFill/>
                    </a:lnR>
                    <a:lnT>
                      <a:noFill/>
                    </a:lnT>
                    <a:lnB>
                      <a:noFill/>
                    </a:lnB>
                  </a:tcPr>
                </a:tc>
                <a:tc>
                  <a:txBody>
                    <a:bodyPr/>
                    <a:lstStyle/>
                    <a:p>
                      <a:pPr algn="ctr" fontAlgn="ctr"/>
                      <a:endParaRPr lang="en-GB" sz="1400" b="0" i="0" u="none" strike="noStrike" dirty="0">
                        <a:solidFill>
                          <a:srgbClr val="000000"/>
                        </a:solidFill>
                        <a:effectLst/>
                        <a:latin typeface="+mj-lt"/>
                      </a:endParaRPr>
                    </a:p>
                  </a:txBody>
                  <a:tcPr marL="7620" marR="7620" marT="7620" marB="0" anchor="ctr">
                    <a:lnL>
                      <a:noFill/>
                    </a:lnL>
                    <a:lnR>
                      <a:noFill/>
                    </a:lnR>
                    <a:lnT>
                      <a:noFill/>
                    </a:lnT>
                    <a:lnB>
                      <a:noFill/>
                    </a:lnB>
                  </a:tcPr>
                </a:tc>
                <a:extLst>
                  <a:ext uri="{0D108BD9-81ED-4DB2-BD59-A6C34878D82A}">
                    <a16:rowId xmlns:a16="http://schemas.microsoft.com/office/drawing/2014/main" val="3850960876"/>
                  </a:ext>
                </a:extLst>
              </a:tr>
            </a:tbl>
          </a:graphicData>
        </a:graphic>
      </p:graphicFrame>
      <p:sp>
        <p:nvSpPr>
          <p:cNvPr id="10" name="TextBox 9">
            <a:extLst>
              <a:ext uri="{FF2B5EF4-FFF2-40B4-BE49-F238E27FC236}">
                <a16:creationId xmlns:a16="http://schemas.microsoft.com/office/drawing/2014/main" id="{69DC9525-A7F0-180D-483F-9C71E2B56A92}"/>
              </a:ext>
            </a:extLst>
          </p:cNvPr>
          <p:cNvSpPr txBox="1"/>
          <p:nvPr/>
        </p:nvSpPr>
        <p:spPr>
          <a:xfrm>
            <a:off x="527849" y="4458879"/>
            <a:ext cx="3516250" cy="369332"/>
          </a:xfrm>
          <a:prstGeom prst="rect">
            <a:avLst/>
          </a:prstGeom>
          <a:noFill/>
        </p:spPr>
        <p:txBody>
          <a:bodyPr wrap="square" rtlCol="0">
            <a:spAutoFit/>
          </a:bodyPr>
          <a:lstStyle/>
          <a:p>
            <a:r>
              <a:rPr lang="en-GB" dirty="0"/>
              <a:t>Revenue in thousands)</a:t>
            </a:r>
          </a:p>
        </p:txBody>
      </p:sp>
      <p:pic>
        <p:nvPicPr>
          <p:cNvPr id="12" name="Picture 11">
            <a:extLst>
              <a:ext uri="{FF2B5EF4-FFF2-40B4-BE49-F238E27FC236}">
                <a16:creationId xmlns:a16="http://schemas.microsoft.com/office/drawing/2014/main" id="{3A358BCA-73E3-3F1D-3434-47D6BC71AB3E}"/>
              </a:ext>
            </a:extLst>
          </p:cNvPr>
          <p:cNvPicPr>
            <a:picLocks noChangeAspect="1"/>
          </p:cNvPicPr>
          <p:nvPr/>
        </p:nvPicPr>
        <p:blipFill>
          <a:blip r:embed="rId2"/>
          <a:stretch>
            <a:fillRect/>
          </a:stretch>
        </p:blipFill>
        <p:spPr>
          <a:xfrm>
            <a:off x="622117" y="4907280"/>
            <a:ext cx="11193780" cy="563880"/>
          </a:xfrm>
          <a:prstGeom prst="rect">
            <a:avLst/>
          </a:prstGeom>
        </p:spPr>
      </p:pic>
    </p:spTree>
    <p:extLst>
      <p:ext uri="{BB962C8B-B14F-4D97-AF65-F5344CB8AC3E}">
        <p14:creationId xmlns:p14="http://schemas.microsoft.com/office/powerpoint/2010/main" val="31048486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1 – Royalty rate</a:t>
            </a:r>
          </a:p>
        </p:txBody>
      </p:sp>
      <p:graphicFrame>
        <p:nvGraphicFramePr>
          <p:cNvPr id="6" name="Table 6">
            <a:extLst>
              <a:ext uri="{FF2B5EF4-FFF2-40B4-BE49-F238E27FC236}">
                <a16:creationId xmlns:a16="http://schemas.microsoft.com/office/drawing/2014/main" id="{DE0ECAFE-C82C-52AC-C729-59DB447555FF}"/>
              </a:ext>
            </a:extLst>
          </p:cNvPr>
          <p:cNvGraphicFramePr>
            <a:graphicFrameLocks/>
          </p:cNvGraphicFramePr>
          <p:nvPr>
            <p:extLst>
              <p:ext uri="{D42A27DB-BD31-4B8C-83A1-F6EECF244321}">
                <p14:modId xmlns:p14="http://schemas.microsoft.com/office/powerpoint/2010/main" val="3372780495"/>
              </p:ext>
            </p:extLst>
          </p:nvPr>
        </p:nvGraphicFramePr>
        <p:xfrm>
          <a:off x="502024" y="1800764"/>
          <a:ext cx="11319177" cy="4631260"/>
        </p:xfrm>
        <a:graphic>
          <a:graphicData uri="http://schemas.openxmlformats.org/drawingml/2006/table">
            <a:tbl>
              <a:tblPr firstRow="1" bandRow="1">
                <a:tableStyleId>{5C22544A-7EE6-4342-B048-85BDC9FD1C3A}</a:tableStyleId>
              </a:tblPr>
              <a:tblGrid>
                <a:gridCol w="537882">
                  <a:extLst>
                    <a:ext uri="{9D8B030D-6E8A-4147-A177-3AD203B41FA5}">
                      <a16:colId xmlns:a16="http://schemas.microsoft.com/office/drawing/2014/main" val="2904843208"/>
                    </a:ext>
                  </a:extLst>
                </a:gridCol>
                <a:gridCol w="1030206">
                  <a:extLst>
                    <a:ext uri="{9D8B030D-6E8A-4147-A177-3AD203B41FA5}">
                      <a16:colId xmlns:a16="http://schemas.microsoft.com/office/drawing/2014/main" val="1948265675"/>
                    </a:ext>
                  </a:extLst>
                </a:gridCol>
                <a:gridCol w="1119373">
                  <a:extLst>
                    <a:ext uri="{9D8B030D-6E8A-4147-A177-3AD203B41FA5}">
                      <a16:colId xmlns:a16="http://schemas.microsoft.com/office/drawing/2014/main" val="406952123"/>
                    </a:ext>
                  </a:extLst>
                </a:gridCol>
                <a:gridCol w="3763409">
                  <a:extLst>
                    <a:ext uri="{9D8B030D-6E8A-4147-A177-3AD203B41FA5}">
                      <a16:colId xmlns:a16="http://schemas.microsoft.com/office/drawing/2014/main" val="3568710925"/>
                    </a:ext>
                  </a:extLst>
                </a:gridCol>
                <a:gridCol w="838889">
                  <a:extLst>
                    <a:ext uri="{9D8B030D-6E8A-4147-A177-3AD203B41FA5}">
                      <a16:colId xmlns:a16="http://schemas.microsoft.com/office/drawing/2014/main" val="3116439105"/>
                    </a:ext>
                  </a:extLst>
                </a:gridCol>
                <a:gridCol w="773800">
                  <a:extLst>
                    <a:ext uri="{9D8B030D-6E8A-4147-A177-3AD203B41FA5}">
                      <a16:colId xmlns:a16="http://schemas.microsoft.com/office/drawing/2014/main" val="178814892"/>
                    </a:ext>
                  </a:extLst>
                </a:gridCol>
                <a:gridCol w="944499">
                  <a:extLst>
                    <a:ext uri="{9D8B030D-6E8A-4147-A177-3AD203B41FA5}">
                      <a16:colId xmlns:a16="http://schemas.microsoft.com/office/drawing/2014/main" val="761234840"/>
                    </a:ext>
                  </a:extLst>
                </a:gridCol>
                <a:gridCol w="2311119">
                  <a:extLst>
                    <a:ext uri="{9D8B030D-6E8A-4147-A177-3AD203B41FA5}">
                      <a16:colId xmlns:a16="http://schemas.microsoft.com/office/drawing/2014/main" val="2164526897"/>
                    </a:ext>
                  </a:extLst>
                </a:gridCol>
              </a:tblGrid>
              <a:tr h="242140">
                <a:tc>
                  <a:txBody>
                    <a:bodyPr/>
                    <a:lstStyle/>
                    <a:p>
                      <a:pPr algn="ctr"/>
                      <a:r>
                        <a:rPr lang="en-GB" sz="900">
                          <a:latin typeface="Arial" panose="020B0604020202020204" pitchFamily="34" charset="0"/>
                          <a:cs typeface="Arial" panose="020B0604020202020204" pitchFamily="34" charset="0"/>
                        </a:rPr>
                        <a:t>Year</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Licensor</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Licensee</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IP right</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Territory</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Base</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Royalty</a:t>
                      </a:r>
                    </a:p>
                  </a:txBody>
                  <a:tcPr anchor="ctr">
                    <a:solidFill>
                      <a:srgbClr val="4F758B"/>
                    </a:solidFill>
                  </a:tcPr>
                </a:tc>
                <a:tc>
                  <a:txBody>
                    <a:bodyPr/>
                    <a:lstStyle/>
                    <a:p>
                      <a:pPr algn="ctr"/>
                      <a:r>
                        <a:rPr lang="en-GB" sz="900">
                          <a:latin typeface="Arial" panose="020B0604020202020204" pitchFamily="34" charset="0"/>
                          <a:cs typeface="Arial" panose="020B0604020202020204" pitchFamily="34" charset="0"/>
                        </a:rPr>
                        <a:t>Restrictions</a:t>
                      </a:r>
                    </a:p>
                  </a:txBody>
                  <a:tcPr anchor="ctr">
                    <a:solidFill>
                      <a:srgbClr val="4F758B"/>
                    </a:solidFill>
                  </a:tcPr>
                </a:tc>
                <a:extLst>
                  <a:ext uri="{0D108BD9-81ED-4DB2-BD59-A6C34878D82A}">
                    <a16:rowId xmlns:a16="http://schemas.microsoft.com/office/drawing/2014/main" val="1432036888"/>
                  </a:ext>
                </a:extLst>
              </a:tr>
              <a:tr h="351952">
                <a:tc>
                  <a:txBody>
                    <a:bodyPr/>
                    <a:lstStyle/>
                    <a:p>
                      <a:pPr algn="ctr"/>
                      <a:r>
                        <a:rPr lang="en-GB" sz="900">
                          <a:latin typeface="Arial" panose="020B0604020202020204" pitchFamily="34" charset="0"/>
                          <a:cs typeface="Arial" panose="020B0604020202020204" pitchFamily="34" charset="0"/>
                        </a:rPr>
                        <a:t>15/04/2021</a:t>
                      </a:r>
                    </a:p>
                  </a:txBody>
                  <a:tcPr anchor="ctr">
                    <a:solidFill>
                      <a:srgbClr val="B4BFCD"/>
                    </a:solidFill>
                  </a:tcPr>
                </a:tc>
                <a:tc>
                  <a:txBody>
                    <a:bodyPr/>
                    <a:lstStyle/>
                    <a:p>
                      <a:pPr algn="ctr"/>
                      <a:r>
                        <a:rPr lang="en-GB" sz="900" err="1">
                          <a:latin typeface="Arial" panose="020B0604020202020204" pitchFamily="34" charset="0"/>
                          <a:cs typeface="Arial" panose="020B0604020202020204" pitchFamily="34" charset="0"/>
                        </a:rPr>
                        <a:t>Euacentrix</a:t>
                      </a:r>
                      <a:r>
                        <a:rPr lang="en-GB" sz="900">
                          <a:latin typeface="Arial" panose="020B0604020202020204" pitchFamily="34" charset="0"/>
                          <a:cs typeface="Arial" panose="020B0604020202020204" pitchFamily="34" charset="0"/>
                        </a:rPr>
                        <a:t> LLC</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Boon Industries Inc.</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IP covering proprietary technology – Proprietary formula (ClO</a:t>
                      </a:r>
                      <a:r>
                        <a:rPr lang="en-GB" sz="900" baseline="-25000">
                          <a:latin typeface="Arial" panose="020B0604020202020204" pitchFamily="34" charset="0"/>
                          <a:cs typeface="Arial" panose="020B0604020202020204" pitchFamily="34" charset="0"/>
                        </a:rPr>
                        <a:t>2</a:t>
                      </a:r>
                      <a:r>
                        <a:rPr lang="en-GB" sz="900" baseline="0">
                          <a:latin typeface="Arial" panose="020B0604020202020204" pitchFamily="34" charset="0"/>
                          <a:cs typeface="Arial" panose="020B0604020202020204" pitchFamily="34" charset="0"/>
                        </a:rPr>
                        <a:t> + water)</a:t>
                      </a:r>
                      <a:r>
                        <a:rPr lang="en-GB" sz="900">
                          <a:latin typeface="Arial" panose="020B0604020202020204" pitchFamily="34" charset="0"/>
                          <a:cs typeface="Arial" panose="020B0604020202020204" pitchFamily="34" charset="0"/>
                        </a:rPr>
                        <a:t> &amp; make use Proprietary Equipment</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Net Sales</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5%</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Exclusive; For all application and uses</a:t>
                      </a:r>
                    </a:p>
                  </a:txBody>
                  <a:tcPr anchor="ctr">
                    <a:solidFill>
                      <a:srgbClr val="B4BFCD"/>
                    </a:solidFill>
                  </a:tcPr>
                </a:tc>
                <a:extLst>
                  <a:ext uri="{0D108BD9-81ED-4DB2-BD59-A6C34878D82A}">
                    <a16:rowId xmlns:a16="http://schemas.microsoft.com/office/drawing/2014/main" val="545842903"/>
                  </a:ext>
                </a:extLst>
              </a:tr>
              <a:tr h="483934">
                <a:tc>
                  <a:txBody>
                    <a:bodyPr/>
                    <a:lstStyle/>
                    <a:p>
                      <a:pPr algn="ctr"/>
                      <a:r>
                        <a:rPr lang="en-GB" sz="900">
                          <a:latin typeface="Arial" panose="020B0604020202020204" pitchFamily="34" charset="0"/>
                          <a:cs typeface="Arial" panose="020B0604020202020204" pitchFamily="34" charset="0"/>
                        </a:rPr>
                        <a:t>19/11/2020</a:t>
                      </a:r>
                    </a:p>
                  </a:txBody>
                  <a:tcPr anchor="ctr"/>
                </a:tc>
                <a:tc>
                  <a:txBody>
                    <a:bodyPr/>
                    <a:lstStyle/>
                    <a:p>
                      <a:pPr algn="ctr"/>
                      <a:r>
                        <a:rPr lang="en-GB" sz="900">
                          <a:latin typeface="Arial" panose="020B0604020202020204" pitchFamily="34" charset="0"/>
                          <a:cs typeface="Arial" panose="020B0604020202020204" pitchFamily="34" charset="0"/>
                        </a:rPr>
                        <a:t>Digital Research Solutions Inc.</a:t>
                      </a:r>
                    </a:p>
                  </a:txBody>
                  <a:tcPr anchor="ctr"/>
                </a:tc>
                <a:tc>
                  <a:txBody>
                    <a:bodyPr/>
                    <a:lstStyle/>
                    <a:p>
                      <a:pPr algn="ctr"/>
                      <a:r>
                        <a:rPr lang="en-GB" sz="900">
                          <a:latin typeface="Arial" panose="020B0604020202020204" pitchFamily="34" charset="0"/>
                          <a:cs typeface="Arial" panose="020B0604020202020204" pitchFamily="34" charset="0"/>
                        </a:rPr>
                        <a:t>JANGIT Enterprises Inc.</a:t>
                      </a:r>
                    </a:p>
                  </a:txBody>
                  <a:tcPr anchor="ctr"/>
                </a:tc>
                <a:tc>
                  <a:txBody>
                    <a:bodyPr/>
                    <a:lstStyle/>
                    <a:p>
                      <a:pPr algn="ctr"/>
                      <a:r>
                        <a:rPr lang="en-GB" sz="900">
                          <a:latin typeface="Arial" panose="020B0604020202020204" pitchFamily="34" charset="0"/>
                          <a:cs typeface="Arial" panose="020B0604020202020204" pitchFamily="34" charset="0"/>
                        </a:rPr>
                        <a:t>Patent (US 10572726 (digital media document summarizer) + associated know-how</a:t>
                      </a:r>
                    </a:p>
                  </a:txBody>
                  <a:tcPr anchor="ctr"/>
                </a:tc>
                <a:tc>
                  <a:txBody>
                    <a:bodyPr/>
                    <a:lstStyle/>
                    <a:p>
                      <a:pPr algn="ctr"/>
                      <a:r>
                        <a:rPr lang="en-GB" sz="900">
                          <a:latin typeface="Arial" panose="020B0604020202020204" pitchFamily="34" charset="0"/>
                          <a:cs typeface="Arial" panose="020B0604020202020204" pitchFamily="34" charset="0"/>
                        </a:rPr>
                        <a:t>Worldwide</a:t>
                      </a:r>
                    </a:p>
                  </a:txBody>
                  <a:tcPr anchor="ctr"/>
                </a:tc>
                <a:tc>
                  <a:txBody>
                    <a:bodyPr/>
                    <a:lstStyle/>
                    <a:p>
                      <a:pPr algn="ctr"/>
                      <a:r>
                        <a:rPr lang="en-GB" sz="900">
                          <a:latin typeface="Arial" panose="020B0604020202020204" pitchFamily="34" charset="0"/>
                          <a:cs typeface="Arial" panose="020B0604020202020204" pitchFamily="34" charset="0"/>
                        </a:rPr>
                        <a:t>Net Sales</a:t>
                      </a:r>
                    </a:p>
                  </a:txBody>
                  <a:tcPr anchor="ctr"/>
                </a:tc>
                <a:tc>
                  <a:txBody>
                    <a:bodyPr/>
                    <a:lstStyle/>
                    <a:p>
                      <a:pPr algn="ctr"/>
                      <a:r>
                        <a:rPr lang="en-GB" sz="900">
                          <a:latin typeface="Arial" panose="020B0604020202020204" pitchFamily="34" charset="0"/>
                          <a:cs typeface="Arial" panose="020B0604020202020204" pitchFamily="34" charset="0"/>
                        </a:rPr>
                        <a:t>6%</a:t>
                      </a:r>
                    </a:p>
                  </a:txBody>
                  <a:tcPr anchor="ctr"/>
                </a:tc>
                <a:tc>
                  <a:txBody>
                    <a:bodyPr/>
                    <a:lstStyle/>
                    <a:p>
                      <a:pPr algn="ctr"/>
                      <a:r>
                        <a:rPr lang="en-GB" sz="900">
                          <a:latin typeface="Arial" panose="020B0604020202020204" pitchFamily="34" charset="0"/>
                          <a:cs typeface="Arial" panose="020B0604020202020204" pitchFamily="34" charset="0"/>
                        </a:rPr>
                        <a:t>Exclusive, Solely for field of Summarization, Consolidation and educational software</a:t>
                      </a:r>
                    </a:p>
                  </a:txBody>
                  <a:tcPr anchor="ctr"/>
                </a:tc>
                <a:extLst>
                  <a:ext uri="{0D108BD9-81ED-4DB2-BD59-A6C34878D82A}">
                    <a16:rowId xmlns:a16="http://schemas.microsoft.com/office/drawing/2014/main" val="1753376543"/>
                  </a:ext>
                </a:extLst>
              </a:tr>
              <a:tr h="483934">
                <a:tc>
                  <a:txBody>
                    <a:bodyPr/>
                    <a:lstStyle/>
                    <a:p>
                      <a:pPr algn="ctr"/>
                      <a:r>
                        <a:rPr lang="en-GB" sz="900">
                          <a:latin typeface="Arial" panose="020B0604020202020204" pitchFamily="34" charset="0"/>
                          <a:cs typeface="Arial" panose="020B0604020202020204" pitchFamily="34" charset="0"/>
                        </a:rPr>
                        <a:t>04/12/2019</a:t>
                      </a:r>
                    </a:p>
                  </a:txBody>
                  <a:tcPr anchor="ctr">
                    <a:solidFill>
                      <a:srgbClr val="B4BFCD"/>
                    </a:solidFill>
                  </a:tcPr>
                </a:tc>
                <a:tc>
                  <a:txBody>
                    <a:bodyPr/>
                    <a:lstStyle/>
                    <a:p>
                      <a:pPr algn="ctr"/>
                      <a:r>
                        <a:rPr lang="en-GB" sz="900" err="1">
                          <a:latin typeface="Arial" panose="020B0604020202020204" pitchFamily="34" charset="0"/>
                          <a:cs typeface="Arial" panose="020B0604020202020204" pitchFamily="34" charset="0"/>
                        </a:rPr>
                        <a:t>Tortec</a:t>
                      </a:r>
                      <a:r>
                        <a:rPr lang="en-GB" sz="900">
                          <a:latin typeface="Arial" panose="020B0604020202020204" pitchFamily="34" charset="0"/>
                          <a:cs typeface="Arial" panose="020B0604020202020204" pitchFamily="34" charset="0"/>
                        </a:rPr>
                        <a:t> </a:t>
                      </a:r>
                      <a:r>
                        <a:rPr lang="en-GB" sz="900" err="1">
                          <a:latin typeface="Arial" panose="020B0604020202020204" pitchFamily="34" charset="0"/>
                          <a:cs typeface="Arial" panose="020B0604020202020204" pitchFamily="34" charset="0"/>
                        </a:rPr>
                        <a:t>Forschungsinstitut</a:t>
                      </a:r>
                      <a:r>
                        <a:rPr lang="en-GB" sz="900">
                          <a:latin typeface="Arial" panose="020B0604020202020204" pitchFamily="34" charset="0"/>
                          <a:cs typeface="Arial" panose="020B0604020202020204" pitchFamily="34" charset="0"/>
                        </a:rPr>
                        <a:t> </a:t>
                      </a:r>
                      <a:r>
                        <a:rPr lang="en-GB" sz="900" err="1">
                          <a:latin typeface="Arial" panose="020B0604020202020204" pitchFamily="34" charset="0"/>
                          <a:cs typeface="Arial" panose="020B0604020202020204" pitchFamily="34" charset="0"/>
                        </a:rPr>
                        <a:t>gmbh</a:t>
                      </a:r>
                      <a:endParaRPr lang="en-GB" sz="900">
                        <a:latin typeface="Arial" panose="020B0604020202020204" pitchFamily="34" charset="0"/>
                        <a:cs typeface="Arial" panose="020B0604020202020204" pitchFamily="34" charset="0"/>
                      </a:endParaRPr>
                    </a:p>
                  </a:txBody>
                  <a:tcPr anchor="ctr">
                    <a:solidFill>
                      <a:srgbClr val="B4BFCD"/>
                    </a:solidFill>
                  </a:tcPr>
                </a:tc>
                <a:tc>
                  <a:txBody>
                    <a:bodyPr/>
                    <a:lstStyle/>
                    <a:p>
                      <a:pPr algn="ctr"/>
                      <a:r>
                        <a:rPr lang="en-GB" sz="900" err="1">
                          <a:latin typeface="Arial" panose="020B0604020202020204" pitchFamily="34" charset="0"/>
                          <a:cs typeface="Arial" panose="020B0604020202020204" pitchFamily="34" charset="0"/>
                        </a:rPr>
                        <a:t>Tortec</a:t>
                      </a:r>
                      <a:r>
                        <a:rPr lang="en-GB" sz="900">
                          <a:latin typeface="Arial" panose="020B0604020202020204" pitchFamily="34" charset="0"/>
                          <a:cs typeface="Arial" panose="020B0604020202020204" pitchFamily="34" charset="0"/>
                        </a:rPr>
                        <a:t> Titan+</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Exploit the technology (List of 8 patents (Ukraine, Russia) + technologies, patents, designs, processes, formulas, know-how, technical data, etc.) to produce </a:t>
                      </a:r>
                      <a:r>
                        <a:rPr lang="en-GB" sz="900" err="1">
                          <a:latin typeface="Arial" panose="020B0604020202020204" pitchFamily="34" charset="0"/>
                          <a:cs typeface="Arial" panose="020B0604020202020204" pitchFamily="34" charset="0"/>
                        </a:rPr>
                        <a:t>TORtec</a:t>
                      </a:r>
                      <a:r>
                        <a:rPr lang="en-GB" sz="900">
                          <a:latin typeface="Arial" panose="020B0604020202020204" pitchFamily="34" charset="0"/>
                          <a:cs typeface="Arial" panose="020B0604020202020204" pitchFamily="34" charset="0"/>
                        </a:rPr>
                        <a:t> products.</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Net Income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10%</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Exclusive, Perpetual, Irrevocable</a:t>
                      </a:r>
                    </a:p>
                  </a:txBody>
                  <a:tcPr anchor="ctr">
                    <a:solidFill>
                      <a:srgbClr val="B4BFCD"/>
                    </a:solidFill>
                  </a:tcPr>
                </a:tc>
                <a:extLst>
                  <a:ext uri="{0D108BD9-81ED-4DB2-BD59-A6C34878D82A}">
                    <a16:rowId xmlns:a16="http://schemas.microsoft.com/office/drawing/2014/main" val="392357947"/>
                  </a:ext>
                </a:extLst>
              </a:tr>
              <a:tr h="351952">
                <a:tc>
                  <a:txBody>
                    <a:bodyPr/>
                    <a:lstStyle/>
                    <a:p>
                      <a:pPr algn="ctr"/>
                      <a:r>
                        <a:rPr lang="en-GB" sz="900">
                          <a:latin typeface="Arial" panose="020B0604020202020204" pitchFamily="34" charset="0"/>
                          <a:cs typeface="Arial" panose="020B0604020202020204" pitchFamily="34" charset="0"/>
                        </a:rPr>
                        <a:t>21/04/2015</a:t>
                      </a:r>
                    </a:p>
                  </a:txBody>
                  <a:tcPr anchor="ctr"/>
                </a:tc>
                <a:tc>
                  <a:txBody>
                    <a:bodyPr/>
                    <a:lstStyle/>
                    <a:p>
                      <a:pPr algn="ctr"/>
                      <a:r>
                        <a:rPr lang="en-GB" sz="900">
                          <a:latin typeface="Arial" panose="020B0604020202020204" pitchFamily="34" charset="0"/>
                          <a:cs typeface="Arial" panose="020B0604020202020204" pitchFamily="34" charset="0"/>
                        </a:rPr>
                        <a:t>SG Blocks Inc</a:t>
                      </a:r>
                    </a:p>
                  </a:txBody>
                  <a:tcPr anchor="ctr"/>
                </a:tc>
                <a:tc>
                  <a:txBody>
                    <a:bodyPr/>
                    <a:lstStyle/>
                    <a:p>
                      <a:pPr algn="ctr"/>
                      <a:r>
                        <a:rPr lang="en-GB" sz="900">
                          <a:latin typeface="Arial" panose="020B0604020202020204" pitchFamily="34" charset="0"/>
                          <a:cs typeface="Arial" panose="020B0604020202020204" pitchFamily="34" charset="0"/>
                        </a:rPr>
                        <a:t>Red Cardinal Holdings</a:t>
                      </a:r>
                    </a:p>
                  </a:txBody>
                  <a:tcPr anchor="ctr"/>
                </a:tc>
                <a:tc>
                  <a:txBody>
                    <a:bodyPr/>
                    <a:lstStyle/>
                    <a:p>
                      <a:pPr algn="ctr"/>
                      <a:r>
                        <a:rPr lang="en-GB" sz="900">
                          <a:latin typeface="Arial" panose="020B0604020202020204" pitchFamily="34" charset="0"/>
                          <a:cs typeface="Arial" panose="020B0604020202020204" pitchFamily="34" charset="0"/>
                        </a:rPr>
                        <a:t>Proprietary method and technology for construction of buildings</a:t>
                      </a:r>
                    </a:p>
                  </a:txBody>
                  <a:tcPr anchor="ctr"/>
                </a:tc>
                <a:tc>
                  <a:txBody>
                    <a:bodyPr/>
                    <a:lstStyle/>
                    <a:p>
                      <a:pPr algn="ctr"/>
                      <a:r>
                        <a:rPr lang="en-GB" sz="900">
                          <a:latin typeface="Arial" panose="020B0604020202020204" pitchFamily="34" charset="0"/>
                          <a:cs typeface="Arial" panose="020B0604020202020204" pitchFamily="34" charset="0"/>
                        </a:rPr>
                        <a:t>Worldwide</a:t>
                      </a:r>
                    </a:p>
                  </a:txBody>
                  <a:tcPr anchor="ctr"/>
                </a:tc>
                <a:tc>
                  <a:txBody>
                    <a:bodyPr/>
                    <a:lstStyle/>
                    <a:p>
                      <a:pPr algn="ctr"/>
                      <a:r>
                        <a:rPr lang="en-GB" sz="900">
                          <a:latin typeface="Arial" panose="020B0604020202020204" pitchFamily="34" charset="0"/>
                          <a:cs typeface="Arial" panose="020B0604020202020204" pitchFamily="34" charset="0"/>
                        </a:rPr>
                        <a:t>Net Sales</a:t>
                      </a:r>
                    </a:p>
                  </a:txBody>
                  <a:tcPr anchor="ctr"/>
                </a:tc>
                <a:tc>
                  <a:txBody>
                    <a:bodyPr/>
                    <a:lstStyle/>
                    <a:p>
                      <a:pPr algn="ctr"/>
                      <a:r>
                        <a:rPr lang="en-GB" sz="900">
                          <a:latin typeface="Arial" panose="020B0604020202020204" pitchFamily="34" charset="0"/>
                          <a:cs typeface="Arial" panose="020B0604020202020204" pitchFamily="34" charset="0"/>
                        </a:rPr>
                        <a:t>10%</a:t>
                      </a:r>
                    </a:p>
                  </a:txBody>
                  <a:tcPr anchor="ctr"/>
                </a:tc>
                <a:tc>
                  <a:txBody>
                    <a:bodyPr/>
                    <a:lstStyle/>
                    <a:p>
                      <a:pPr algn="ctr"/>
                      <a:r>
                        <a:rPr lang="en-GB" sz="900">
                          <a:latin typeface="Arial" panose="020B0604020202020204" pitchFamily="34" charset="0"/>
                          <a:cs typeface="Arial" panose="020B0604020202020204" pitchFamily="34" charset="0"/>
                        </a:rPr>
                        <a:t>Non-exclusive USA, EU</a:t>
                      </a:r>
                    </a:p>
                    <a:p>
                      <a:pPr algn="ctr"/>
                      <a:r>
                        <a:rPr lang="en-GB" sz="900">
                          <a:latin typeface="Arial" panose="020B0604020202020204" pitchFamily="34" charset="0"/>
                          <a:cs typeface="Arial" panose="020B0604020202020204" pitchFamily="34" charset="0"/>
                        </a:rPr>
                        <a:t>Exclusive – The world – (USA+EU)</a:t>
                      </a:r>
                    </a:p>
                  </a:txBody>
                  <a:tcPr anchor="ctr"/>
                </a:tc>
                <a:extLst>
                  <a:ext uri="{0D108BD9-81ED-4DB2-BD59-A6C34878D82A}">
                    <a16:rowId xmlns:a16="http://schemas.microsoft.com/office/drawing/2014/main" val="4028139558"/>
                  </a:ext>
                </a:extLst>
              </a:tr>
              <a:tr h="747898">
                <a:tc>
                  <a:txBody>
                    <a:bodyPr/>
                    <a:lstStyle/>
                    <a:p>
                      <a:pPr algn="ctr"/>
                      <a:r>
                        <a:rPr lang="en-GB" sz="900">
                          <a:latin typeface="Arial" panose="020B0604020202020204" pitchFamily="34" charset="0"/>
                          <a:cs typeface="Arial" panose="020B0604020202020204" pitchFamily="34" charset="0"/>
                        </a:rPr>
                        <a:t>01/08/2011</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Temple University</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Save the world air, inc.</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Patent rights (Patent portfolio – Method for Reduction of Crude oil viscosity – USA, Brazil, Canada, UK, China, Indonesia, Mexico, Nigeria, Norway, Russia, Arab Emirates- granted only in UK and Nigeria) and technical information for making, selling, using, importing Licensed product</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Net Sales</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7% for (first $20m sales, sliding scale to 4% for &gt;$100m</a:t>
                      </a:r>
                    </a:p>
                  </a:txBody>
                  <a:tcPr anchor="ctr">
                    <a:solidFill>
                      <a:srgbClr val="B4BFCD"/>
                    </a:solidFill>
                  </a:tcPr>
                </a:tc>
                <a:tc>
                  <a:txBody>
                    <a:bodyPr/>
                    <a:lstStyle/>
                    <a:p>
                      <a:pPr algn="ctr"/>
                      <a:r>
                        <a:rPr lang="en-GB" sz="900">
                          <a:latin typeface="Arial" panose="020B0604020202020204" pitchFamily="34" charset="0"/>
                          <a:cs typeface="Arial" panose="020B0604020202020204" pitchFamily="34" charset="0"/>
                        </a:rPr>
                        <a:t>Exclusive</a:t>
                      </a:r>
                    </a:p>
                  </a:txBody>
                  <a:tcPr anchor="ctr">
                    <a:solidFill>
                      <a:srgbClr val="B4BFCD"/>
                    </a:solidFill>
                  </a:tcPr>
                </a:tc>
                <a:extLst>
                  <a:ext uri="{0D108BD9-81ED-4DB2-BD59-A6C34878D82A}">
                    <a16:rowId xmlns:a16="http://schemas.microsoft.com/office/drawing/2014/main" val="2844986548"/>
                  </a:ext>
                </a:extLst>
              </a:tr>
              <a:tr h="791892">
                <a:tc>
                  <a:txBody>
                    <a:bodyPr/>
                    <a:lstStyle/>
                    <a:p>
                      <a:pPr algn="ctr"/>
                      <a:r>
                        <a:rPr lang="en-GB" sz="900">
                          <a:latin typeface="Arial" panose="020B0604020202020204" pitchFamily="34" charset="0"/>
                          <a:cs typeface="Arial" panose="020B0604020202020204" pitchFamily="34" charset="0"/>
                        </a:rPr>
                        <a:t>12/07/2010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a:latin typeface="Arial" panose="020B0604020202020204" pitchFamily="34" charset="0"/>
                          <a:cs typeface="Arial" panose="020B0604020202020204" pitchFamily="34" charset="0"/>
                        </a:rPr>
                        <a:t>CEFCO Global Clean Energy, </a:t>
                      </a:r>
                      <a:r>
                        <a:rPr lang="en-GB" sz="900" err="1">
                          <a:latin typeface="Arial" panose="020B0604020202020204" pitchFamily="34" charset="0"/>
                          <a:cs typeface="Arial" panose="020B0604020202020204" pitchFamily="34" charset="0"/>
                        </a:rPr>
                        <a:t>llc</a:t>
                      </a:r>
                      <a:r>
                        <a:rPr lang="en-GB" sz="900">
                          <a:latin typeface="Arial" panose="020B0604020202020204" pitchFamily="34" charset="0"/>
                          <a:cs typeface="Arial" panose="020B0604020202020204" pitchFamily="34" charset="0"/>
                        </a:rPr>
                        <a:t>/CEFCO LLC</a:t>
                      </a:r>
                    </a:p>
                  </a:txBody>
                  <a:tcPr anchor="ctr"/>
                </a:tc>
                <a:tc>
                  <a:txBody>
                    <a:bodyPr/>
                    <a:lstStyle/>
                    <a:p>
                      <a:pPr algn="ctr"/>
                      <a:r>
                        <a:rPr lang="en-GB" sz="900">
                          <a:latin typeface="Arial" panose="020B0604020202020204" pitchFamily="34" charset="0"/>
                          <a:cs typeface="Arial" panose="020B0604020202020204" pitchFamily="34" charset="0"/>
                        </a:rPr>
                        <a:t>Peerless, LLC</a:t>
                      </a:r>
                    </a:p>
                  </a:txBody>
                  <a:tcPr anchor="ctr"/>
                </a:tc>
                <a:tc>
                  <a:txBody>
                    <a:bodyPr/>
                    <a:lstStyle/>
                    <a:p>
                      <a:pPr algn="ctr"/>
                      <a:r>
                        <a:rPr lang="en-GB" sz="800" dirty="0">
                          <a:latin typeface="Arial" panose="020B0604020202020204" pitchFamily="34" charset="0"/>
                          <a:cs typeface="Arial" panose="020B0604020202020204" pitchFamily="34" charset="0"/>
                        </a:rPr>
                        <a:t>CEFCO Process (Patent US20080250715+ know-how) in the field of “air quality control systems for post-combustion gases, including air filtration, air emissions control, carbon emission and capture and air pollutants recovery, and the production of end-products, including chemicals, fertilizers, fuels, and metals and minerals, from the products of such filtration, control, capture or recovery process.”</a:t>
                      </a:r>
                    </a:p>
                  </a:txBody>
                  <a:tcPr anchor="ctr"/>
                </a:tc>
                <a:tc>
                  <a:txBody>
                    <a:bodyPr/>
                    <a:lstStyle/>
                    <a:p>
                      <a:pPr algn="ctr"/>
                      <a:r>
                        <a:rPr lang="en-GB" sz="900">
                          <a:latin typeface="Arial" panose="020B0604020202020204" pitchFamily="34" charset="0"/>
                          <a:cs typeface="Arial" panose="020B0604020202020204" pitchFamily="34" charset="0"/>
                        </a:rPr>
                        <a:t>USA</a:t>
                      </a:r>
                    </a:p>
                  </a:txBody>
                  <a:tcPr anchor="ctr"/>
                </a:tc>
                <a:tc>
                  <a:txBody>
                    <a:bodyPr/>
                    <a:lstStyle/>
                    <a:p>
                      <a:pPr algn="ctr"/>
                      <a:r>
                        <a:rPr lang="en-GB" sz="900">
                          <a:latin typeface="Arial" panose="020B0604020202020204" pitchFamily="34" charset="0"/>
                          <a:cs typeface="Arial" panose="020B0604020202020204" pitchFamily="34" charset="0"/>
                        </a:rPr>
                        <a:t>Gross Revenue Sales</a:t>
                      </a:r>
                    </a:p>
                  </a:txBody>
                  <a:tcPr anchor="ctr"/>
                </a:tc>
                <a:tc>
                  <a:txBody>
                    <a:bodyPr/>
                    <a:lstStyle/>
                    <a:p>
                      <a:pPr algn="ctr"/>
                      <a:r>
                        <a:rPr lang="en-GB" sz="900">
                          <a:latin typeface="Arial" panose="020B0604020202020204" pitchFamily="34" charset="0"/>
                          <a:cs typeface="Arial" panose="020B0604020202020204" pitchFamily="34" charset="0"/>
                        </a:rPr>
                        <a:t>5%</a:t>
                      </a:r>
                    </a:p>
                  </a:txBody>
                  <a:tcPr anchor="ctr"/>
                </a:tc>
                <a:tc>
                  <a:txBody>
                    <a:bodyPr/>
                    <a:lstStyle/>
                    <a:p>
                      <a:pPr algn="ctr"/>
                      <a:r>
                        <a:rPr lang="en-GB" sz="900">
                          <a:latin typeface="Arial" panose="020B0604020202020204" pitchFamily="34" charset="0"/>
                          <a:cs typeface="Arial" panose="020B0604020202020204" pitchFamily="34" charset="0"/>
                        </a:rPr>
                        <a:t>Exclusive, 10 years</a:t>
                      </a:r>
                    </a:p>
                  </a:txBody>
                  <a:tcPr anchor="ctr"/>
                </a:tc>
                <a:extLst>
                  <a:ext uri="{0D108BD9-81ED-4DB2-BD59-A6C34878D82A}">
                    <a16:rowId xmlns:a16="http://schemas.microsoft.com/office/drawing/2014/main" val="2639674091"/>
                  </a:ext>
                </a:extLst>
              </a:tr>
              <a:tr h="1011862">
                <a:tc>
                  <a:txBody>
                    <a:bodyPr/>
                    <a:lstStyle/>
                    <a:p>
                      <a:pPr algn="ctr"/>
                      <a:r>
                        <a:rPr lang="en-GB" sz="900" b="0">
                          <a:latin typeface="Arial" panose="020B0604020202020204" pitchFamily="34" charset="0"/>
                          <a:cs typeface="Arial" panose="020B0604020202020204" pitchFamily="34" charset="0"/>
                        </a:rPr>
                        <a:t>09/12/2014</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Rice University</a:t>
                      </a:r>
                    </a:p>
                  </a:txBody>
                  <a:tcPr anchor="ctr">
                    <a:solidFill>
                      <a:srgbClr val="B4BFCD"/>
                    </a:solidFill>
                  </a:tcPr>
                </a:tc>
                <a:tc>
                  <a:txBody>
                    <a:bodyPr/>
                    <a:lstStyle/>
                    <a:p>
                      <a:pPr algn="ctr"/>
                      <a:r>
                        <a:rPr lang="en-GB" sz="900" b="0" err="1">
                          <a:latin typeface="Arial" panose="020B0604020202020204" pitchFamily="34" charset="0"/>
                          <a:cs typeface="Arial" panose="020B0604020202020204" pitchFamily="34" charset="0"/>
                        </a:rPr>
                        <a:t>Tubz</a:t>
                      </a:r>
                      <a:r>
                        <a:rPr lang="en-GB" sz="900" b="0">
                          <a:latin typeface="Arial" panose="020B0604020202020204" pitchFamily="34" charset="0"/>
                          <a:cs typeface="Arial" panose="020B0604020202020204" pitchFamily="34" charset="0"/>
                        </a:rPr>
                        <a:t>, LLC</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Patent family (USA, Europe, Israel, South Korea) - Graphene-CNT Hybrid Material and Use as a Supercapacitor Electrode</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Worldwide</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Adjusted Gross Sales</a:t>
                      </a:r>
                    </a:p>
                  </a:txBody>
                  <a:tcPr anchor="ctr">
                    <a:solidFill>
                      <a:srgbClr val="B4BFCD"/>
                    </a:solidFill>
                  </a:tcPr>
                </a:tc>
                <a:tc>
                  <a:txBody>
                    <a:bodyPr/>
                    <a:lstStyle/>
                    <a:p>
                      <a:pPr algn="ctr"/>
                      <a:r>
                        <a:rPr lang="en-GB" sz="900" b="0">
                          <a:latin typeface="Arial" panose="020B0604020202020204" pitchFamily="34" charset="0"/>
                          <a:cs typeface="Arial" panose="020B0604020202020204" pitchFamily="34" charset="0"/>
                        </a:rPr>
                        <a:t>3% +other payments</a:t>
                      </a:r>
                    </a:p>
                  </a:txBody>
                  <a:tcPr anchor="ctr">
                    <a:solidFill>
                      <a:srgbClr val="B4BFCD"/>
                    </a:solidFill>
                  </a:tcPr>
                </a:tc>
                <a:tc>
                  <a:txBody>
                    <a:bodyPr/>
                    <a:lstStyle/>
                    <a:p>
                      <a:pPr algn="ctr"/>
                      <a:r>
                        <a:rPr lang="en-GB" sz="900" b="0" dirty="0">
                          <a:latin typeface="Arial" panose="020B0604020202020204" pitchFamily="34" charset="0"/>
                          <a:cs typeface="Arial" panose="020B0604020202020204" pitchFamily="34" charset="0"/>
                        </a:rPr>
                        <a:t>Exclusive, Field of use (consumer electronics (including without limitation mobile electronics, mobile telephones/smartphones, tablets, and wearable electronics), nano electronic technologies, electric vehicles, energy storage, and medical devices.)</a:t>
                      </a:r>
                    </a:p>
                  </a:txBody>
                  <a:tcPr anchor="ctr">
                    <a:solidFill>
                      <a:srgbClr val="B4BFCD"/>
                    </a:solidFill>
                  </a:tcPr>
                </a:tc>
                <a:extLst>
                  <a:ext uri="{0D108BD9-81ED-4DB2-BD59-A6C34878D82A}">
                    <a16:rowId xmlns:a16="http://schemas.microsoft.com/office/drawing/2014/main" val="3150202802"/>
                  </a:ext>
                </a:extLst>
              </a:tr>
            </a:tbl>
          </a:graphicData>
        </a:graphic>
      </p:graphicFrame>
    </p:spTree>
    <p:extLst>
      <p:ext uri="{BB962C8B-B14F-4D97-AF65-F5344CB8AC3E}">
        <p14:creationId xmlns:p14="http://schemas.microsoft.com/office/powerpoint/2010/main" val="10040589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1 – Royalty rate</a:t>
            </a:r>
          </a:p>
        </p:txBody>
      </p:sp>
      <p:sp>
        <p:nvSpPr>
          <p:cNvPr id="3" name="TextBox 2">
            <a:extLst>
              <a:ext uri="{FF2B5EF4-FFF2-40B4-BE49-F238E27FC236}">
                <a16:creationId xmlns:a16="http://schemas.microsoft.com/office/drawing/2014/main" id="{47A16E18-DEE6-56E7-733F-336475B0BAC1}"/>
              </a:ext>
            </a:extLst>
          </p:cNvPr>
          <p:cNvSpPr txBox="1"/>
          <p:nvPr/>
        </p:nvSpPr>
        <p:spPr>
          <a:xfrm>
            <a:off x="1216058" y="1734532"/>
            <a:ext cx="9670342" cy="400110"/>
          </a:xfrm>
          <a:prstGeom prst="rect">
            <a:avLst/>
          </a:prstGeom>
          <a:noFill/>
        </p:spPr>
        <p:txBody>
          <a:bodyPr wrap="square" rtlCol="0">
            <a:spAutoFit/>
          </a:bodyPr>
          <a:lstStyle/>
          <a:p>
            <a:r>
              <a:rPr lang="en-GB" sz="2000" dirty="0"/>
              <a:t>What royalty rate should we use for this valuation?</a:t>
            </a:r>
          </a:p>
        </p:txBody>
      </p:sp>
      <p:sp>
        <p:nvSpPr>
          <p:cNvPr id="4" name="TextBox 3">
            <a:extLst>
              <a:ext uri="{FF2B5EF4-FFF2-40B4-BE49-F238E27FC236}">
                <a16:creationId xmlns:a16="http://schemas.microsoft.com/office/drawing/2014/main" id="{01CEB69C-D27C-7F5B-409B-F11267A28E5C}"/>
              </a:ext>
            </a:extLst>
          </p:cNvPr>
          <p:cNvSpPr txBox="1"/>
          <p:nvPr/>
        </p:nvSpPr>
        <p:spPr>
          <a:xfrm>
            <a:off x="1216058" y="2554883"/>
            <a:ext cx="9670342" cy="400110"/>
          </a:xfrm>
          <a:prstGeom prst="rect">
            <a:avLst/>
          </a:prstGeom>
          <a:noFill/>
        </p:spPr>
        <p:txBody>
          <a:bodyPr wrap="square" rtlCol="0">
            <a:spAutoFit/>
          </a:bodyPr>
          <a:lstStyle/>
          <a:p>
            <a:r>
              <a:rPr lang="en-GB" sz="2000" dirty="0"/>
              <a:t>Which do you think is the closest comparable?</a:t>
            </a:r>
          </a:p>
        </p:txBody>
      </p:sp>
      <p:sp>
        <p:nvSpPr>
          <p:cNvPr id="5" name="TextBox 4">
            <a:extLst>
              <a:ext uri="{FF2B5EF4-FFF2-40B4-BE49-F238E27FC236}">
                <a16:creationId xmlns:a16="http://schemas.microsoft.com/office/drawing/2014/main" id="{963EE59F-2405-DD9F-9A9C-DE4E7169E7FE}"/>
              </a:ext>
            </a:extLst>
          </p:cNvPr>
          <p:cNvSpPr txBox="1"/>
          <p:nvPr/>
        </p:nvSpPr>
        <p:spPr>
          <a:xfrm>
            <a:off x="1216058" y="3375234"/>
            <a:ext cx="9670342" cy="707886"/>
          </a:xfrm>
          <a:prstGeom prst="rect">
            <a:avLst/>
          </a:prstGeom>
          <a:noFill/>
        </p:spPr>
        <p:txBody>
          <a:bodyPr wrap="square" rtlCol="0">
            <a:spAutoFit/>
          </a:bodyPr>
          <a:lstStyle/>
          <a:p>
            <a:r>
              <a:rPr lang="en-GB" sz="2000" dirty="0"/>
              <a:t>In my view – 5</a:t>
            </a:r>
            <a:r>
              <a:rPr lang="en-GB" sz="2000" baseline="30000" dirty="0"/>
              <a:t>th</a:t>
            </a:r>
            <a:r>
              <a:rPr lang="en-GB" sz="2000" dirty="0"/>
              <a:t> agreement is the closest – start from 5% - consider geography, exclusivity, any other existing licences.</a:t>
            </a:r>
          </a:p>
        </p:txBody>
      </p:sp>
      <p:sp>
        <p:nvSpPr>
          <p:cNvPr id="8" name="TextBox 7">
            <a:extLst>
              <a:ext uri="{FF2B5EF4-FFF2-40B4-BE49-F238E27FC236}">
                <a16:creationId xmlns:a16="http://schemas.microsoft.com/office/drawing/2014/main" id="{C64DB65E-436B-3992-DF41-8B40D0B0185A}"/>
              </a:ext>
            </a:extLst>
          </p:cNvPr>
          <p:cNvSpPr txBox="1"/>
          <p:nvPr/>
        </p:nvSpPr>
        <p:spPr>
          <a:xfrm>
            <a:off x="1216058" y="4503361"/>
            <a:ext cx="9068585" cy="707886"/>
          </a:xfrm>
          <a:prstGeom prst="rect">
            <a:avLst/>
          </a:prstGeom>
          <a:noFill/>
        </p:spPr>
        <p:txBody>
          <a:bodyPr wrap="square">
            <a:spAutoFit/>
          </a:bodyPr>
          <a:lstStyle/>
          <a:p>
            <a:r>
              <a:rPr lang="en-GB" sz="2000" dirty="0"/>
              <a:t>How would you adjust if you discover there is already a contract that gives a companies a free non-exclusive world-wide licence?</a:t>
            </a:r>
          </a:p>
        </p:txBody>
      </p:sp>
      <p:sp>
        <p:nvSpPr>
          <p:cNvPr id="9" name="TextBox 8">
            <a:extLst>
              <a:ext uri="{FF2B5EF4-FFF2-40B4-BE49-F238E27FC236}">
                <a16:creationId xmlns:a16="http://schemas.microsoft.com/office/drawing/2014/main" id="{866B7D8F-F0EA-AAAE-8D79-1D00749E8600}"/>
              </a:ext>
            </a:extLst>
          </p:cNvPr>
          <p:cNvSpPr txBox="1"/>
          <p:nvPr/>
        </p:nvSpPr>
        <p:spPr>
          <a:xfrm>
            <a:off x="1216058" y="5631490"/>
            <a:ext cx="9068585" cy="400110"/>
          </a:xfrm>
          <a:prstGeom prst="rect">
            <a:avLst/>
          </a:prstGeom>
          <a:noFill/>
        </p:spPr>
        <p:txBody>
          <a:bodyPr wrap="square">
            <a:spAutoFit/>
          </a:bodyPr>
          <a:lstStyle/>
          <a:p>
            <a:r>
              <a:rPr lang="en-GB" sz="2000" dirty="0"/>
              <a:t>3.25% - 3.75%</a:t>
            </a:r>
          </a:p>
        </p:txBody>
      </p:sp>
    </p:spTree>
    <p:extLst>
      <p:ext uri="{BB962C8B-B14F-4D97-AF65-F5344CB8AC3E}">
        <p14:creationId xmlns:p14="http://schemas.microsoft.com/office/powerpoint/2010/main" val="41627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1 – Discount rate and risk adjustment</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a:xfrm>
            <a:off x="1188000" y="2077200"/>
            <a:ext cx="10515600" cy="873390"/>
          </a:xfrm>
        </p:spPr>
        <p:txBody>
          <a:bodyPr>
            <a:normAutofit/>
          </a:bodyPr>
          <a:lstStyle/>
          <a:p>
            <a:r>
              <a:rPr lang="en-GB" sz="2000" dirty="0"/>
              <a:t>What are the risks for this technology to reach the market?</a:t>
            </a:r>
          </a:p>
          <a:p>
            <a:endParaRPr lang="en-GB" sz="2000" dirty="0"/>
          </a:p>
          <a:p>
            <a:endParaRPr lang="en-GB" sz="2000" dirty="0"/>
          </a:p>
        </p:txBody>
      </p:sp>
      <p:sp>
        <p:nvSpPr>
          <p:cNvPr id="4" name="Content Placeholder 2">
            <a:extLst>
              <a:ext uri="{FF2B5EF4-FFF2-40B4-BE49-F238E27FC236}">
                <a16:creationId xmlns:a16="http://schemas.microsoft.com/office/drawing/2014/main" id="{452955C6-7441-2510-FA6F-6E43581C96A3}"/>
              </a:ext>
            </a:extLst>
          </p:cNvPr>
          <p:cNvSpPr txBox="1">
            <a:spLocks/>
          </p:cNvSpPr>
          <p:nvPr/>
        </p:nvSpPr>
        <p:spPr>
          <a:xfrm>
            <a:off x="1188000" y="3167929"/>
            <a:ext cx="10515600" cy="87339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What are the risks associated with the IP?</a:t>
            </a:r>
          </a:p>
          <a:p>
            <a:endParaRPr lang="en-GB" sz="2000" dirty="0"/>
          </a:p>
          <a:p>
            <a:endParaRPr lang="en-GB" sz="2000" dirty="0"/>
          </a:p>
        </p:txBody>
      </p:sp>
      <p:sp>
        <p:nvSpPr>
          <p:cNvPr id="5" name="Content Placeholder 2">
            <a:extLst>
              <a:ext uri="{FF2B5EF4-FFF2-40B4-BE49-F238E27FC236}">
                <a16:creationId xmlns:a16="http://schemas.microsoft.com/office/drawing/2014/main" id="{77B6A754-C35A-6581-A7E1-565BFED678CE}"/>
              </a:ext>
            </a:extLst>
          </p:cNvPr>
          <p:cNvSpPr txBox="1">
            <a:spLocks/>
          </p:cNvSpPr>
          <p:nvPr/>
        </p:nvSpPr>
        <p:spPr>
          <a:xfrm>
            <a:off x="1188000" y="4258658"/>
            <a:ext cx="10515600" cy="87339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How can we account for the risk in the IP valuation?</a:t>
            </a:r>
          </a:p>
          <a:p>
            <a:endParaRPr lang="en-GB" sz="2000" dirty="0"/>
          </a:p>
          <a:p>
            <a:endParaRPr lang="en-GB" sz="2000" dirty="0"/>
          </a:p>
        </p:txBody>
      </p:sp>
      <p:sp>
        <p:nvSpPr>
          <p:cNvPr id="6" name="Content Placeholder 2">
            <a:extLst>
              <a:ext uri="{FF2B5EF4-FFF2-40B4-BE49-F238E27FC236}">
                <a16:creationId xmlns:a16="http://schemas.microsoft.com/office/drawing/2014/main" id="{C21A588C-AB83-CD07-3B1E-A39A7883AF5C}"/>
              </a:ext>
            </a:extLst>
          </p:cNvPr>
          <p:cNvSpPr txBox="1">
            <a:spLocks/>
          </p:cNvSpPr>
          <p:nvPr/>
        </p:nvSpPr>
        <p:spPr>
          <a:xfrm>
            <a:off x="1188000" y="5349387"/>
            <a:ext cx="10515600" cy="87339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5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Either high VC discount rate; or Rate of return of startup (20%) + risk adjustment of revenues (10% success rate)</a:t>
            </a:r>
          </a:p>
          <a:p>
            <a:endParaRPr lang="en-GB" dirty="0"/>
          </a:p>
          <a:p>
            <a:endParaRPr lang="en-GB" dirty="0"/>
          </a:p>
        </p:txBody>
      </p:sp>
    </p:spTree>
    <p:extLst>
      <p:ext uri="{BB962C8B-B14F-4D97-AF65-F5344CB8AC3E}">
        <p14:creationId xmlns:p14="http://schemas.microsoft.com/office/powerpoint/2010/main" val="9000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1 – Other parameters</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a:normAutofit/>
          </a:bodyPr>
          <a:lstStyle/>
          <a:p>
            <a:r>
              <a:rPr lang="en-GB" dirty="0"/>
              <a:t>Tax rate – 25% - usually a good assumption if no information</a:t>
            </a:r>
          </a:p>
          <a:p>
            <a:r>
              <a:rPr lang="en-GB" dirty="0"/>
              <a:t>Terminal growth rate - -7% - the patent expires in 2043</a:t>
            </a:r>
          </a:p>
          <a:p>
            <a:r>
              <a:rPr lang="en-GB" dirty="0"/>
              <a:t>Tax amortisation period – Remaining patent lifetime</a:t>
            </a:r>
          </a:p>
          <a:p>
            <a:r>
              <a:rPr lang="en-GB" dirty="0"/>
              <a:t>Valuation data</a:t>
            </a:r>
          </a:p>
          <a:p>
            <a:r>
              <a:rPr lang="en-GB" dirty="0"/>
              <a:t>End of financial year</a:t>
            </a:r>
          </a:p>
          <a:p>
            <a:endParaRPr lang="en-GB" dirty="0"/>
          </a:p>
          <a:p>
            <a:endParaRPr lang="en-GB" dirty="0"/>
          </a:p>
        </p:txBody>
      </p:sp>
    </p:spTree>
    <p:extLst>
      <p:ext uri="{BB962C8B-B14F-4D97-AF65-F5344CB8AC3E}">
        <p14:creationId xmlns:p14="http://schemas.microsoft.com/office/powerpoint/2010/main" val="32060646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1 – Revenues &amp; Inputs</a:t>
            </a:r>
          </a:p>
        </p:txBody>
      </p:sp>
      <p:pic>
        <p:nvPicPr>
          <p:cNvPr id="10" name="Content Placeholder 9">
            <a:extLst>
              <a:ext uri="{FF2B5EF4-FFF2-40B4-BE49-F238E27FC236}">
                <a16:creationId xmlns:a16="http://schemas.microsoft.com/office/drawing/2014/main" id="{D337AD8B-56D5-91E5-A61E-AD350353FC16}"/>
              </a:ext>
            </a:extLst>
          </p:cNvPr>
          <p:cNvPicPr>
            <a:picLocks noGrp="1" noChangeAspect="1"/>
          </p:cNvPicPr>
          <p:nvPr>
            <p:ph idx="1"/>
          </p:nvPr>
        </p:nvPicPr>
        <p:blipFill>
          <a:blip r:embed="rId2"/>
          <a:stretch>
            <a:fillRect/>
          </a:stretch>
        </p:blipFill>
        <p:spPr>
          <a:xfrm>
            <a:off x="161282" y="2226846"/>
            <a:ext cx="11869436" cy="2271177"/>
          </a:xfrm>
          <a:prstGeom prst="rect">
            <a:avLst/>
          </a:prstGeom>
        </p:spPr>
      </p:pic>
    </p:spTree>
    <p:extLst>
      <p:ext uri="{BB962C8B-B14F-4D97-AF65-F5344CB8AC3E}">
        <p14:creationId xmlns:p14="http://schemas.microsoft.com/office/powerpoint/2010/main" val="27428586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1 – Fair value</a:t>
            </a:r>
          </a:p>
        </p:txBody>
      </p:sp>
      <p:pic>
        <p:nvPicPr>
          <p:cNvPr id="5" name="Content Placeholder 4">
            <a:extLst>
              <a:ext uri="{FF2B5EF4-FFF2-40B4-BE49-F238E27FC236}">
                <a16:creationId xmlns:a16="http://schemas.microsoft.com/office/drawing/2014/main" id="{DB30914C-BE24-3A00-7B39-E40CD07E241B}"/>
              </a:ext>
            </a:extLst>
          </p:cNvPr>
          <p:cNvPicPr>
            <a:picLocks noGrp="1" noChangeAspect="1"/>
          </p:cNvPicPr>
          <p:nvPr>
            <p:ph idx="1"/>
          </p:nvPr>
        </p:nvPicPr>
        <p:blipFill>
          <a:blip r:embed="rId2"/>
          <a:stretch>
            <a:fillRect/>
          </a:stretch>
        </p:blipFill>
        <p:spPr>
          <a:xfrm>
            <a:off x="318599" y="1732042"/>
            <a:ext cx="11554802" cy="3393915"/>
          </a:xfrm>
          <a:prstGeom prst="rect">
            <a:avLst/>
          </a:prstGeom>
        </p:spPr>
      </p:pic>
    </p:spTree>
    <p:extLst>
      <p:ext uri="{BB962C8B-B14F-4D97-AF65-F5344CB8AC3E}">
        <p14:creationId xmlns:p14="http://schemas.microsoft.com/office/powerpoint/2010/main" val="1615996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81EB-F329-BC12-73A0-7D79121AE6F3}"/>
              </a:ext>
            </a:extLst>
          </p:cNvPr>
          <p:cNvSpPr>
            <a:spLocks noGrp="1"/>
          </p:cNvSpPr>
          <p:nvPr>
            <p:ph type="title"/>
          </p:nvPr>
        </p:nvSpPr>
        <p:spPr/>
        <p:txBody>
          <a:bodyPr/>
          <a:lstStyle/>
          <a:p>
            <a:r>
              <a:rPr lang="en-GB"/>
              <a:t>When? </a:t>
            </a:r>
          </a:p>
        </p:txBody>
      </p:sp>
      <p:sp>
        <p:nvSpPr>
          <p:cNvPr id="14" name="Content Placeholder 13">
            <a:extLst>
              <a:ext uri="{FF2B5EF4-FFF2-40B4-BE49-F238E27FC236}">
                <a16:creationId xmlns:a16="http://schemas.microsoft.com/office/drawing/2014/main" id="{60AB6195-8A56-DB7A-1ABD-8BE34646E1C2}"/>
              </a:ext>
            </a:extLst>
          </p:cNvPr>
          <p:cNvSpPr>
            <a:spLocks noGrp="1"/>
          </p:cNvSpPr>
          <p:nvPr>
            <p:ph sz="half" idx="1"/>
          </p:nvPr>
        </p:nvSpPr>
        <p:spPr>
          <a:xfrm>
            <a:off x="1188000" y="2077200"/>
            <a:ext cx="3269700" cy="3934800"/>
          </a:xfrm>
        </p:spPr>
        <p:txBody>
          <a:bodyPr/>
          <a:lstStyle/>
          <a:p>
            <a:r>
              <a:rPr lang="en-GB"/>
              <a:t>When do you want your IP/IA valued?</a:t>
            </a:r>
          </a:p>
        </p:txBody>
      </p:sp>
      <p:pic>
        <p:nvPicPr>
          <p:cNvPr id="4" name="Picture 3" descr="Wooden blocks with question marks">
            <a:extLst>
              <a:ext uri="{FF2B5EF4-FFF2-40B4-BE49-F238E27FC236}">
                <a16:creationId xmlns:a16="http://schemas.microsoft.com/office/drawing/2014/main" id="{DA8452F0-E4C0-4768-5E6F-4BA9EC8EB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225" y="1362075"/>
            <a:ext cx="6200775" cy="4133850"/>
          </a:xfrm>
          <a:prstGeom prst="rect">
            <a:avLst/>
          </a:prstGeom>
        </p:spPr>
      </p:pic>
    </p:spTree>
    <p:extLst>
      <p:ext uri="{BB962C8B-B14F-4D97-AF65-F5344CB8AC3E}">
        <p14:creationId xmlns:p14="http://schemas.microsoft.com/office/powerpoint/2010/main" val="29905659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dirty="0">
                <a:latin typeface="Arial"/>
                <a:cs typeface="Arial"/>
              </a:rPr>
              <a:t>Case study 1 – Sensitivity Analysis</a:t>
            </a:r>
          </a:p>
        </p:txBody>
      </p:sp>
      <p:pic>
        <p:nvPicPr>
          <p:cNvPr id="7" name="Content Placeholder 6">
            <a:extLst>
              <a:ext uri="{FF2B5EF4-FFF2-40B4-BE49-F238E27FC236}">
                <a16:creationId xmlns:a16="http://schemas.microsoft.com/office/drawing/2014/main" id="{213F1179-CB57-9130-09F9-D847D9260522}"/>
              </a:ext>
            </a:extLst>
          </p:cNvPr>
          <p:cNvPicPr>
            <a:picLocks noGrp="1" noChangeAspect="1"/>
          </p:cNvPicPr>
          <p:nvPr>
            <p:ph idx="1"/>
          </p:nvPr>
        </p:nvPicPr>
        <p:blipFill rotWithShape="1">
          <a:blip r:embed="rId2"/>
          <a:srcRect l="38191" t="8234"/>
          <a:stretch/>
        </p:blipFill>
        <p:spPr>
          <a:xfrm>
            <a:off x="1348034" y="2103916"/>
            <a:ext cx="5460437" cy="2015180"/>
          </a:xfrm>
          <a:prstGeom prst="rect">
            <a:avLst/>
          </a:prstGeom>
        </p:spPr>
      </p:pic>
      <p:pic>
        <p:nvPicPr>
          <p:cNvPr id="9" name="Picture 8">
            <a:extLst>
              <a:ext uri="{FF2B5EF4-FFF2-40B4-BE49-F238E27FC236}">
                <a16:creationId xmlns:a16="http://schemas.microsoft.com/office/drawing/2014/main" id="{8DAD5F87-5E2D-74AE-1884-3B0529842A25}"/>
              </a:ext>
            </a:extLst>
          </p:cNvPr>
          <p:cNvPicPr>
            <a:picLocks noChangeAspect="1"/>
          </p:cNvPicPr>
          <p:nvPr/>
        </p:nvPicPr>
        <p:blipFill rotWithShape="1">
          <a:blip r:embed="rId3"/>
          <a:srcRect l="3497" r="87899"/>
          <a:stretch/>
        </p:blipFill>
        <p:spPr>
          <a:xfrm>
            <a:off x="650449" y="2018773"/>
            <a:ext cx="697584" cy="2015179"/>
          </a:xfrm>
          <a:prstGeom prst="rect">
            <a:avLst/>
          </a:prstGeom>
        </p:spPr>
      </p:pic>
      <p:pic>
        <p:nvPicPr>
          <p:cNvPr id="11" name="Picture 10">
            <a:extLst>
              <a:ext uri="{FF2B5EF4-FFF2-40B4-BE49-F238E27FC236}">
                <a16:creationId xmlns:a16="http://schemas.microsoft.com/office/drawing/2014/main" id="{AAC4610C-7F27-99B0-2A60-8DA096025050}"/>
              </a:ext>
            </a:extLst>
          </p:cNvPr>
          <p:cNvPicPr>
            <a:picLocks noChangeAspect="1"/>
          </p:cNvPicPr>
          <p:nvPr/>
        </p:nvPicPr>
        <p:blipFill rotWithShape="1">
          <a:blip r:embed="rId4"/>
          <a:srcRect l="37521"/>
          <a:stretch/>
        </p:blipFill>
        <p:spPr>
          <a:xfrm>
            <a:off x="5948313" y="4204239"/>
            <a:ext cx="5694085" cy="2016000"/>
          </a:xfrm>
          <a:prstGeom prst="rect">
            <a:avLst/>
          </a:prstGeom>
        </p:spPr>
      </p:pic>
      <p:pic>
        <p:nvPicPr>
          <p:cNvPr id="13" name="Picture 12">
            <a:extLst>
              <a:ext uri="{FF2B5EF4-FFF2-40B4-BE49-F238E27FC236}">
                <a16:creationId xmlns:a16="http://schemas.microsoft.com/office/drawing/2014/main" id="{2C8E5DC5-531E-FA4A-837B-4A23CD8BC978}"/>
              </a:ext>
            </a:extLst>
          </p:cNvPr>
          <p:cNvPicPr>
            <a:picLocks noChangeAspect="1"/>
          </p:cNvPicPr>
          <p:nvPr/>
        </p:nvPicPr>
        <p:blipFill rotWithShape="1">
          <a:blip r:embed="rId5"/>
          <a:srcRect l="4184" t="28573" r="89045" b="8295"/>
          <a:stretch/>
        </p:blipFill>
        <p:spPr>
          <a:xfrm>
            <a:off x="5389765" y="4835948"/>
            <a:ext cx="558548" cy="1152000"/>
          </a:xfrm>
          <a:prstGeom prst="rect">
            <a:avLst/>
          </a:prstGeom>
        </p:spPr>
      </p:pic>
    </p:spTree>
    <p:extLst>
      <p:ext uri="{BB962C8B-B14F-4D97-AF65-F5344CB8AC3E}">
        <p14:creationId xmlns:p14="http://schemas.microsoft.com/office/powerpoint/2010/main" val="28975328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Case study 2 – Software valuation (copyright)</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vert="horz" lIns="91440" tIns="45720" rIns="91440" bIns="45720" rtlCol="0" anchor="t">
            <a:normAutofit/>
          </a:bodyPr>
          <a:lstStyle/>
          <a:p>
            <a:r>
              <a:rPr lang="en-GB">
                <a:latin typeface="Arial"/>
                <a:cs typeface="Arial"/>
              </a:rPr>
              <a:t>Scientific software for selling to pharma and chemical industry companies</a:t>
            </a:r>
          </a:p>
          <a:p>
            <a:r>
              <a:rPr lang="en-GB">
                <a:latin typeface="Arial"/>
                <a:cs typeface="Arial"/>
              </a:rPr>
              <a:t>Accounts for cost of development</a:t>
            </a:r>
          </a:p>
          <a:p>
            <a:r>
              <a:rPr lang="en-GB">
                <a:latin typeface="Arial"/>
                <a:cs typeface="Arial"/>
              </a:rPr>
              <a:t>IP copyright – not patented; no open-source code used</a:t>
            </a:r>
          </a:p>
          <a:p>
            <a:r>
              <a:rPr lang="en-GB">
                <a:latin typeface="Arial"/>
                <a:cs typeface="Arial"/>
              </a:rPr>
              <a:t>The software comprises 5 modules developed in collaboration between the biotechnology department and the computing department</a:t>
            </a:r>
            <a:endParaRPr lang="en-GB"/>
          </a:p>
          <a:p>
            <a:r>
              <a:rPr lang="en-GB">
                <a:latin typeface="Arial"/>
                <a:cs typeface="Arial"/>
              </a:rPr>
              <a:t>Use the cost to reproduce at today's prices</a:t>
            </a:r>
            <a:endParaRPr lang="en-GB"/>
          </a:p>
        </p:txBody>
      </p:sp>
    </p:spTree>
    <p:extLst>
      <p:ext uri="{BB962C8B-B14F-4D97-AF65-F5344CB8AC3E}">
        <p14:creationId xmlns:p14="http://schemas.microsoft.com/office/powerpoint/2010/main" val="37878274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125EF-FB1F-0A5A-4B2C-05C28ABD79A4}"/>
              </a:ext>
            </a:extLst>
          </p:cNvPr>
          <p:cNvSpPr>
            <a:spLocks noGrp="1"/>
          </p:cNvSpPr>
          <p:nvPr>
            <p:ph type="title"/>
          </p:nvPr>
        </p:nvSpPr>
        <p:spPr>
          <a:xfrm>
            <a:off x="371474" y="476250"/>
            <a:ext cx="11445387" cy="1285877"/>
          </a:xfrm>
        </p:spPr>
        <p:txBody>
          <a:bodyPr anchor="t">
            <a:normAutofit/>
          </a:bodyPr>
          <a:lstStyle/>
          <a:p>
            <a:r>
              <a:rPr lang="en-GB">
                <a:latin typeface="Arial"/>
                <a:cs typeface="Arial"/>
              </a:rPr>
              <a:t>Financial Data Verified by Accounts</a:t>
            </a:r>
            <a:endParaRPr lang="en-GB"/>
          </a:p>
        </p:txBody>
      </p:sp>
      <p:pic>
        <p:nvPicPr>
          <p:cNvPr id="5" name="Content Placeholder 4" descr="A black grid with numbers and numbers&#10;&#10;Description automatically generated">
            <a:extLst>
              <a:ext uri="{FF2B5EF4-FFF2-40B4-BE49-F238E27FC236}">
                <a16:creationId xmlns:a16="http://schemas.microsoft.com/office/drawing/2014/main" id="{B3002306-D8A8-0291-8B30-6CE5C79CF37D}"/>
              </a:ext>
            </a:extLst>
          </p:cNvPr>
          <p:cNvPicPr>
            <a:picLocks noGrp="1" noChangeAspect="1"/>
          </p:cNvPicPr>
          <p:nvPr>
            <p:ph idx="1"/>
          </p:nvPr>
        </p:nvPicPr>
        <p:blipFill>
          <a:blip r:embed="rId2"/>
          <a:stretch>
            <a:fillRect/>
          </a:stretch>
        </p:blipFill>
        <p:spPr>
          <a:xfrm>
            <a:off x="670436" y="1559541"/>
            <a:ext cx="10858499" cy="3881898"/>
          </a:xfrm>
        </p:spPr>
      </p:pic>
      <p:sp>
        <p:nvSpPr>
          <p:cNvPr id="6" name="TextBox 5">
            <a:extLst>
              <a:ext uri="{FF2B5EF4-FFF2-40B4-BE49-F238E27FC236}">
                <a16:creationId xmlns:a16="http://schemas.microsoft.com/office/drawing/2014/main" id="{D86C62A2-DF4A-1333-744B-93B38A5469AA}"/>
              </a:ext>
            </a:extLst>
          </p:cNvPr>
          <p:cNvSpPr txBox="1"/>
          <p:nvPr/>
        </p:nvSpPr>
        <p:spPr>
          <a:xfrm>
            <a:off x="669822" y="5761088"/>
            <a:ext cx="81577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Accounting year end the 30th of June</a:t>
            </a:r>
            <a:endParaRPr lang="en-GB"/>
          </a:p>
        </p:txBody>
      </p:sp>
    </p:spTree>
    <p:extLst>
      <p:ext uri="{BB962C8B-B14F-4D97-AF65-F5344CB8AC3E}">
        <p14:creationId xmlns:p14="http://schemas.microsoft.com/office/powerpoint/2010/main" val="11187928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76B7-0EA9-DD80-E455-5944FD28F832}"/>
              </a:ext>
            </a:extLst>
          </p:cNvPr>
          <p:cNvSpPr>
            <a:spLocks noGrp="1"/>
          </p:cNvSpPr>
          <p:nvPr>
            <p:ph type="title"/>
          </p:nvPr>
        </p:nvSpPr>
        <p:spPr/>
        <p:txBody>
          <a:bodyPr/>
          <a:lstStyle/>
          <a:p>
            <a:r>
              <a:rPr lang="en-GB">
                <a:latin typeface="Arial"/>
                <a:cs typeface="Arial"/>
              </a:rPr>
              <a:t>Input Parameters for Valuation</a:t>
            </a:r>
            <a:endParaRPr lang="en-GB"/>
          </a:p>
        </p:txBody>
      </p:sp>
      <p:sp>
        <p:nvSpPr>
          <p:cNvPr id="3" name="Text Placeholder 2">
            <a:extLst>
              <a:ext uri="{FF2B5EF4-FFF2-40B4-BE49-F238E27FC236}">
                <a16:creationId xmlns:a16="http://schemas.microsoft.com/office/drawing/2014/main" id="{BE95EADD-75BB-E164-C750-C53BBF3B190F}"/>
              </a:ext>
            </a:extLst>
          </p:cNvPr>
          <p:cNvSpPr>
            <a:spLocks noGrp="1"/>
          </p:cNvSpPr>
          <p:nvPr>
            <p:ph type="body" idx="1"/>
          </p:nvPr>
        </p:nvSpPr>
        <p:spPr>
          <a:xfrm>
            <a:off x="1040516" y="1388942"/>
            <a:ext cx="4831200" cy="823912"/>
          </a:xfrm>
        </p:spPr>
        <p:txBody>
          <a:bodyPr/>
          <a:lstStyle/>
          <a:p>
            <a:r>
              <a:rPr lang="en-GB">
                <a:latin typeface="Arial"/>
                <a:cs typeface="Arial"/>
              </a:rPr>
              <a:t>Adjustments</a:t>
            </a:r>
            <a:endParaRPr lang="en-GB"/>
          </a:p>
        </p:txBody>
      </p:sp>
      <p:sp>
        <p:nvSpPr>
          <p:cNvPr id="4" name="Content Placeholder 3">
            <a:extLst>
              <a:ext uri="{FF2B5EF4-FFF2-40B4-BE49-F238E27FC236}">
                <a16:creationId xmlns:a16="http://schemas.microsoft.com/office/drawing/2014/main" id="{B8215122-CAE0-0326-39AC-A238F8D22981}"/>
              </a:ext>
            </a:extLst>
          </p:cNvPr>
          <p:cNvSpPr>
            <a:spLocks noGrp="1"/>
          </p:cNvSpPr>
          <p:nvPr>
            <p:ph sz="half" idx="2"/>
          </p:nvPr>
        </p:nvSpPr>
        <p:spPr>
          <a:xfrm>
            <a:off x="954484" y="2201051"/>
            <a:ext cx="4831200" cy="3946142"/>
          </a:xfrm>
        </p:spPr>
        <p:txBody>
          <a:bodyPr vert="horz" lIns="91440" tIns="45720" rIns="91440" bIns="45720" rtlCol="0" anchor="t">
            <a:normAutofit fontScale="92500"/>
          </a:bodyPr>
          <a:lstStyle/>
          <a:p>
            <a:r>
              <a:rPr lang="en-GB">
                <a:latin typeface="Arial"/>
                <a:cs typeface="Arial"/>
              </a:rPr>
              <a:t>Inflation rate                5% pa</a:t>
            </a:r>
          </a:p>
          <a:p>
            <a:r>
              <a:rPr lang="en-GB">
                <a:latin typeface="Arial"/>
                <a:cs typeface="Arial"/>
              </a:rPr>
              <a:t>Obsolescence             10% pa</a:t>
            </a:r>
          </a:p>
          <a:p>
            <a:r>
              <a:rPr lang="en-GB">
                <a:latin typeface="Arial"/>
                <a:cs typeface="Arial"/>
              </a:rPr>
              <a:t>Profit                            10%</a:t>
            </a:r>
          </a:p>
          <a:p>
            <a:r>
              <a:rPr lang="en-GB">
                <a:latin typeface="Arial"/>
                <a:cs typeface="Arial"/>
              </a:rPr>
              <a:t>Opportunity cost           10%</a:t>
            </a:r>
          </a:p>
          <a:p>
            <a:r>
              <a:rPr lang="en-GB">
                <a:latin typeface="Arial"/>
                <a:cs typeface="Arial"/>
              </a:rPr>
              <a:t>Discount rate                15%</a:t>
            </a:r>
            <a:endParaRPr lang="en-GB"/>
          </a:p>
          <a:p>
            <a:r>
              <a:rPr lang="en-GB">
                <a:latin typeface="Arial"/>
                <a:cs typeface="Arial"/>
              </a:rPr>
              <a:t>Valuation date               30/08/2023</a:t>
            </a:r>
            <a:endParaRPr lang="en-GB"/>
          </a:p>
          <a:p>
            <a:endParaRPr lang="en-GB"/>
          </a:p>
        </p:txBody>
      </p:sp>
      <p:sp>
        <p:nvSpPr>
          <p:cNvPr id="5" name="Text Placeholder 4">
            <a:extLst>
              <a:ext uri="{FF2B5EF4-FFF2-40B4-BE49-F238E27FC236}">
                <a16:creationId xmlns:a16="http://schemas.microsoft.com/office/drawing/2014/main" id="{BBF36353-483F-A27E-C014-CB5695B10D22}"/>
              </a:ext>
            </a:extLst>
          </p:cNvPr>
          <p:cNvSpPr>
            <a:spLocks noGrp="1"/>
          </p:cNvSpPr>
          <p:nvPr>
            <p:ph type="body" sz="quarter" idx="3"/>
          </p:nvPr>
        </p:nvSpPr>
        <p:spPr>
          <a:xfrm>
            <a:off x="6172200" y="1352071"/>
            <a:ext cx="5183188" cy="823912"/>
          </a:xfrm>
        </p:spPr>
        <p:txBody>
          <a:bodyPr/>
          <a:lstStyle/>
          <a:p>
            <a:r>
              <a:rPr lang="en-GB"/>
              <a:t>Tax</a:t>
            </a:r>
          </a:p>
        </p:txBody>
      </p:sp>
      <p:sp>
        <p:nvSpPr>
          <p:cNvPr id="6" name="Content Placeholder 5">
            <a:extLst>
              <a:ext uri="{FF2B5EF4-FFF2-40B4-BE49-F238E27FC236}">
                <a16:creationId xmlns:a16="http://schemas.microsoft.com/office/drawing/2014/main" id="{602BE860-488A-0D82-9015-25CA0791075F}"/>
              </a:ext>
            </a:extLst>
          </p:cNvPr>
          <p:cNvSpPr>
            <a:spLocks noGrp="1"/>
          </p:cNvSpPr>
          <p:nvPr>
            <p:ph sz="quarter" idx="4"/>
          </p:nvPr>
        </p:nvSpPr>
        <p:spPr>
          <a:xfrm>
            <a:off x="6172200" y="2213342"/>
            <a:ext cx="5809994" cy="3110400"/>
          </a:xfrm>
        </p:spPr>
        <p:txBody>
          <a:bodyPr vert="horz" lIns="91440" tIns="45720" rIns="91440" bIns="45720" rtlCol="0" anchor="t">
            <a:normAutofit fontScale="92500"/>
          </a:bodyPr>
          <a:lstStyle/>
          <a:p>
            <a:r>
              <a:rPr lang="en-GB">
                <a:latin typeface="Arial"/>
                <a:cs typeface="Arial"/>
              </a:rPr>
              <a:t>Corporation Tax                     25%</a:t>
            </a:r>
          </a:p>
          <a:p>
            <a:r>
              <a:rPr lang="en-GB">
                <a:latin typeface="Arial"/>
                <a:cs typeface="Arial"/>
              </a:rPr>
              <a:t>Tax Amortization period         15 years</a:t>
            </a:r>
          </a:p>
          <a:p>
            <a:r>
              <a:rPr lang="en-GB">
                <a:latin typeface="Arial"/>
                <a:cs typeface="Arial"/>
              </a:rPr>
              <a:t>Annuity                                   5.8473</a:t>
            </a:r>
          </a:p>
          <a:p>
            <a:r>
              <a:rPr lang="en-GB">
                <a:latin typeface="Arial"/>
                <a:cs typeface="Arial"/>
              </a:rPr>
              <a:t>TAB factor                              0.10797943</a:t>
            </a:r>
            <a:endParaRPr lang="en-GB"/>
          </a:p>
        </p:txBody>
      </p:sp>
    </p:spTree>
    <p:extLst>
      <p:ext uri="{BB962C8B-B14F-4D97-AF65-F5344CB8AC3E}">
        <p14:creationId xmlns:p14="http://schemas.microsoft.com/office/powerpoint/2010/main" val="19243149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E3E8-9858-7A65-CA81-DC3E092AD22A}"/>
              </a:ext>
            </a:extLst>
          </p:cNvPr>
          <p:cNvSpPr>
            <a:spLocks noGrp="1"/>
          </p:cNvSpPr>
          <p:nvPr>
            <p:ph type="title"/>
          </p:nvPr>
        </p:nvSpPr>
        <p:spPr/>
        <p:txBody>
          <a:bodyPr/>
          <a:lstStyle/>
          <a:p>
            <a:r>
              <a:rPr lang="en-GB">
                <a:latin typeface="Arial"/>
                <a:cs typeface="Arial"/>
              </a:rPr>
              <a:t>Step by Step Calculations</a:t>
            </a:r>
            <a:endParaRPr lang="en-GB"/>
          </a:p>
        </p:txBody>
      </p:sp>
      <p:sp>
        <p:nvSpPr>
          <p:cNvPr id="3" name="TextBox 2">
            <a:extLst>
              <a:ext uri="{FF2B5EF4-FFF2-40B4-BE49-F238E27FC236}">
                <a16:creationId xmlns:a16="http://schemas.microsoft.com/office/drawing/2014/main" id="{11879DDF-74F5-BE9C-BC54-3FF360B0099A}"/>
              </a:ext>
            </a:extLst>
          </p:cNvPr>
          <p:cNvSpPr txBox="1"/>
          <p:nvPr/>
        </p:nvSpPr>
        <p:spPr>
          <a:xfrm>
            <a:off x="599153" y="1490202"/>
            <a:ext cx="10692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Multiply the annual costs by the profit and opportunity cost to enhance the value = 120%</a:t>
            </a:r>
            <a:endParaRPr lang="en-GB"/>
          </a:p>
        </p:txBody>
      </p:sp>
      <p:pic>
        <p:nvPicPr>
          <p:cNvPr id="5" name="Picture 4">
            <a:extLst>
              <a:ext uri="{FF2B5EF4-FFF2-40B4-BE49-F238E27FC236}">
                <a16:creationId xmlns:a16="http://schemas.microsoft.com/office/drawing/2014/main" id="{2A18C504-59E5-C688-8126-244A8418CD72}"/>
              </a:ext>
            </a:extLst>
          </p:cNvPr>
          <p:cNvPicPr>
            <a:picLocks noChangeAspect="1"/>
          </p:cNvPicPr>
          <p:nvPr/>
        </p:nvPicPr>
        <p:blipFill>
          <a:blip r:embed="rId2"/>
          <a:stretch>
            <a:fillRect/>
          </a:stretch>
        </p:blipFill>
        <p:spPr>
          <a:xfrm>
            <a:off x="594852" y="2088064"/>
            <a:ext cx="11039167" cy="678550"/>
          </a:xfrm>
          <a:prstGeom prst="rect">
            <a:avLst/>
          </a:prstGeom>
        </p:spPr>
      </p:pic>
      <p:sp>
        <p:nvSpPr>
          <p:cNvPr id="6" name="TextBox 5">
            <a:extLst>
              <a:ext uri="{FF2B5EF4-FFF2-40B4-BE49-F238E27FC236}">
                <a16:creationId xmlns:a16="http://schemas.microsoft.com/office/drawing/2014/main" id="{063EEECB-F0BB-FEAA-C9FE-DAC64653C015}"/>
              </a:ext>
            </a:extLst>
          </p:cNvPr>
          <p:cNvSpPr txBox="1"/>
          <p:nvPr/>
        </p:nvSpPr>
        <p:spPr>
          <a:xfrm>
            <a:off x="614517" y="3180121"/>
            <a:ext cx="1068336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Multiply the new costs by the inflation factor</a:t>
            </a:r>
          </a:p>
          <a:p>
            <a:r>
              <a:rPr lang="en-GB">
                <a:cs typeface="Arial"/>
              </a:rPr>
              <a:t>Number of days from the accounting period end to the valuation date = 61 days</a:t>
            </a:r>
          </a:p>
          <a:p>
            <a:r>
              <a:rPr lang="en-GB">
                <a:cs typeface="Arial"/>
              </a:rPr>
              <a:t>Enhancement factor = 0.167 to increase the costs from June to August </a:t>
            </a:r>
          </a:p>
          <a:p>
            <a:r>
              <a:rPr lang="en-GB">
                <a:cs typeface="Arial"/>
              </a:rPr>
              <a:t>For 2023 multiply by (1 + 0.05) ^ 0.167 = 1.008</a:t>
            </a:r>
          </a:p>
          <a:p>
            <a:r>
              <a:rPr lang="en-GB">
                <a:cs typeface="Arial"/>
              </a:rPr>
              <a:t>For 2022 multiply by (1 + 0.05) ^ 1.167 = 1.059</a:t>
            </a:r>
          </a:p>
          <a:p>
            <a:r>
              <a:rPr lang="en-GB">
                <a:cs typeface="Arial"/>
              </a:rPr>
              <a:t>Then continue back to 2018</a:t>
            </a:r>
            <a:endParaRPr lang="en-GB"/>
          </a:p>
        </p:txBody>
      </p:sp>
      <p:pic>
        <p:nvPicPr>
          <p:cNvPr id="7" name="Picture 6" descr="A screenshot of a computer screen&#10;&#10;Description automatically generated">
            <a:extLst>
              <a:ext uri="{FF2B5EF4-FFF2-40B4-BE49-F238E27FC236}">
                <a16:creationId xmlns:a16="http://schemas.microsoft.com/office/drawing/2014/main" id="{2D757BD3-41D3-EC48-7A9B-B889AA3A12F7}"/>
              </a:ext>
            </a:extLst>
          </p:cNvPr>
          <p:cNvPicPr>
            <a:picLocks noChangeAspect="1"/>
          </p:cNvPicPr>
          <p:nvPr/>
        </p:nvPicPr>
        <p:blipFill>
          <a:blip r:embed="rId3"/>
          <a:stretch>
            <a:fillRect/>
          </a:stretch>
        </p:blipFill>
        <p:spPr>
          <a:xfrm>
            <a:off x="508821" y="5105197"/>
            <a:ext cx="11125200" cy="1096704"/>
          </a:xfrm>
          <a:prstGeom prst="rect">
            <a:avLst/>
          </a:prstGeom>
        </p:spPr>
      </p:pic>
    </p:spTree>
    <p:extLst>
      <p:ext uri="{BB962C8B-B14F-4D97-AF65-F5344CB8AC3E}">
        <p14:creationId xmlns:p14="http://schemas.microsoft.com/office/powerpoint/2010/main" val="29575603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E3E8-9858-7A65-CA81-DC3E092AD22A}"/>
              </a:ext>
            </a:extLst>
          </p:cNvPr>
          <p:cNvSpPr>
            <a:spLocks noGrp="1"/>
          </p:cNvSpPr>
          <p:nvPr>
            <p:ph type="title"/>
          </p:nvPr>
        </p:nvSpPr>
        <p:spPr/>
        <p:txBody>
          <a:bodyPr/>
          <a:lstStyle/>
          <a:p>
            <a:r>
              <a:rPr lang="en-GB">
                <a:latin typeface="Arial"/>
                <a:cs typeface="Arial"/>
              </a:rPr>
              <a:t>Step by Step Calculations</a:t>
            </a:r>
            <a:endParaRPr lang="en-GB"/>
          </a:p>
        </p:txBody>
      </p:sp>
      <p:sp>
        <p:nvSpPr>
          <p:cNvPr id="6" name="TextBox 5">
            <a:extLst>
              <a:ext uri="{FF2B5EF4-FFF2-40B4-BE49-F238E27FC236}">
                <a16:creationId xmlns:a16="http://schemas.microsoft.com/office/drawing/2014/main" id="{063EEECB-F0BB-FEAA-C9FE-DAC64653C015}"/>
              </a:ext>
            </a:extLst>
          </p:cNvPr>
          <p:cNvSpPr txBox="1"/>
          <p:nvPr/>
        </p:nvSpPr>
        <p:spPr>
          <a:xfrm>
            <a:off x="479323" y="1520927"/>
            <a:ext cx="1068336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Divide the new costs by the obsolescence factor</a:t>
            </a:r>
          </a:p>
          <a:p>
            <a:r>
              <a:rPr lang="en-GB">
                <a:cs typeface="Arial"/>
              </a:rPr>
              <a:t>Number of days from the accounting period end to the valuation date = 61 days</a:t>
            </a:r>
          </a:p>
          <a:p>
            <a:r>
              <a:rPr lang="en-GB">
                <a:cs typeface="Arial"/>
              </a:rPr>
              <a:t>Enhancement factor = 0.167 to increase the costs from June to August </a:t>
            </a:r>
          </a:p>
          <a:p>
            <a:r>
              <a:rPr lang="en-GB">
                <a:cs typeface="Arial"/>
              </a:rPr>
              <a:t>For 2023 divide by (1 + 0.10) ^ 0.167 = 1.016</a:t>
            </a:r>
          </a:p>
          <a:p>
            <a:r>
              <a:rPr lang="en-GB">
                <a:cs typeface="Arial"/>
              </a:rPr>
              <a:t>For 2022 divide by (1 + 0.10) ^ 1.167 = 1.118</a:t>
            </a:r>
          </a:p>
          <a:p>
            <a:r>
              <a:rPr lang="en-GB">
                <a:cs typeface="Arial"/>
              </a:rPr>
              <a:t>Then continue back to 2018</a:t>
            </a:r>
            <a:endParaRPr lang="en-GB"/>
          </a:p>
        </p:txBody>
      </p:sp>
      <p:sp>
        <p:nvSpPr>
          <p:cNvPr id="8" name="TextBox 7">
            <a:extLst>
              <a:ext uri="{FF2B5EF4-FFF2-40B4-BE49-F238E27FC236}">
                <a16:creationId xmlns:a16="http://schemas.microsoft.com/office/drawing/2014/main" id="{F280214A-B3BF-0E01-90D8-7D831268B60F}"/>
              </a:ext>
            </a:extLst>
          </p:cNvPr>
          <p:cNvSpPr txBox="1"/>
          <p:nvPr/>
        </p:nvSpPr>
        <p:spPr>
          <a:xfrm>
            <a:off x="906410" y="5438467"/>
            <a:ext cx="90026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Arial"/>
              </a:rPr>
              <a:t>Reproduction cost then equals the sum of the bottom line = </a:t>
            </a:r>
            <a:r>
              <a:rPr lang="en-GB" b="1">
                <a:cs typeface="Arial"/>
              </a:rPr>
              <a:t>€ 953,371</a:t>
            </a:r>
            <a:endParaRPr lang="en-GB" b="1"/>
          </a:p>
        </p:txBody>
      </p:sp>
      <p:pic>
        <p:nvPicPr>
          <p:cNvPr id="11" name="Picture 10" descr="A screenshot of a computer screen&#10;&#10;Description automatically generated">
            <a:extLst>
              <a:ext uri="{FF2B5EF4-FFF2-40B4-BE49-F238E27FC236}">
                <a16:creationId xmlns:a16="http://schemas.microsoft.com/office/drawing/2014/main" id="{A6694A4E-55AF-B758-CA7C-E23D6CC618F7}"/>
              </a:ext>
            </a:extLst>
          </p:cNvPr>
          <p:cNvPicPr>
            <a:picLocks noChangeAspect="1"/>
          </p:cNvPicPr>
          <p:nvPr/>
        </p:nvPicPr>
        <p:blipFill>
          <a:blip r:embed="rId2"/>
          <a:stretch>
            <a:fillRect/>
          </a:stretch>
        </p:blipFill>
        <p:spPr>
          <a:xfrm>
            <a:off x="213852" y="3780535"/>
            <a:ext cx="11506200" cy="1152769"/>
          </a:xfrm>
          <a:prstGeom prst="rect">
            <a:avLst/>
          </a:prstGeom>
        </p:spPr>
      </p:pic>
    </p:spTree>
    <p:extLst>
      <p:ext uri="{BB962C8B-B14F-4D97-AF65-F5344CB8AC3E}">
        <p14:creationId xmlns:p14="http://schemas.microsoft.com/office/powerpoint/2010/main" val="33848449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02C5-6DED-846D-DA06-DA0B841E6F8A}"/>
              </a:ext>
            </a:extLst>
          </p:cNvPr>
          <p:cNvSpPr>
            <a:spLocks noGrp="1"/>
          </p:cNvSpPr>
          <p:nvPr>
            <p:ph type="title"/>
          </p:nvPr>
        </p:nvSpPr>
        <p:spPr/>
        <p:txBody>
          <a:bodyPr/>
          <a:lstStyle/>
          <a:p>
            <a:r>
              <a:rPr lang="en-GB">
                <a:latin typeface="Arial"/>
                <a:cs typeface="Arial"/>
              </a:rPr>
              <a:t>Accounting for tax and tax amortization benefit (TAB)</a:t>
            </a:r>
            <a:endParaRPr lang="en-GB"/>
          </a:p>
        </p:txBody>
      </p:sp>
      <p:sp>
        <p:nvSpPr>
          <p:cNvPr id="3" name="TextBox 2">
            <a:extLst>
              <a:ext uri="{FF2B5EF4-FFF2-40B4-BE49-F238E27FC236}">
                <a16:creationId xmlns:a16="http://schemas.microsoft.com/office/drawing/2014/main" id="{66D564E3-7640-51B5-E976-BC29AFBBB46C}"/>
              </a:ext>
            </a:extLst>
          </p:cNvPr>
          <p:cNvSpPr txBox="1"/>
          <p:nvPr/>
        </p:nvSpPr>
        <p:spPr>
          <a:xfrm>
            <a:off x="1029314" y="1920362"/>
            <a:ext cx="954036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a:latin typeface="Arial"/>
              </a:rPr>
              <a:t>Reproduction cost then equals</a:t>
            </a:r>
            <a:r>
              <a:rPr lang="en-GB">
                <a:latin typeface="Arial"/>
              </a:rPr>
              <a:t> </a:t>
            </a:r>
            <a:r>
              <a:rPr lang="en-GB" sz="1800">
                <a:latin typeface="Arial"/>
              </a:rPr>
              <a:t> </a:t>
            </a:r>
            <a:r>
              <a:rPr lang="en-GB">
                <a:latin typeface="Arial"/>
              </a:rPr>
              <a:t>                  </a:t>
            </a:r>
            <a:r>
              <a:rPr lang="en-GB" sz="1800" b="1">
                <a:latin typeface="Arial"/>
              </a:rPr>
              <a:t>=</a:t>
            </a:r>
            <a:r>
              <a:rPr lang="en-GB" sz="1800">
                <a:latin typeface="Arial"/>
              </a:rPr>
              <a:t> </a:t>
            </a:r>
            <a:r>
              <a:rPr lang="en-GB" sz="1800" b="1">
                <a:latin typeface="Arial"/>
              </a:rPr>
              <a:t>€ </a:t>
            </a:r>
            <a:r>
              <a:rPr lang="en-GB" b="1">
                <a:latin typeface="Arial"/>
              </a:rPr>
              <a:t>953,371</a:t>
            </a:r>
            <a:endParaRPr lang="en-GB" sz="1800" b="1">
              <a:latin typeface="Arial"/>
            </a:endParaRPr>
          </a:p>
          <a:p>
            <a:endParaRPr lang="en-GB" b="1">
              <a:cs typeface="Arial"/>
            </a:endParaRPr>
          </a:p>
          <a:p>
            <a:r>
              <a:rPr lang="en-GB">
                <a:cs typeface="Arial"/>
              </a:rPr>
              <a:t>Corporation tax</a:t>
            </a:r>
            <a:r>
              <a:rPr lang="en-GB" b="1">
                <a:cs typeface="Arial"/>
              </a:rPr>
              <a:t>                                            = 25%</a:t>
            </a:r>
          </a:p>
          <a:p>
            <a:endParaRPr lang="en-GB" b="1">
              <a:cs typeface="Arial"/>
            </a:endParaRPr>
          </a:p>
          <a:p>
            <a:r>
              <a:rPr lang="en-GB">
                <a:cs typeface="Arial"/>
              </a:rPr>
              <a:t>Tax deducted</a:t>
            </a:r>
            <a:r>
              <a:rPr lang="en-GB" b="1">
                <a:cs typeface="Arial"/>
              </a:rPr>
              <a:t>                                               = € </a:t>
            </a:r>
            <a:r>
              <a:rPr lang="en-GB" b="1">
                <a:ea typeface="+mn-lt"/>
                <a:cs typeface="+mn-lt"/>
              </a:rPr>
              <a:t>238 343</a:t>
            </a:r>
          </a:p>
          <a:p>
            <a:endParaRPr lang="en-GB" b="1">
              <a:cs typeface="Arial"/>
            </a:endParaRPr>
          </a:p>
          <a:p>
            <a:r>
              <a:rPr lang="en-GB">
                <a:cs typeface="Arial"/>
              </a:rPr>
              <a:t>After tax reproduction cost </a:t>
            </a:r>
            <a:r>
              <a:rPr lang="en-GB" b="1">
                <a:cs typeface="Arial"/>
              </a:rPr>
              <a:t>                         = € </a:t>
            </a:r>
            <a:r>
              <a:rPr lang="en-GB" b="1">
                <a:ea typeface="+mn-lt"/>
                <a:cs typeface="+mn-lt"/>
              </a:rPr>
              <a:t>715,028</a:t>
            </a:r>
          </a:p>
          <a:p>
            <a:endParaRPr lang="en-GB">
              <a:cs typeface="Arial"/>
            </a:endParaRPr>
          </a:p>
          <a:p>
            <a:r>
              <a:rPr lang="en-GB">
                <a:cs typeface="Arial"/>
              </a:rPr>
              <a:t>Tax amortization benefit</a:t>
            </a:r>
            <a:r>
              <a:rPr lang="en-GB" b="1">
                <a:cs typeface="Arial"/>
              </a:rPr>
              <a:t>                              = € </a:t>
            </a:r>
            <a:r>
              <a:rPr lang="en-GB" b="1">
                <a:ea typeface="+mn-lt"/>
                <a:cs typeface="+mn-lt"/>
              </a:rPr>
              <a:t>77,208</a:t>
            </a:r>
            <a:endParaRPr lang="en-GB"/>
          </a:p>
          <a:p>
            <a:endParaRPr lang="en-GB" b="1">
              <a:cs typeface="Arial"/>
            </a:endParaRPr>
          </a:p>
          <a:p>
            <a:r>
              <a:rPr lang="en-GB" b="1">
                <a:cs typeface="Arial"/>
              </a:rPr>
              <a:t>Fair Market Value of Software                  = € </a:t>
            </a:r>
            <a:r>
              <a:rPr lang="en-GB" b="1">
                <a:ea typeface="+mn-lt"/>
                <a:cs typeface="+mn-lt"/>
              </a:rPr>
              <a:t>792,236</a:t>
            </a:r>
          </a:p>
        </p:txBody>
      </p:sp>
    </p:spTree>
    <p:extLst>
      <p:ext uri="{BB962C8B-B14F-4D97-AF65-F5344CB8AC3E}">
        <p14:creationId xmlns:p14="http://schemas.microsoft.com/office/powerpoint/2010/main" val="18733349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854D-E161-7DEB-FF9F-3FA9ECFA349B}"/>
              </a:ext>
            </a:extLst>
          </p:cNvPr>
          <p:cNvSpPr>
            <a:spLocks noGrp="1"/>
          </p:cNvSpPr>
          <p:nvPr>
            <p:ph type="title"/>
          </p:nvPr>
        </p:nvSpPr>
        <p:spPr/>
        <p:txBody>
          <a:bodyPr/>
          <a:lstStyle/>
          <a:p>
            <a:r>
              <a:rPr lang="en-GB">
                <a:latin typeface="Arial"/>
                <a:cs typeface="Arial"/>
              </a:rPr>
              <a:t>Commentary on Calculations</a:t>
            </a:r>
            <a:endParaRPr lang="en-GB"/>
          </a:p>
        </p:txBody>
      </p:sp>
      <p:sp>
        <p:nvSpPr>
          <p:cNvPr id="3" name="Content Placeholder 2">
            <a:extLst>
              <a:ext uri="{FF2B5EF4-FFF2-40B4-BE49-F238E27FC236}">
                <a16:creationId xmlns:a16="http://schemas.microsoft.com/office/drawing/2014/main" id="{E802DF98-A026-04BB-9D49-9D09081F3DB0}"/>
              </a:ext>
            </a:extLst>
          </p:cNvPr>
          <p:cNvSpPr>
            <a:spLocks noGrp="1"/>
          </p:cNvSpPr>
          <p:nvPr>
            <p:ph idx="1"/>
          </p:nvPr>
        </p:nvSpPr>
        <p:spPr/>
        <p:txBody>
          <a:bodyPr vert="horz" lIns="91440" tIns="45720" rIns="91440" bIns="45720" rtlCol="0" anchor="t">
            <a:normAutofit/>
          </a:bodyPr>
          <a:lstStyle/>
          <a:p>
            <a:r>
              <a:rPr lang="en-GB">
                <a:latin typeface="Arial"/>
                <a:cs typeface="Arial"/>
              </a:rPr>
              <a:t>The inflation rate is taken at 5% per annum, more accurately you would apply the inflation rate at the known yearly rate. </a:t>
            </a:r>
          </a:p>
          <a:p>
            <a:r>
              <a:rPr lang="en-GB">
                <a:latin typeface="Arial"/>
                <a:cs typeface="Arial"/>
              </a:rPr>
              <a:t>Obsolescence is taken at 10% per annum, this varies dependent upon the complexity of the algorithms.</a:t>
            </a:r>
            <a:endParaRPr lang="en-GB"/>
          </a:p>
          <a:p>
            <a:endParaRPr lang="en-GB">
              <a:latin typeface="Arial"/>
              <a:cs typeface="Arial"/>
            </a:endParaRPr>
          </a:p>
          <a:p>
            <a:pPr>
              <a:lnSpc>
                <a:spcPct val="100000"/>
              </a:lnSpc>
              <a:spcBef>
                <a:spcPts val="0"/>
              </a:spcBef>
            </a:pPr>
            <a:r>
              <a:rPr lang="en-GB">
                <a:latin typeface="Arial"/>
                <a:cs typeface="Arial"/>
              </a:rPr>
              <a:t>The fair market value is very sensitive to the obsolescence</a:t>
            </a:r>
            <a:endParaRPr lang="en-US">
              <a:latin typeface="Arial"/>
              <a:cs typeface="Arial"/>
            </a:endParaRPr>
          </a:p>
          <a:p>
            <a:pPr>
              <a:lnSpc>
                <a:spcPct val="100000"/>
              </a:lnSpc>
              <a:spcBef>
                <a:spcPts val="0"/>
              </a:spcBef>
            </a:pPr>
            <a:r>
              <a:rPr lang="en-GB">
                <a:latin typeface="Arial"/>
                <a:cs typeface="Arial"/>
              </a:rPr>
              <a:t>For an obsolescence of 20% the fair value becomes  </a:t>
            </a:r>
            <a:r>
              <a:rPr lang="en-GB" b="1">
                <a:latin typeface="Arial"/>
                <a:cs typeface="Arial"/>
              </a:rPr>
              <a:t>€539,752</a:t>
            </a:r>
            <a:endParaRPr lang="en-GB">
              <a:latin typeface="Arial"/>
              <a:cs typeface="Arial"/>
            </a:endParaRPr>
          </a:p>
          <a:p>
            <a:endParaRPr lang="en-GB">
              <a:latin typeface="Arial"/>
              <a:cs typeface="Arial"/>
            </a:endParaRPr>
          </a:p>
        </p:txBody>
      </p:sp>
    </p:spTree>
    <p:extLst>
      <p:ext uri="{BB962C8B-B14F-4D97-AF65-F5344CB8AC3E}">
        <p14:creationId xmlns:p14="http://schemas.microsoft.com/office/powerpoint/2010/main" val="7243757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9ADB6-5181-8288-5DC0-0857678861BC}"/>
              </a:ext>
            </a:extLst>
          </p:cNvPr>
          <p:cNvSpPr>
            <a:spLocks noGrp="1"/>
          </p:cNvSpPr>
          <p:nvPr>
            <p:ph type="title"/>
          </p:nvPr>
        </p:nvSpPr>
        <p:spPr/>
        <p:txBody>
          <a:bodyPr/>
          <a:lstStyle/>
          <a:p>
            <a:r>
              <a:rPr lang="en-GB"/>
              <a:t>Case study 3 – Teaching material (copyright)</a:t>
            </a:r>
          </a:p>
        </p:txBody>
      </p:sp>
      <p:sp>
        <p:nvSpPr>
          <p:cNvPr id="3" name="Content Placeholder 2">
            <a:extLst>
              <a:ext uri="{FF2B5EF4-FFF2-40B4-BE49-F238E27FC236}">
                <a16:creationId xmlns:a16="http://schemas.microsoft.com/office/drawing/2014/main" id="{2377AFE1-7B83-1086-6383-A67C75ABCE67}"/>
              </a:ext>
            </a:extLst>
          </p:cNvPr>
          <p:cNvSpPr>
            <a:spLocks noGrp="1"/>
          </p:cNvSpPr>
          <p:nvPr>
            <p:ph idx="1"/>
          </p:nvPr>
        </p:nvSpPr>
        <p:spPr/>
        <p:txBody>
          <a:bodyPr vert="horz" lIns="91440" tIns="45720" rIns="91440" bIns="45720" rtlCol="0" anchor="t">
            <a:normAutofit/>
          </a:bodyPr>
          <a:lstStyle/>
          <a:p>
            <a:r>
              <a:rPr lang="en-GB">
                <a:latin typeface="Arial"/>
                <a:cs typeface="Arial"/>
              </a:rPr>
              <a:t>Teaching material – new way of teaching medical students – saves Medical universities cost;</a:t>
            </a:r>
          </a:p>
          <a:p>
            <a:r>
              <a:rPr lang="en-GB">
                <a:latin typeface="Arial"/>
                <a:cs typeface="Arial"/>
              </a:rPr>
              <a:t>Your university medical school has developed a blended teaching software package along with online real time assessment for medical students. The software is a gamification of traditional lecture theatre training with cost savings as shown on the next slide:</a:t>
            </a:r>
            <a:endParaRPr lang="en-GB"/>
          </a:p>
          <a:p>
            <a:endParaRPr lang="en-GB"/>
          </a:p>
          <a:p>
            <a:endParaRPr lang="en-GB"/>
          </a:p>
        </p:txBody>
      </p:sp>
    </p:spTree>
    <p:extLst>
      <p:ext uri="{BB962C8B-B14F-4D97-AF65-F5344CB8AC3E}">
        <p14:creationId xmlns:p14="http://schemas.microsoft.com/office/powerpoint/2010/main" val="31328206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B3D4-F76F-AF56-DF74-C3234B506FE7}"/>
              </a:ext>
            </a:extLst>
          </p:cNvPr>
          <p:cNvSpPr>
            <a:spLocks noGrp="1"/>
          </p:cNvSpPr>
          <p:nvPr>
            <p:ph type="title"/>
          </p:nvPr>
        </p:nvSpPr>
        <p:spPr>
          <a:xfrm>
            <a:off x="370800" y="475200"/>
            <a:ext cx="10515600" cy="1325563"/>
          </a:xfrm>
        </p:spPr>
        <p:txBody>
          <a:bodyPr anchor="t">
            <a:normAutofit/>
          </a:bodyPr>
          <a:lstStyle/>
          <a:p>
            <a:r>
              <a:rPr lang="en-GB"/>
              <a:t>Medical School Cost Savings 2023-2028</a:t>
            </a:r>
          </a:p>
        </p:txBody>
      </p:sp>
      <p:graphicFrame>
        <p:nvGraphicFramePr>
          <p:cNvPr id="5" name="Content Placeholder 2">
            <a:extLst>
              <a:ext uri="{FF2B5EF4-FFF2-40B4-BE49-F238E27FC236}">
                <a16:creationId xmlns:a16="http://schemas.microsoft.com/office/drawing/2014/main" id="{57015A2B-7C85-E279-410D-CA367498A48E}"/>
              </a:ext>
            </a:extLst>
          </p:cNvPr>
          <p:cNvGraphicFramePr>
            <a:graphicFrameLocks noGrp="1"/>
          </p:cNvGraphicFramePr>
          <p:nvPr>
            <p:ph idx="1"/>
            <p:extLst>
              <p:ext uri="{D42A27DB-BD31-4B8C-83A1-F6EECF244321}">
                <p14:modId xmlns:p14="http://schemas.microsoft.com/office/powerpoint/2010/main" val="356214493"/>
              </p:ext>
            </p:extLst>
          </p:nvPr>
        </p:nvGraphicFramePr>
        <p:xfrm>
          <a:off x="835433" y="1667767"/>
          <a:ext cx="10515600" cy="3855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413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PO_PowerPoint_template_E_ACCESSIBLE.potx [Read-Only]" id="{5A4829E5-D55F-432D-B6F7-8D59536C8FF9}" vid="{B603CDA2-EC47-40EC-BD13-6B87E6AF3F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9596b2f-0408-4dfa-82cd-cce5ce17f1ca" xsi:nil="true"/>
    <MigrationWizIdPermissions xmlns="ef5352c8-331d-4b80-89d0-2737bc14c9ec" xsi:nil="true"/>
    <MigrationWizId xmlns="ef5352c8-331d-4b80-89d0-2737bc14c9ec" xsi:nil="true"/>
    <MigrationWizIdVersion xmlns="ef5352c8-331d-4b80-89d0-2737bc14c9ec" xsi:nil="true"/>
    <lcf76f155ced4ddcb4097134ff3c332f xmlns="ef5352c8-331d-4b80-89d0-2737bc14c9ec">
      <Terms xmlns="http://schemas.microsoft.com/office/infopath/2007/PartnerControls"/>
    </lcf76f155ced4ddcb4097134ff3c332f>
    <SharedWithUsers xmlns="09596b2f-0408-4dfa-82cd-cce5ce17f1ca">
      <UserInfo>
        <DisplayName>Brian More</DisplayName>
        <AccountId>37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B634813B68E24B9A3990911E81F34E" ma:contentTypeVersion="22" ma:contentTypeDescription="Create a new document." ma:contentTypeScope="" ma:versionID="e71954563a8dc4442a8ed678ec6672ae">
  <xsd:schema xmlns:xsd="http://www.w3.org/2001/XMLSchema" xmlns:xs="http://www.w3.org/2001/XMLSchema" xmlns:p="http://schemas.microsoft.com/office/2006/metadata/properties" xmlns:ns2="ef5352c8-331d-4b80-89d0-2737bc14c9ec" xmlns:ns3="09596b2f-0408-4dfa-82cd-cce5ce17f1ca" targetNamespace="http://schemas.microsoft.com/office/2006/metadata/properties" ma:root="true" ma:fieldsID="5d6e35257436c883047406cca88e669f" ns2:_="" ns3:_="">
    <xsd:import namespace="ef5352c8-331d-4b80-89d0-2737bc14c9ec"/>
    <xsd:import namespace="09596b2f-0408-4dfa-82cd-cce5ce17f1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igrationWizId" minOccurs="0"/>
                <xsd:element ref="ns2:MigrationWizIdPermissions" minOccurs="0"/>
                <xsd:element ref="ns2:MigrationWizIdVersion"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5352c8-331d-4b80-89d0-2737bc14c9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igrationWizId" ma:index="14" nillable="true" ma:displayName="MigrationWizId" ma:internalName="MigrationWizId">
      <xsd:simpleType>
        <xsd:restriction base="dms:Text"/>
      </xsd:simpleType>
    </xsd:element>
    <xsd:element name="MigrationWizIdPermissions" ma:index="15" nillable="true" ma:displayName="MigrationWizIdPermissions" ma:internalName="MigrationWizIdPermissions">
      <xsd:simpleType>
        <xsd:restriction base="dms:Text"/>
      </xsd:simpleType>
    </xsd:element>
    <xsd:element name="MigrationWizIdVersion" ma:index="16" nillable="true" ma:displayName="MigrationWizIdVersion" ma:internalName="MigrationWizIdVersion">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b6124a4-7126-46b2-8a31-ce77806bf6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596b2f-0408-4dfa-82cd-cce5ce17f1ca"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8bd3782-1595-465d-a554-d46076434a22}" ma:internalName="TaxCatchAll" ma:showField="CatchAllData" ma:web="09596b2f-0408-4dfa-82cd-cce5ce17f1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7EFA7D-1A6B-4FAE-8151-35DB1B3C7F11}">
  <ds:schemaRefs>
    <ds:schemaRef ds:uri="http://schemas.microsoft.com/sharepoint/v3/contenttype/forms"/>
  </ds:schemaRefs>
</ds:datastoreItem>
</file>

<file path=customXml/itemProps2.xml><?xml version="1.0" encoding="utf-8"?>
<ds:datastoreItem xmlns:ds="http://schemas.openxmlformats.org/officeDocument/2006/customXml" ds:itemID="{2F56CD5E-A805-468A-90C3-44E0A6C34C0C}">
  <ds:schemaRefs>
    <ds:schemaRef ds:uri="http://purl.org/dc/dcmitype/"/>
    <ds:schemaRef ds:uri="ef5352c8-331d-4b80-89d0-2737bc14c9ec"/>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09596b2f-0408-4dfa-82cd-cce5ce17f1c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D882D36-9160-4789-85D0-35667E50107D}">
  <ds:schemaRefs>
    <ds:schemaRef ds:uri="09596b2f-0408-4dfa-82cd-cce5ce17f1ca"/>
    <ds:schemaRef ds:uri="ef5352c8-331d-4b80-89d0-2737bc14c9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powerpoint_template_e_accessible (1)</Template>
  <TotalTime>1654</TotalTime>
  <Words>7073</Words>
  <Application>Microsoft Office PowerPoint</Application>
  <PresentationFormat>Widescreen</PresentationFormat>
  <Paragraphs>1587</Paragraphs>
  <Slides>112</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112</vt:i4>
      </vt:variant>
    </vt:vector>
  </HeadingPairs>
  <TitlesOfParts>
    <vt:vector size="121" baseType="lpstr">
      <vt:lpstr>-apple-system</vt:lpstr>
      <vt:lpstr>Arial</vt:lpstr>
      <vt:lpstr>Calibri</vt:lpstr>
      <vt:lpstr>Cambria Math</vt:lpstr>
      <vt:lpstr>Helvetica Neue LT Std</vt:lpstr>
      <vt:lpstr>Lucida Grande</vt:lpstr>
      <vt:lpstr>Microsoft Sans Serif</vt:lpstr>
      <vt:lpstr>Open Sans</vt:lpstr>
      <vt:lpstr>Office Theme</vt:lpstr>
      <vt:lpstr>Intangible Assets Valuation</vt:lpstr>
      <vt:lpstr>Contents </vt:lpstr>
      <vt:lpstr>Dr. Daniel Sava</vt:lpstr>
      <vt:lpstr>Dr. Brian More</vt:lpstr>
      <vt:lpstr>Introduction </vt:lpstr>
      <vt:lpstr>PowerPoint Presentation</vt:lpstr>
      <vt:lpstr>Why? </vt:lpstr>
      <vt:lpstr>Why? </vt:lpstr>
      <vt:lpstr>When? </vt:lpstr>
      <vt:lpstr>When? </vt:lpstr>
      <vt:lpstr>What?</vt:lpstr>
      <vt:lpstr>What? </vt:lpstr>
      <vt:lpstr>What? </vt:lpstr>
      <vt:lpstr>Valuation process – Data &amp; Results</vt:lpstr>
      <vt:lpstr>Valuation process – Data &amp; Results</vt:lpstr>
      <vt:lpstr>Valuation process – Data &amp; Results</vt:lpstr>
      <vt:lpstr>Valuation process – Data &amp; Results</vt:lpstr>
      <vt:lpstr>Valuation process – Data &amp; Results</vt:lpstr>
      <vt:lpstr>Valuation process – Data &amp; Results</vt:lpstr>
      <vt:lpstr>Due diligence</vt:lpstr>
      <vt:lpstr>Valuation approaches</vt:lpstr>
      <vt:lpstr>Valuation methods</vt:lpstr>
      <vt:lpstr>PowerPoint Presentation</vt:lpstr>
      <vt:lpstr>Cost approach methods</vt:lpstr>
      <vt:lpstr>Cost to reproduce</vt:lpstr>
      <vt:lpstr>Cost to replace</vt:lpstr>
      <vt:lpstr>Cost approaches – key considerations</vt:lpstr>
      <vt:lpstr>Cost approaches – limitations</vt:lpstr>
      <vt:lpstr>Cost approach - example</vt:lpstr>
      <vt:lpstr>Market approach methods</vt:lpstr>
      <vt:lpstr>Market approach limitations</vt:lpstr>
      <vt:lpstr>Market approach methods – Royalty rate benchmark</vt:lpstr>
      <vt:lpstr>Market approach methods – Royalty rate benchmark</vt:lpstr>
      <vt:lpstr>Income approach methods</vt:lpstr>
      <vt:lpstr>Income approach methods - example</vt:lpstr>
      <vt:lpstr>Income approach methods – DCF – cost savings</vt:lpstr>
      <vt:lpstr>Income approach methods – Relief from Royalty</vt:lpstr>
      <vt:lpstr>Income approach methods – Multi period excess earnings</vt:lpstr>
      <vt:lpstr>Which method should I choose?</vt:lpstr>
      <vt:lpstr>Not an exact science – Scenarios &amp; Sensitivity analysis</vt:lpstr>
      <vt:lpstr>PowerPoint Presentation</vt:lpstr>
      <vt:lpstr>Advanced Income Methods</vt:lpstr>
      <vt:lpstr>rNPV</vt:lpstr>
      <vt:lpstr>rNPV – simple example</vt:lpstr>
      <vt:lpstr>rNPV – simple example</vt:lpstr>
      <vt:lpstr>rNPV – decision tree</vt:lpstr>
      <vt:lpstr>rNPV – decision tree</vt:lpstr>
      <vt:lpstr>rNPV – decision tree</vt:lpstr>
      <vt:lpstr>rNPV – decision tree</vt:lpstr>
      <vt:lpstr>rNPV – decision tree vs simple risk adjustment</vt:lpstr>
      <vt:lpstr>Monte Carlo</vt:lpstr>
      <vt:lpstr>Monte Carlo</vt:lpstr>
      <vt:lpstr>Real options</vt:lpstr>
      <vt:lpstr>Real options</vt:lpstr>
      <vt:lpstr>Real options – binomial tree</vt:lpstr>
      <vt:lpstr>Real options – Black Scholes formula</vt:lpstr>
      <vt:lpstr>Key parameters</vt:lpstr>
      <vt:lpstr>Revenue modelling</vt:lpstr>
      <vt:lpstr>Revenue modelling</vt:lpstr>
      <vt:lpstr>Revenue modelling</vt:lpstr>
      <vt:lpstr>Revenue modelling</vt:lpstr>
      <vt:lpstr>Revenue modelling</vt:lpstr>
      <vt:lpstr>Discount rate</vt:lpstr>
      <vt:lpstr>Discount rate</vt:lpstr>
      <vt:lpstr>Discount rate</vt:lpstr>
      <vt:lpstr>Discount rate – theoretical models</vt:lpstr>
      <vt:lpstr>Discount rate – theoretical models</vt:lpstr>
      <vt:lpstr>Discount rate – IP – early stage</vt:lpstr>
      <vt:lpstr>Discount rate – IP </vt:lpstr>
      <vt:lpstr>Discount rate – IP</vt:lpstr>
      <vt:lpstr>Royalty rate</vt:lpstr>
      <vt:lpstr>Royalty rate</vt:lpstr>
      <vt:lpstr>Royalty rate determination</vt:lpstr>
      <vt:lpstr>Royalty rate</vt:lpstr>
      <vt:lpstr>Royalty rate determination</vt:lpstr>
      <vt:lpstr>Success rate</vt:lpstr>
      <vt:lpstr>Success rate</vt:lpstr>
      <vt:lpstr>Other factors</vt:lpstr>
      <vt:lpstr>PowerPoint Presentation</vt:lpstr>
      <vt:lpstr>Case study 1 – Valuation of technology (patents + know how)</vt:lpstr>
      <vt:lpstr>Case study 1 – Valuation methods</vt:lpstr>
      <vt:lpstr>Case study 1 – Revenue modelling</vt:lpstr>
      <vt:lpstr>Case study 1 – Revenue modelling</vt:lpstr>
      <vt:lpstr>Case study 1 – Royalty rate</vt:lpstr>
      <vt:lpstr>Case study 1 – Royalty rate</vt:lpstr>
      <vt:lpstr>Case study 1 – Discount rate and risk adjustment</vt:lpstr>
      <vt:lpstr>Case study 1 – Other parameters</vt:lpstr>
      <vt:lpstr>Case study 1 – Revenues &amp; Inputs</vt:lpstr>
      <vt:lpstr>Case study 1 – Fair value</vt:lpstr>
      <vt:lpstr>Case study 1 – Sensitivity Analysis</vt:lpstr>
      <vt:lpstr>Case study 2 – Software valuation (copyright)</vt:lpstr>
      <vt:lpstr>Financial Data Verified by Accounts</vt:lpstr>
      <vt:lpstr>Input Parameters for Valuation</vt:lpstr>
      <vt:lpstr>Step by Step Calculations</vt:lpstr>
      <vt:lpstr>Step by Step Calculations</vt:lpstr>
      <vt:lpstr>Accounting for tax and tax amortization benefit (TAB)</vt:lpstr>
      <vt:lpstr>Commentary on Calculations</vt:lpstr>
      <vt:lpstr>Case study 3 – Teaching material (copyright)</vt:lpstr>
      <vt:lpstr>Medical School Cost Savings 2023-2028</vt:lpstr>
      <vt:lpstr>Input Parameters for Valuation</vt:lpstr>
      <vt:lpstr>Step by Step Calculations</vt:lpstr>
      <vt:lpstr>Commentary on Calculations</vt:lpstr>
      <vt:lpstr>Licensing Considerations</vt:lpstr>
      <vt:lpstr>Spinouts and VC funding</vt:lpstr>
      <vt:lpstr>PowerPoint Presentation</vt:lpstr>
      <vt:lpstr>Spinouts and VC funding – due diligence</vt:lpstr>
      <vt:lpstr>Spinouts and VC funding – valuation approaches</vt:lpstr>
      <vt:lpstr>Spinouts and VC funding – valuation approaches</vt:lpstr>
      <vt:lpstr>Spinouts and VC funding – Payne scorecard</vt:lpstr>
      <vt:lpstr>Spinouts and VC funding – Payne scorecard</vt:lpstr>
      <vt:lpstr>Spinouts and VC funding – VC method</vt:lpstr>
      <vt:lpstr>Thank you for your attention!  DSava@mathys-squire.com BMore@mathys-squire.com  © Mathys &amp; Squire Consulting, 2023</vt:lpstr>
    </vt:vector>
  </TitlesOfParts>
  <Company>World Intellectual Property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type 1</dc:title>
  <dc:creator>Daniel Florin Sava</dc:creator>
  <cp:keywords>FOR OFFICIAL USE ONLY;(c) Mathys &amp; Squire Consulting</cp:keywords>
  <cp:lastModifiedBy>Daniel Sava</cp:lastModifiedBy>
  <cp:revision>4</cp:revision>
  <dcterms:created xsi:type="dcterms:W3CDTF">2023-04-24T16:45:50Z</dcterms:created>
  <dcterms:modified xsi:type="dcterms:W3CDTF">2023-08-28T17:28:25Z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f227b855-acc1-46e9-93bb-705342383bf3</vt:lpwstr>
  </property>
  <property fmtid="{D5CDD505-2E9C-101B-9397-08002B2CF9AE}" pid="3" name="Classification">
    <vt:lpwstr>For Official Use Only</vt:lpwstr>
  </property>
  <property fmtid="{D5CDD505-2E9C-101B-9397-08002B2CF9AE}" pid="4" name="VisualMarkings">
    <vt:lpwstr>Footer</vt:lpwstr>
  </property>
  <property fmtid="{D5CDD505-2E9C-101B-9397-08002B2CF9AE}" pid="5" name="Alignment">
    <vt:lpwstr>Centre</vt:lpwstr>
  </property>
  <property fmtid="{D5CDD505-2E9C-101B-9397-08002B2CF9AE}" pid="6" name="Language">
    <vt:lpwstr>English</vt:lpwstr>
  </property>
  <property fmtid="{D5CDD505-2E9C-101B-9397-08002B2CF9AE}" pid="7" name="ContentTypeId">
    <vt:lpwstr>0x01010013B634813B68E24B9A3990911E81F34E</vt:lpwstr>
  </property>
  <property fmtid="{D5CDD505-2E9C-101B-9397-08002B2CF9AE}" pid="8" name="MediaServiceImageTags">
    <vt:lpwstr/>
  </property>
</Properties>
</file>