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4525" r:id="rId3"/>
    <p:sldMasterId id="2147484564" r:id="rId4"/>
  </p:sldMasterIdLst>
  <p:notesMasterIdLst>
    <p:notesMasterId r:id="rId31"/>
  </p:notesMasterIdLst>
  <p:sldIdLst>
    <p:sldId id="343" r:id="rId5"/>
    <p:sldId id="364" r:id="rId6"/>
    <p:sldId id="365" r:id="rId7"/>
    <p:sldId id="366" r:id="rId8"/>
    <p:sldId id="369" r:id="rId9"/>
    <p:sldId id="370" r:id="rId10"/>
    <p:sldId id="372" r:id="rId11"/>
    <p:sldId id="344" r:id="rId12"/>
    <p:sldId id="360" r:id="rId13"/>
    <p:sldId id="361" r:id="rId14"/>
    <p:sldId id="376" r:id="rId15"/>
    <p:sldId id="377" r:id="rId16"/>
    <p:sldId id="347" r:id="rId17"/>
    <p:sldId id="379" r:id="rId18"/>
    <p:sldId id="381" r:id="rId19"/>
    <p:sldId id="352" r:id="rId20"/>
    <p:sldId id="375" r:id="rId21"/>
    <p:sldId id="355" r:id="rId22"/>
    <p:sldId id="373" r:id="rId23"/>
    <p:sldId id="374" r:id="rId24"/>
    <p:sldId id="338" r:id="rId25"/>
    <p:sldId id="378" r:id="rId26"/>
    <p:sldId id="362" r:id="rId27"/>
    <p:sldId id="385" r:id="rId28"/>
    <p:sldId id="386" r:id="rId29"/>
    <p:sldId id="280" r:id="rId3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F2D83"/>
    <a:srgbClr val="005DA2"/>
    <a:srgbClr val="0062AC"/>
    <a:srgbClr val="C1FFEF"/>
    <a:srgbClr val="FFFFFF"/>
    <a:srgbClr val="C5FFF0"/>
    <a:srgbClr val="99FF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147" autoAdjust="0"/>
    <p:restoredTop sz="92172" autoAdjust="0"/>
  </p:normalViewPr>
  <p:slideViewPr>
    <p:cSldViewPr>
      <p:cViewPr>
        <p:scale>
          <a:sx n="68" d="100"/>
          <a:sy n="68" d="100"/>
        </p:scale>
        <p:origin x="-4794" y="-9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CA4F-78C7-4E55-A8BF-585CCF53465C}" type="doc">
      <dgm:prSet loTypeId="urn:microsoft.com/office/officeart/2005/8/layout/hierarchy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E27C650-90D5-4C3E-9AE3-36C2CA8C51E7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залога исключительных прав на ОИС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C795C6-D226-418D-A50C-A66CF4B94409}" type="parTrans" cxnId="{6D849AAF-598F-443D-A818-56D960EAA1F2}">
      <dgm:prSet/>
      <dgm:spPr/>
      <dgm:t>
        <a:bodyPr/>
        <a:lstStyle/>
        <a:p>
          <a:endParaRPr lang="ru-RU"/>
        </a:p>
      </dgm:t>
    </dgm:pt>
    <dgm:pt modelId="{469785AF-F6B4-4DDA-BE7B-9B27981FEB24}" type="sibTrans" cxnId="{6D849AAF-598F-443D-A818-56D960EAA1F2}">
      <dgm:prSet/>
      <dgm:spPr/>
      <dgm:t>
        <a:bodyPr/>
        <a:lstStyle/>
        <a:p>
          <a:endParaRPr lang="ru-RU"/>
        </a:p>
      </dgm:t>
    </dgm:pt>
    <dgm:pt modelId="{1C9E0951-C29F-4DD6-B4CB-F3525A08DB65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Территориальная ограниченность  предмета залога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A3A404-A6E3-43F9-BCCD-23527B5646A3}" type="parTrans" cxnId="{5C73902F-35C8-41FF-A41A-FC82ECABAF01}">
      <dgm:prSet/>
      <dgm:spPr/>
      <dgm:t>
        <a:bodyPr/>
        <a:lstStyle/>
        <a:p>
          <a:endParaRPr lang="ru-RU"/>
        </a:p>
      </dgm:t>
    </dgm:pt>
    <dgm:pt modelId="{CAB84C45-F22F-4209-A13B-03E2A1168B6E}" type="sibTrans" cxnId="{5C73902F-35C8-41FF-A41A-FC82ECABAF01}">
      <dgm:prSet/>
      <dgm:spPr/>
      <dgm:t>
        <a:bodyPr/>
        <a:lstStyle/>
        <a:p>
          <a:endParaRPr lang="ru-RU"/>
        </a:p>
      </dgm:t>
    </dgm:pt>
    <dgm:pt modelId="{DDEC4073-CDD5-439B-934C-7F41AC7A37BC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Временная ограниченность  предмета залога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0D62F7-C19D-4AEC-858A-D00B1FA15517}" type="parTrans" cxnId="{EC44391C-C502-468D-A119-AD30F6F86A62}">
      <dgm:prSet/>
      <dgm:spPr/>
      <dgm:t>
        <a:bodyPr/>
        <a:lstStyle/>
        <a:p>
          <a:endParaRPr lang="ru-RU"/>
        </a:p>
      </dgm:t>
    </dgm:pt>
    <dgm:pt modelId="{21D93CAE-831A-49A0-862C-F8A9570F6410}" type="sibTrans" cxnId="{EC44391C-C502-468D-A119-AD30F6F86A62}">
      <dgm:prSet/>
      <dgm:spPr/>
      <dgm:t>
        <a:bodyPr/>
        <a:lstStyle/>
        <a:p>
          <a:endParaRPr lang="ru-RU"/>
        </a:p>
      </dgm:t>
    </dgm:pt>
    <dgm:pt modelId="{0405C559-CEA5-4D2B-A11E-5486387A368F}">
      <dgm:prSet custT="1"/>
      <dgm:spPr>
        <a:solidFill>
          <a:schemeClr val="accent3"/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Законодательство  каждой страны разрабатывает собственную систему охраны прав  на определенные объекты интеллектуальной  собственности.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Действие прав обычно  ограничено территорией  определенной страны. Действие российского патента или свидетельства   не распространяется  за пределы  Российской Федерации.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ru-RU" sz="15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Законодательство отдельной страны может признать право  автора  на соответствующее изобретение на своей территории, но это будет самостоятельное  право, действующее только в данной стране.</a:t>
          </a:r>
          <a:endParaRPr lang="ru-RU" sz="15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FB4219-BCCA-42E6-9518-D8DADBBAE9CE}" type="parTrans" cxnId="{7782353D-F2E5-48C2-BFD3-CAE8620B146E}">
      <dgm:prSet/>
      <dgm:spPr/>
      <dgm:t>
        <a:bodyPr/>
        <a:lstStyle/>
        <a:p>
          <a:endParaRPr lang="ru-RU"/>
        </a:p>
      </dgm:t>
    </dgm:pt>
    <dgm:pt modelId="{487751D9-AA21-43FD-A7D0-FC782C98814A}" type="sibTrans" cxnId="{7782353D-F2E5-48C2-BFD3-CAE8620B146E}">
      <dgm:prSet/>
      <dgm:spPr/>
      <dgm:t>
        <a:bodyPr/>
        <a:lstStyle/>
        <a:p>
          <a:endParaRPr lang="ru-RU"/>
        </a:p>
      </dgm:t>
    </dgm:pt>
    <dgm:pt modelId="{02B201BF-85CA-471A-8BB3-FD4D65B2C912}">
      <dgm:prSet custT="1"/>
      <dgm:spPr>
        <a:solidFill>
          <a:schemeClr val="accent3"/>
        </a:solidFill>
      </dgm:spPr>
      <dgm:t>
        <a:bodyPr/>
        <a:lstStyle/>
        <a:p>
          <a:pPr algn="just"/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Залог исключительного права будет определяться  оставшимся сроком действия  права. </a:t>
          </a:r>
        </a:p>
        <a:p>
          <a:pPr algn="just"/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продлении срока  действия права  (в отношении изобретения, полезной модели,  промышленного образца, товарного знака, селекционного достижения) возможность его  продления непосредственно не определяется  договором залога.</a:t>
          </a:r>
        </a:p>
        <a:p>
          <a:pPr algn="just"/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Заемщик  и кредитор могут быть заинтересованы   в продлении своих  деловых связей на период больший, чем  остающийся на дату  подписания  договора залога срок первой регистрации объекта. </a:t>
          </a:r>
        </a:p>
        <a:p>
          <a:pPr algn="just"/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Этот срок может быть небольшим. Стороны  должны  определить и закрепить  в договоре залога  детальный алгоритм  пролонгации  подобных договоров  при получении   необходимой регистрации.</a:t>
          </a:r>
          <a:endParaRPr lang="ru-RU" sz="15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FCD84-2B4E-4D57-A6E1-8385B35F309C}" type="parTrans" cxnId="{E081C33B-CC6D-4186-A486-7BB181EA09CC}">
      <dgm:prSet/>
      <dgm:spPr/>
      <dgm:t>
        <a:bodyPr/>
        <a:lstStyle/>
        <a:p>
          <a:endParaRPr lang="ru-RU"/>
        </a:p>
      </dgm:t>
    </dgm:pt>
    <dgm:pt modelId="{0F3CEF4B-E190-46FC-8478-B162EB621DAE}" type="sibTrans" cxnId="{E081C33B-CC6D-4186-A486-7BB181EA09CC}">
      <dgm:prSet/>
      <dgm:spPr/>
      <dgm:t>
        <a:bodyPr/>
        <a:lstStyle/>
        <a:p>
          <a:endParaRPr lang="ru-RU"/>
        </a:p>
      </dgm:t>
    </dgm:pt>
    <dgm:pt modelId="{FFCB1E9A-A41D-4526-A6E1-22125CBF27F3}" type="pres">
      <dgm:prSet presAssocID="{9011CA4F-78C7-4E55-A8BF-585CCF53465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0D60B3-4A5C-41A7-A921-9684F86D519D}" type="pres">
      <dgm:prSet presAssocID="{1E27C650-90D5-4C3E-9AE3-36C2CA8C51E7}" presName="vertOne" presStyleCnt="0"/>
      <dgm:spPr/>
    </dgm:pt>
    <dgm:pt modelId="{A8D8A629-4D73-4784-9D27-E3B2FE7E64FE}" type="pres">
      <dgm:prSet presAssocID="{1E27C650-90D5-4C3E-9AE3-36C2CA8C51E7}" presName="txOne" presStyleLbl="node0" presStyleIdx="0" presStyleCnt="1" custScaleY="411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94286D-1F9A-46A6-B80B-DB34CBCEEDBF}" type="pres">
      <dgm:prSet presAssocID="{1E27C650-90D5-4C3E-9AE3-36C2CA8C51E7}" presName="parTransOne" presStyleCnt="0"/>
      <dgm:spPr/>
    </dgm:pt>
    <dgm:pt modelId="{FD7BBBBC-A6A4-4192-9D68-B287933EA7C3}" type="pres">
      <dgm:prSet presAssocID="{1E27C650-90D5-4C3E-9AE3-36C2CA8C51E7}" presName="horzOne" presStyleCnt="0"/>
      <dgm:spPr/>
    </dgm:pt>
    <dgm:pt modelId="{FDBFCFF3-B94D-42C6-B596-C4448A8C3A3A}" type="pres">
      <dgm:prSet presAssocID="{1C9E0951-C29F-4DD6-B4CB-F3525A08DB65}" presName="vertTwo" presStyleCnt="0"/>
      <dgm:spPr/>
    </dgm:pt>
    <dgm:pt modelId="{9C42EE61-7691-486E-BFB8-AC459EFE6F2C}" type="pres">
      <dgm:prSet presAssocID="{1C9E0951-C29F-4DD6-B4CB-F3525A08DB65}" presName="txTwo" presStyleLbl="node2" presStyleIdx="0" presStyleCnt="2" custScaleY="356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C6B2BD-836F-4D1B-BABF-74A12345B12F}" type="pres">
      <dgm:prSet presAssocID="{1C9E0951-C29F-4DD6-B4CB-F3525A08DB65}" presName="parTransTwo" presStyleCnt="0"/>
      <dgm:spPr/>
    </dgm:pt>
    <dgm:pt modelId="{27899A91-81D3-4992-9F68-25EA974A9923}" type="pres">
      <dgm:prSet presAssocID="{1C9E0951-C29F-4DD6-B4CB-F3525A08DB65}" presName="horzTwo" presStyleCnt="0"/>
      <dgm:spPr/>
    </dgm:pt>
    <dgm:pt modelId="{3D17BF87-5E25-4CDC-9899-DDA7293EA7C0}" type="pres">
      <dgm:prSet presAssocID="{0405C559-CEA5-4D2B-A11E-5486387A368F}" presName="vertThree" presStyleCnt="0"/>
      <dgm:spPr/>
    </dgm:pt>
    <dgm:pt modelId="{8C254DE5-95A9-4480-AB8F-75FCB9BF3D9A}" type="pres">
      <dgm:prSet presAssocID="{0405C559-CEA5-4D2B-A11E-5486387A368F}" presName="txThree" presStyleLbl="node3" presStyleIdx="0" presStyleCnt="2" custScaleX="136881" custScaleY="366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548F92-43C8-43E5-B1CF-1A8E58AF39C1}" type="pres">
      <dgm:prSet presAssocID="{0405C559-CEA5-4D2B-A11E-5486387A368F}" presName="horzThree" presStyleCnt="0"/>
      <dgm:spPr/>
    </dgm:pt>
    <dgm:pt modelId="{1C5CBB5F-A17E-461B-B583-CDC40DB6B3A4}" type="pres">
      <dgm:prSet presAssocID="{CAB84C45-F22F-4209-A13B-03E2A1168B6E}" presName="sibSpaceTwo" presStyleCnt="0"/>
      <dgm:spPr/>
    </dgm:pt>
    <dgm:pt modelId="{C70AED6F-7BEF-4FD2-BDFA-C1668FB6E898}" type="pres">
      <dgm:prSet presAssocID="{DDEC4073-CDD5-439B-934C-7F41AC7A37BC}" presName="vertTwo" presStyleCnt="0"/>
      <dgm:spPr/>
    </dgm:pt>
    <dgm:pt modelId="{CE9520FF-93A6-4AE5-8014-E63D727834A0}" type="pres">
      <dgm:prSet presAssocID="{DDEC4073-CDD5-439B-934C-7F41AC7A37BC}" presName="txTwo" presStyleLbl="node2" presStyleIdx="1" presStyleCnt="2" custScaleX="117343" custScaleY="30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2DD95F-3CDC-4729-9C0F-047D25C90AC9}" type="pres">
      <dgm:prSet presAssocID="{DDEC4073-CDD5-439B-934C-7F41AC7A37BC}" presName="parTransTwo" presStyleCnt="0"/>
      <dgm:spPr/>
    </dgm:pt>
    <dgm:pt modelId="{0417BA24-E248-4933-9043-A44A8E6F6C90}" type="pres">
      <dgm:prSet presAssocID="{DDEC4073-CDD5-439B-934C-7F41AC7A37BC}" presName="horzTwo" presStyleCnt="0"/>
      <dgm:spPr/>
    </dgm:pt>
    <dgm:pt modelId="{21B7BF88-FC11-4AC2-B8E6-8DAD67FD88BA}" type="pres">
      <dgm:prSet presAssocID="{02B201BF-85CA-471A-8BB3-FD4D65B2C912}" presName="vertThree" presStyleCnt="0"/>
      <dgm:spPr/>
    </dgm:pt>
    <dgm:pt modelId="{B3F72194-9EA6-4D00-A88C-86764668312F}" type="pres">
      <dgm:prSet presAssocID="{02B201BF-85CA-471A-8BB3-FD4D65B2C912}" presName="txThree" presStyleLbl="node3" presStyleIdx="1" presStyleCnt="2" custScaleX="136395" custScaleY="363716" custLinFactNeighborX="-2783" custLinFactNeighborY="207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4588B6-9CFA-4B80-B4C5-5D3160A2CEDE}" type="pres">
      <dgm:prSet presAssocID="{02B201BF-85CA-471A-8BB3-FD4D65B2C912}" presName="horzThree" presStyleCnt="0"/>
      <dgm:spPr/>
    </dgm:pt>
  </dgm:ptLst>
  <dgm:cxnLst>
    <dgm:cxn modelId="{7782353D-F2E5-48C2-BFD3-CAE8620B146E}" srcId="{1C9E0951-C29F-4DD6-B4CB-F3525A08DB65}" destId="{0405C559-CEA5-4D2B-A11E-5486387A368F}" srcOrd="0" destOrd="0" parTransId="{4BFB4219-BCCA-42E6-9518-D8DADBBAE9CE}" sibTransId="{487751D9-AA21-43FD-A7D0-FC782C98814A}"/>
    <dgm:cxn modelId="{E081C33B-CC6D-4186-A486-7BB181EA09CC}" srcId="{DDEC4073-CDD5-439B-934C-7F41AC7A37BC}" destId="{02B201BF-85CA-471A-8BB3-FD4D65B2C912}" srcOrd="0" destOrd="0" parTransId="{A55FCD84-2B4E-4D57-A6E1-8385B35F309C}" sibTransId="{0F3CEF4B-E190-46FC-8478-B162EB621DAE}"/>
    <dgm:cxn modelId="{11EAEF06-C140-48B4-96B3-4AA38A0333B4}" type="presOf" srcId="{02B201BF-85CA-471A-8BB3-FD4D65B2C912}" destId="{B3F72194-9EA6-4D00-A88C-86764668312F}" srcOrd="0" destOrd="0" presId="urn:microsoft.com/office/officeart/2005/8/layout/hierarchy4"/>
    <dgm:cxn modelId="{72680296-913D-4AF5-A286-EAFBFB8DFF29}" type="presOf" srcId="{DDEC4073-CDD5-439B-934C-7F41AC7A37BC}" destId="{CE9520FF-93A6-4AE5-8014-E63D727834A0}" srcOrd="0" destOrd="0" presId="urn:microsoft.com/office/officeart/2005/8/layout/hierarchy4"/>
    <dgm:cxn modelId="{6D849AAF-598F-443D-A818-56D960EAA1F2}" srcId="{9011CA4F-78C7-4E55-A8BF-585CCF53465C}" destId="{1E27C650-90D5-4C3E-9AE3-36C2CA8C51E7}" srcOrd="0" destOrd="0" parTransId="{B5C795C6-D226-418D-A50C-A66CF4B94409}" sibTransId="{469785AF-F6B4-4DDA-BE7B-9B27981FEB24}"/>
    <dgm:cxn modelId="{BFFAFD8D-9824-4830-ABF0-68DDA6D0B174}" type="presOf" srcId="{1C9E0951-C29F-4DD6-B4CB-F3525A08DB65}" destId="{9C42EE61-7691-486E-BFB8-AC459EFE6F2C}" srcOrd="0" destOrd="0" presId="urn:microsoft.com/office/officeart/2005/8/layout/hierarchy4"/>
    <dgm:cxn modelId="{8CB946B8-D126-426F-B880-3622C8B51FF5}" type="presOf" srcId="{0405C559-CEA5-4D2B-A11E-5486387A368F}" destId="{8C254DE5-95A9-4480-AB8F-75FCB9BF3D9A}" srcOrd="0" destOrd="0" presId="urn:microsoft.com/office/officeart/2005/8/layout/hierarchy4"/>
    <dgm:cxn modelId="{EC44391C-C502-468D-A119-AD30F6F86A62}" srcId="{1E27C650-90D5-4C3E-9AE3-36C2CA8C51E7}" destId="{DDEC4073-CDD5-439B-934C-7F41AC7A37BC}" srcOrd="1" destOrd="0" parTransId="{C70D62F7-C19D-4AEC-858A-D00B1FA15517}" sibTransId="{21D93CAE-831A-49A0-862C-F8A9570F6410}"/>
    <dgm:cxn modelId="{6D344DF5-DEF7-4E8D-88D9-941C3BDDA685}" type="presOf" srcId="{9011CA4F-78C7-4E55-A8BF-585CCF53465C}" destId="{FFCB1E9A-A41D-4526-A6E1-22125CBF27F3}" srcOrd="0" destOrd="0" presId="urn:microsoft.com/office/officeart/2005/8/layout/hierarchy4"/>
    <dgm:cxn modelId="{5C73902F-35C8-41FF-A41A-FC82ECABAF01}" srcId="{1E27C650-90D5-4C3E-9AE3-36C2CA8C51E7}" destId="{1C9E0951-C29F-4DD6-B4CB-F3525A08DB65}" srcOrd="0" destOrd="0" parTransId="{2DA3A404-A6E3-43F9-BCCD-23527B5646A3}" sibTransId="{CAB84C45-F22F-4209-A13B-03E2A1168B6E}"/>
    <dgm:cxn modelId="{2B8FAB94-D7F9-4E38-83D5-E0C3520DFF62}" type="presOf" srcId="{1E27C650-90D5-4C3E-9AE3-36C2CA8C51E7}" destId="{A8D8A629-4D73-4784-9D27-E3B2FE7E64FE}" srcOrd="0" destOrd="0" presId="urn:microsoft.com/office/officeart/2005/8/layout/hierarchy4"/>
    <dgm:cxn modelId="{90DC94E5-1BB9-4335-9D09-BB57C5AAD601}" type="presParOf" srcId="{FFCB1E9A-A41D-4526-A6E1-22125CBF27F3}" destId="{6E0D60B3-4A5C-41A7-A921-9684F86D519D}" srcOrd="0" destOrd="0" presId="urn:microsoft.com/office/officeart/2005/8/layout/hierarchy4"/>
    <dgm:cxn modelId="{FB16B97D-A61B-4C7F-8621-857834FC7C0D}" type="presParOf" srcId="{6E0D60B3-4A5C-41A7-A921-9684F86D519D}" destId="{A8D8A629-4D73-4784-9D27-E3B2FE7E64FE}" srcOrd="0" destOrd="0" presId="urn:microsoft.com/office/officeart/2005/8/layout/hierarchy4"/>
    <dgm:cxn modelId="{8448FA35-E5CC-48EA-AA4F-B011F4B5F4AB}" type="presParOf" srcId="{6E0D60B3-4A5C-41A7-A921-9684F86D519D}" destId="{C294286D-1F9A-46A6-B80B-DB34CBCEEDBF}" srcOrd="1" destOrd="0" presId="urn:microsoft.com/office/officeart/2005/8/layout/hierarchy4"/>
    <dgm:cxn modelId="{6A6511F3-84C6-436A-90F6-438ADAF52050}" type="presParOf" srcId="{6E0D60B3-4A5C-41A7-A921-9684F86D519D}" destId="{FD7BBBBC-A6A4-4192-9D68-B287933EA7C3}" srcOrd="2" destOrd="0" presId="urn:microsoft.com/office/officeart/2005/8/layout/hierarchy4"/>
    <dgm:cxn modelId="{F79FCDA0-C024-40EA-B9AA-700B0616F57F}" type="presParOf" srcId="{FD7BBBBC-A6A4-4192-9D68-B287933EA7C3}" destId="{FDBFCFF3-B94D-42C6-B596-C4448A8C3A3A}" srcOrd="0" destOrd="0" presId="urn:microsoft.com/office/officeart/2005/8/layout/hierarchy4"/>
    <dgm:cxn modelId="{20A2A303-42C9-4A23-BDDD-7BC7E983FD9A}" type="presParOf" srcId="{FDBFCFF3-B94D-42C6-B596-C4448A8C3A3A}" destId="{9C42EE61-7691-486E-BFB8-AC459EFE6F2C}" srcOrd="0" destOrd="0" presId="urn:microsoft.com/office/officeart/2005/8/layout/hierarchy4"/>
    <dgm:cxn modelId="{6063388D-9A07-42A4-9E70-CC768BA9F0C5}" type="presParOf" srcId="{FDBFCFF3-B94D-42C6-B596-C4448A8C3A3A}" destId="{7FC6B2BD-836F-4D1B-BABF-74A12345B12F}" srcOrd="1" destOrd="0" presId="urn:microsoft.com/office/officeart/2005/8/layout/hierarchy4"/>
    <dgm:cxn modelId="{6B515E40-51D7-404D-8377-571A7742E278}" type="presParOf" srcId="{FDBFCFF3-B94D-42C6-B596-C4448A8C3A3A}" destId="{27899A91-81D3-4992-9F68-25EA974A9923}" srcOrd="2" destOrd="0" presId="urn:microsoft.com/office/officeart/2005/8/layout/hierarchy4"/>
    <dgm:cxn modelId="{4279EC4A-B85D-4F24-A9A2-D19734685D44}" type="presParOf" srcId="{27899A91-81D3-4992-9F68-25EA974A9923}" destId="{3D17BF87-5E25-4CDC-9899-DDA7293EA7C0}" srcOrd="0" destOrd="0" presId="urn:microsoft.com/office/officeart/2005/8/layout/hierarchy4"/>
    <dgm:cxn modelId="{635EF3E0-F68D-4CBB-9ED4-304702C90CF1}" type="presParOf" srcId="{3D17BF87-5E25-4CDC-9899-DDA7293EA7C0}" destId="{8C254DE5-95A9-4480-AB8F-75FCB9BF3D9A}" srcOrd="0" destOrd="0" presId="urn:microsoft.com/office/officeart/2005/8/layout/hierarchy4"/>
    <dgm:cxn modelId="{B1FF664E-4B17-4123-B2A2-3090EA29BF26}" type="presParOf" srcId="{3D17BF87-5E25-4CDC-9899-DDA7293EA7C0}" destId="{82548F92-43C8-43E5-B1CF-1A8E58AF39C1}" srcOrd="1" destOrd="0" presId="urn:microsoft.com/office/officeart/2005/8/layout/hierarchy4"/>
    <dgm:cxn modelId="{B562AD8F-14B4-457E-89E6-FF6040FEBC5B}" type="presParOf" srcId="{FD7BBBBC-A6A4-4192-9D68-B287933EA7C3}" destId="{1C5CBB5F-A17E-461B-B583-CDC40DB6B3A4}" srcOrd="1" destOrd="0" presId="urn:microsoft.com/office/officeart/2005/8/layout/hierarchy4"/>
    <dgm:cxn modelId="{BDFEC74B-B4E8-4CAA-AAA7-18D8963F8B31}" type="presParOf" srcId="{FD7BBBBC-A6A4-4192-9D68-B287933EA7C3}" destId="{C70AED6F-7BEF-4FD2-BDFA-C1668FB6E898}" srcOrd="2" destOrd="0" presId="urn:microsoft.com/office/officeart/2005/8/layout/hierarchy4"/>
    <dgm:cxn modelId="{8F9FFDEB-51AE-4FCE-8FFB-37D8CA6D7CD8}" type="presParOf" srcId="{C70AED6F-7BEF-4FD2-BDFA-C1668FB6E898}" destId="{CE9520FF-93A6-4AE5-8014-E63D727834A0}" srcOrd="0" destOrd="0" presId="urn:microsoft.com/office/officeart/2005/8/layout/hierarchy4"/>
    <dgm:cxn modelId="{F5FAE0E4-C944-4EA2-84F8-4EB1FAC7A2B9}" type="presParOf" srcId="{C70AED6F-7BEF-4FD2-BDFA-C1668FB6E898}" destId="{E92DD95F-3CDC-4729-9C0F-047D25C90AC9}" srcOrd="1" destOrd="0" presId="urn:microsoft.com/office/officeart/2005/8/layout/hierarchy4"/>
    <dgm:cxn modelId="{81BB6904-D2C2-446F-BCED-B6DA99967177}" type="presParOf" srcId="{C70AED6F-7BEF-4FD2-BDFA-C1668FB6E898}" destId="{0417BA24-E248-4933-9043-A44A8E6F6C90}" srcOrd="2" destOrd="0" presId="urn:microsoft.com/office/officeart/2005/8/layout/hierarchy4"/>
    <dgm:cxn modelId="{565C7C6D-C535-46C8-8701-43DD975A1394}" type="presParOf" srcId="{0417BA24-E248-4933-9043-A44A8E6F6C90}" destId="{21B7BF88-FC11-4AC2-B8E6-8DAD67FD88BA}" srcOrd="0" destOrd="0" presId="urn:microsoft.com/office/officeart/2005/8/layout/hierarchy4"/>
    <dgm:cxn modelId="{5A7B1B2E-AD3A-429C-8447-141A561BB45D}" type="presParOf" srcId="{21B7BF88-FC11-4AC2-B8E6-8DAD67FD88BA}" destId="{B3F72194-9EA6-4D00-A88C-86764668312F}" srcOrd="0" destOrd="0" presId="urn:microsoft.com/office/officeart/2005/8/layout/hierarchy4"/>
    <dgm:cxn modelId="{135B7088-0F94-4644-A312-7785CBFBC2C2}" type="presParOf" srcId="{21B7BF88-FC11-4AC2-B8E6-8DAD67FD88BA}" destId="{754588B6-9CFA-4B80-B4C5-5D3160A2CED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C9DC0D-40F4-4912-840A-46C6D3BFDFD7}" type="doc">
      <dgm:prSet loTypeId="urn:microsoft.com/office/officeart/2005/8/layout/hierarchy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E253F17-7E65-4E4A-832F-600FE8C01B9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Нюансы использования исключительных прав на объекты интеллектуальной собственности в российской                                       залоговой практике </a:t>
          </a:r>
          <a:endParaRPr lang="ru-RU" sz="2400" b="1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09D89-1300-490B-8BAF-5272069D757E}" type="parTrans" cxnId="{534464A8-051D-4B1C-828E-D2078F56C6DA}">
      <dgm:prSet/>
      <dgm:spPr/>
      <dgm:t>
        <a:bodyPr/>
        <a:lstStyle/>
        <a:p>
          <a:endParaRPr lang="ru-RU"/>
        </a:p>
      </dgm:t>
    </dgm:pt>
    <dgm:pt modelId="{F497BDCE-4E5A-4C73-BEB8-86B1C384658E}" type="sibTrans" cxnId="{534464A8-051D-4B1C-828E-D2078F56C6DA}">
      <dgm:prSet/>
      <dgm:spPr/>
      <dgm:t>
        <a:bodyPr/>
        <a:lstStyle/>
        <a:p>
          <a:endParaRPr lang="ru-RU"/>
        </a:p>
      </dgm:t>
    </dgm:pt>
    <dgm:pt modelId="{6BC57B62-8A58-4C6E-A37A-2899C7726DB9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Обусловлены объективными причинами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B6C444-2DEA-4188-B79A-67920CEFDD17}" type="parTrans" cxnId="{ED2DC1B8-5C82-41E9-84C6-971D1988DB7E}">
      <dgm:prSet/>
      <dgm:spPr/>
      <dgm:t>
        <a:bodyPr/>
        <a:lstStyle/>
        <a:p>
          <a:endParaRPr lang="ru-RU"/>
        </a:p>
      </dgm:t>
    </dgm:pt>
    <dgm:pt modelId="{D9827DC9-3387-48C4-B5A4-E37D4AC995C8}" type="sibTrans" cxnId="{ED2DC1B8-5C82-41E9-84C6-971D1988DB7E}">
      <dgm:prSet/>
      <dgm:spPr/>
      <dgm:t>
        <a:bodyPr/>
        <a:lstStyle/>
        <a:p>
          <a:endParaRPr lang="ru-RU"/>
        </a:p>
      </dgm:t>
    </dgm:pt>
    <dgm:pt modelId="{5845D451-11AD-4BA0-BDCC-EA5D3CD09BDB}">
      <dgm:prSet phldrT="[Текст]" custT="1"/>
      <dgm:spPr>
        <a:gradFill rotWithShape="0">
          <a:gsLst>
            <a:gs pos="0">
              <a:schemeClr val="tx1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Необходи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мость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развития норматив-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ных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документов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C25B8DE-7035-49E2-8CDB-95EEFBC26679}" type="parTrans" cxnId="{670FA015-2039-405F-8299-C4A0308A323B}">
      <dgm:prSet/>
      <dgm:spPr/>
      <dgm:t>
        <a:bodyPr/>
        <a:lstStyle/>
        <a:p>
          <a:endParaRPr lang="ru-RU"/>
        </a:p>
      </dgm:t>
    </dgm:pt>
    <dgm:pt modelId="{B6ECD9D6-6211-4368-8B4A-6283F9E1F83A}" type="sibTrans" cxnId="{670FA015-2039-405F-8299-C4A0308A323B}">
      <dgm:prSet/>
      <dgm:spPr/>
      <dgm:t>
        <a:bodyPr/>
        <a:lstStyle/>
        <a:p>
          <a:endParaRPr lang="ru-RU"/>
        </a:p>
      </dgm:t>
    </dgm:pt>
    <dgm:pt modelId="{4FF8F894-3BBB-426B-BB08-6DA6C26CD0A8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Обусловлены субъективными причинами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21B32-F4FE-4199-9621-DCC5CB61BEB0}" type="parTrans" cxnId="{F232CE92-1A86-491E-B7D1-5CD8EC5CB39E}">
      <dgm:prSet/>
      <dgm:spPr/>
      <dgm:t>
        <a:bodyPr/>
        <a:lstStyle/>
        <a:p>
          <a:endParaRPr lang="ru-RU"/>
        </a:p>
      </dgm:t>
    </dgm:pt>
    <dgm:pt modelId="{610B9289-20A5-400A-BA57-21AAB577AB96}" type="sibTrans" cxnId="{F232CE92-1A86-491E-B7D1-5CD8EC5CB39E}">
      <dgm:prSet/>
      <dgm:spPr/>
      <dgm:t>
        <a:bodyPr/>
        <a:lstStyle/>
        <a:p>
          <a:endParaRPr lang="ru-RU"/>
        </a:p>
      </dgm:t>
    </dgm:pt>
    <dgm:pt modelId="{B92E8C1D-30E3-431B-A54E-0BC1D6356AE7}">
      <dgm:prSet phldrT="[Текст]" custT="1"/>
      <dgm:spPr>
        <a:gradFill rotWithShape="0">
          <a:gsLst>
            <a:gs pos="0">
              <a:schemeClr val="tx1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1. Сложный юридический и </a:t>
          </a:r>
          <a:r>
            <a:rPr lang="ru-RU" sz="1700" b="1" dirty="0" err="1" smtClean="0">
              <a:latin typeface="Times New Roman" pitchFamily="18" charset="0"/>
              <a:cs typeface="Times New Roman" pitchFamily="18" charset="0"/>
            </a:rPr>
            <a:t>организа-ционный</a:t>
          </a:r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 характер ОИС в целом и при </a:t>
          </a:r>
          <a:r>
            <a:rPr lang="ru-RU" sz="1700" b="1" dirty="0" err="1" smtClean="0">
              <a:latin typeface="Times New Roman" pitchFamily="18" charset="0"/>
              <a:cs typeface="Times New Roman" pitchFamily="18" charset="0"/>
            </a:rPr>
            <a:t>использо-вании</a:t>
          </a:r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 в качестве залога </a:t>
          </a:r>
        </a:p>
        <a:p>
          <a:endParaRPr lang="ru-RU" sz="1400" dirty="0"/>
        </a:p>
      </dgm:t>
    </dgm:pt>
    <dgm:pt modelId="{9E1D0AE8-E5F5-443F-8AC7-BA945B057D9C}" type="parTrans" cxnId="{D8110B05-72B3-4ECA-9BA6-0856A85C641D}">
      <dgm:prSet/>
      <dgm:spPr/>
      <dgm:t>
        <a:bodyPr/>
        <a:lstStyle/>
        <a:p>
          <a:endParaRPr lang="ru-RU"/>
        </a:p>
      </dgm:t>
    </dgm:pt>
    <dgm:pt modelId="{DA02E0C5-F720-4507-B5A8-9BDEE98CEA11}" type="sibTrans" cxnId="{D8110B05-72B3-4ECA-9BA6-0856A85C641D}">
      <dgm:prSet/>
      <dgm:spPr/>
      <dgm:t>
        <a:bodyPr/>
        <a:lstStyle/>
        <a:p>
          <a:endParaRPr lang="ru-RU"/>
        </a:p>
      </dgm:t>
    </dgm:pt>
    <dgm:pt modelId="{FACA642E-E6CE-4AAD-AF5E-C07D93E3773D}">
      <dgm:prSet phldrT="[Текст]" custT="1"/>
      <dgm:spPr>
        <a:gradFill rotWithShape="0">
          <a:gsLst>
            <a:gs pos="0">
              <a:schemeClr val="tx1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200" dirty="0" smtClean="0"/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2. Отсутствие у заемщиков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кредиторов опы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та работы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1E1CE9C-D0DE-49E0-99E8-CCEBC27E2BCE}" type="parTrans" cxnId="{9583D124-6F16-47B9-A2B3-09D3D7433F57}">
      <dgm:prSet/>
      <dgm:spPr/>
      <dgm:t>
        <a:bodyPr/>
        <a:lstStyle/>
        <a:p>
          <a:endParaRPr lang="ru-RU"/>
        </a:p>
      </dgm:t>
    </dgm:pt>
    <dgm:pt modelId="{18FA5A3B-B9F6-4AFC-ADC8-C8E1D0D4638C}" type="sibTrans" cxnId="{9583D124-6F16-47B9-A2B3-09D3D7433F57}">
      <dgm:prSet/>
      <dgm:spPr/>
      <dgm:t>
        <a:bodyPr/>
        <a:lstStyle/>
        <a:p>
          <a:endParaRPr lang="ru-RU"/>
        </a:p>
      </dgm:t>
    </dgm:pt>
    <dgm:pt modelId="{CF65AD88-A6F8-4B81-81D0-2BED740B2AB7}">
      <dgm:prSet phldrT="[Текст]" custT="1"/>
      <dgm:spPr>
        <a:gradFill rotWithShape="0">
          <a:gsLst>
            <a:gs pos="0">
              <a:schemeClr val="tx1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2. Отсутствие широкого рынка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интеллек-туальной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собствен-ности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AD8037E-B834-447C-A5C2-FABDF9F62B12}" type="parTrans" cxnId="{36736B6B-37F2-49A5-905C-33689A1E6748}">
      <dgm:prSet/>
      <dgm:spPr/>
      <dgm:t>
        <a:bodyPr/>
        <a:lstStyle/>
        <a:p>
          <a:endParaRPr lang="ru-RU"/>
        </a:p>
      </dgm:t>
    </dgm:pt>
    <dgm:pt modelId="{12E0E5E8-621B-4270-AF13-322ED1BD31FD}" type="sibTrans" cxnId="{36736B6B-37F2-49A5-905C-33689A1E6748}">
      <dgm:prSet/>
      <dgm:spPr/>
      <dgm:t>
        <a:bodyPr/>
        <a:lstStyle/>
        <a:p>
          <a:endParaRPr lang="ru-RU"/>
        </a:p>
      </dgm:t>
    </dgm:pt>
    <dgm:pt modelId="{8216E4B9-118D-4339-AF60-A23EB12A7BD0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Недо-оцененность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роли и значения ОИС 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          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как актива для залога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3FCE959-F5AB-45D1-B7BE-7C6BD61F26CA}" type="parTrans" cxnId="{CB421EC5-E55D-4C19-8990-D7A25E917976}">
      <dgm:prSet/>
      <dgm:spPr/>
      <dgm:t>
        <a:bodyPr/>
        <a:lstStyle/>
        <a:p>
          <a:endParaRPr lang="ru-RU"/>
        </a:p>
      </dgm:t>
    </dgm:pt>
    <dgm:pt modelId="{EE94382F-A356-4DBD-BC1F-E16BA81C136C}" type="sibTrans" cxnId="{CB421EC5-E55D-4C19-8990-D7A25E917976}">
      <dgm:prSet/>
      <dgm:spPr/>
      <dgm:t>
        <a:bodyPr/>
        <a:lstStyle/>
        <a:p>
          <a:endParaRPr lang="ru-RU"/>
        </a:p>
      </dgm:t>
    </dgm:pt>
    <dgm:pt modelId="{8382AD6A-673B-4EA1-994D-35D59222D18D}" type="pres">
      <dgm:prSet presAssocID="{BDC9DC0D-40F4-4912-840A-46C6D3BFDFD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387997-76BF-4850-8CFA-2CE72C9B8161}" type="pres">
      <dgm:prSet presAssocID="{8E253F17-7E65-4E4A-832F-600FE8C01B9A}" presName="vertOne" presStyleCnt="0"/>
      <dgm:spPr/>
    </dgm:pt>
    <dgm:pt modelId="{EB6E6DE7-0774-47B4-9727-9249A18D299A}" type="pres">
      <dgm:prSet presAssocID="{8E253F17-7E65-4E4A-832F-600FE8C01B9A}" presName="txOne" presStyleLbl="node0" presStyleIdx="0" presStyleCnt="1" custScaleY="42836" custLinFactNeighborX="-43" custLinFactNeighborY="-436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A79CE7-A779-4744-B7D3-02661E46247B}" type="pres">
      <dgm:prSet presAssocID="{8E253F17-7E65-4E4A-832F-600FE8C01B9A}" presName="parTransOne" presStyleCnt="0"/>
      <dgm:spPr/>
    </dgm:pt>
    <dgm:pt modelId="{CB9E4EE6-5FE0-43A5-8179-0B1B52525B58}" type="pres">
      <dgm:prSet presAssocID="{8E253F17-7E65-4E4A-832F-600FE8C01B9A}" presName="horzOne" presStyleCnt="0"/>
      <dgm:spPr/>
    </dgm:pt>
    <dgm:pt modelId="{DDEF3984-7D61-4849-876E-7B077CD4A488}" type="pres">
      <dgm:prSet presAssocID="{6BC57B62-8A58-4C6E-A37A-2899C7726DB9}" presName="vertTwo" presStyleCnt="0"/>
      <dgm:spPr/>
    </dgm:pt>
    <dgm:pt modelId="{9932D9BA-B75C-417C-8B97-B693A2AB71DC}" type="pres">
      <dgm:prSet presAssocID="{6BC57B62-8A58-4C6E-A37A-2899C7726DB9}" presName="txTwo" presStyleLbl="node2" presStyleIdx="0" presStyleCnt="2" custScaleX="111199" custScaleY="35738" custLinFactNeighborX="-9866" custLinFactNeighborY="-681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EFD5FC-0C9B-4185-9582-903B56A9A4C6}" type="pres">
      <dgm:prSet presAssocID="{6BC57B62-8A58-4C6E-A37A-2899C7726DB9}" presName="parTransTwo" presStyleCnt="0"/>
      <dgm:spPr/>
    </dgm:pt>
    <dgm:pt modelId="{7C7B166D-F5E3-4A3F-8F22-B875B011387B}" type="pres">
      <dgm:prSet presAssocID="{6BC57B62-8A58-4C6E-A37A-2899C7726DB9}" presName="horzTwo" presStyleCnt="0"/>
      <dgm:spPr/>
    </dgm:pt>
    <dgm:pt modelId="{5DC37D30-CC4C-4F3B-AFA4-2F15A49F14AD}" type="pres">
      <dgm:prSet presAssocID="{5845D451-11AD-4BA0-BDCC-EA5D3CD09BDB}" presName="vertThree" presStyleCnt="0"/>
      <dgm:spPr/>
    </dgm:pt>
    <dgm:pt modelId="{9970E3F3-B00F-4FDA-86A1-CECE7BEE25F1}" type="pres">
      <dgm:prSet presAssocID="{5845D451-11AD-4BA0-BDCC-EA5D3CD09BDB}" presName="txThree" presStyleLbl="node3" presStyleIdx="0" presStyleCnt="5" custScaleX="101936" custScaleY="1110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F35EE3-DB97-448E-AA39-8DCB596F2410}" type="pres">
      <dgm:prSet presAssocID="{5845D451-11AD-4BA0-BDCC-EA5D3CD09BDB}" presName="horzThree" presStyleCnt="0"/>
      <dgm:spPr/>
    </dgm:pt>
    <dgm:pt modelId="{DC68B219-B12B-4441-9127-7B4AF86B1FFF}" type="pres">
      <dgm:prSet presAssocID="{B6ECD9D6-6211-4368-8B4A-6283F9E1F83A}" presName="sibSpaceThree" presStyleCnt="0"/>
      <dgm:spPr/>
    </dgm:pt>
    <dgm:pt modelId="{0FE887C2-A45F-48E6-8A99-B72F96025087}" type="pres">
      <dgm:prSet presAssocID="{CF65AD88-A6F8-4B81-81D0-2BED740B2AB7}" presName="vertThree" presStyleCnt="0"/>
      <dgm:spPr/>
    </dgm:pt>
    <dgm:pt modelId="{FB86ADFD-5BEE-4A8E-BE82-0BBC7AEA24BF}" type="pres">
      <dgm:prSet presAssocID="{CF65AD88-A6F8-4B81-81D0-2BED740B2AB7}" presName="txThree" presStyleLbl="node3" presStyleIdx="1" presStyleCnt="5" custScaleY="10846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2FFA2DD-5D93-4DEA-8513-D97118AEFFB4}" type="pres">
      <dgm:prSet presAssocID="{CF65AD88-A6F8-4B81-81D0-2BED740B2AB7}" presName="horzThree" presStyleCnt="0"/>
      <dgm:spPr/>
    </dgm:pt>
    <dgm:pt modelId="{13D163BF-CD78-4980-8B19-783ECC044953}" type="pres">
      <dgm:prSet presAssocID="{D9827DC9-3387-48C4-B5A4-E37D4AC995C8}" presName="sibSpaceTwo" presStyleCnt="0"/>
      <dgm:spPr/>
    </dgm:pt>
    <dgm:pt modelId="{7B6AC26D-1091-4A23-A619-3387FB89CCF0}" type="pres">
      <dgm:prSet presAssocID="{4FF8F894-3BBB-426B-BB08-6DA6C26CD0A8}" presName="vertTwo" presStyleCnt="0"/>
      <dgm:spPr/>
    </dgm:pt>
    <dgm:pt modelId="{669513A4-254B-4510-9B0C-0982502F606E}" type="pres">
      <dgm:prSet presAssocID="{4FF8F894-3BBB-426B-BB08-6DA6C26CD0A8}" presName="txTwo" presStyleLbl="node2" presStyleIdx="1" presStyleCnt="2" custScaleX="103976" custScaleY="36354" custLinFactNeighborX="4459" custLinFactNeighborY="-681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E92D8E-7965-41C1-9066-EB7BC8612FA8}" type="pres">
      <dgm:prSet presAssocID="{4FF8F894-3BBB-426B-BB08-6DA6C26CD0A8}" presName="parTransTwo" presStyleCnt="0"/>
      <dgm:spPr/>
    </dgm:pt>
    <dgm:pt modelId="{6FC906D0-E50D-435A-93BA-A62A074990DE}" type="pres">
      <dgm:prSet presAssocID="{4FF8F894-3BBB-426B-BB08-6DA6C26CD0A8}" presName="horzTwo" presStyleCnt="0"/>
      <dgm:spPr/>
    </dgm:pt>
    <dgm:pt modelId="{1B22414B-52D8-4212-959A-77F5A273813E}" type="pres">
      <dgm:prSet presAssocID="{B92E8C1D-30E3-431B-A54E-0BC1D6356AE7}" presName="vertThree" presStyleCnt="0"/>
      <dgm:spPr/>
    </dgm:pt>
    <dgm:pt modelId="{37B7FFDC-A483-435B-A8EA-24FC8C59F932}" type="pres">
      <dgm:prSet presAssocID="{B92E8C1D-30E3-431B-A54E-0BC1D6356AE7}" presName="txThree" presStyleLbl="node3" presStyleIdx="2" presStyleCnt="5" custScaleY="11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63416A-7E80-41CE-85E2-FDCB79139BA6}" type="pres">
      <dgm:prSet presAssocID="{B92E8C1D-30E3-431B-A54E-0BC1D6356AE7}" presName="horzThree" presStyleCnt="0"/>
      <dgm:spPr/>
    </dgm:pt>
    <dgm:pt modelId="{9E0B39F2-E53E-466D-89EC-2560A4E3BA4D}" type="pres">
      <dgm:prSet presAssocID="{DA02E0C5-F720-4507-B5A8-9BDEE98CEA11}" presName="sibSpaceThree" presStyleCnt="0"/>
      <dgm:spPr/>
    </dgm:pt>
    <dgm:pt modelId="{376C1C79-B553-4C3B-83FF-34954A1EE479}" type="pres">
      <dgm:prSet presAssocID="{FACA642E-E6CE-4AAD-AF5E-C07D93E3773D}" presName="vertThree" presStyleCnt="0"/>
      <dgm:spPr/>
    </dgm:pt>
    <dgm:pt modelId="{9AE695B4-088E-4070-86A3-D43E98C1129A}" type="pres">
      <dgm:prSet presAssocID="{FACA642E-E6CE-4AAD-AF5E-C07D93E3773D}" presName="txThree" presStyleLbl="node3" presStyleIdx="3" presStyleCnt="5" custScaleY="11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CC1AF6-DF5A-4C66-B96C-DFE95E250C2E}" type="pres">
      <dgm:prSet presAssocID="{FACA642E-E6CE-4AAD-AF5E-C07D93E3773D}" presName="horzThree" presStyleCnt="0"/>
      <dgm:spPr/>
    </dgm:pt>
    <dgm:pt modelId="{5CD8C1E0-4C91-4DF6-87E6-DC522F4F6CB4}" type="pres">
      <dgm:prSet presAssocID="{18FA5A3B-B9F6-4AFC-ADC8-C8E1D0D4638C}" presName="sibSpaceThree" presStyleCnt="0"/>
      <dgm:spPr/>
    </dgm:pt>
    <dgm:pt modelId="{EE445274-9E61-4676-8C21-A7201AA3D608}" type="pres">
      <dgm:prSet presAssocID="{8216E4B9-118D-4339-AF60-A23EB12A7BD0}" presName="vertThree" presStyleCnt="0"/>
      <dgm:spPr/>
    </dgm:pt>
    <dgm:pt modelId="{E2B00881-94C7-4EC5-BE5F-3A66317D2094}" type="pres">
      <dgm:prSet presAssocID="{8216E4B9-118D-4339-AF60-A23EB12A7BD0}" presName="txThree" presStyleLbl="node3" presStyleIdx="4" presStyleCnt="5" custScaleY="107643" custLinFactNeighborX="-481" custLinFactNeighborY="-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D9CB18-C0C1-4C67-8DC4-043EA1A59D36}" type="pres">
      <dgm:prSet presAssocID="{8216E4B9-118D-4339-AF60-A23EB12A7BD0}" presName="horzThree" presStyleCnt="0"/>
      <dgm:spPr/>
    </dgm:pt>
  </dgm:ptLst>
  <dgm:cxnLst>
    <dgm:cxn modelId="{1CAFE242-F354-4794-9A8C-DE2FF4298142}" type="presOf" srcId="{8E253F17-7E65-4E4A-832F-600FE8C01B9A}" destId="{EB6E6DE7-0774-47B4-9727-9249A18D299A}" srcOrd="0" destOrd="0" presId="urn:microsoft.com/office/officeart/2005/8/layout/hierarchy4"/>
    <dgm:cxn modelId="{B9617F89-67BE-4DEA-BCAC-81F9EC832E14}" type="presOf" srcId="{CF65AD88-A6F8-4B81-81D0-2BED740B2AB7}" destId="{FB86ADFD-5BEE-4A8E-BE82-0BBC7AEA24BF}" srcOrd="0" destOrd="0" presId="urn:microsoft.com/office/officeart/2005/8/layout/hierarchy4"/>
    <dgm:cxn modelId="{36736B6B-37F2-49A5-905C-33689A1E6748}" srcId="{6BC57B62-8A58-4C6E-A37A-2899C7726DB9}" destId="{CF65AD88-A6F8-4B81-81D0-2BED740B2AB7}" srcOrd="1" destOrd="0" parTransId="{9AD8037E-B834-447C-A5C2-FABDF9F62B12}" sibTransId="{12E0E5E8-621B-4270-AF13-322ED1BD31FD}"/>
    <dgm:cxn modelId="{0BE24619-047D-47E3-AC00-CDDF0294360D}" type="presOf" srcId="{8216E4B9-118D-4339-AF60-A23EB12A7BD0}" destId="{E2B00881-94C7-4EC5-BE5F-3A66317D2094}" srcOrd="0" destOrd="0" presId="urn:microsoft.com/office/officeart/2005/8/layout/hierarchy4"/>
    <dgm:cxn modelId="{9583D124-6F16-47B9-A2B3-09D3D7433F57}" srcId="{4FF8F894-3BBB-426B-BB08-6DA6C26CD0A8}" destId="{FACA642E-E6CE-4AAD-AF5E-C07D93E3773D}" srcOrd="1" destOrd="0" parTransId="{61E1CE9C-D0DE-49E0-99E8-CCEBC27E2BCE}" sibTransId="{18FA5A3B-B9F6-4AFC-ADC8-C8E1D0D4638C}"/>
    <dgm:cxn modelId="{5A74ACC6-F08B-44C2-B1D6-5EE3A3E7BAF1}" type="presOf" srcId="{B92E8C1D-30E3-431B-A54E-0BC1D6356AE7}" destId="{37B7FFDC-A483-435B-A8EA-24FC8C59F932}" srcOrd="0" destOrd="0" presId="urn:microsoft.com/office/officeart/2005/8/layout/hierarchy4"/>
    <dgm:cxn modelId="{C8302E9B-9F03-4BF8-A827-16E5F6B95708}" type="presOf" srcId="{BDC9DC0D-40F4-4912-840A-46C6D3BFDFD7}" destId="{8382AD6A-673B-4EA1-994D-35D59222D18D}" srcOrd="0" destOrd="0" presId="urn:microsoft.com/office/officeart/2005/8/layout/hierarchy4"/>
    <dgm:cxn modelId="{9216D43E-BD4D-4886-988E-FEA4C7E4BA66}" type="presOf" srcId="{6BC57B62-8A58-4C6E-A37A-2899C7726DB9}" destId="{9932D9BA-B75C-417C-8B97-B693A2AB71DC}" srcOrd="0" destOrd="0" presId="urn:microsoft.com/office/officeart/2005/8/layout/hierarchy4"/>
    <dgm:cxn modelId="{3BB583F0-0B67-4F8C-B5C7-D5659419A85B}" type="presOf" srcId="{5845D451-11AD-4BA0-BDCC-EA5D3CD09BDB}" destId="{9970E3F3-B00F-4FDA-86A1-CECE7BEE25F1}" srcOrd="0" destOrd="0" presId="urn:microsoft.com/office/officeart/2005/8/layout/hierarchy4"/>
    <dgm:cxn modelId="{CB421EC5-E55D-4C19-8990-D7A25E917976}" srcId="{4FF8F894-3BBB-426B-BB08-6DA6C26CD0A8}" destId="{8216E4B9-118D-4339-AF60-A23EB12A7BD0}" srcOrd="2" destOrd="0" parTransId="{33FCE959-F5AB-45D1-B7BE-7C6BD61F26CA}" sibTransId="{EE94382F-A356-4DBD-BC1F-E16BA81C136C}"/>
    <dgm:cxn modelId="{534464A8-051D-4B1C-828E-D2078F56C6DA}" srcId="{BDC9DC0D-40F4-4912-840A-46C6D3BFDFD7}" destId="{8E253F17-7E65-4E4A-832F-600FE8C01B9A}" srcOrd="0" destOrd="0" parTransId="{11B09D89-1300-490B-8BAF-5272069D757E}" sibTransId="{F497BDCE-4E5A-4C73-BEB8-86B1C384658E}"/>
    <dgm:cxn modelId="{F232CE92-1A86-491E-B7D1-5CD8EC5CB39E}" srcId="{8E253F17-7E65-4E4A-832F-600FE8C01B9A}" destId="{4FF8F894-3BBB-426B-BB08-6DA6C26CD0A8}" srcOrd="1" destOrd="0" parTransId="{1C521B32-F4FE-4199-9621-DCC5CB61BEB0}" sibTransId="{610B9289-20A5-400A-BA57-21AAB577AB96}"/>
    <dgm:cxn modelId="{725B929F-30BB-415B-A6DF-7D44E8FC1DBC}" type="presOf" srcId="{4FF8F894-3BBB-426B-BB08-6DA6C26CD0A8}" destId="{669513A4-254B-4510-9B0C-0982502F606E}" srcOrd="0" destOrd="0" presId="urn:microsoft.com/office/officeart/2005/8/layout/hierarchy4"/>
    <dgm:cxn modelId="{611088F9-5D1F-4D6E-9218-02BBBE2A5D68}" type="presOf" srcId="{FACA642E-E6CE-4AAD-AF5E-C07D93E3773D}" destId="{9AE695B4-088E-4070-86A3-D43E98C1129A}" srcOrd="0" destOrd="0" presId="urn:microsoft.com/office/officeart/2005/8/layout/hierarchy4"/>
    <dgm:cxn modelId="{D8110B05-72B3-4ECA-9BA6-0856A85C641D}" srcId="{4FF8F894-3BBB-426B-BB08-6DA6C26CD0A8}" destId="{B92E8C1D-30E3-431B-A54E-0BC1D6356AE7}" srcOrd="0" destOrd="0" parTransId="{9E1D0AE8-E5F5-443F-8AC7-BA945B057D9C}" sibTransId="{DA02E0C5-F720-4507-B5A8-9BDEE98CEA11}"/>
    <dgm:cxn modelId="{670FA015-2039-405F-8299-C4A0308A323B}" srcId="{6BC57B62-8A58-4C6E-A37A-2899C7726DB9}" destId="{5845D451-11AD-4BA0-BDCC-EA5D3CD09BDB}" srcOrd="0" destOrd="0" parTransId="{EC25B8DE-7035-49E2-8CDB-95EEFBC26679}" sibTransId="{B6ECD9D6-6211-4368-8B4A-6283F9E1F83A}"/>
    <dgm:cxn modelId="{ED2DC1B8-5C82-41E9-84C6-971D1988DB7E}" srcId="{8E253F17-7E65-4E4A-832F-600FE8C01B9A}" destId="{6BC57B62-8A58-4C6E-A37A-2899C7726DB9}" srcOrd="0" destOrd="0" parTransId="{9BB6C444-2DEA-4188-B79A-67920CEFDD17}" sibTransId="{D9827DC9-3387-48C4-B5A4-E37D4AC995C8}"/>
    <dgm:cxn modelId="{20776387-D158-4E1D-AE48-EE43C9F5CB68}" type="presParOf" srcId="{8382AD6A-673B-4EA1-994D-35D59222D18D}" destId="{8B387997-76BF-4850-8CFA-2CE72C9B8161}" srcOrd="0" destOrd="0" presId="urn:microsoft.com/office/officeart/2005/8/layout/hierarchy4"/>
    <dgm:cxn modelId="{7D69B15F-7481-4578-B1CD-987CF84C689F}" type="presParOf" srcId="{8B387997-76BF-4850-8CFA-2CE72C9B8161}" destId="{EB6E6DE7-0774-47B4-9727-9249A18D299A}" srcOrd="0" destOrd="0" presId="urn:microsoft.com/office/officeart/2005/8/layout/hierarchy4"/>
    <dgm:cxn modelId="{6331DBCA-02F2-4B2B-9A88-0C53FE1B8CC5}" type="presParOf" srcId="{8B387997-76BF-4850-8CFA-2CE72C9B8161}" destId="{B2A79CE7-A779-4744-B7D3-02661E46247B}" srcOrd="1" destOrd="0" presId="urn:microsoft.com/office/officeart/2005/8/layout/hierarchy4"/>
    <dgm:cxn modelId="{0BEC1B94-D300-4E51-81BB-F018B7820340}" type="presParOf" srcId="{8B387997-76BF-4850-8CFA-2CE72C9B8161}" destId="{CB9E4EE6-5FE0-43A5-8179-0B1B52525B58}" srcOrd="2" destOrd="0" presId="urn:microsoft.com/office/officeart/2005/8/layout/hierarchy4"/>
    <dgm:cxn modelId="{16A838BE-4251-4388-9F74-A2ED534B6104}" type="presParOf" srcId="{CB9E4EE6-5FE0-43A5-8179-0B1B52525B58}" destId="{DDEF3984-7D61-4849-876E-7B077CD4A488}" srcOrd="0" destOrd="0" presId="urn:microsoft.com/office/officeart/2005/8/layout/hierarchy4"/>
    <dgm:cxn modelId="{912D7A60-9C7F-48F5-B5AB-D3A87EFB70EC}" type="presParOf" srcId="{DDEF3984-7D61-4849-876E-7B077CD4A488}" destId="{9932D9BA-B75C-417C-8B97-B693A2AB71DC}" srcOrd="0" destOrd="0" presId="urn:microsoft.com/office/officeart/2005/8/layout/hierarchy4"/>
    <dgm:cxn modelId="{B956C42C-ED7A-41CA-BF8E-9D382829418C}" type="presParOf" srcId="{DDEF3984-7D61-4849-876E-7B077CD4A488}" destId="{AAEFD5FC-0C9B-4185-9582-903B56A9A4C6}" srcOrd="1" destOrd="0" presId="urn:microsoft.com/office/officeart/2005/8/layout/hierarchy4"/>
    <dgm:cxn modelId="{5D5424C2-5D47-4689-A89D-C96FF1E0A544}" type="presParOf" srcId="{DDEF3984-7D61-4849-876E-7B077CD4A488}" destId="{7C7B166D-F5E3-4A3F-8F22-B875B011387B}" srcOrd="2" destOrd="0" presId="urn:microsoft.com/office/officeart/2005/8/layout/hierarchy4"/>
    <dgm:cxn modelId="{504E8D92-1025-4978-BE91-12582E1EAF4C}" type="presParOf" srcId="{7C7B166D-F5E3-4A3F-8F22-B875B011387B}" destId="{5DC37D30-CC4C-4F3B-AFA4-2F15A49F14AD}" srcOrd="0" destOrd="0" presId="urn:microsoft.com/office/officeart/2005/8/layout/hierarchy4"/>
    <dgm:cxn modelId="{294D1D42-154F-4D6D-82EA-546C371A0158}" type="presParOf" srcId="{5DC37D30-CC4C-4F3B-AFA4-2F15A49F14AD}" destId="{9970E3F3-B00F-4FDA-86A1-CECE7BEE25F1}" srcOrd="0" destOrd="0" presId="urn:microsoft.com/office/officeart/2005/8/layout/hierarchy4"/>
    <dgm:cxn modelId="{DA91B937-F2D7-460B-A8DF-9AC3700CB064}" type="presParOf" srcId="{5DC37D30-CC4C-4F3B-AFA4-2F15A49F14AD}" destId="{4DF35EE3-DB97-448E-AA39-8DCB596F2410}" srcOrd="1" destOrd="0" presId="urn:microsoft.com/office/officeart/2005/8/layout/hierarchy4"/>
    <dgm:cxn modelId="{5A35B7AA-904C-4224-972A-8F4199427015}" type="presParOf" srcId="{7C7B166D-F5E3-4A3F-8F22-B875B011387B}" destId="{DC68B219-B12B-4441-9127-7B4AF86B1FFF}" srcOrd="1" destOrd="0" presId="urn:microsoft.com/office/officeart/2005/8/layout/hierarchy4"/>
    <dgm:cxn modelId="{61CF4A90-C391-4C29-ABF0-A3E24F6BE047}" type="presParOf" srcId="{7C7B166D-F5E3-4A3F-8F22-B875B011387B}" destId="{0FE887C2-A45F-48E6-8A99-B72F96025087}" srcOrd="2" destOrd="0" presId="urn:microsoft.com/office/officeart/2005/8/layout/hierarchy4"/>
    <dgm:cxn modelId="{03888075-806E-4F57-9A7B-B028D0CCDC4E}" type="presParOf" srcId="{0FE887C2-A45F-48E6-8A99-B72F96025087}" destId="{FB86ADFD-5BEE-4A8E-BE82-0BBC7AEA24BF}" srcOrd="0" destOrd="0" presId="urn:microsoft.com/office/officeart/2005/8/layout/hierarchy4"/>
    <dgm:cxn modelId="{49EE632A-3C8C-47FC-B22E-B5736A2DCF94}" type="presParOf" srcId="{0FE887C2-A45F-48E6-8A99-B72F96025087}" destId="{52FFA2DD-5D93-4DEA-8513-D97118AEFFB4}" srcOrd="1" destOrd="0" presId="urn:microsoft.com/office/officeart/2005/8/layout/hierarchy4"/>
    <dgm:cxn modelId="{C4F06834-25F0-4C39-8FA6-77943B37D790}" type="presParOf" srcId="{CB9E4EE6-5FE0-43A5-8179-0B1B52525B58}" destId="{13D163BF-CD78-4980-8B19-783ECC044953}" srcOrd="1" destOrd="0" presId="urn:microsoft.com/office/officeart/2005/8/layout/hierarchy4"/>
    <dgm:cxn modelId="{67B0F46D-9950-415A-9839-E1C19F347AD5}" type="presParOf" srcId="{CB9E4EE6-5FE0-43A5-8179-0B1B52525B58}" destId="{7B6AC26D-1091-4A23-A619-3387FB89CCF0}" srcOrd="2" destOrd="0" presId="urn:microsoft.com/office/officeart/2005/8/layout/hierarchy4"/>
    <dgm:cxn modelId="{5B90FBE2-4904-4084-A022-377AD0648A8B}" type="presParOf" srcId="{7B6AC26D-1091-4A23-A619-3387FB89CCF0}" destId="{669513A4-254B-4510-9B0C-0982502F606E}" srcOrd="0" destOrd="0" presId="urn:microsoft.com/office/officeart/2005/8/layout/hierarchy4"/>
    <dgm:cxn modelId="{B6C8FF7A-4F7E-488B-8204-D2831AC6602C}" type="presParOf" srcId="{7B6AC26D-1091-4A23-A619-3387FB89CCF0}" destId="{B6E92D8E-7965-41C1-9066-EB7BC8612FA8}" srcOrd="1" destOrd="0" presId="urn:microsoft.com/office/officeart/2005/8/layout/hierarchy4"/>
    <dgm:cxn modelId="{D5779472-7FD2-4008-9A50-6569109FE43E}" type="presParOf" srcId="{7B6AC26D-1091-4A23-A619-3387FB89CCF0}" destId="{6FC906D0-E50D-435A-93BA-A62A074990DE}" srcOrd="2" destOrd="0" presId="urn:microsoft.com/office/officeart/2005/8/layout/hierarchy4"/>
    <dgm:cxn modelId="{225BFE21-F959-4514-88EE-C17A9C711B22}" type="presParOf" srcId="{6FC906D0-E50D-435A-93BA-A62A074990DE}" destId="{1B22414B-52D8-4212-959A-77F5A273813E}" srcOrd="0" destOrd="0" presId="urn:microsoft.com/office/officeart/2005/8/layout/hierarchy4"/>
    <dgm:cxn modelId="{C5599470-96C4-4B1E-A798-C3F224CE7070}" type="presParOf" srcId="{1B22414B-52D8-4212-959A-77F5A273813E}" destId="{37B7FFDC-A483-435B-A8EA-24FC8C59F932}" srcOrd="0" destOrd="0" presId="urn:microsoft.com/office/officeart/2005/8/layout/hierarchy4"/>
    <dgm:cxn modelId="{1D97FF50-23EA-4E30-8F34-C889617AF448}" type="presParOf" srcId="{1B22414B-52D8-4212-959A-77F5A273813E}" destId="{A163416A-7E80-41CE-85E2-FDCB79139BA6}" srcOrd="1" destOrd="0" presId="urn:microsoft.com/office/officeart/2005/8/layout/hierarchy4"/>
    <dgm:cxn modelId="{2A4F7418-C588-4810-AC8A-92AA37C00FCE}" type="presParOf" srcId="{6FC906D0-E50D-435A-93BA-A62A074990DE}" destId="{9E0B39F2-E53E-466D-89EC-2560A4E3BA4D}" srcOrd="1" destOrd="0" presId="urn:microsoft.com/office/officeart/2005/8/layout/hierarchy4"/>
    <dgm:cxn modelId="{210F4080-A23D-4156-9698-C23495499760}" type="presParOf" srcId="{6FC906D0-E50D-435A-93BA-A62A074990DE}" destId="{376C1C79-B553-4C3B-83FF-34954A1EE479}" srcOrd="2" destOrd="0" presId="urn:microsoft.com/office/officeart/2005/8/layout/hierarchy4"/>
    <dgm:cxn modelId="{ABDC0F0E-41D7-4F3C-8286-A60424C2C322}" type="presParOf" srcId="{376C1C79-B553-4C3B-83FF-34954A1EE479}" destId="{9AE695B4-088E-4070-86A3-D43E98C1129A}" srcOrd="0" destOrd="0" presId="urn:microsoft.com/office/officeart/2005/8/layout/hierarchy4"/>
    <dgm:cxn modelId="{C8F0CC96-869E-46CB-9E80-24843EC6AD86}" type="presParOf" srcId="{376C1C79-B553-4C3B-83FF-34954A1EE479}" destId="{3FCC1AF6-DF5A-4C66-B96C-DFE95E250C2E}" srcOrd="1" destOrd="0" presId="urn:microsoft.com/office/officeart/2005/8/layout/hierarchy4"/>
    <dgm:cxn modelId="{99A9424C-65CA-4738-B98D-B4FA739D4BEC}" type="presParOf" srcId="{6FC906D0-E50D-435A-93BA-A62A074990DE}" destId="{5CD8C1E0-4C91-4DF6-87E6-DC522F4F6CB4}" srcOrd="3" destOrd="0" presId="urn:microsoft.com/office/officeart/2005/8/layout/hierarchy4"/>
    <dgm:cxn modelId="{07E64719-6D77-4304-97F9-290246E0F0AB}" type="presParOf" srcId="{6FC906D0-E50D-435A-93BA-A62A074990DE}" destId="{EE445274-9E61-4676-8C21-A7201AA3D608}" srcOrd="4" destOrd="0" presId="urn:microsoft.com/office/officeart/2005/8/layout/hierarchy4"/>
    <dgm:cxn modelId="{89312E66-750A-46C9-8B0B-6945B8F0D55D}" type="presParOf" srcId="{EE445274-9E61-4676-8C21-A7201AA3D608}" destId="{E2B00881-94C7-4EC5-BE5F-3A66317D2094}" srcOrd="0" destOrd="0" presId="urn:microsoft.com/office/officeart/2005/8/layout/hierarchy4"/>
    <dgm:cxn modelId="{9830F4ED-6159-4C0B-8136-F2934150F007}" type="presParOf" srcId="{EE445274-9E61-4676-8C21-A7201AA3D608}" destId="{DFD9CB18-C0C1-4C67-8DC4-043EA1A59D3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8A629-4D73-4784-9D27-E3B2FE7E64FE}">
      <dsp:nvSpPr>
        <dsp:cNvPr id="0" name=""/>
        <dsp:cNvSpPr/>
      </dsp:nvSpPr>
      <dsp:spPr>
        <a:xfrm>
          <a:off x="4697" y="1298"/>
          <a:ext cx="8420289" cy="570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залога исключительных прав на ОИС 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19" y="18020"/>
        <a:ext cx="8386845" cy="537499"/>
      </dsp:txXfrm>
    </dsp:sp>
    <dsp:sp modelId="{9C42EE61-7691-486E-BFB8-AC459EFE6F2C}">
      <dsp:nvSpPr>
        <dsp:cNvPr id="0" name=""/>
        <dsp:cNvSpPr/>
      </dsp:nvSpPr>
      <dsp:spPr>
        <a:xfrm>
          <a:off x="12916" y="675274"/>
          <a:ext cx="3767477" cy="49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Территориальная ограниченность  предмета залога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26" y="689784"/>
        <a:ext cx="3738457" cy="466376"/>
      </dsp:txXfrm>
    </dsp:sp>
    <dsp:sp modelId="{8C254DE5-95A9-4480-AB8F-75FCB9BF3D9A}">
      <dsp:nvSpPr>
        <dsp:cNvPr id="0" name=""/>
        <dsp:cNvSpPr/>
      </dsp:nvSpPr>
      <dsp:spPr>
        <a:xfrm>
          <a:off x="20263" y="1273704"/>
          <a:ext cx="3752782" cy="5082979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Законодательство  каждой страны разрабатывает собственную систему охраны прав  на определенные объекты интеллектуальной  собственности.</a:t>
          </a:r>
        </a:p>
        <a:p>
          <a:pPr lvl="0" algn="just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just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Действие прав обычно  ограничено территорией  определенной страны. Действие российского патента или свидетельства   не распространяется  за пределы  Российской Федерации. </a:t>
          </a:r>
        </a:p>
        <a:p>
          <a:pPr lvl="0" algn="just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5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Законодательство отдельной страны может признать право  автора  на соответствующее изобретение на своей территории, но это будет самостоятельное  право, действующее только в данной стране.</a:t>
          </a:r>
          <a:endParaRPr lang="ru-RU" sz="15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178" y="1383619"/>
        <a:ext cx="3532952" cy="4863149"/>
      </dsp:txXfrm>
    </dsp:sp>
    <dsp:sp modelId="{CE9520FF-93A6-4AE5-8014-E63D727834A0}">
      <dsp:nvSpPr>
        <dsp:cNvPr id="0" name=""/>
        <dsp:cNvSpPr/>
      </dsp:nvSpPr>
      <dsp:spPr>
        <a:xfrm>
          <a:off x="4011593" y="675274"/>
          <a:ext cx="4405174" cy="421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Временная ограниченность  предмета залога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3927" y="687608"/>
        <a:ext cx="4380506" cy="396458"/>
      </dsp:txXfrm>
    </dsp:sp>
    <dsp:sp modelId="{B3F72194-9EA6-4D00-A88C-86764668312F}">
      <dsp:nvSpPr>
        <dsp:cNvPr id="0" name=""/>
        <dsp:cNvSpPr/>
      </dsp:nvSpPr>
      <dsp:spPr>
        <a:xfrm>
          <a:off x="4268151" y="1310680"/>
          <a:ext cx="3739457" cy="5047301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Залог исключительного права будет определяться  оставшимся сроком действия  права. 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продлении срока  действия права  (в отношении изобретения, полезной модели,  промышленного образца, товарного знака, селекционного достижения) возможность его  продления непосредственно не определяется  договором залога.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Заемщик  и кредитор могут быть заинтересованы   в продлении своих  деловых связей на период больший, чем  остающийся на дату  подписания  договора залога срок первой регистрации объекта. 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Этот срок может быть небольшим. Стороны  должны  определить и закрепить  в договоре залога  детальный алгоритм  пролонгации  подобных договоров  при получении   необходимой регистрации.</a:t>
          </a:r>
          <a:endParaRPr lang="ru-RU" sz="15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7676" y="1420205"/>
        <a:ext cx="3520407" cy="4828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6DE7-0774-47B4-9727-9249A18D299A}">
      <dsp:nvSpPr>
        <dsp:cNvPr id="0" name=""/>
        <dsp:cNvSpPr/>
      </dsp:nvSpPr>
      <dsp:spPr>
        <a:xfrm>
          <a:off x="545" y="0"/>
          <a:ext cx="8778234" cy="126846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Нюансы использования исключительных прав на объекты интеллектуальной собственности в российской                                       залоговой практике </a:t>
          </a:r>
          <a:endParaRPr lang="ru-RU" sz="2400" b="1" kern="1200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97" y="37152"/>
        <a:ext cx="8703930" cy="1194159"/>
      </dsp:txXfrm>
    </dsp:sp>
    <dsp:sp modelId="{9932D9BA-B75C-417C-8B97-B693A2AB71DC}">
      <dsp:nvSpPr>
        <dsp:cNvPr id="0" name=""/>
        <dsp:cNvSpPr/>
      </dsp:nvSpPr>
      <dsp:spPr>
        <a:xfrm>
          <a:off x="0" y="1345544"/>
          <a:ext cx="3597365" cy="1058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Обусловлены объективными причинами 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96" y="1376540"/>
        <a:ext cx="3535373" cy="996284"/>
      </dsp:txXfrm>
    </dsp:sp>
    <dsp:sp modelId="{9970E3F3-B00F-4FDA-86A1-CECE7BEE25F1}">
      <dsp:nvSpPr>
        <dsp:cNvPr id="0" name=""/>
        <dsp:cNvSpPr/>
      </dsp:nvSpPr>
      <dsp:spPr>
        <a:xfrm>
          <a:off x="206788" y="2805901"/>
          <a:ext cx="1587313" cy="32880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1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Необходи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мость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развития норматив-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ных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документов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279" y="2852392"/>
        <a:ext cx="1494331" cy="3195114"/>
      </dsp:txXfrm>
    </dsp:sp>
    <dsp:sp modelId="{FB86ADFD-5BEE-4A8E-BE82-0BBC7AEA24BF}">
      <dsp:nvSpPr>
        <dsp:cNvPr id="0" name=""/>
        <dsp:cNvSpPr/>
      </dsp:nvSpPr>
      <dsp:spPr>
        <a:xfrm>
          <a:off x="1859184" y="2805901"/>
          <a:ext cx="1557167" cy="3211726"/>
        </a:xfrm>
        <a:prstGeom prst="rect">
          <a:avLst/>
        </a:prstGeom>
        <a:gradFill rotWithShape="0">
          <a:gsLst>
            <a:gs pos="0">
              <a:schemeClr val="tx1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2. Отсутствие широкого рынка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интеллек-туальной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собствен-ности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59184" y="2805901"/>
        <a:ext cx="1557167" cy="3211726"/>
      </dsp:txXfrm>
    </dsp:sp>
    <dsp:sp modelId="{669513A4-254B-4510-9B0C-0982502F606E}">
      <dsp:nvSpPr>
        <dsp:cNvPr id="0" name=""/>
        <dsp:cNvSpPr/>
      </dsp:nvSpPr>
      <dsp:spPr>
        <a:xfrm>
          <a:off x="3754583" y="1345544"/>
          <a:ext cx="5032290" cy="1076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Обусловлены субъективными причинами 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86113" y="1377074"/>
        <a:ext cx="4969230" cy="1013457"/>
      </dsp:txXfrm>
    </dsp:sp>
    <dsp:sp modelId="{37B7FFDC-A483-435B-A8EA-24FC8C59F932}">
      <dsp:nvSpPr>
        <dsp:cNvPr id="0" name=""/>
        <dsp:cNvSpPr/>
      </dsp:nvSpPr>
      <dsp:spPr>
        <a:xfrm>
          <a:off x="3857007" y="2824142"/>
          <a:ext cx="1557167" cy="3262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1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1. Сложный юридический и </a:t>
          </a:r>
          <a:r>
            <a:rPr lang="ru-RU" sz="1700" b="1" kern="1200" dirty="0" err="1" smtClean="0">
              <a:latin typeface="Times New Roman" pitchFamily="18" charset="0"/>
              <a:cs typeface="Times New Roman" pitchFamily="18" charset="0"/>
            </a:rPr>
            <a:t>организа-ционный</a:t>
          </a: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 характер ОИС в целом и при </a:t>
          </a:r>
          <a:r>
            <a:rPr lang="ru-RU" sz="1700" b="1" kern="1200" dirty="0" err="1" smtClean="0">
              <a:latin typeface="Times New Roman" pitchFamily="18" charset="0"/>
              <a:cs typeface="Times New Roman" pitchFamily="18" charset="0"/>
            </a:rPr>
            <a:t>использо-вании</a:t>
          </a: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 в качестве залога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902615" y="2869750"/>
        <a:ext cx="1465951" cy="3171680"/>
      </dsp:txXfrm>
    </dsp:sp>
    <dsp:sp modelId="{9AE695B4-088E-4070-86A3-D43E98C1129A}">
      <dsp:nvSpPr>
        <dsp:cNvPr id="0" name=""/>
        <dsp:cNvSpPr/>
      </dsp:nvSpPr>
      <dsp:spPr>
        <a:xfrm>
          <a:off x="5479257" y="2824142"/>
          <a:ext cx="1557167" cy="3262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1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2. Отсутствие у заемщиков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кредиторов опы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та работы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4865" y="2869750"/>
        <a:ext cx="1465951" cy="3171680"/>
      </dsp:txXfrm>
    </dsp:sp>
    <dsp:sp modelId="{E2B00881-94C7-4EC5-BE5F-3A66317D2094}">
      <dsp:nvSpPr>
        <dsp:cNvPr id="0" name=""/>
        <dsp:cNvSpPr/>
      </dsp:nvSpPr>
      <dsp:spPr>
        <a:xfrm>
          <a:off x="7094016" y="2810165"/>
          <a:ext cx="1557167" cy="3187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Недо-оцененность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роли и значения ОИС 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          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как актива для залога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39624" y="2855773"/>
        <a:ext cx="1465951" cy="3096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174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175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0362" cy="1248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454232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6D261-A2D1-4F73-A25F-3AA85B7E1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55279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F3A15-0559-46D9-9841-317E6A5F7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064965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8300" y="-31750"/>
            <a:ext cx="1882775" cy="6246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-31750"/>
            <a:ext cx="5499100" cy="6246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5A72-4E69-47C7-8C4C-29E48BF05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596645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-31750"/>
            <a:ext cx="7534275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0938" cy="4233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0138" y="1981200"/>
            <a:ext cx="3690937" cy="4233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0C237-1708-4B20-BEE7-154FF5597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51324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-31750"/>
            <a:ext cx="7534275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34275" cy="42338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3007B-9542-40DA-A611-9FB715041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535686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672E-318E-4261-814C-12BB5161D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636022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0CCFC-3E40-4D45-80CE-9401C1736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61239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64FDC-C0AB-4BE6-9668-B10231FAB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0555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3837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107BB-5594-4232-9C47-1EC0F5652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175001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44589-78AE-4E59-A497-B1E450846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67818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E1943-7ED1-4ED3-BC03-700E2276A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507684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FDBD3-3DFA-469E-930E-C0E8581D2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60480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371F-62AB-4EF6-BFCA-2AB9084D2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01584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3F39D-ADC4-4EFB-9880-C39D31EE8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6596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D3C70-E502-47DB-A355-D6A89F88A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7286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AA472-A296-4BC5-8E54-7F0ECF23A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687519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1316038"/>
            <a:ext cx="2054225" cy="480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16038"/>
            <a:ext cx="6013450" cy="480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ED90F-1536-4AC6-9799-FC3977704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899200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316038"/>
            <a:ext cx="7077075" cy="21034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7743D-C067-4A2B-A872-A453F76D1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793591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D215-5DED-4972-A31A-8C29B6443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47124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9C247-99DA-4F4D-B018-8899523DE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61949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E0789-CA38-45FC-B216-246AFDBC9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23863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0938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0138" y="1981200"/>
            <a:ext cx="3690937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DC236-9D08-4FB3-8D75-B525FF1C1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258238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FA419-77DE-4A17-BD54-A4C168A82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298268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C6FD-F6BF-4D44-AAF4-31D9429D8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59411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3EB5-DC45-4703-A02F-4CD03CE31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3016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B8A9D-B7F3-488B-B800-56DE8AF28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18264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D1BC-53D1-4113-83AA-11C7931AD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64686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B8E2C-E432-4C52-995B-1E90EDE7F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275272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1A01B-98C7-46B7-AAC8-41D044DC1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281689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8300" y="-31750"/>
            <a:ext cx="1882775" cy="6246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-31750"/>
            <a:ext cx="5499100" cy="6246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B9392-750A-4D2C-9E94-47DCD3C85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36901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-31750"/>
            <a:ext cx="7534275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0938" cy="4233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0138" y="1981200"/>
            <a:ext cx="3690937" cy="4233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96C30-4D15-4CF0-BF6D-2E72C273B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32198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-31750"/>
            <a:ext cx="7534275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34275" cy="42338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5D06-52EC-4B22-A358-6A9D4CC5E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337004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979B9-B9A9-4760-8D37-1967BCB10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34294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0938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0138" y="1981200"/>
            <a:ext cx="3690937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6365-A53A-4B11-8D85-CB40BE001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281908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55D2C-BAF0-4086-9E1B-BD71215D2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074096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AEEB3-DDAD-441F-8185-1D07D2150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59943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0938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0138" y="1981200"/>
            <a:ext cx="3690937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C291D-D421-4538-9287-71D5142F1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2908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59C4D-D8AC-4DA1-9C5C-38360C603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37850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5F555-1681-4AD8-82ED-87E53AF75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77613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88496-E90C-4E66-8A66-299064379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80199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425F7-2BEA-4801-850E-B83AA1806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255963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84F5-1A33-47D9-AB74-E2A60CFE2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5755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6971-5FBA-446D-AA18-A3DE48246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49562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8300" y="-31750"/>
            <a:ext cx="1882775" cy="6246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-31750"/>
            <a:ext cx="5499100" cy="6246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C937A-7ABF-4991-BDC0-7C94D9673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9577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C1D28-707C-4E09-94DF-6E68B10E0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268473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-31750"/>
            <a:ext cx="7534275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0938" cy="4233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0138" y="1981200"/>
            <a:ext cx="3690937" cy="4233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AF923-01E0-43CA-ACF0-6B86C9035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69744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-31750"/>
            <a:ext cx="7534275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34275" cy="42338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DC288-AF1B-4CD5-A5F5-F0FAF718E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14460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3211-7921-4D4C-B7C9-BD5DA4FAD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09783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94CA-19A2-45BF-8A40-7DE4D1E26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2912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6A79C-917C-492C-A7F6-56D48E630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555038"/>
      </p:ext>
    </p:extLst>
  </p:cSld>
  <p:clrMapOvr>
    <a:masterClrMapping/>
  </p:clrMapOvr>
  <p:transition spd="slow" advTm="15360">
    <p:wipe dir="r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F929-8775-4796-8F75-BBE9303F9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81207"/>
      </p:ext>
    </p:extLst>
  </p:cSld>
  <p:clrMapOvr>
    <a:masterClrMapping/>
  </p:clrMapOvr>
  <p:transition spd="slow" advTm="15360">
    <p:wipe dir="r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6350"/>
            <a:ext cx="9139238" cy="6850063"/>
            <a:chOff x="0" y="4"/>
            <a:chExt cx="5757" cy="4315"/>
          </a:xfrm>
        </p:grpSpPr>
        <p:sp>
          <p:nvSpPr>
            <p:cNvPr id="1032" name="Freeform 2"/>
            <p:cNvSpPr>
              <a:spLocks noChangeArrowheads="1"/>
            </p:cNvSpPr>
            <p:nvPr/>
          </p:nvSpPr>
          <p:spPr bwMode="auto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683 w 5184"/>
                <a:gd name="T3" fmla="*/ 3159 h 3159"/>
                <a:gd name="T4" fmla="*/ 5683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rgbClr val="000066"/>
                </a:gs>
                <a:gs pos="100000">
                  <a:srgbClr val="000099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Freeform 3"/>
            <p:cNvSpPr>
              <a:spLocks noChangeArrowheads="1"/>
            </p:cNvSpPr>
            <p:nvPr/>
          </p:nvSpPr>
          <p:spPr bwMode="auto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16 w 556"/>
                <a:gd name="T5" fmla="*/ 3159 h 3159"/>
                <a:gd name="T6" fmla="*/ 61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6"/>
                </a:gs>
                <a:gs pos="100000">
                  <a:srgbClr val="0000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0" y="4"/>
              <a:ext cx="5757" cy="4315"/>
              <a:chOff x="0" y="4"/>
              <a:chExt cx="5757" cy="4315"/>
            </a:xfrm>
          </p:grpSpPr>
          <p:sp>
            <p:nvSpPr>
              <p:cNvPr id="1035" name="Freeform 5"/>
              <p:cNvSpPr>
                <a:spLocks noChangeArrowheads="1"/>
              </p:cNvSpPr>
              <p:nvPr/>
            </p:nvSpPr>
            <p:spPr bwMode="auto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" name="Freeform 6"/>
              <p:cNvSpPr>
                <a:spLocks noChangeArrowheads="1"/>
              </p:cNvSpPr>
              <p:nvPr/>
            </p:nvSpPr>
            <p:spPr bwMode="auto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Freeform 7"/>
              <p:cNvSpPr>
                <a:spLocks noChangeArrowheads="1"/>
              </p:cNvSpPr>
              <p:nvPr/>
            </p:nvSpPr>
            <p:spPr bwMode="auto">
              <a:xfrm>
                <a:off x="1019" y="1155"/>
                <a:ext cx="4739" cy="12"/>
              </a:xfrm>
              <a:custGeom>
                <a:avLst/>
                <a:gdLst>
                  <a:gd name="T0" fmla="*/ 519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193 w 4724"/>
                  <a:gd name="T7" fmla="*/ 12 h 12"/>
                  <a:gd name="T8" fmla="*/ 5193 w 4724"/>
                  <a:gd name="T9" fmla="*/ 0 h 12"/>
                  <a:gd name="T10" fmla="*/ 519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" name="Freeform 8"/>
              <p:cNvSpPr>
                <a:spLocks noChangeArrowheads="1"/>
              </p:cNvSpPr>
              <p:nvPr/>
            </p:nvSpPr>
            <p:spPr bwMode="auto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100000">
                    <a:srgbClr val="00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" name="Freeform 9"/>
              <p:cNvSpPr>
                <a:spLocks noChangeArrowheads="1"/>
              </p:cNvSpPr>
              <p:nvPr/>
            </p:nvSpPr>
            <p:spPr bwMode="auto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" name="Freeform 10"/>
              <p:cNvSpPr>
                <a:spLocks noChangeArrowheads="1"/>
              </p:cNvSpPr>
              <p:nvPr/>
            </p:nvSpPr>
            <p:spPr bwMode="auto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50000">
                    <a:srgbClr val="FFFFCC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" name="Freeform 11"/>
              <p:cNvSpPr>
                <a:spLocks noChangeArrowheads="1"/>
              </p:cNvSpPr>
              <p:nvPr/>
            </p:nvSpPr>
            <p:spPr bwMode="auto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5877263 w 251"/>
                  <a:gd name="T5" fmla="*/ 12 h 12"/>
                  <a:gd name="T6" fmla="*/ 5877263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66FF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" name="Freeform 12"/>
              <p:cNvSpPr>
                <a:spLocks noChangeArrowheads="1"/>
              </p:cNvSpPr>
              <p:nvPr/>
            </p:nvSpPr>
            <p:spPr bwMode="auto">
              <a:xfrm>
                <a:off x="767" y="1155"/>
                <a:ext cx="252" cy="12"/>
              </a:xfrm>
              <a:custGeom>
                <a:avLst/>
                <a:gdLst>
                  <a:gd name="T0" fmla="*/ 28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81 w 251"/>
                  <a:gd name="T7" fmla="*/ 12 h 12"/>
                  <a:gd name="T8" fmla="*/ 281 w 251"/>
                  <a:gd name="T9" fmla="*/ 0 h 12"/>
                  <a:gd name="T10" fmla="*/ 28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100000">
                    <a:srgbClr val="000099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3" name="Freeform 13"/>
              <p:cNvSpPr>
                <a:spLocks noChangeArrowheads="1"/>
              </p:cNvSpPr>
              <p:nvPr/>
            </p:nvSpPr>
            <p:spPr bwMode="auto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48 w 418"/>
                  <a:gd name="T5" fmla="*/ 12 h 12"/>
                  <a:gd name="T6" fmla="*/ 44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50000">
                    <a:srgbClr val="0066FF"/>
                  </a:gs>
                  <a:gs pos="100000">
                    <a:srgbClr val="FFFFCC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-31750"/>
            <a:ext cx="7534275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34275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10668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8400"/>
            <a:ext cx="28860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67056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F4E0C4A-B8B2-419B-995A-4092274EA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76" r:id="rId12"/>
    <p:sldLayoutId id="2147484577" r:id="rId13"/>
  </p:sldLayoutIdLst>
  <p:transition spd="slow" advTm="15360">
    <p:wipe dir="r"/>
    <p:sndAc>
      <p:endSnd/>
    </p:sndAc>
  </p:transition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6350"/>
            <a:ext cx="9139238" cy="6850063"/>
            <a:chOff x="0" y="4"/>
            <a:chExt cx="5757" cy="4315"/>
          </a:xfrm>
        </p:grpSpPr>
        <p:grpSp>
          <p:nvGrpSpPr>
            <p:cNvPr id="2056" name="Group 2"/>
            <p:cNvGrpSpPr>
              <a:grpSpLocks/>
            </p:cNvGrpSpPr>
            <p:nvPr/>
          </p:nvGrpSpPr>
          <p:grpSpPr bwMode="auto">
            <a:xfrm>
              <a:off x="0" y="1161"/>
              <a:ext cx="5757" cy="3158"/>
              <a:chOff x="0" y="1161"/>
              <a:chExt cx="5757" cy="3158"/>
            </a:xfrm>
          </p:grpSpPr>
          <p:sp>
            <p:nvSpPr>
              <p:cNvPr id="2" name="Freeform 3"/>
              <p:cNvSpPr>
                <a:spLocks noChangeArrowheads="1"/>
              </p:cNvSpPr>
              <p:nvPr/>
            </p:nvSpPr>
            <p:spPr bwMode="auto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683 w 5184"/>
                  <a:gd name="T3" fmla="*/ 3159 h 3159"/>
                  <a:gd name="T4" fmla="*/ 5683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8" name="Freeform 4"/>
              <p:cNvSpPr>
                <a:spLocks noChangeArrowheads="1"/>
              </p:cNvSpPr>
              <p:nvPr/>
            </p:nvSpPr>
            <p:spPr bwMode="auto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16 w 556"/>
                  <a:gd name="T5" fmla="*/ 3159 h 3159"/>
                  <a:gd name="T6" fmla="*/ 61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57" name="Freeform 5"/>
            <p:cNvSpPr>
              <a:spLocks noChangeArrowheads="1"/>
            </p:cNvSpPr>
            <p:nvPr/>
          </p:nvSpPr>
          <p:spPr bwMode="auto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FF"/>
                </a:gs>
                <a:gs pos="50000">
                  <a:srgbClr val="FFFFCC"/>
                </a:gs>
                <a:gs pos="100000">
                  <a:srgbClr val="0066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8" name="Freeform 6"/>
            <p:cNvSpPr>
              <a:spLocks noChangeArrowheads="1"/>
            </p:cNvSpPr>
            <p:nvPr/>
          </p:nvSpPr>
          <p:spPr bwMode="auto">
            <a:xfrm>
              <a:off x="767" y="1155"/>
              <a:ext cx="252" cy="12"/>
            </a:xfrm>
            <a:custGeom>
              <a:avLst/>
              <a:gdLst>
                <a:gd name="T0" fmla="*/ 28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81 w 251"/>
                <a:gd name="T7" fmla="*/ 12 h 12"/>
                <a:gd name="T8" fmla="*/ 281 w 251"/>
                <a:gd name="T9" fmla="*/ 0 h 12"/>
                <a:gd name="T10" fmla="*/ 28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FF"/>
                </a:gs>
                <a:gs pos="100000">
                  <a:srgbClr val="000099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Freeform 7"/>
            <p:cNvSpPr>
              <a:spLocks noChangeArrowheads="1"/>
            </p:cNvSpPr>
            <p:nvPr/>
          </p:nvSpPr>
          <p:spPr bwMode="auto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5877263 w 251"/>
                <a:gd name="T5" fmla="*/ 12 h 12"/>
                <a:gd name="T6" fmla="*/ 5877263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0066FF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60" name="Group 8"/>
            <p:cNvGrpSpPr>
              <a:grpSpLocks/>
            </p:cNvGrpSpPr>
            <p:nvPr/>
          </p:nvGrpSpPr>
          <p:grpSpPr bwMode="auto">
            <a:xfrm>
              <a:off x="348" y="4"/>
              <a:ext cx="5409" cy="4315"/>
              <a:chOff x="348" y="4"/>
              <a:chExt cx="5409" cy="4315"/>
            </a:xfrm>
          </p:grpSpPr>
          <p:sp>
            <p:nvSpPr>
              <p:cNvPr id="2061" name="Freeform 9"/>
              <p:cNvSpPr>
                <a:spLocks noChangeArrowheads="1"/>
              </p:cNvSpPr>
              <p:nvPr/>
            </p:nvSpPr>
            <p:spPr bwMode="auto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2" name="Freeform 10"/>
              <p:cNvSpPr>
                <a:spLocks noChangeArrowheads="1"/>
              </p:cNvSpPr>
              <p:nvPr/>
            </p:nvSpPr>
            <p:spPr bwMode="auto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" name="Freeform 11"/>
              <p:cNvSpPr>
                <a:spLocks noChangeArrowheads="1"/>
              </p:cNvSpPr>
              <p:nvPr/>
            </p:nvSpPr>
            <p:spPr bwMode="auto">
              <a:xfrm>
                <a:off x="1019" y="1155"/>
                <a:ext cx="4739" cy="12"/>
              </a:xfrm>
              <a:custGeom>
                <a:avLst/>
                <a:gdLst>
                  <a:gd name="T0" fmla="*/ 519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193 w 4724"/>
                  <a:gd name="T7" fmla="*/ 12 h 12"/>
                  <a:gd name="T8" fmla="*/ 5193 w 4724"/>
                  <a:gd name="T9" fmla="*/ 0 h 12"/>
                  <a:gd name="T10" fmla="*/ 519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" name="Freeform 12"/>
              <p:cNvSpPr>
                <a:spLocks noChangeArrowheads="1"/>
              </p:cNvSpPr>
              <p:nvPr/>
            </p:nvSpPr>
            <p:spPr bwMode="auto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100000">
                    <a:srgbClr val="00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" name="Freeform 13"/>
              <p:cNvSpPr>
                <a:spLocks noChangeArrowheads="1"/>
              </p:cNvSpPr>
              <p:nvPr/>
            </p:nvSpPr>
            <p:spPr bwMode="auto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" name="Freeform 14"/>
              <p:cNvSpPr>
                <a:spLocks noChangeArrowheads="1"/>
              </p:cNvSpPr>
              <p:nvPr/>
            </p:nvSpPr>
            <p:spPr bwMode="auto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48 w 418"/>
                  <a:gd name="T5" fmla="*/ 12 h 12"/>
                  <a:gd name="T6" fmla="*/ 44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50000">
                    <a:srgbClr val="0066FF"/>
                  </a:gs>
                  <a:gs pos="100000">
                    <a:srgbClr val="FFFFCC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316038"/>
            <a:ext cx="7077075" cy="210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10668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248400"/>
            <a:ext cx="28860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67056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477958-803C-4F3C-8C8F-41B9E0C3C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0075" cy="451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</p:sldLayoutIdLst>
  <p:transition spd="slow" advTm="15360">
    <p:wipe dir="r"/>
    <p:sndAc>
      <p:endSnd/>
    </p:sndAc>
  </p:transition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0" y="6350"/>
            <a:ext cx="9139238" cy="6850063"/>
            <a:chOff x="0" y="4"/>
            <a:chExt cx="5757" cy="4315"/>
          </a:xfrm>
        </p:grpSpPr>
        <p:sp>
          <p:nvSpPr>
            <p:cNvPr id="3080" name="Freeform 2"/>
            <p:cNvSpPr>
              <a:spLocks noChangeArrowheads="1"/>
            </p:cNvSpPr>
            <p:nvPr/>
          </p:nvSpPr>
          <p:spPr bwMode="auto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755 w 5184"/>
                <a:gd name="T3" fmla="*/ 3159 h 3159"/>
                <a:gd name="T4" fmla="*/ 5755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rgbClr val="000066"/>
                </a:gs>
                <a:gs pos="100000">
                  <a:srgbClr val="000099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" name="Freeform 3"/>
            <p:cNvSpPr>
              <a:spLocks noChangeArrowheads="1"/>
            </p:cNvSpPr>
            <p:nvPr/>
          </p:nvSpPr>
          <p:spPr bwMode="auto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24 w 556"/>
                <a:gd name="T5" fmla="*/ 3159 h 3159"/>
                <a:gd name="T6" fmla="*/ 624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6"/>
                </a:gs>
                <a:gs pos="100000">
                  <a:srgbClr val="0000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0" y="4"/>
              <a:ext cx="5757" cy="4315"/>
              <a:chOff x="0" y="4"/>
              <a:chExt cx="5757" cy="4315"/>
            </a:xfrm>
          </p:grpSpPr>
          <p:sp>
            <p:nvSpPr>
              <p:cNvPr id="3083" name="Freeform 5"/>
              <p:cNvSpPr>
                <a:spLocks noChangeArrowheads="1"/>
              </p:cNvSpPr>
              <p:nvPr/>
            </p:nvSpPr>
            <p:spPr bwMode="auto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" name="Freeform 6"/>
              <p:cNvSpPr>
                <a:spLocks noChangeArrowheads="1"/>
              </p:cNvSpPr>
              <p:nvPr/>
            </p:nvSpPr>
            <p:spPr bwMode="auto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" name="Freeform 7"/>
              <p:cNvSpPr>
                <a:spLocks noChangeArrowheads="1"/>
              </p:cNvSpPr>
              <p:nvPr/>
            </p:nvSpPr>
            <p:spPr bwMode="auto">
              <a:xfrm>
                <a:off x="1019" y="1155"/>
                <a:ext cx="4739" cy="12"/>
              </a:xfrm>
              <a:custGeom>
                <a:avLst/>
                <a:gdLst>
                  <a:gd name="T0" fmla="*/ 5260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260 w 4724"/>
                  <a:gd name="T7" fmla="*/ 12 h 12"/>
                  <a:gd name="T8" fmla="*/ 5260 w 4724"/>
                  <a:gd name="T9" fmla="*/ 0 h 12"/>
                  <a:gd name="T10" fmla="*/ 5260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6" name="Freeform 8"/>
              <p:cNvSpPr>
                <a:spLocks noChangeArrowheads="1"/>
              </p:cNvSpPr>
              <p:nvPr/>
            </p:nvSpPr>
            <p:spPr bwMode="auto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100000">
                    <a:srgbClr val="00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7" name="Freeform 9"/>
              <p:cNvSpPr>
                <a:spLocks noChangeArrowheads="1"/>
              </p:cNvSpPr>
              <p:nvPr/>
            </p:nvSpPr>
            <p:spPr bwMode="auto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Freeform 10"/>
              <p:cNvSpPr>
                <a:spLocks noChangeArrowheads="1"/>
              </p:cNvSpPr>
              <p:nvPr/>
            </p:nvSpPr>
            <p:spPr bwMode="auto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50000">
                    <a:srgbClr val="FFFFCC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9" name="Freeform 11"/>
              <p:cNvSpPr>
                <a:spLocks noChangeArrowheads="1"/>
              </p:cNvSpPr>
              <p:nvPr/>
            </p:nvSpPr>
            <p:spPr bwMode="auto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2475466 w 251"/>
                  <a:gd name="T5" fmla="*/ 12 h 12"/>
                  <a:gd name="T6" fmla="*/ 22475466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66FF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0" name="Freeform 12"/>
              <p:cNvSpPr>
                <a:spLocks noChangeArrowheads="1"/>
              </p:cNvSpPr>
              <p:nvPr/>
            </p:nvSpPr>
            <p:spPr bwMode="auto">
              <a:xfrm>
                <a:off x="767" y="1155"/>
                <a:ext cx="252" cy="12"/>
              </a:xfrm>
              <a:custGeom>
                <a:avLst/>
                <a:gdLst>
                  <a:gd name="T0" fmla="*/ 285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85 w 251"/>
                  <a:gd name="T7" fmla="*/ 12 h 12"/>
                  <a:gd name="T8" fmla="*/ 285 w 251"/>
                  <a:gd name="T9" fmla="*/ 0 h 12"/>
                  <a:gd name="T10" fmla="*/ 285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100000">
                    <a:srgbClr val="000099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1" name="Freeform 13"/>
              <p:cNvSpPr>
                <a:spLocks noChangeArrowheads="1"/>
              </p:cNvSpPr>
              <p:nvPr/>
            </p:nvSpPr>
            <p:spPr bwMode="auto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52 w 418"/>
                  <a:gd name="T5" fmla="*/ 12 h 12"/>
                  <a:gd name="T6" fmla="*/ 452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50000">
                    <a:srgbClr val="0066FF"/>
                  </a:gs>
                  <a:gs pos="100000">
                    <a:srgbClr val="FFFFCC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-31750"/>
            <a:ext cx="7534275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34275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10668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8400"/>
            <a:ext cx="28860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67056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DD553F-C6E0-48B8-9061-0DF788FFF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91" r:id="rId2"/>
    <p:sldLayoutId id="2147484592" r:id="rId3"/>
    <p:sldLayoutId id="2147484593" r:id="rId4"/>
    <p:sldLayoutId id="2147484594" r:id="rId5"/>
    <p:sldLayoutId id="2147484595" r:id="rId6"/>
    <p:sldLayoutId id="2147484596" r:id="rId7"/>
    <p:sldLayoutId id="2147484597" r:id="rId8"/>
    <p:sldLayoutId id="2147484598" r:id="rId9"/>
    <p:sldLayoutId id="2147484599" r:id="rId10"/>
    <p:sldLayoutId id="2147484600" r:id="rId11"/>
    <p:sldLayoutId id="2147484601" r:id="rId12"/>
    <p:sldLayoutId id="2147484602" r:id="rId13"/>
  </p:sldLayoutIdLst>
  <p:transition spd="slow" advTm="15360">
    <p:wipe dir="r"/>
    <p:sndAc>
      <p:endSnd/>
    </p:sndAc>
  </p:transition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/>
          <p:cNvGrpSpPr>
            <a:grpSpLocks/>
          </p:cNvGrpSpPr>
          <p:nvPr/>
        </p:nvGrpSpPr>
        <p:grpSpPr bwMode="auto">
          <a:xfrm>
            <a:off x="0" y="6350"/>
            <a:ext cx="9139238" cy="6850063"/>
            <a:chOff x="0" y="4"/>
            <a:chExt cx="5757" cy="4315"/>
          </a:xfrm>
        </p:grpSpPr>
        <p:sp>
          <p:nvSpPr>
            <p:cNvPr id="4104" name="Freeform 2"/>
            <p:cNvSpPr>
              <a:spLocks noChangeArrowheads="1"/>
            </p:cNvSpPr>
            <p:nvPr/>
          </p:nvSpPr>
          <p:spPr bwMode="auto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632 w 5184"/>
                <a:gd name="T3" fmla="*/ 3159 h 3159"/>
                <a:gd name="T4" fmla="*/ 56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rgbClr val="000066"/>
                </a:gs>
                <a:gs pos="100000">
                  <a:srgbClr val="000099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" name="Freeform 3"/>
            <p:cNvSpPr>
              <a:spLocks noChangeArrowheads="1"/>
            </p:cNvSpPr>
            <p:nvPr/>
          </p:nvSpPr>
          <p:spPr bwMode="auto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10 w 556"/>
                <a:gd name="T5" fmla="*/ 3159 h 3159"/>
                <a:gd name="T6" fmla="*/ 61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6"/>
                </a:gs>
                <a:gs pos="100000">
                  <a:srgbClr val="0000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06" name="Group 4"/>
            <p:cNvGrpSpPr>
              <a:grpSpLocks/>
            </p:cNvGrpSpPr>
            <p:nvPr/>
          </p:nvGrpSpPr>
          <p:grpSpPr bwMode="auto">
            <a:xfrm>
              <a:off x="0" y="4"/>
              <a:ext cx="5757" cy="4315"/>
              <a:chOff x="0" y="4"/>
              <a:chExt cx="5757" cy="4315"/>
            </a:xfrm>
          </p:grpSpPr>
          <p:sp>
            <p:nvSpPr>
              <p:cNvPr id="4107" name="Freeform 5"/>
              <p:cNvSpPr>
                <a:spLocks noChangeArrowheads="1"/>
              </p:cNvSpPr>
              <p:nvPr/>
            </p:nvSpPr>
            <p:spPr bwMode="auto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8" name="Freeform 6"/>
              <p:cNvSpPr>
                <a:spLocks noChangeArrowheads="1"/>
              </p:cNvSpPr>
              <p:nvPr/>
            </p:nvSpPr>
            <p:spPr bwMode="auto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9" name="Freeform 7"/>
              <p:cNvSpPr>
                <a:spLocks noChangeArrowheads="1"/>
              </p:cNvSpPr>
              <p:nvPr/>
            </p:nvSpPr>
            <p:spPr bwMode="auto">
              <a:xfrm>
                <a:off x="1019" y="1155"/>
                <a:ext cx="4739" cy="12"/>
              </a:xfrm>
              <a:custGeom>
                <a:avLst/>
                <a:gdLst>
                  <a:gd name="T0" fmla="*/ 5145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145 w 4724"/>
                  <a:gd name="T7" fmla="*/ 12 h 12"/>
                  <a:gd name="T8" fmla="*/ 5145 w 4724"/>
                  <a:gd name="T9" fmla="*/ 0 h 12"/>
                  <a:gd name="T10" fmla="*/ 5145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0" name="Freeform 8"/>
              <p:cNvSpPr>
                <a:spLocks noChangeArrowheads="1"/>
              </p:cNvSpPr>
              <p:nvPr/>
            </p:nvSpPr>
            <p:spPr bwMode="auto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100000">
                    <a:srgbClr val="00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1" name="Freeform 9"/>
              <p:cNvSpPr>
                <a:spLocks noChangeArrowheads="1"/>
              </p:cNvSpPr>
              <p:nvPr/>
            </p:nvSpPr>
            <p:spPr bwMode="auto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2" name="Freeform 10"/>
              <p:cNvSpPr>
                <a:spLocks noChangeArrowheads="1"/>
              </p:cNvSpPr>
              <p:nvPr/>
            </p:nvSpPr>
            <p:spPr bwMode="auto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50000">
                    <a:srgbClr val="FFFFCC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3" name="Freeform 11"/>
              <p:cNvSpPr>
                <a:spLocks noChangeArrowheads="1"/>
              </p:cNvSpPr>
              <p:nvPr/>
            </p:nvSpPr>
            <p:spPr bwMode="auto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149191 w 251"/>
                  <a:gd name="T5" fmla="*/ 12 h 12"/>
                  <a:gd name="T6" fmla="*/ 21491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0066FF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4" name="Freeform 12"/>
              <p:cNvSpPr>
                <a:spLocks noChangeArrowheads="1"/>
              </p:cNvSpPr>
              <p:nvPr/>
            </p:nvSpPr>
            <p:spPr bwMode="auto">
              <a:xfrm>
                <a:off x="767" y="1155"/>
                <a:ext cx="252" cy="12"/>
              </a:xfrm>
              <a:custGeom>
                <a:avLst/>
                <a:gdLst>
                  <a:gd name="T0" fmla="*/ 278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78 w 251"/>
                  <a:gd name="T7" fmla="*/ 12 h 12"/>
                  <a:gd name="T8" fmla="*/ 278 w 251"/>
                  <a:gd name="T9" fmla="*/ 0 h 12"/>
                  <a:gd name="T10" fmla="*/ 278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FF"/>
                  </a:gs>
                  <a:gs pos="100000">
                    <a:srgbClr val="000099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5" name="Freeform 13"/>
              <p:cNvSpPr>
                <a:spLocks noChangeArrowheads="1"/>
              </p:cNvSpPr>
              <p:nvPr/>
            </p:nvSpPr>
            <p:spPr bwMode="auto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45 w 418"/>
                  <a:gd name="T5" fmla="*/ 12 h 12"/>
                  <a:gd name="T6" fmla="*/ 445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50000">
                    <a:srgbClr val="0066FF"/>
                  </a:gs>
                  <a:gs pos="100000">
                    <a:srgbClr val="FFFFCC"/>
                  </a:gs>
                </a:gsLst>
                <a:lin ang="108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-31750"/>
            <a:ext cx="7534275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34275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10668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8400"/>
            <a:ext cx="28860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67056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924EB3B-E025-4637-8EB6-BB879A42D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3" r:id="rId1"/>
    <p:sldLayoutId id="2147484604" r:id="rId2"/>
    <p:sldLayoutId id="2147484605" r:id="rId3"/>
    <p:sldLayoutId id="2147484606" r:id="rId4"/>
    <p:sldLayoutId id="2147484607" r:id="rId5"/>
    <p:sldLayoutId id="2147484608" r:id="rId6"/>
    <p:sldLayoutId id="2147484609" r:id="rId7"/>
    <p:sldLayoutId id="2147484610" r:id="rId8"/>
    <p:sldLayoutId id="2147484611" r:id="rId9"/>
    <p:sldLayoutId id="2147484612" r:id="rId10"/>
    <p:sldLayoutId id="2147484613" r:id="rId11"/>
    <p:sldLayoutId id="2147484614" r:id="rId12"/>
    <p:sldLayoutId id="2147484615" r:id="rId13"/>
  </p:sldLayoutIdLst>
  <p:transition spd="slow" advTm="15360">
    <p:wipe dir="r"/>
    <p:sndAc>
      <p:endSnd/>
    </p:sndAc>
  </p:transition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spbank.ru/media/news/MSP-Bank-predostavil-bolee-5-mlrd-rubley-pod-zalog-intellektualnoy-sobstvennosti-v-2020-godu/#:~:text=%D0%9C%D0%A1%D0%9F%20%D0%91%D0%B0%D0%BD%D0%BA%20%D0%B3%D0%BE%D1%82%D0%BE%D0%B2%20%D0%BF%D1%80%D0%B5%D0%B4%D0%BE%D1%81%D1%82%D0%B0%D0%B2%D0%B8%D1%82%D1%8C%20%D1%82%D0%B0%D0%BA%D0%B8%D0%BC,%D0%B3%D0%BE%D0%B4%D1%83%20%D0%B4%D0%BE%D1%81%D1%82%D0%B8%D0%B3%203%20%D0%BC%D0%BB%D1%80%D0%B4%20%D1%80%D1%83%D0%B1%D0%BB%D0%B5%D0%B9" TargetMode="External"/><Relationship Id="rId2" Type="http://schemas.openxmlformats.org/officeDocument/2006/relationships/hyperlink" Target="https://www.mspbank.ru/media/news/MSP-Bank-pervym-iz-rossiyskikh-bankov-predostavil-kredit-pod-zalog-tolko-intellektualnoy-sobstvenno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1268413"/>
            <a:ext cx="8423275" cy="187325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2800" i="1" smtClean="0"/>
              <a:t/>
            </a:r>
            <a:br>
              <a:rPr lang="en-US" altLang="ru-RU" sz="2800" i="1" smtClean="0"/>
            </a:br>
            <a:r>
              <a:rPr lang="en-US" altLang="ru-RU" sz="2800" i="1" smtClean="0"/>
              <a:t/>
            </a:r>
            <a:br>
              <a:rPr lang="en-US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r>
              <a:rPr lang="ru-RU" altLang="ru-RU" sz="48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48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4800" b="0" i="1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4800" b="0" i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> </a:t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altLang="ru-RU" sz="3600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altLang="ru-RU" sz="3000" smtClean="0">
                <a:effectLst/>
                <a:latin typeface="Times New Roman" pitchFamily="18" charset="0"/>
                <a:cs typeface="Calibri" pitchFamily="34" charset="0"/>
              </a:rPr>
              <a:t>ЗАЛОГ ИСКЛЮЧИТЕЛЬНЫХ ПРАВ          </a:t>
            </a:r>
            <a:br>
              <a:rPr lang="ru-RU" altLang="ru-RU" sz="3000" smtClean="0">
                <a:effectLst/>
                <a:latin typeface="Times New Roman" pitchFamily="18" charset="0"/>
                <a:cs typeface="Calibri" pitchFamily="34" charset="0"/>
              </a:rPr>
            </a:br>
            <a:r>
              <a:rPr lang="ru-RU" altLang="ru-RU" sz="3000" smtClean="0">
                <a:effectLst/>
                <a:latin typeface="Times New Roman" pitchFamily="18" charset="0"/>
                <a:cs typeface="Calibri" pitchFamily="34" charset="0"/>
              </a:rPr>
              <a:t>  НА ОБЪЕКТЫ                       ИНТЕЛЛЕКТУАЛЬНОЙ СОБСТВЕННОСТИ. </a:t>
            </a:r>
            <a:br>
              <a:rPr lang="ru-RU" altLang="ru-RU" sz="3000" smtClean="0">
                <a:effectLst/>
                <a:latin typeface="Times New Roman" pitchFamily="18" charset="0"/>
                <a:cs typeface="Calibri" pitchFamily="34" charset="0"/>
              </a:rPr>
            </a:br>
            <a:r>
              <a:rPr lang="ru-RU" altLang="ru-RU" sz="3000" smtClean="0">
                <a:effectLst/>
                <a:latin typeface="Times New Roman" pitchFamily="18" charset="0"/>
                <a:cs typeface="Calibri" pitchFamily="34" charset="0"/>
              </a:rPr>
              <a:t>НАПРАВЛЕНИЯ РАЗВИТИЯ</a:t>
            </a:r>
            <a:endParaRPr lang="en-US" altLang="ru-RU" sz="3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3860800"/>
            <a:ext cx="8642350" cy="2360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0" indent="0" algn="r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 smtClean="0">
                <a:effectLst/>
                <a:latin typeface="Times New Roman" pitchFamily="18" charset="0"/>
                <a:cs typeface="Times New Roman" pitchFamily="18" charset="0"/>
              </a:rPr>
              <a:t>канд. экон. наук, доцент  </a:t>
            </a:r>
          </a:p>
          <a:p>
            <a:pPr marL="0" indent="0" algn="r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800" smtClean="0"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©</a:t>
            </a:r>
            <a:r>
              <a:rPr lang="ru-RU" altLang="ru-RU" sz="2500" b="1" smtClean="0">
                <a:effectLst/>
                <a:latin typeface="Times New Roman" pitchFamily="18" charset="0"/>
                <a:cs typeface="Times New Roman" pitchFamily="18" charset="0"/>
              </a:rPr>
              <a:t>Масленкова Ольга Федоровна</a:t>
            </a:r>
          </a:p>
          <a:p>
            <a:pPr marL="0" indent="0" algn="r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300" b="1" i="1" smtClean="0">
                <a:effectLst/>
                <a:latin typeface="Times New Roman" pitchFamily="18" charset="0"/>
                <a:cs typeface="Times New Roman" pitchFamily="18" charset="0"/>
              </a:rPr>
              <a:t>Кузбасский гуманитарно-педагогический институт Кемеровского государственного университета</a:t>
            </a:r>
          </a:p>
          <a:p>
            <a:pPr marL="0" indent="0" algn="r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 i="1" smtClean="0">
                <a:effectLst/>
                <a:latin typeface="Times New Roman" pitchFamily="18" charset="0"/>
                <a:cs typeface="Times New Roman" pitchFamily="18" charset="0"/>
              </a:rPr>
              <a:t>8-9</a:t>
            </a:r>
            <a:r>
              <a:rPr lang="ru-RU" altLang="ru-RU" sz="2400" b="1" i="1" smtClean="0">
                <a:effectLst/>
                <a:latin typeface="Times New Roman" pitchFamily="18" charset="0"/>
                <a:cs typeface="Times New Roman" pitchFamily="18" charset="0"/>
              </a:rPr>
              <a:t>13-070-4910</a:t>
            </a:r>
            <a:endParaRPr lang="en-US" altLang="ru-RU" sz="2400" b="1" i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2400" b="1" i="1" smtClean="0">
                <a:effectLst/>
                <a:latin typeface="Times New Roman" pitchFamily="18" charset="0"/>
                <a:cs typeface="Times New Roman" pitchFamily="18" charset="0"/>
              </a:rPr>
              <a:t>o_maslenkova@mail.ru</a:t>
            </a:r>
            <a:endParaRPr lang="ru-RU" altLang="ru-RU" sz="2400" b="1" i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800" b="1" i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800" b="1" i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800" b="1" i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800" b="1" i="1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14550" cy="44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C48CA8A3-1ABC-4185-9045-A6BFE589B69E}" type="slidenum">
              <a:rPr lang="ru-RU" altLang="ru-RU" sz="1200" b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</a:t>
            </a:fld>
            <a:endParaRPr lang="ru-RU" altLang="ru-RU" sz="1200" b="1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07950" y="214313"/>
            <a:ext cx="8893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Характеристика залогодателей и залогодержателей при залоге исключительных прав на результаты интеллектуальной деятельности и товарные знаки в России за 2014-2018 годы, ед.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16D1A-02D7-4EF6-AF38-1427B622941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8" y="833368"/>
          <a:ext cx="8640967" cy="5987573"/>
        </p:xfrm>
        <a:graphic>
          <a:graphicData uri="http://schemas.openxmlformats.org/drawingml/2006/table">
            <a:tbl>
              <a:tblPr firstRow="1" firstCol="1" bandRow="1"/>
              <a:tblGrid>
                <a:gridCol w="878740"/>
                <a:gridCol w="1296697"/>
                <a:gridCol w="347622"/>
                <a:gridCol w="339950"/>
                <a:gridCol w="339950"/>
                <a:gridCol w="339950"/>
                <a:gridCol w="396606"/>
                <a:gridCol w="418445"/>
                <a:gridCol w="418445"/>
                <a:gridCol w="336408"/>
                <a:gridCol w="336408"/>
                <a:gridCol w="336408"/>
                <a:gridCol w="336408"/>
                <a:gridCol w="336408"/>
                <a:gridCol w="336408"/>
                <a:gridCol w="336408"/>
                <a:gridCol w="418445"/>
                <a:gridCol w="418445"/>
                <a:gridCol w="336408"/>
                <a:gridCol w="336408"/>
              </a:tblGrid>
              <a:tr h="171237">
                <a:tc rowSpan="4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Залогодатели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Залогодержатели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32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2014-2018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2014-2018 гг.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  2014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1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доли, 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абс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05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отклон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 роста, доли ед.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5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доли, 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абс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отклонен.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 роста, доли ед</a:t>
                      </a: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Российские 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банки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участники сделки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52,69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договора залога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69,41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ОИС 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залоге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293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1674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61,05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Зарубежные банковские синдикаты и банки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участники сделки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8,06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договора залога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ОИС </a:t>
                      </a:r>
                      <a:r>
                        <a:rPr lang="ru-RU" sz="105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залоге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1,53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Российские </a:t>
                      </a:r>
                      <a:r>
                        <a:rPr lang="ru-RU" sz="105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юридичес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-кие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участники сделки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1,65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22,04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договора залога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73,06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2,85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15,53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ОИС 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05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залоге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237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757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76,91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4,21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16,67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Зарубежные </a:t>
                      </a:r>
                      <a:r>
                        <a:rPr lang="ru-RU" sz="105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юридичес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-кие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участники сделки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10,75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договора залога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17,81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2,29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7,76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ОИС в залоге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20,82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-22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534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19,47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-168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Физические лица-резиденты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участники сделки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5,67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5,91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договора залога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3,42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ОИС в залоге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2,22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1,24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Физические 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лица-</a:t>
                      </a:r>
                      <a:r>
                        <a:rPr lang="ru-RU" sz="105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нерезиден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участники сделки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0,54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договора залога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ОИС </a:t>
                      </a:r>
                      <a:r>
                        <a:rPr lang="ru-RU" sz="105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 залоге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35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участники сделки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186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1,19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64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договора залога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438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9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3,06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438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3,06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ОИС </a:t>
                      </a:r>
                      <a:r>
                        <a:rPr lang="ru-RU" sz="105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 залоге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283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461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847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867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2742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583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3,05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283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461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847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867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2742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583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3,05</a:t>
                      </a:r>
                      <a:endParaRPr lang="ru-RU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07950" y="-112713"/>
            <a:ext cx="8893175" cy="123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1581150" algn="l"/>
              </a:tabLst>
              <a:defRPr sz="32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1581150" algn="l"/>
              </a:tabLst>
              <a:defRPr sz="28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1581150" algn="l"/>
              </a:tabLst>
              <a:defRPr sz="24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1581150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1581150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1581150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1581150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1581150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1581150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 typeface="Times New Roman" pitchFamily="18" charset="0"/>
              <a:buNone/>
            </a:pPr>
            <a:endParaRPr lang="ru-RU" altLang="ru-RU" sz="1600" b="1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1700" b="1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Среднее количество объектов интеллектуальной собственности на один договор по категориям участников за 2014-2018 гг.</a:t>
            </a:r>
            <a:endParaRPr lang="ru-RU" altLang="ru-RU" sz="1700">
              <a:solidFill>
                <a:schemeClr val="tx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endParaRPr lang="ru-RU" altLang="ru-RU" sz="1700" b="1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153275" y="6237288"/>
            <a:ext cx="1895475" cy="44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6045A9B1-931E-435F-9C8E-887286852712}" type="slidenum">
              <a:rPr lang="ru-RU" altLang="ru-RU" sz="12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11</a:t>
            </a:fld>
            <a:endParaRPr lang="ru-RU" altLang="ru-RU" sz="120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980727"/>
          <a:ext cx="7383591" cy="2253166"/>
        </p:xfrm>
        <a:graphic>
          <a:graphicData uri="http://schemas.openxmlformats.org/drawingml/2006/table">
            <a:tbl>
              <a:tblPr firstRow="1" firstCol="1" bandRow="1"/>
              <a:tblGrid>
                <a:gridCol w="2822008"/>
                <a:gridCol w="457783"/>
                <a:gridCol w="456306"/>
                <a:gridCol w="456306"/>
                <a:gridCol w="459259"/>
                <a:gridCol w="459259"/>
                <a:gridCol w="456306"/>
                <a:gridCol w="456306"/>
                <a:gridCol w="457783"/>
                <a:gridCol w="457783"/>
                <a:gridCol w="444492"/>
              </a:tblGrid>
              <a:tr h="2123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участников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Залогодатели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Залогодержатели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 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Российские компании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Зарубежные компании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Физические лица-резиденты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Физические лица-нерезиденты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5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429000"/>
            <a:ext cx="69135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Прямоугольник 2"/>
          <p:cNvSpPr>
            <a:spLocks noChangeArrowheads="1"/>
          </p:cNvSpPr>
          <p:nvPr/>
        </p:nvSpPr>
        <p:spPr bwMode="auto">
          <a:xfrm>
            <a:off x="466725" y="5876925"/>
            <a:ext cx="8353425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</a:t>
            </a:r>
            <a:r>
              <a:rPr lang="ru-RU" altLang="ru-RU" sz="1600" b="1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Среднее количество объектов интеллектуальной собственности на один договор залога  по категориям банков-залогодержателей за 2014-2018 гг., единиц/договор </a:t>
            </a: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79388" y="153988"/>
            <a:ext cx="8821737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деятельности российских компаний-залогодателей и                                                       российских  компаний-залогодержателей в 2014-2018 гг.</a:t>
            </a:r>
            <a:endParaRPr lang="ru-RU" altLang="ru-RU">
              <a:solidFill>
                <a:schemeClr val="tx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1600" b="1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105650" y="6308725"/>
            <a:ext cx="1895475" cy="447675"/>
          </a:xfrm>
        </p:spPr>
        <p:txBody>
          <a:bodyPr/>
          <a:lstStyle/>
          <a:p>
            <a:pPr>
              <a:defRPr/>
            </a:pPr>
            <a:endParaRPr lang="ru-RU" sz="1200" b="1" dirty="0" smtClean="0">
              <a:solidFill>
                <a:schemeClr val="tx1"/>
              </a:solidFill>
              <a:effectLst/>
            </a:endParaRPr>
          </a:p>
          <a:p>
            <a:pPr>
              <a:defRPr/>
            </a:pPr>
            <a:fld id="{7FF4B8CC-C5C8-4913-A7CB-7046044CD945}" type="slidenum">
              <a:rPr lang="ru-RU" sz="1200" b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ru-RU" sz="12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908050"/>
          <a:ext cx="8280400" cy="5803900"/>
        </p:xfrm>
        <a:graphic>
          <a:graphicData uri="http://schemas.openxmlformats.org/drawingml/2006/table">
            <a:tbl>
              <a:tblPr/>
              <a:tblGrid>
                <a:gridCol w="4319588"/>
                <a:gridCol w="1152525"/>
                <a:gridCol w="792162"/>
                <a:gridCol w="1079500"/>
                <a:gridCol w="936625"/>
              </a:tblGrid>
              <a:tr h="203200"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деятельности 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Залогодатели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Залогодержатели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Количество, ед.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Доля, %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Количество, ед.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Доля, %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Научно-исследовательские разработки  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Строительство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Производство конструкционных материалов, цемента, керамики, бумаги, лаков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Производство станков, оборудования, железнодорожных вагонов, металла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Добыча полезных ископаемых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Производство продуктов питания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Производство одежды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Производство мебели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Производство алкогольной продукции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Торговля алкоголем 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Торговля продуктами питания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Торговля промышленными товарами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Юридические и финансовые консультации, рекламная и охранная деятельность, прочие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Операции с недвижимостью 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Деятельность средств массовой информации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 Деятельность ресторанов и кафе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 Производство и прокат кинофильмов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 Спортивная деятельность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 Медицинские услуги, производство лекарств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 Услуги связи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360" marR="613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07950" y="214313"/>
            <a:ext cx="8893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Банки – лидеры на рынке кредитования под залог  исключительных прав на результаты интеллектуальной деятельности и товарные знаки в России за 2014-2018 годы, ед.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41609-3A61-44A6-9431-CE8482D065A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8" y="798512"/>
          <a:ext cx="8568954" cy="5991125"/>
        </p:xfrm>
        <a:graphic>
          <a:graphicData uri="http://schemas.openxmlformats.org/drawingml/2006/table">
            <a:tbl>
              <a:tblPr firstRow="1" firstCol="1" bandRow="1"/>
              <a:tblGrid>
                <a:gridCol w="1549322"/>
                <a:gridCol w="322884"/>
                <a:gridCol w="504056"/>
                <a:gridCol w="360040"/>
                <a:gridCol w="360040"/>
                <a:gridCol w="360040"/>
                <a:gridCol w="360040"/>
                <a:gridCol w="432048"/>
                <a:gridCol w="504056"/>
                <a:gridCol w="360040"/>
                <a:gridCol w="432048"/>
                <a:gridCol w="485934"/>
                <a:gridCol w="306154"/>
                <a:gridCol w="440622"/>
                <a:gridCol w="352322"/>
                <a:gridCol w="321777"/>
                <a:gridCol w="350216"/>
                <a:gridCol w="350216"/>
                <a:gridCol w="417099"/>
              </a:tblGrid>
              <a:tr h="1765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Залогодержатель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Рейтинговый балл за        </a:t>
                      </a:r>
                      <a:r>
                        <a:rPr lang="ru-RU" sz="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2014-2018 гг.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Договоров залога,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 в залоге, ед.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ПАО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«Сбербанк России», Москва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ПМ, 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 ПО,ТЗ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РОССИЙСКИЙ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НАЦ.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КОММЕРЧЕСКИЙ БАНК  (ПАО), г. Симферополь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247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3. АО «Российский Сельскохозяйственный банк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», г. Москва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ПАО Банк «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Объединен-</a:t>
                      </a:r>
                      <a:r>
                        <a:rPr lang="ru-RU" sz="9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финансовый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», 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ПО,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ПО, 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Банк ВТБ (ПАО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r>
                        <a:rPr lang="ru-RU" sz="9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Санкт-Петербург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ПАО Банк «Финансовая Корпорация Открытие»,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ПМ, 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ПАО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Банк                 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«Санкт-Петербург»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8.  ПАО «МОСКОВСКИЙ КРЕДИТНЫЙ БАНК», 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г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Москва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 ПАО «Промсвязьбанк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 АО АКБ «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МЕЖДУНАРОДНЫЙ  ФИНАНСОВЫЙ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КЛУБ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ПМ,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ПО,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244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ПМ,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ПО,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227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ПО, ТЗ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635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  <a:endParaRPr lang="ru-RU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1359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1650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599" marR="5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07950" y="182563"/>
            <a:ext cx="8893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Региональные банки  на рынке кредитования под залог  ИП  на ОИС в России                           за 2014-2018 годы, ед.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169150" y="6381750"/>
            <a:ext cx="1836738" cy="385763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fld id="{0F29133C-C43F-446B-85CB-3A97CBFF63B7}" type="slidenum">
              <a:rPr lang="ru-RU" sz="1100" b="1" smtClean="0">
                <a:solidFill>
                  <a:schemeClr val="tx1"/>
                </a:solidFill>
                <a:effectLst/>
              </a:rPr>
              <a:pPr>
                <a:defRPr/>
              </a:pPr>
              <a:t>14</a:t>
            </a:fld>
            <a:endParaRPr lang="ru-RU" sz="11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43" y="908720"/>
          <a:ext cx="8605581" cy="5813910"/>
        </p:xfrm>
        <a:graphic>
          <a:graphicData uri="http://schemas.openxmlformats.org/drawingml/2006/table">
            <a:tbl>
              <a:tblPr firstRow="1" firstCol="1" bandRow="1"/>
              <a:tblGrid>
                <a:gridCol w="1973164"/>
                <a:gridCol w="424120"/>
                <a:gridCol w="371333"/>
                <a:gridCol w="342209"/>
                <a:gridCol w="342209"/>
                <a:gridCol w="359806"/>
                <a:gridCol w="363444"/>
                <a:gridCol w="363444"/>
                <a:gridCol w="368905"/>
                <a:gridCol w="427761"/>
                <a:gridCol w="427761"/>
                <a:gridCol w="345849"/>
                <a:gridCol w="345849"/>
                <a:gridCol w="347668"/>
                <a:gridCol w="347668"/>
                <a:gridCol w="345849"/>
                <a:gridCol w="337963"/>
                <a:gridCol w="337963"/>
                <a:gridCol w="432616"/>
              </a:tblGrid>
              <a:tr h="1393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Залогодержатель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 г.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Рейтинговый балл за 2014-2018 гг.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 залога,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Договоров залога, ед.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 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РОССИЙСКИЙ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НАЦИО-НАЛЬНЫЙ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КОММЕРЧЕСКИЙ БАНК  (ПАО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), г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Симферополь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247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ПАО «Восточный экспресс банк»,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Благовещенск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ОАО КБ «Солидарность», г. Самара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АО «АВТОВАЗБАНК», г. Тольятти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Банк «Йошкар-Ола» (ПАО), 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Йошкар-Ола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ТЗ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ПАО «САРОВБИЗНЕСБАНК», 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Саров 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ПМ, ПО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ПАО «Краснодарский краевой инвестиционный банк», г. Краснодар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 АКБ «</a:t>
                      </a:r>
                      <a:r>
                        <a:rPr lang="ru-RU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Газнефтьбанк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(АО), 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Саратов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 ПАО «БАНК СГБ»,  г. Вологда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 ПАО «Дальневосточный банк»,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Владивосток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 ПАО КБ «Центр-Инвест»,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Ростов-на-Дону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 ПАО «Первый Объединенный Банк», г. Самара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ПМ, ПО, 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ТЗ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9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316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388</a:t>
                      </a:r>
                      <a:endParaRPr lang="ru-RU" sz="9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63" marR="5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09538" y="52388"/>
            <a:ext cx="8893175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 sz="1600" b="1" dirty="0">
              <a:solidFill>
                <a:srgbClr val="0062A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altLang="ru-RU" sz="2400" b="1" dirty="0">
                <a:solidFill>
                  <a:schemeClr val="accent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Иностранные банки, предоставлявшие кредиты под залог  исключительных прав на объекты интеллектуальной собственности российским компаниям в 2014-2018 гг. </a:t>
            </a:r>
            <a:endParaRPr lang="ru-RU" altLang="ru-RU" sz="2400" dirty="0">
              <a:solidFill>
                <a:schemeClr val="accent4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169150" y="6381750"/>
            <a:ext cx="1836738" cy="385763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fld id="{724CC636-37B9-48DC-923C-004EA617BD48}" type="slidenum">
              <a:rPr lang="ru-RU" sz="11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ru-RU" sz="11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1" y="1700808"/>
          <a:ext cx="8712968" cy="4069815"/>
        </p:xfrm>
        <a:graphic>
          <a:graphicData uri="http://schemas.openxmlformats.org/drawingml/2006/table">
            <a:tbl>
              <a:tblPr firstRow="1" firstCol="1" bandRow="1"/>
              <a:tblGrid>
                <a:gridCol w="1626176"/>
                <a:gridCol w="1542175"/>
                <a:gridCol w="288032"/>
                <a:gridCol w="367314"/>
                <a:gridCol w="294130"/>
                <a:gridCol w="402325"/>
                <a:gridCol w="256323"/>
                <a:gridCol w="291740"/>
                <a:gridCol w="303747"/>
                <a:gridCol w="303747"/>
                <a:gridCol w="353967"/>
                <a:gridCol w="294130"/>
                <a:gridCol w="220598"/>
                <a:gridCol w="331880"/>
                <a:gridCol w="280935"/>
                <a:gridCol w="270728"/>
                <a:gridCol w="259325"/>
                <a:gridCol w="253923"/>
                <a:gridCol w="245516"/>
                <a:gridCol w="526257"/>
              </a:tblGrid>
              <a:tr h="4357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Залогодатель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Залогодержатель 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Характеристики договора залога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Рейтин-говый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балл за 2014-2018 годы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0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договоров, ед. 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 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договоров, ед. 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договоров, ед.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договоров, ед.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договоров, ед.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ОИС в залоге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Договоров залога, ед.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ОИС, ед.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1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5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ООО «Пирамида  КМ», 115419, Москва, 4-й Верхний </a:t>
                      </a:r>
                      <a:r>
                        <a:rPr lang="ru-RU" sz="105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Михайловский 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-д, д.1, стр.2 (RU).</a:t>
                      </a:r>
                      <a:endParaRPr lang="ru-RU" sz="105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РКБ Банк Лтд</a:t>
                      </a:r>
                      <a:r>
                        <a:rPr lang="ru-RU" sz="105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50" b="1" dirty="0" err="1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ул.Аматунтос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23105, 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Лимассол,Кипр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(CY)</a:t>
                      </a:r>
                      <a:endParaRPr lang="ru-RU" sz="105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2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32" marR="25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3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ООО  «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Купишуз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», 115114, Москва, </a:t>
                      </a:r>
                      <a:r>
                        <a:rPr lang="ru-RU" sz="105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ул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Летниковская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д. 10, стр. 5 (RU) </a:t>
                      </a:r>
                      <a:endParaRPr lang="ru-RU" sz="105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 ДОЙЧЕ БАНК </a:t>
                      </a:r>
                      <a:r>
                        <a:rPr lang="ru-RU" sz="105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АГ 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ФИЛИАЛ ДОЙЧ-ЛАНДГЕШЭФТ, </a:t>
                      </a:r>
                      <a:r>
                        <a:rPr lang="ru-RU" sz="105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60311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Франкфурт 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Маин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Федеративная Республика Германия (DE)</a:t>
                      </a:r>
                      <a:endParaRPr lang="ru-RU" sz="105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2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ЗАО «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Сызранская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Керамика»,  446016, Самарская  обл., г. 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Сыз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-рань, Пристанский спуск, 21 (RU).</a:t>
                      </a:r>
                      <a:endParaRPr lang="ru-RU" sz="105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 ЕВРОПЕЙСКИЙ  БАНК </a:t>
                      </a:r>
                      <a:r>
                        <a:rPr lang="ru-RU" sz="105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РЕКОНСТРУК-ЦИИ  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РАЗВИТИЯ,  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УанИксчейндж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Сквеар</a:t>
                      </a:r>
                      <a:r>
                        <a:rPr lang="ru-RU" sz="105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Лондон  ЕС2А2JN, Великобритания  (GB) </a:t>
                      </a:r>
                      <a:endParaRPr lang="ru-RU" sz="105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ТЗ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5" marR="40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92950" y="6308725"/>
            <a:ext cx="1895475" cy="4476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                                                       </a:t>
            </a:r>
            <a:fld id="{8A103E50-179C-4B61-A002-182FBCAB88F1}" type="slidenum"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50825" y="115888"/>
            <a:ext cx="86423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Выгоды кредитования под залог исключительных прав на объекты интеллектуальной собственности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16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850" y="1193800"/>
          <a:ext cx="8569325" cy="5110163"/>
        </p:xfrm>
        <a:graphic>
          <a:graphicData uri="http://schemas.openxmlformats.org/drawingml/2006/table">
            <a:tbl>
              <a:tblPr/>
              <a:tblGrid>
                <a:gridCol w="8569325"/>
              </a:tblGrid>
              <a:tr h="5080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F2D8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банка: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Возможность получения дополнительного процентного дохода.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Диверсификация клиентской базы в лице заемщиков.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Диверсификация залогового портфеля банка.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509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Снижение расходов банка-кредитора по кредитной сделке по сравнению с традиционными видами залога (нет необходимости в выездных проверках заложенного имущества и т.д.).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31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Залог уникального товарного знака может оказаться более действенным  механизмом воздействия на заемщика, чем традиционные активы (недвижимость и т.д.). Компании-заемщику выгодно вернуть кредит без нарушения условий кредитного договора для исключения перехода прав на ОИС к конкуренту.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540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Возможность подняться на качественно новый уровень в кредитовании, укрепить свое положение на сложном, конкурентном рынке.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87575" cy="447675"/>
          </a:xfrm>
        </p:spPr>
        <p:txBody>
          <a:bodyPr/>
          <a:lstStyle/>
          <a:p>
            <a:pPr>
              <a:defRPr/>
            </a:pPr>
            <a:endParaRPr lang="ru-RU" sz="1200" b="1" dirty="0" smtClean="0"/>
          </a:p>
          <a:p>
            <a:pPr>
              <a:defRPr/>
            </a:pPr>
            <a:fld id="{FDF9A38E-E77C-4BA8-ACBA-3CE0600D89BF}" type="slidenum"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17</a:t>
            </a:fld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50825" y="115888"/>
            <a:ext cx="8642350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Выгоды кредитования под залог исключительных прав на объекты интеллектуальной собственности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16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288" y="2276475"/>
          <a:ext cx="8208962" cy="3455988"/>
        </p:xfrm>
        <a:graphic>
          <a:graphicData uri="http://schemas.openxmlformats.org/drawingml/2006/table">
            <a:tbl>
              <a:tblPr/>
              <a:tblGrid>
                <a:gridCol w="8208962"/>
              </a:tblGrid>
              <a:tr h="8302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F2D8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компании-заемщика: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Возможность получения дополнительных средств для развития своей производственной деятельности.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Диверсификация своего залогового обеспечения при получении кредита в банке.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Возможность повысить эффективность управления своим внеоборотным  капиталом.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92950" y="6524625"/>
            <a:ext cx="1895475" cy="231775"/>
          </a:xfrm>
        </p:spPr>
        <p:txBody>
          <a:bodyPr/>
          <a:lstStyle/>
          <a:p>
            <a:pPr>
              <a:defRPr/>
            </a:pPr>
            <a:fld id="{D74201E9-77C1-4804-84BB-2726B0FC2882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250825" y="115888"/>
            <a:ext cx="8642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Риски и сложности  кредитования под залог ИП на ОИС</a:t>
            </a:r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750" y="957263"/>
          <a:ext cx="8280400" cy="5702300"/>
        </p:xfrm>
        <a:graphic>
          <a:graphicData uri="http://schemas.openxmlformats.org/drawingml/2006/table">
            <a:tbl>
              <a:tblPr/>
              <a:tblGrid>
                <a:gridCol w="6119813"/>
                <a:gridCol w="1008062"/>
                <a:gridCol w="1152525"/>
              </a:tblGrid>
              <a:tr h="269875"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Характерен для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банка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заемщика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Риск обесценивания ОИС………………………………………….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Риск утраты прав собственности на ОИС……………………….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Правовой риск……………………………………………………….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Риск недостаточной профессиональной подготовки работников банка………………………………………………………………………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Риск  отсутствия или незначительности опыта работы с подобным залогом………………………………………………………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Риск потери  качественного ОИС………………………………….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Сложности с дальнейшей реализацией ОИС (при необходимости)…………………………………………………………..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Сложности  с  адекватным определением рыночной стоимости залога……………………………………………………………………..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Сложности из-за использования  банком высоких залоговых дисконтов………………………………………………………………..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111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Сложности из-за необходимости наличия у компании-заемщика качественного имущества………………………………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012" marR="25012" marT="781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429684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32588" y="6308725"/>
            <a:ext cx="2232025" cy="44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99BA496-8527-4EAE-8AD2-1FFC4F37E805}" type="slidenum">
              <a:rPr lang="ru-RU" altLang="ru-RU" sz="1400" b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19</a:t>
            </a:fld>
            <a:endParaRPr lang="ru-RU" altLang="ru-RU" sz="1400" b="1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50825" y="231775"/>
            <a:ext cx="8713788" cy="578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8" charset="0"/>
              <a:buNone/>
            </a:pPr>
            <a:endParaRPr lang="en-US" altLang="ru-RU" b="1">
              <a:solidFill>
                <a:srgbClr val="FFFF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800" b="1">
                <a:latin typeface="Times New Roman" pitchFamily="18" charset="0"/>
              </a:rPr>
              <a:t>Проблемы управления </a:t>
            </a:r>
          </a:p>
          <a:p>
            <a:pPr algn="ctr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800" b="1">
                <a:latin typeface="Times New Roman" pitchFamily="18" charset="0"/>
              </a:rPr>
              <a:t>интеллектуальной собственностью компании</a:t>
            </a:r>
            <a:r>
              <a:rPr lang="ru-RU" altLang="ru-RU" b="1">
                <a:latin typeface="Times New Roman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b="1">
                <a:latin typeface="Times New Roman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000" b="1">
                <a:solidFill>
                  <a:srgbClr val="FF3300"/>
                </a:solidFill>
                <a:latin typeface="Times New Roman" pitchFamily="18" charset="0"/>
              </a:rPr>
              <a:t>1. </a:t>
            </a:r>
            <a:r>
              <a:rPr lang="ru-RU" altLang="ru-RU" sz="2000" b="1">
                <a:latin typeface="Times New Roman" pitchFamily="18" charset="0"/>
              </a:rPr>
              <a:t>Оценка рыночной стоимости.</a:t>
            </a:r>
          </a:p>
          <a:p>
            <a:pPr algn="just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000" b="1">
                <a:solidFill>
                  <a:srgbClr val="FF3300"/>
                </a:solidFill>
                <a:latin typeface="Times New Roman" pitchFamily="18" charset="0"/>
              </a:rPr>
              <a:t>2.</a:t>
            </a:r>
            <a:r>
              <a:rPr lang="ru-RU" altLang="ru-RU" sz="2000" b="1">
                <a:latin typeface="Times New Roman" pitchFamily="18" charset="0"/>
              </a:rPr>
              <a:t> Выбор способа расчета амортизационных отчислений.</a:t>
            </a:r>
          </a:p>
          <a:p>
            <a:pPr algn="just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000" b="1">
                <a:solidFill>
                  <a:srgbClr val="FF3300"/>
                </a:solidFill>
                <a:latin typeface="Times New Roman" pitchFamily="18" charset="0"/>
              </a:rPr>
              <a:t>3.</a:t>
            </a:r>
            <a:r>
              <a:rPr lang="ru-RU" altLang="ru-RU" sz="2000" b="1">
                <a:latin typeface="Times New Roman" pitchFamily="18" charset="0"/>
              </a:rPr>
              <a:t> Использование в качестве вклада в уставный капитал других организаций.</a:t>
            </a:r>
          </a:p>
          <a:p>
            <a:pPr algn="just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000" b="1">
                <a:solidFill>
                  <a:srgbClr val="FF3300"/>
                </a:solidFill>
                <a:latin typeface="Times New Roman" pitchFamily="18" charset="0"/>
              </a:rPr>
              <a:t>4.</a:t>
            </a:r>
            <a:r>
              <a:rPr lang="ru-RU" altLang="ru-RU" sz="2000" b="1">
                <a:latin typeface="Times New Roman" pitchFamily="18" charset="0"/>
              </a:rPr>
              <a:t> Передача прав на пользование объектами интеллектуальной собственности другим хозяйствующим субъектам (лицензирование и т.д.).</a:t>
            </a:r>
          </a:p>
          <a:p>
            <a:pPr algn="just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000" b="1">
                <a:solidFill>
                  <a:srgbClr val="FF3300"/>
                </a:solidFill>
                <a:latin typeface="Times New Roman" pitchFamily="18" charset="0"/>
              </a:rPr>
              <a:t>5. </a:t>
            </a:r>
            <a:r>
              <a:rPr lang="ru-RU" altLang="ru-RU" sz="2000" b="1">
                <a:latin typeface="Times New Roman" pitchFamily="18" charset="0"/>
              </a:rPr>
              <a:t>Анализ  экономической эффективности использования объектов интеллектуальной собственности.</a:t>
            </a:r>
          </a:p>
          <a:p>
            <a:pPr algn="just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000" b="1">
                <a:solidFill>
                  <a:srgbClr val="FF3300"/>
                </a:solidFill>
                <a:latin typeface="Times New Roman" pitchFamily="18" charset="0"/>
              </a:rPr>
              <a:t>6</a:t>
            </a:r>
            <a:r>
              <a:rPr lang="ru-RU" altLang="ru-RU" sz="2000" b="1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ru-RU" altLang="ru-RU" sz="2000" b="1">
                <a:latin typeface="Times New Roman" pitchFamily="18" charset="0"/>
              </a:rPr>
              <a:t> Использование исключительных прав на объекты интеллектуальной собственности в качестве залога в равной степени с иным имуществом при получении банковских кредитов  и займов от  иных  юридических и физических лиц.</a:t>
            </a:r>
          </a:p>
        </p:txBody>
      </p:sp>
      <p:sp>
        <p:nvSpPr>
          <p:cNvPr id="614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14550" cy="44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6B012F30-E6DF-4085-9608-43C7E25C7DB2}" type="slidenum">
              <a:rPr lang="ru-RU" altLang="ru-RU" sz="1200" b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2</a:t>
            </a:fld>
            <a:endParaRPr lang="ru-RU" altLang="ru-RU" sz="1200" b="1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786874" cy="6095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04025" y="6308725"/>
            <a:ext cx="2259013" cy="44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endParaRPr lang="ru-RU" altLang="ru-RU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8" charset="0"/>
              <a:buNone/>
            </a:pPr>
            <a:fld id="{CBE96472-D632-446D-8B4C-58432448C143}" type="slidenum">
              <a:rPr lang="ru-RU" altLang="ru-RU" sz="1200" b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20</a:t>
            </a:fld>
            <a:endParaRPr lang="ru-RU" altLang="ru-RU" sz="1200" b="1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7800" y="1557338"/>
          <a:ext cx="8786813" cy="4824412"/>
        </p:xfrm>
        <a:graphic>
          <a:graphicData uri="http://schemas.openxmlformats.org/drawingml/2006/table">
            <a:tbl>
              <a:tblPr/>
              <a:tblGrid>
                <a:gridCol w="8786813"/>
              </a:tblGrid>
              <a:tr h="3254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1. Со стороны государства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1.1  Дальнейшее развитие законодательства, регулирующего ситуации залога исключительных прав на ОИС. 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54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2. Со стороны Центрального Банка Российской Федерации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11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2.1 Включение исключительных прав на ОИС при залоге в первую или вторую категорию качества с целью уменьшения резервов на возможные потери по ссудам.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11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2.2 Положительное решение вопроса о предоставлении  налоговых льгот банкам, реализующим кредитование под залог интеллектуальных прав на ОИС.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3. Со стороны российского оценочного сообщества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11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3.1 Активное развитие теоретических и практических аспектов деятельности по оценке рыночной (или иной) стоимости исключительных прав на ОИС.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482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4. Совместные усилия заинтересованных сторон   (государство, банки,                                 компании-заемщики   и  т.д.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2322" marR="3232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350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4.1. Практические действия по дальнейшему развитию рынка ОИС в части активизации мер по обеспечению комфортных и цивилизованных условий для сделок купли-продажи ОИС через современные электронные специализированные торговые площадки –                      Биржи интеллектуальной собственности (российские и зарубежные).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55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4.2.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Популяризация данного способа обеспечения.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62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25627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5628" name="Rectangle 3"/>
          <p:cNvSpPr>
            <a:spLocks noChangeArrowheads="1"/>
          </p:cNvSpPr>
          <p:nvPr/>
        </p:nvSpPr>
        <p:spPr bwMode="auto">
          <a:xfrm>
            <a:off x="0" y="9525"/>
            <a:ext cx="3079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000" u="sng" baseline="30000">
                <a:solidFill>
                  <a:srgbClr val="919191"/>
                </a:solidFill>
                <a:latin typeface="Calibri" pitchFamily="34" charset="0"/>
                <a:cs typeface="Times New Roman" pitchFamily="18" charset="0"/>
              </a:rPr>
              <a:t>[1]</a:t>
            </a:r>
            <a:r>
              <a:rPr lang="ru-RU" altLang="ru-RU" sz="1000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/>
          </a:p>
        </p:txBody>
      </p:sp>
      <p:sp>
        <p:nvSpPr>
          <p:cNvPr id="25629" name="Прямоугольник 7"/>
          <p:cNvSpPr>
            <a:spLocks noChangeArrowheads="1"/>
          </p:cNvSpPr>
          <p:nvPr/>
        </p:nvSpPr>
        <p:spPr bwMode="auto">
          <a:xfrm>
            <a:off x="307975" y="354013"/>
            <a:ext cx="8621713" cy="1154112"/>
          </a:xfrm>
          <a:prstGeom prst="rect">
            <a:avLst/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300" b="1">
                <a:latin typeface="Times New Roman" pitchFamily="18" charset="0"/>
                <a:cs typeface="Times New Roman" pitchFamily="18" charset="0"/>
              </a:rPr>
              <a:t>Направления  развития кредитования  под залог исключительных прав на объекты интеллектуальной  собственности </a:t>
            </a:r>
            <a:endParaRPr lang="ru-RU" altLang="ru-RU" sz="2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9925" y="6453188"/>
            <a:ext cx="1909763" cy="242887"/>
          </a:xfrm>
        </p:spPr>
        <p:txBody>
          <a:bodyPr/>
          <a:lstStyle/>
          <a:p>
            <a:pPr>
              <a:defRPr/>
            </a:pPr>
            <a:fld id="{CE4FBCB0-A21C-4632-9BF1-B53DA364CB9E}" type="slidenum">
              <a:rPr lang="ru-RU" sz="1200" b="1" smtClean="0"/>
              <a:pPr>
                <a:defRPr/>
              </a:pPr>
              <a:t>21</a:t>
            </a:fld>
            <a:endParaRPr lang="ru-RU" sz="1200" b="1" dirty="0"/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7975" y="908050"/>
          <a:ext cx="8440738" cy="5614988"/>
        </p:xfrm>
        <a:graphic>
          <a:graphicData uri="http://schemas.openxmlformats.org/drawingml/2006/table">
            <a:tbl>
              <a:tblPr/>
              <a:tblGrid>
                <a:gridCol w="8440738"/>
              </a:tblGrid>
              <a:tr h="338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99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  Со стороны коммерческого банка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13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5.1. Качественная и комплексная оценка кредитоспособности компании-заемщика.                             Использование адекватных залоговых дисконтов.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5.2. Качественная экспертиза прав  на ОИС,  предлагаемых в залог.</a:t>
                      </a: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350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5.3 Адекватная оценка рыночной стоимости прав на ОИС.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В отчете оценщика отметим необходимость присутствия  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правильно сформулированного определения объекта оценки; наличия четко прописанных ценообразующих показателей имущественных прав (включая качество, соответствие, практическую применимость и т.д.).</a:t>
                      </a:r>
                    </a:p>
                  </a:txBody>
                  <a:tcPr marL="32322" marR="3232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.4. Оценка рейдеропригодности  передаваемых в залог ОИС.</a:t>
                      </a:r>
                    </a:p>
                  </a:txBody>
                  <a:tcPr marL="32322" marR="3232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508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5.5. Тщательная подготовка условий и текстов необходимых документов (кредитный договор, договор залога и т.д.) с учетом специфики ИП на ОИС как залогового актива.</a:t>
                      </a:r>
                    </a:p>
                  </a:txBody>
                  <a:tcPr marL="32322" marR="3232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508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5.6. Использование в договоре плавающей процентной ставки по кредиту с четким определением причин и условий изменения ее величины.</a:t>
                      </a:r>
                    </a:p>
                  </a:txBody>
                  <a:tcPr marL="32322" marR="3232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66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5.7. Обеспечение процедуры тщательного контроля за деятельностью компании-заемщика со стороны банка.</a:t>
                      </a:r>
                    </a:p>
                  </a:txBody>
                  <a:tcPr marL="32322" marR="3232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64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5.8. Использование механизма дополнительных гарантий (страхование предмета залога; возможность замены предмета залога равноценным имуществом).</a:t>
                      </a:r>
                    </a:p>
                  </a:txBody>
                  <a:tcPr marL="32322" marR="3232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5.9. Оформление кредита под залог ИП на ОИС в головном офисе банка, а не в региональных подразделениях.</a:t>
                      </a:r>
                    </a:p>
                  </a:txBody>
                  <a:tcPr marL="32322" marR="3232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FFFFFF"/>
                          </a:solidFill>
                          <a:latin typeface="Tahoma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1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5.10  Использование ОИС в комплекте с традиционным залогом.</a:t>
                      </a:r>
                    </a:p>
                  </a:txBody>
                  <a:tcPr marL="32322" marR="3232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65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solidFill>
                  <a:srgbClr val="FFFFFF"/>
                </a:solidFill>
              </a:rPr>
              <a:t/>
            </a:r>
            <a:br>
              <a:rPr lang="ru-RU" altLang="ru-RU">
                <a:solidFill>
                  <a:srgbClr val="FFFFFF"/>
                </a:solidFill>
              </a:rPr>
            </a:b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6653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6654" name="Rectangle 3"/>
          <p:cNvSpPr>
            <a:spLocks noChangeArrowheads="1"/>
          </p:cNvSpPr>
          <p:nvPr/>
        </p:nvSpPr>
        <p:spPr bwMode="auto">
          <a:xfrm>
            <a:off x="0" y="9525"/>
            <a:ext cx="3079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000" u="sng" baseline="30000">
                <a:solidFill>
                  <a:srgbClr val="919191"/>
                </a:solidFill>
                <a:latin typeface="Calibri" pitchFamily="34" charset="0"/>
                <a:cs typeface="Times New Roman" pitchFamily="18" charset="0"/>
              </a:rPr>
              <a:t>[1]</a:t>
            </a:r>
            <a:r>
              <a:rPr lang="ru-RU" altLang="ru-RU" sz="100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6655" name="Прямоугольник 7"/>
          <p:cNvSpPr>
            <a:spLocks noChangeArrowheads="1"/>
          </p:cNvSpPr>
          <p:nvPr/>
        </p:nvSpPr>
        <p:spPr bwMode="auto">
          <a:xfrm>
            <a:off x="357188" y="0"/>
            <a:ext cx="8572500" cy="70802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Направления  развития кредитования  под залог исключительных прав на объекты интеллектуальной  собственности (продолжение)</a:t>
            </a:r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26300" y="6308725"/>
            <a:ext cx="1895475" cy="447675"/>
          </a:xfrm>
        </p:spPr>
        <p:txBody>
          <a:bodyPr/>
          <a:lstStyle/>
          <a:p>
            <a:pPr>
              <a:defRPr/>
            </a:pPr>
            <a:r>
              <a:rPr lang="ru-RU" sz="1200" b="1" dirty="0" smtClean="0"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>
              <a:defRPr/>
            </a:pPr>
            <a:fld id="{B87305E4-5BCF-456E-B30C-F5EAF56AC6AE}" type="slidenum">
              <a:rPr lang="ru-RU" sz="1200" b="1" smtClean="0"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22</a:t>
            </a:fld>
            <a:endParaRPr lang="ru-RU" sz="1200" b="1" dirty="0">
              <a:solidFill>
                <a:schemeClr val="accent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idx="1"/>
          </p:nvPr>
        </p:nvSpPr>
        <p:spPr>
          <a:xfrm>
            <a:off x="214313" y="357188"/>
            <a:ext cx="8643937" cy="5857875"/>
          </a:xfrm>
        </p:spPr>
        <p:txBody>
          <a:bodyPr/>
          <a:lstStyle/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В настоящее время в России действует:</a:t>
            </a:r>
          </a:p>
          <a:p>
            <a:pPr algn="r">
              <a:spcBef>
                <a:spcPct val="0"/>
              </a:spcBef>
              <a:buFont typeface="Times New Roman" pitchFamily="18" charset="0"/>
              <a:buNone/>
            </a:pPr>
            <a:endParaRPr lang="ru-RU" alt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ГОСТ Р 58590-2019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Национальный Стандарт 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endParaRPr lang="ru-RU" altLang="ru-RU" sz="2400" b="1" smtClean="0"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800" b="1" smtClean="0">
                <a:solidFill>
                  <a:schemeClr val="bg1"/>
                </a:solidFill>
                <a:effectLst/>
                <a:latin typeface="Arial" pitchFamily="34" charset="0"/>
              </a:rPr>
              <a:t>ИНТЕЛЛЕКТУАЛЬНАЯ СОБСТВЕННОСТЬ.</a:t>
            </a:r>
            <a:br>
              <a:rPr lang="ru-RU" altLang="ru-RU" sz="2800" b="1" smtClean="0">
                <a:solidFill>
                  <a:schemeClr val="bg1"/>
                </a:solidFill>
                <a:effectLst/>
                <a:latin typeface="Arial" pitchFamily="34" charset="0"/>
              </a:rPr>
            </a:br>
            <a:r>
              <a:rPr lang="ru-RU" altLang="ru-RU" sz="2800" b="1" smtClean="0">
                <a:solidFill>
                  <a:schemeClr val="bg1"/>
                </a:solidFill>
                <a:effectLst/>
                <a:latin typeface="Arial" pitchFamily="34" charset="0"/>
              </a:rPr>
              <a:t>УПРАВЛЕНИЕ В КРЕДИТНОЙ ОРГАНИЗАЦИИ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endParaRPr lang="ru-RU" altLang="ru-RU" sz="2800" b="1" smtClean="0">
              <a:solidFill>
                <a:schemeClr val="bg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en-US" altLang="ru-RU" sz="2600" b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Intellectual property. Management in the credit organization</a:t>
            </a:r>
          </a:p>
          <a:p>
            <a:pPr>
              <a:buFont typeface="Times New Roman" pitchFamily="18" charset="0"/>
              <a:buNone/>
            </a:pPr>
            <a:endParaRPr lang="ru-RU" altLang="ru-RU" smtClean="0"/>
          </a:p>
          <a:p>
            <a:pPr algn="just">
              <a:buFont typeface="Times New Roman" pitchFamily="18" charset="0"/>
              <a:buNone/>
            </a:pPr>
            <a:r>
              <a:rPr lang="ru-RU" altLang="ru-RU" sz="2000" b="1" i="1" smtClean="0">
                <a:effectLst/>
                <a:latin typeface="Times New Roman" pitchFamily="18" charset="0"/>
                <a:cs typeface="Times New Roman" pitchFamily="18" charset="0"/>
              </a:rPr>
              <a:t>Автор данной презентации Масленкова О.Ф. принимала</a:t>
            </a:r>
          </a:p>
          <a:p>
            <a:pPr algn="just">
              <a:buFont typeface="Times New Roman" pitchFamily="18" charset="0"/>
              <a:buNone/>
            </a:pPr>
            <a:r>
              <a:rPr lang="ru-RU" altLang="ru-RU" sz="2000" b="1" i="1" smtClean="0">
                <a:effectLst/>
                <a:latin typeface="Times New Roman" pitchFamily="18" charset="0"/>
                <a:cs typeface="Times New Roman" pitchFamily="18" charset="0"/>
              </a:rPr>
              <a:t>непосредственное участие в его разработке.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330450" cy="4476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</a:p>
          <a:p>
            <a:pPr>
              <a:defRPr/>
            </a:pPr>
            <a:fld id="{CC26EDAC-B5D1-4E62-9D16-AB7053E507D2}" type="slidenum"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23</a:t>
            </a:fld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idx="1"/>
          </p:nvPr>
        </p:nvSpPr>
        <p:spPr>
          <a:xfrm>
            <a:off x="214313" y="357188"/>
            <a:ext cx="8643937" cy="5857875"/>
          </a:xfrm>
        </p:spPr>
        <p:txBody>
          <a:bodyPr/>
          <a:lstStyle/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В настоящее время в России действует:</a:t>
            </a:r>
          </a:p>
          <a:p>
            <a:pPr algn="r">
              <a:spcBef>
                <a:spcPct val="0"/>
              </a:spcBef>
              <a:buFont typeface="Times New Roman" pitchFamily="18" charset="0"/>
              <a:buNone/>
            </a:pPr>
            <a:endParaRPr lang="ru-RU" alt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ГОСТ Р 70484-2022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Национальный Стандарт 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endParaRPr lang="ru-RU" altLang="ru-RU" sz="2400" b="1" smtClean="0"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800" b="1" smtClean="0">
                <a:solidFill>
                  <a:schemeClr val="bg1"/>
                </a:solidFill>
                <a:effectLst/>
                <a:latin typeface="Arial" pitchFamily="34" charset="0"/>
              </a:rPr>
              <a:t>ИНТЕЛЛЕКТУАЛЬНАЯ СОБСТВЕННОСТЬ.</a:t>
            </a:r>
            <a:br>
              <a:rPr lang="ru-RU" altLang="ru-RU" sz="2800" b="1" smtClean="0">
                <a:solidFill>
                  <a:schemeClr val="bg1"/>
                </a:solidFill>
                <a:effectLst/>
                <a:latin typeface="Arial" pitchFamily="34" charset="0"/>
              </a:rPr>
            </a:br>
            <a:r>
              <a:rPr lang="ru-RU" altLang="ru-RU" sz="2800" b="1" smtClean="0">
                <a:solidFill>
                  <a:schemeClr val="bg1"/>
                </a:solidFill>
                <a:effectLst/>
                <a:latin typeface="Arial" pitchFamily="34" charset="0"/>
              </a:rPr>
              <a:t>СТРАХОВАНИЕ РИСКОВ</a:t>
            </a:r>
            <a:endParaRPr lang="ru-RU" altLang="ru-RU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330450" cy="4476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</a:p>
          <a:p>
            <a:pPr>
              <a:defRPr/>
            </a:pPr>
            <a:fld id="{35F2C27D-B755-4FBF-9F75-C8767FC1EE78}" type="slidenum"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24</a:t>
            </a:fld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353425" cy="1728788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u="sng" smtClean="0">
                <a:effectLst/>
                <a:latin typeface="Times New Roman" pitchFamily="18" charset="0"/>
                <a:cs typeface="Times New Roman" pitchFamily="18" charset="0"/>
              </a:rPr>
              <a:t>Кейс.  </a:t>
            </a: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Кредитование под залог ИП на ОИС.</a:t>
            </a:r>
            <a:br>
              <a:rPr lang="ru-RU" alt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600" smtClean="0">
                <a:effectLst/>
                <a:latin typeface="Times New Roman" pitchFamily="18" charset="0"/>
                <a:cs typeface="Times New Roman" pitchFamily="18" charset="0"/>
              </a:rPr>
              <a:t>Акционерное общество «Российский Банк поддержки малого и среднего предпринимательства»                 (АО «МСП Банк), г. Москва </a:t>
            </a:r>
            <a:br>
              <a:rPr lang="ru-RU" altLang="ru-RU" sz="260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b="0" smtClean="0">
                <a:solidFill>
                  <a:srgbClr val="39414E"/>
                </a:solidFill>
                <a:effectLst/>
                <a:latin typeface="Roboto"/>
              </a:rPr>
              <a:t/>
            </a:r>
            <a:br>
              <a:rPr lang="ru-RU" altLang="ru-RU" b="0" smtClean="0">
                <a:solidFill>
                  <a:srgbClr val="39414E"/>
                </a:solidFill>
                <a:effectLst/>
                <a:latin typeface="Roboto"/>
              </a:rPr>
            </a:br>
            <a:endParaRPr lang="ru-RU" alt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>
          <a:xfrm>
            <a:off x="539750" y="3644900"/>
            <a:ext cx="8208963" cy="2447925"/>
          </a:xfrm>
        </p:spPr>
        <p:txBody>
          <a:bodyPr/>
          <a:lstStyle/>
          <a:p>
            <a:r>
              <a:rPr lang="en-US" altLang="ru-RU" sz="1100" b="1" smtClean="0"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https://www.mspbank.ru/media/news/MSP-Bank-pervym-iz-rossiyskikh-bankov-predostavil-kredit-pod-zalog-tolko-intellektualnoy-sobstvennos/</a:t>
            </a:r>
            <a:endParaRPr lang="ru-RU" altLang="ru-RU" sz="1100" b="1" smtClean="0">
              <a:effectLst/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ru-RU" altLang="ru-RU" sz="1100" b="1" smtClean="0">
              <a:effectLst/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lnSpc>
                <a:spcPct val="115000"/>
              </a:lnSpc>
              <a:spcAft>
                <a:spcPts val="1875"/>
              </a:spcAft>
            </a:pPr>
            <a:r>
              <a:rPr lang="ru-RU" altLang="ru-RU" sz="1100" b="1" u="sng" smtClean="0"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mspbank.ru/media/news/MSP-Bank-predostavil-bolee-5-mlrd-rubley-pod-zalog-intellektualnoy-sobstvennosti-v-2020-godu/#:~:text=%D0%9C%D0%A1%D0%9F%20%D0%91%D0%B0%D0%BD%D0%BA%20%D0%B3%D0%BE%D1%82%D0%BE%D0%B2%20%D0%BF%D1%80%D0%B5%D0%B4%D0%BE%D1%81%D1%82%D0%B0%D0%B2%D0%B8%D1%82%D1%8C%20%D1%82%D0%B0%D0%BA%D0%B8%D0%BC,%D0%B3%D0%BE%D0%B4%D1%83%20%D0%B4%D0%BE%D1%81%D1%82%D0%B8%D0%B3%203%20%D0%BC%D0%BB%D1%80%D0%B4%20%D1%80%D1%83%D0%B1%D0%BB%D0%B5%D0%B9</a:t>
            </a:r>
            <a:r>
              <a:rPr lang="ru-RU" altLang="ru-RU" sz="1100" b="1" smtClean="0"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altLang="ru-RU" sz="1100" smtClean="0"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altLang="ru-RU" sz="2000" b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b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altLang="ru-RU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043113" cy="447675"/>
          </a:xfrm>
        </p:spPr>
        <p:txBody>
          <a:bodyPr/>
          <a:lstStyle/>
          <a:p>
            <a:pPr>
              <a:defRPr/>
            </a:pPr>
            <a:fld id="{91CE8842-EBD9-44DC-8BFE-0DFB533D3E1E}" type="slidenum"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25</a:t>
            </a:fld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133600"/>
            <a:ext cx="8224838" cy="4364038"/>
          </a:xfrm>
        </p:spPr>
        <p:txBody>
          <a:bodyPr/>
          <a:lstStyle/>
          <a:p>
            <a:pPr algn="ctr" eaLnBrk="1" hangingPunct="1"/>
            <a:r>
              <a:rPr lang="ru-RU" altLang="ru-RU" sz="7200" smtClean="0">
                <a:solidFill>
                  <a:srgbClr val="FFFFFF"/>
                </a:solidFill>
                <a:latin typeface="Times New Roman" pitchFamily="18" charset="0"/>
              </a:rPr>
              <a:t>Благодарю </a:t>
            </a:r>
            <a:br>
              <a:rPr lang="ru-RU" altLang="ru-RU" sz="720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altLang="ru-RU" sz="7200" smtClean="0">
                <a:solidFill>
                  <a:srgbClr val="FFFFFF"/>
                </a:solidFill>
                <a:latin typeface="Times New Roman" pitchFamily="18" charset="0"/>
              </a:rPr>
              <a:t>за внимание!</a:t>
            </a:r>
            <a:br>
              <a:rPr lang="ru-RU" altLang="ru-RU" sz="720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altLang="ru-RU" sz="7200" smtClean="0">
                <a:solidFill>
                  <a:srgbClr val="FFFFFF"/>
                </a:solidFill>
                <a:latin typeface="Times New Roman" pitchFamily="18" charset="0"/>
              </a:rPr>
              <a:t>             </a:t>
            </a:r>
            <a:r>
              <a:rPr lang="ru-RU" altLang="ru-RU" sz="2800" b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altLang="ru-RU" sz="250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Масленкова Ольга Федоровна,  </a:t>
            </a:r>
            <a:br>
              <a:rPr lang="ru-RU" altLang="ru-RU" sz="250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50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канд. экон. наук, доцент </a:t>
            </a:r>
            <a:br>
              <a:rPr lang="ru-RU" altLang="ru-RU" sz="250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50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23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Кузбасский гуманитарно-педагогический институт                                                                                                                                                                       				Кемеровского государственного университета</a:t>
            </a:r>
            <a:br>
              <a:rPr lang="ru-RU" altLang="ru-RU" sz="23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3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													</a:t>
            </a:r>
            <a:r>
              <a:rPr lang="ru-RU" altLang="ru-RU" sz="26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8-9</a:t>
            </a:r>
            <a:r>
              <a:rPr lang="ru-RU" altLang="ru-RU" sz="24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13-070-4910</a:t>
            </a:r>
            <a:r>
              <a:rPr lang="en-US" altLang="ru-RU" sz="24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4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										    </a:t>
            </a:r>
            <a:r>
              <a:rPr lang="en-US" altLang="ru-RU" sz="24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o_maslenkova@mail.ru</a:t>
            </a:r>
            <a:r>
              <a:rPr lang="ru-RU" altLang="ru-RU" sz="24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altLang="ru-RU" sz="7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87575" cy="447675"/>
          </a:xfrm>
        </p:spPr>
        <p:txBody>
          <a:bodyPr/>
          <a:lstStyle/>
          <a:p>
            <a:pPr>
              <a:defRPr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fld id="{145B24E6-5307-4A0F-BCD5-71085A789A50}" type="slidenum"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26</a:t>
            </a:fld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85750" y="-87313"/>
            <a:ext cx="8358188" cy="623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itchFamily="18" charset="0"/>
              <a:buNone/>
            </a:pPr>
            <a:endParaRPr lang="en-US" altLang="ru-RU" sz="1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endParaRPr lang="en-US" altLang="ru-RU" sz="120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endParaRPr lang="ru-RU" altLang="ru-RU" sz="25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В статье 358.18, п.2 ГК РФ  речь идет о необходимости государственной  регистрации залога исключительных прав (ИП) на объекты интеллектуальной собственности (ОИС).</a:t>
            </a: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endParaRPr lang="ru-RU" altLang="ru-RU" sz="25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Регистрация осуществляется по правилам раздела VII  ГК РФ. </a:t>
            </a: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endParaRPr lang="ru-RU" altLang="ru-RU" sz="25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В п.2 статьи 1232 ГК РФ: если результат интеллектуальной деятельности или средство индивидуализации подлежит государственной регистрации (обязательной или добровольной), то и  залог этого права также подлежат государственной регистрации.</a:t>
            </a:r>
            <a:endParaRPr lang="en-US" altLang="ru-RU" sz="2000" b="1">
              <a:latin typeface="Times New Roman" pitchFamily="18" charset="0"/>
              <a:ea typeface="ArialMT"/>
              <a:cs typeface="Times New Roman" pitchFamily="18" charset="0"/>
            </a:endParaRPr>
          </a:p>
        </p:txBody>
      </p:sp>
      <p:sp>
        <p:nvSpPr>
          <p:cNvPr id="71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CE949EA6-ED54-4A7B-8EEF-D6E938336B3D}" type="slidenum">
              <a:rPr lang="ru-RU" altLang="ru-RU" sz="1200" b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3</a:t>
            </a:fld>
            <a:endParaRPr lang="ru-RU" altLang="ru-RU" sz="1200" b="1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85750" y="377825"/>
            <a:ext cx="8358188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800"/>
              </a:spcBef>
              <a:buChar char="•"/>
              <a:defRPr sz="32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buChar char="–"/>
              <a:defRPr sz="28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buChar char="•"/>
              <a:defRPr sz="24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buChar char="–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 smtClean="0">
                <a:solidFill>
                  <a:schemeClr val="accent3"/>
                </a:solidFill>
                <a:latin typeface="Times New Roman" pitchFamily="18" charset="0"/>
                <a:ea typeface="ArialMT" charset="-128"/>
                <a:cs typeface="Times New Roman" pitchFamily="18" charset="0"/>
              </a:rPr>
              <a:t>Требуется государственная регистрация залога  исключительного права на следующие объекты интеллектуальной собственности: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ru-RU" alt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ru-RU" altLang="ru-RU" sz="2100" b="1" dirty="0" smtClean="0">
              <a:latin typeface="Times New Roman" pitchFamily="18" charset="0"/>
              <a:ea typeface="ArialMT" charset="-128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latin typeface="Times New Roman" pitchFamily="18" charset="0"/>
                <a:ea typeface="ArialMT" charset="-128"/>
              </a:rPr>
              <a:t>1. </a:t>
            </a:r>
            <a:r>
              <a:rPr lang="ru-RU" altLang="ru-RU" sz="2100" b="1" dirty="0" smtClean="0">
                <a:solidFill>
                  <a:schemeClr val="accent3"/>
                </a:solidFill>
                <a:latin typeface="Times New Roman" pitchFamily="18" charset="0"/>
                <a:ea typeface="ArialMT" charset="-128"/>
              </a:rPr>
              <a:t>Программы для ЭВМ и базы данных (федеральный закон №193-ФЗ от 28.06.2022 г.)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solidFill>
                  <a:schemeClr val="accent3"/>
                </a:solidFill>
                <a:latin typeface="Times New Roman" pitchFamily="18" charset="0"/>
                <a:ea typeface="ArialMT" charset="-128"/>
              </a:rPr>
              <a:t>2. Изобретения, полезные модели, промышленные образцы (статьи 1246 и 1353 ГК РФ).</a:t>
            </a:r>
            <a:endParaRPr lang="ru-RU" altLang="ru-RU" sz="21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solidFill>
                  <a:schemeClr val="accent3"/>
                </a:solidFill>
                <a:latin typeface="Times New Roman" pitchFamily="18" charset="0"/>
                <a:ea typeface="ArialMT" charset="-128"/>
              </a:rPr>
              <a:t>3. Селекционные достижения (статья 1246 и 1414 ГК РФ).</a:t>
            </a:r>
            <a:endParaRPr lang="ru-RU" altLang="ru-RU" sz="21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solidFill>
                  <a:schemeClr val="accent3"/>
                </a:solidFill>
                <a:latin typeface="Times New Roman" pitchFamily="18" charset="0"/>
                <a:ea typeface="ArialMT" charset="-128"/>
              </a:rPr>
              <a:t>4. Топологии интегральных микросхем в случае их регистрации по желанию правообладателя (статья 1246  и 1452 ГК РФ).</a:t>
            </a:r>
            <a:endParaRPr lang="ru-RU" altLang="ru-RU" sz="21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100" b="1" dirty="0" smtClean="0">
                <a:solidFill>
                  <a:schemeClr val="accent3"/>
                </a:solidFill>
                <a:latin typeface="Times New Roman" pitchFamily="18" charset="0"/>
                <a:ea typeface="ArialMT" charset="-128"/>
              </a:rPr>
              <a:t>5. Товарные знаки и знаки обслуживания (статьи 1246, 1480, 1492 ГК РФ).</a:t>
            </a:r>
            <a:endParaRPr lang="ru-RU" altLang="ru-RU" sz="21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CD117A08-2AB5-4B2B-82C1-AA7CA786AC1D}" type="slidenum">
              <a:rPr lang="ru-RU" altLang="ru-RU" sz="1200" b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4</a:t>
            </a:fld>
            <a:endParaRPr lang="ru-RU" altLang="ru-RU" sz="1200" b="1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85750" y="901700"/>
            <a:ext cx="85725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9pPr>
          </a:lstStyle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В российском юридическом поле действуют  нормативные документы:</a:t>
            </a: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1. Определяющие порядок и условия </a:t>
            </a:r>
            <a:r>
              <a:rPr lang="ru-RU" altLang="ru-RU" sz="2400" b="1">
                <a:latin typeface="Times New Roman" pitchFamily="18" charset="0"/>
                <a:ea typeface="ArialMT"/>
                <a:cs typeface="Times New Roman" pitchFamily="18" charset="0"/>
              </a:rPr>
              <a:t>государственной регистрации залога  исключительного права.</a:t>
            </a: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2. Обеспечивающие проверку договора залога исключительных прав  на предмет его соответствия  требованиям законодательства Российской Федерации.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3. Регламентирующие порядок исполнения функции по государственной регистрации залога.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043113" cy="44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DA00215-A28F-441E-9E2B-2CECBB329C86}" type="slidenum">
              <a:rPr lang="ru-RU" altLang="ru-RU" sz="1200" b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5</a:t>
            </a:fld>
            <a:endParaRPr lang="ru-RU" altLang="ru-RU" sz="1200" b="1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57188" y="481013"/>
            <a:ext cx="8358187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itchFamily="18" charset="0"/>
              <a:buNone/>
            </a:pPr>
            <a:endParaRPr lang="ru-RU" alt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Содержание договора залога права определено в пункте 1, статьи 358.3  ГК РФ.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ru-RU" altLang="ru-RU" sz="3600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Times New Roman" pitchFamily="18" charset="0"/>
              <a:buNone/>
            </a:pPr>
            <a:endParaRPr lang="ru-RU" altLang="ru-RU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	Процедура обращения взыскания на предмет залога определена федеральным законом от 02.10.2007 г. №229-ФЗ</a:t>
            </a: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«Об</a:t>
            </a: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исполнительном производстве».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ru-RU" altLang="ru-RU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009775" cy="44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CE1351-7714-4225-9130-C477198E10C4}" type="slidenum">
              <a:rPr lang="ru-RU" altLang="ru-RU" sz="1200" b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6</a:t>
            </a:fld>
            <a:endParaRPr lang="ru-RU" altLang="ru-RU" sz="1200" b="1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85750" y="-576263"/>
            <a:ext cx="8501063" cy="612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itchFamily="18" charset="0"/>
              <a:buNone/>
            </a:pP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Изменения залоговых правоотношений в части использования в качестве предмета залога           ИП на ОИС:</a:t>
            </a: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- имеют масштабный характер;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- значительно расширили возможности их использования в экономическом обороте;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- упрочили правовые  позиции  правообладателей.</a:t>
            </a:r>
            <a:endParaRPr lang="ru-RU" altLang="ru-RU" sz="2800" b="1">
              <a:latin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54FEE-171C-471E-910D-BDDC7CECA4A0}" type="slidenum">
              <a:rPr lang="ru-RU" sz="1200" b="1" smtClean="0"/>
              <a:pPr>
                <a:defRPr/>
              </a:pPr>
              <a:t>7</a:t>
            </a:fld>
            <a:endParaRPr lang="ru-RU" sz="1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539750" y="5084763"/>
            <a:ext cx="8286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FFFFFF"/>
                </a:solidFill>
                <a:latin typeface="Tahoma" pitchFamily="34" charset="0"/>
                <a:cs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 New Roman" pitchFamily="18" charset="0"/>
              <a:buNone/>
            </a:pPr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Times New Roman" pitchFamily="18" charset="0"/>
              <a:buNone/>
            </a:pPr>
            <a:r>
              <a:rPr lang="ru-RU" altLang="ru-RU" sz="1800" b="1">
                <a:latin typeface="Times New Roman" pitchFamily="18" charset="0"/>
                <a:cs typeface="Times New Roman" pitchFamily="18" charset="0"/>
              </a:rPr>
              <a:t>Рисунок  1 - Динамика зарегистрированных Роспатентом  договоров залога товарных знаков и РИД за период 2009 – 2018 годы  </a:t>
            </a:r>
          </a:p>
          <a:p>
            <a:pPr>
              <a:spcBef>
                <a:spcPct val="0"/>
              </a:spcBef>
              <a:buClrTx/>
              <a:buSzTx/>
              <a:buFont typeface="Times New Roman" pitchFamily="18" charset="0"/>
              <a:buNone/>
            </a:pPr>
            <a:endParaRPr lang="ru-RU" altLang="ru-RU" sz="1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Times New Roman" pitchFamily="18" charset="0"/>
              <a:buNone/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 (составлено автором на основе официальных отчетов Роспатента за 2009 - 2018 годы). 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049463" cy="447675"/>
          </a:xfrm>
        </p:spPr>
        <p:txBody>
          <a:bodyPr/>
          <a:lstStyle/>
          <a:p>
            <a:pPr>
              <a:defRPr/>
            </a:pPr>
            <a:fld id="{D7772B52-4598-48C0-A3A0-60FF02E2A3E7}" type="slidenum"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292" name="Диаграмма 5"/>
          <p:cNvGraphicFramePr>
            <a:graphicFrameLocks/>
          </p:cNvGraphicFramePr>
          <p:nvPr/>
        </p:nvGraphicFramePr>
        <p:xfrm>
          <a:off x="395288" y="836613"/>
          <a:ext cx="8353425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r:id="rId4" imgW="8742422" imgH="4133446" progId="Excel.Chart.8">
                  <p:embed/>
                </p:oleObj>
              </mc:Choice>
              <mc:Fallback>
                <p:oleObj r:id="rId4" imgW="8742422" imgH="4133446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353425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07950" y="182563"/>
            <a:ext cx="8893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залога исключительных прав на результаты интеллектуальной деятельности и товарные знаки в России за 2014-2018 годы, ед.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50A52-25E1-4855-AEC7-EE775FDF5B7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961493"/>
          <a:ext cx="8352611" cy="5618827"/>
        </p:xfrm>
        <a:graphic>
          <a:graphicData uri="http://schemas.openxmlformats.org/drawingml/2006/table">
            <a:tbl>
              <a:tblPr firstRow="1" firstCol="1" bandRow="1"/>
              <a:tblGrid>
                <a:gridCol w="1141704"/>
                <a:gridCol w="361002"/>
                <a:gridCol w="366052"/>
                <a:gridCol w="366052"/>
                <a:gridCol w="359741"/>
                <a:gridCol w="439262"/>
                <a:gridCol w="439262"/>
                <a:gridCol w="359741"/>
                <a:gridCol w="380250"/>
                <a:gridCol w="380568"/>
                <a:gridCol w="446836"/>
                <a:gridCol w="446836"/>
                <a:gridCol w="359741"/>
                <a:gridCol w="355955"/>
                <a:gridCol w="359741"/>
                <a:gridCol w="447467"/>
                <a:gridCol w="447467"/>
                <a:gridCol w="447467"/>
                <a:gridCol w="447467"/>
              </a:tblGrid>
              <a:tr h="6182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за 2014-2018 годы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Абсол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отклонение, ед.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 роста, %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1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Количество, ед.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Доля,%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Количество, ед.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Доля,%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Количество, ед.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Доля, %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Количество, ед.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Доля,%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Количество, ед.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Доля,%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Количество, ед.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Доля,% 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2017/2016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2018/2017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2018/2014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2017/2016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2018/2017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2018/2014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17">
                <a:tc grid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  залога ИП на ОИС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РИД, всего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233,3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 Изобретения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216,7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38,5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 Полезные модели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 </a:t>
                      </a:r>
                      <a:r>
                        <a:rPr lang="ru-RU" sz="11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Пром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1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образцы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233,3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Тов. знаки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68,8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92,5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378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86,3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170,5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130,8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412,1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(п.1+п.2)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438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178,6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117,6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306,3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94112"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Виды ОИС в залоге 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РИД, всего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10,4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275,0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 Изобретения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333,3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20,6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 Полезные модели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185,7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9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 </a:t>
                      </a:r>
                      <a:r>
                        <a:rPr lang="ru-RU" sz="11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Промыш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образцы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242,9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170,6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580,0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Товарные знаки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272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93,1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89,6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94,3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2515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91,7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581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176,9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107,8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345,1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(п.1 +п.2)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461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2742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386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183,7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102,4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305,3</a:t>
                      </a:r>
                      <a:endParaRPr lang="ru-RU" sz="11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25" marR="50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36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Тема Office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Тема Office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8568</TotalTime>
  <Words>3904</Words>
  <Application>Microsoft Office PowerPoint</Application>
  <PresentationFormat>Экран (4:3)</PresentationFormat>
  <Paragraphs>1703</Paragraphs>
  <Slides>26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9" baseType="lpstr">
      <vt:lpstr>Arial</vt:lpstr>
      <vt:lpstr>Lucida Sans Unicode</vt:lpstr>
      <vt:lpstr>Tahoma</vt:lpstr>
      <vt:lpstr>Times New Roman</vt:lpstr>
      <vt:lpstr>Calibri</vt:lpstr>
      <vt:lpstr>ArialMT</vt:lpstr>
      <vt:lpstr>+mj-lt</vt:lpstr>
      <vt:lpstr>Roboto</vt:lpstr>
      <vt:lpstr>Тема Office</vt:lpstr>
      <vt:lpstr>1_Тема Office</vt:lpstr>
      <vt:lpstr>2_Тема Office</vt:lpstr>
      <vt:lpstr>3_Тема Office</vt:lpstr>
      <vt:lpstr>Диаграмма Microsoft Excel</vt:lpstr>
      <vt:lpstr>                                ЗАЛОГ ИСКЛЮЧИТЕЛЬНЫХ ПРАВ             НА ОБЪЕКТЫ                       ИНТЕЛЛЕКТУАЛЬНОЙ СОБСТВЕННОСТИ.  НАПРАВЛЕНИЯ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Кейс.  Кредитование под залог ИП на ОИС.   Акционерное общество «Российский Банк поддержки малого и среднего предпринимательства»                 (АО «МСП Банк), г. Москва   </vt:lpstr>
      <vt:lpstr>Благодарю  за внимание!              © Масленкова Ольга Федоровна,                                                          канд. экон. наук, доцент              Кузбасский гуманитарно-педагогический институт                                                                                                                                                                           Кемеровского государственного университета              8-913-070-4910               o_maslenkova@mail.ru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ПРАКТИКА И РАЗРАБОТКА НАПРАВЛЕНИЙ СОВЕРШЕНСТВОВАНИЯ АВТОКРЕДИТОВАНИЯ В КОММЕРЧЕСКИХ БАНКАХ</dc:title>
  <dc:creator>SUPER</dc:creator>
  <cp:lastModifiedBy>Быстрова Вера Сергеевна</cp:lastModifiedBy>
  <cp:revision>373</cp:revision>
  <cp:lastPrinted>1601-01-01T00:00:00Z</cp:lastPrinted>
  <dcterms:created xsi:type="dcterms:W3CDTF">2004-04-21T18:57:12Z</dcterms:created>
  <dcterms:modified xsi:type="dcterms:W3CDTF">2023-09-01T08:56:12Z</dcterms:modified>
</cp:coreProperties>
</file>