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71" r:id="rId3"/>
    <p:sldId id="258" r:id="rId4"/>
    <p:sldId id="301" r:id="rId5"/>
    <p:sldId id="261" r:id="rId6"/>
    <p:sldId id="260" r:id="rId7"/>
    <p:sldId id="264" r:id="rId8"/>
    <p:sldId id="298" r:id="rId9"/>
    <p:sldId id="291" r:id="rId10"/>
    <p:sldId id="263" r:id="rId11"/>
    <p:sldId id="281" r:id="rId12"/>
    <p:sldId id="265" r:id="rId13"/>
    <p:sldId id="273" r:id="rId14"/>
    <p:sldId id="270" r:id="rId15"/>
    <p:sldId id="279" r:id="rId16"/>
    <p:sldId id="268" r:id="rId17"/>
    <p:sldId id="284" r:id="rId18"/>
    <p:sldId id="275" r:id="rId19"/>
    <p:sldId id="293" r:id="rId20"/>
    <p:sldId id="274" r:id="rId21"/>
    <p:sldId id="288" r:id="rId22"/>
    <p:sldId id="278" r:id="rId23"/>
    <p:sldId id="286" r:id="rId24"/>
    <p:sldId id="302" r:id="rId25"/>
    <p:sldId id="294" r:id="rId26"/>
    <p:sldId id="296" r:id="rId27"/>
    <p:sldId id="295" r:id="rId28"/>
    <p:sldId id="276" r:id="rId29"/>
    <p:sldId id="282" r:id="rId30"/>
    <p:sldId id="280" r:id="rId31"/>
    <p:sldId id="300" r:id="rId32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3" autoAdjust="0"/>
    <p:restoredTop sz="58974" autoAdjust="0"/>
  </p:normalViewPr>
  <p:slideViewPr>
    <p:cSldViewPr>
      <p:cViewPr>
        <p:scale>
          <a:sx n="66" d="100"/>
          <a:sy n="66" d="100"/>
        </p:scale>
        <p:origin x="-4854" y="-4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Sheet2!$C$3:$C$6</c:f>
              <c:strCache>
                <c:ptCount val="4"/>
                <c:pt idx="0">
                  <c:v>Стадии I и II</c:v>
                </c:pt>
                <c:pt idx="1">
                  <c:v>Стадии II и III</c:v>
                </c:pt>
                <c:pt idx="2">
                  <c:v>Стадия III - заявка на регистрацию</c:v>
                </c:pt>
                <c:pt idx="3">
                  <c:v>Заявка на регистрацию - разрешение</c:v>
                </c:pt>
              </c:strCache>
            </c:strRef>
          </c:cat>
          <c:val>
            <c:numRef>
              <c:f>Sheet2!$D$3:$D$6</c:f>
              <c:numCache>
                <c:formatCode>0.0%</c:formatCode>
                <c:ptCount val="4"/>
                <c:pt idx="0">
                  <c:v>0.52</c:v>
                </c:pt>
                <c:pt idx="1">
                  <c:v>0.28899999999999998</c:v>
                </c:pt>
                <c:pt idx="2">
                  <c:v>0.57799999999999996</c:v>
                </c:pt>
                <c:pt idx="3">
                  <c:v>0.90600000000000003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E18-4DE7-8E18-D592B3AFF0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0684416"/>
        <c:axId val="128054336"/>
      </c:barChart>
      <c:catAx>
        <c:axId val="13068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ru-RU"/>
          </a:p>
        </c:txPr>
        <c:crossAx val="128054336"/>
        <c:crosses val="autoZero"/>
        <c:auto val="1"/>
        <c:lblAlgn val="ctr"/>
        <c:lblOffset val="100"/>
        <c:noMultiLvlLbl val="0"/>
      </c:catAx>
      <c:valAx>
        <c:axId val="128054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ru-RU"/>
          </a:p>
        </c:txPr>
        <c:crossAx val="130684416"/>
        <c:crosses val="autoZero"/>
        <c:crossBetween val="between"/>
        <c:min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E1E8DF-641C-4324-BDDD-6BC1D75B3281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BE5A91-9296-4BF0-9C47-4C3F78D67E96}">
      <dgm:prSet phldrT="[Text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Сопоставимые величины</a:t>
          </a:r>
          <a:endParaRPr lang="en-US" b="1" dirty="0">
            <a:solidFill>
              <a:schemeClr val="tx1"/>
            </a:solidFill>
          </a:endParaRPr>
        </a:p>
      </dgm:t>
    </dgm:pt>
    <dgm:pt modelId="{002A804F-365D-4E56-8081-4910BC5600A1}" type="parTrans" cxnId="{EACA1BD5-6C68-4787-AEAB-818C0722150D}">
      <dgm:prSet/>
      <dgm:spPr/>
      <dgm:t>
        <a:bodyPr/>
        <a:lstStyle/>
        <a:p>
          <a:endParaRPr lang="en-US"/>
        </a:p>
      </dgm:t>
    </dgm:pt>
    <dgm:pt modelId="{3206C05E-A249-4DBB-9B97-78AAE21B8184}" type="sibTrans" cxnId="{EACA1BD5-6C68-4787-AEAB-818C0722150D}">
      <dgm:prSet/>
      <dgm:spPr/>
      <dgm:t>
        <a:bodyPr/>
        <a:lstStyle/>
        <a:p>
          <a:endParaRPr lang="en-US"/>
        </a:p>
      </dgm:t>
    </dgm:pt>
    <dgm:pt modelId="{E002ECD8-8A76-4F7B-9BAA-8866AE09CFB0}">
      <dgm:prSet phldrT="[Text]"/>
      <dgm:spPr/>
      <dgm:t>
        <a:bodyPr/>
        <a:lstStyle/>
        <a:p>
          <a:r>
            <a:rPr lang="ru-RU" b="1" dirty="0"/>
            <a:t>Анализ активов</a:t>
          </a:r>
          <a:r>
            <a:rPr lang="en-US" b="1" dirty="0"/>
            <a:t/>
          </a:r>
          <a:br>
            <a:rPr lang="en-US" b="1" dirty="0"/>
          </a:br>
          <a:r>
            <a:rPr lang="en-US" b="1" dirty="0"/>
            <a:t/>
          </a:r>
          <a:br>
            <a:rPr lang="en-US" b="1" dirty="0"/>
          </a:br>
          <a:r>
            <a:rPr lang="ru-RU" b="1" dirty="0"/>
            <a:t>Транзакционный анализ</a:t>
          </a:r>
          <a:endParaRPr lang="en-US" b="1" dirty="0"/>
        </a:p>
      </dgm:t>
    </dgm:pt>
    <dgm:pt modelId="{6CC3BCA6-CF50-46B7-9A8E-02A9A7B93702}" type="parTrans" cxnId="{E80C34C2-7411-4C8B-95D6-BDD023AF7C61}">
      <dgm:prSet/>
      <dgm:spPr/>
      <dgm:t>
        <a:bodyPr/>
        <a:lstStyle/>
        <a:p>
          <a:endParaRPr lang="en-US"/>
        </a:p>
      </dgm:t>
    </dgm:pt>
    <dgm:pt modelId="{5EF2C5B5-685C-43C6-A204-5C8031651384}" type="sibTrans" cxnId="{E80C34C2-7411-4C8B-95D6-BDD023AF7C61}">
      <dgm:prSet/>
      <dgm:spPr/>
      <dgm:t>
        <a:bodyPr/>
        <a:lstStyle/>
        <a:p>
          <a:endParaRPr lang="en-US"/>
        </a:p>
      </dgm:t>
    </dgm:pt>
    <dgm:pt modelId="{1EF83511-EC20-4787-AC5F-E1DC0A2B9936}" type="pres">
      <dgm:prSet presAssocID="{A6E1E8DF-641C-4324-BDDD-6BC1D75B3281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B59F9BE-DAA8-47F0-86BA-D6074BA667FB}" type="pres">
      <dgm:prSet presAssocID="{E002ECD8-8A76-4F7B-9BAA-8866AE09CFB0}" presName="chaos" presStyleCnt="0"/>
      <dgm:spPr/>
    </dgm:pt>
    <dgm:pt modelId="{B0541730-BE04-4465-92E3-9029FDC497CC}" type="pres">
      <dgm:prSet presAssocID="{E002ECD8-8A76-4F7B-9BAA-8866AE09CFB0}" presName="parTx1" presStyleLbl="revTx" presStyleIdx="0" presStyleCnt="1"/>
      <dgm:spPr/>
      <dgm:t>
        <a:bodyPr/>
        <a:lstStyle/>
        <a:p>
          <a:endParaRPr lang="ru-RU"/>
        </a:p>
      </dgm:t>
    </dgm:pt>
    <dgm:pt modelId="{7563F0FC-B1A3-40DE-9BAB-28924F06B1E9}" type="pres">
      <dgm:prSet presAssocID="{E002ECD8-8A76-4F7B-9BAA-8866AE09CFB0}" presName="c1" presStyleLbl="node1" presStyleIdx="0" presStyleCnt="19"/>
      <dgm:spPr/>
    </dgm:pt>
    <dgm:pt modelId="{AD4B95E5-3AE8-4FE0-93E5-9E041CA54141}" type="pres">
      <dgm:prSet presAssocID="{E002ECD8-8A76-4F7B-9BAA-8866AE09CFB0}" presName="c2" presStyleLbl="node1" presStyleIdx="1" presStyleCnt="19"/>
      <dgm:spPr/>
    </dgm:pt>
    <dgm:pt modelId="{24D5045E-4BA4-4766-A4DF-A8FDD4A32850}" type="pres">
      <dgm:prSet presAssocID="{E002ECD8-8A76-4F7B-9BAA-8866AE09CFB0}" presName="c3" presStyleLbl="node1" presStyleIdx="2" presStyleCnt="19"/>
      <dgm:spPr/>
    </dgm:pt>
    <dgm:pt modelId="{48943733-C4C7-4C91-A600-CEDD9A21229D}" type="pres">
      <dgm:prSet presAssocID="{E002ECD8-8A76-4F7B-9BAA-8866AE09CFB0}" presName="c4" presStyleLbl="node1" presStyleIdx="3" presStyleCnt="19"/>
      <dgm:spPr/>
    </dgm:pt>
    <dgm:pt modelId="{06BA1B8C-7591-4F8E-B3A6-28EF50BC74DC}" type="pres">
      <dgm:prSet presAssocID="{E002ECD8-8A76-4F7B-9BAA-8866AE09CFB0}" presName="c5" presStyleLbl="node1" presStyleIdx="4" presStyleCnt="19"/>
      <dgm:spPr/>
    </dgm:pt>
    <dgm:pt modelId="{67ACA9C8-EAAE-4787-A185-8C4BD34BBE65}" type="pres">
      <dgm:prSet presAssocID="{E002ECD8-8A76-4F7B-9BAA-8866AE09CFB0}" presName="c6" presStyleLbl="node1" presStyleIdx="5" presStyleCnt="19"/>
      <dgm:spPr/>
    </dgm:pt>
    <dgm:pt modelId="{9690BDB2-2B57-42F0-8DB5-7003E01C3EBF}" type="pres">
      <dgm:prSet presAssocID="{E002ECD8-8A76-4F7B-9BAA-8866AE09CFB0}" presName="c7" presStyleLbl="node1" presStyleIdx="6" presStyleCnt="19"/>
      <dgm:spPr/>
    </dgm:pt>
    <dgm:pt modelId="{9EFEF7D2-689D-463A-A0B6-96C73E54ED14}" type="pres">
      <dgm:prSet presAssocID="{E002ECD8-8A76-4F7B-9BAA-8866AE09CFB0}" presName="c8" presStyleLbl="node1" presStyleIdx="7" presStyleCnt="19"/>
      <dgm:spPr/>
    </dgm:pt>
    <dgm:pt modelId="{FCFE08D9-408A-4180-AD77-6E1E450D9F41}" type="pres">
      <dgm:prSet presAssocID="{E002ECD8-8A76-4F7B-9BAA-8866AE09CFB0}" presName="c9" presStyleLbl="node1" presStyleIdx="8" presStyleCnt="19"/>
      <dgm:spPr/>
    </dgm:pt>
    <dgm:pt modelId="{8980BFCC-6A52-4768-985B-A7F4ABF4FF8D}" type="pres">
      <dgm:prSet presAssocID="{E002ECD8-8A76-4F7B-9BAA-8866AE09CFB0}" presName="c10" presStyleLbl="node1" presStyleIdx="9" presStyleCnt="19"/>
      <dgm:spPr/>
    </dgm:pt>
    <dgm:pt modelId="{C57A10B9-9F41-4789-B44A-7603B53E9421}" type="pres">
      <dgm:prSet presAssocID="{E002ECD8-8A76-4F7B-9BAA-8866AE09CFB0}" presName="c11" presStyleLbl="node1" presStyleIdx="10" presStyleCnt="19"/>
      <dgm:spPr/>
    </dgm:pt>
    <dgm:pt modelId="{DEE4688E-18F5-45A5-813D-D4A5C05F0F3F}" type="pres">
      <dgm:prSet presAssocID="{E002ECD8-8A76-4F7B-9BAA-8866AE09CFB0}" presName="c12" presStyleLbl="node1" presStyleIdx="11" presStyleCnt="19"/>
      <dgm:spPr/>
    </dgm:pt>
    <dgm:pt modelId="{BD3A4B56-98DB-42EA-87DF-1AA1C8E2A3C0}" type="pres">
      <dgm:prSet presAssocID="{E002ECD8-8A76-4F7B-9BAA-8866AE09CFB0}" presName="c13" presStyleLbl="node1" presStyleIdx="12" presStyleCnt="19"/>
      <dgm:spPr/>
    </dgm:pt>
    <dgm:pt modelId="{CE993FF1-EC03-4FF7-86DC-B5713F646229}" type="pres">
      <dgm:prSet presAssocID="{E002ECD8-8A76-4F7B-9BAA-8866AE09CFB0}" presName="c14" presStyleLbl="node1" presStyleIdx="13" presStyleCnt="19"/>
      <dgm:spPr/>
    </dgm:pt>
    <dgm:pt modelId="{61138E25-1F25-4EE6-A190-2A4377BF19E4}" type="pres">
      <dgm:prSet presAssocID="{E002ECD8-8A76-4F7B-9BAA-8866AE09CFB0}" presName="c15" presStyleLbl="node1" presStyleIdx="14" presStyleCnt="19"/>
      <dgm:spPr/>
    </dgm:pt>
    <dgm:pt modelId="{6BB8F369-1DAC-43FB-B64A-673F457B9547}" type="pres">
      <dgm:prSet presAssocID="{E002ECD8-8A76-4F7B-9BAA-8866AE09CFB0}" presName="c16" presStyleLbl="node1" presStyleIdx="15" presStyleCnt="19"/>
      <dgm:spPr/>
    </dgm:pt>
    <dgm:pt modelId="{B7DB5DD9-5748-4CC4-A8EC-BBFC8526EF04}" type="pres">
      <dgm:prSet presAssocID="{E002ECD8-8A76-4F7B-9BAA-8866AE09CFB0}" presName="c17" presStyleLbl="node1" presStyleIdx="16" presStyleCnt="19"/>
      <dgm:spPr/>
    </dgm:pt>
    <dgm:pt modelId="{25AD728C-8A1D-489E-A67A-D234AA87FEA0}" type="pres">
      <dgm:prSet presAssocID="{E002ECD8-8A76-4F7B-9BAA-8866AE09CFB0}" presName="c18" presStyleLbl="node1" presStyleIdx="17" presStyleCnt="19"/>
      <dgm:spPr/>
    </dgm:pt>
    <dgm:pt modelId="{4B2E3094-C133-44DD-9299-FDCDFA8054CE}" type="pres">
      <dgm:prSet presAssocID="{5EF2C5B5-685C-43C6-A204-5C8031651384}" presName="chevronComposite1" presStyleCnt="0"/>
      <dgm:spPr/>
    </dgm:pt>
    <dgm:pt modelId="{1221D30B-1D2A-4C38-A7B5-38657BE49863}" type="pres">
      <dgm:prSet presAssocID="{5EF2C5B5-685C-43C6-A204-5C8031651384}" presName="chevron1" presStyleLbl="sibTrans2D1" presStyleIdx="0" presStyleCnt="2"/>
      <dgm:spPr/>
    </dgm:pt>
    <dgm:pt modelId="{B8FAA4EB-C9CD-4350-99AB-9A6DE0906816}" type="pres">
      <dgm:prSet presAssocID="{5EF2C5B5-685C-43C6-A204-5C8031651384}" presName="spChevron1" presStyleCnt="0"/>
      <dgm:spPr/>
    </dgm:pt>
    <dgm:pt modelId="{777D577E-A769-4597-BB81-7AC032FF8CDF}" type="pres">
      <dgm:prSet presAssocID="{5EF2C5B5-685C-43C6-A204-5C8031651384}" presName="overlap" presStyleCnt="0"/>
      <dgm:spPr/>
    </dgm:pt>
    <dgm:pt modelId="{F83F5E7F-8E60-4C4D-A355-17E8C756E67D}" type="pres">
      <dgm:prSet presAssocID="{5EF2C5B5-685C-43C6-A204-5C8031651384}" presName="chevronComposite2" presStyleCnt="0"/>
      <dgm:spPr/>
    </dgm:pt>
    <dgm:pt modelId="{B635E4B0-B6C4-442E-AEF5-64347B238FF6}" type="pres">
      <dgm:prSet presAssocID="{5EF2C5B5-685C-43C6-A204-5C8031651384}" presName="chevron2" presStyleLbl="sibTrans2D1" presStyleIdx="1" presStyleCnt="2"/>
      <dgm:spPr/>
    </dgm:pt>
    <dgm:pt modelId="{BE9FD611-B343-4E9F-9E08-6EB5A0676BD2}" type="pres">
      <dgm:prSet presAssocID="{5EF2C5B5-685C-43C6-A204-5C8031651384}" presName="spChevron2" presStyleCnt="0"/>
      <dgm:spPr/>
    </dgm:pt>
    <dgm:pt modelId="{1D525526-D428-45FB-A521-919C646D4B49}" type="pres">
      <dgm:prSet presAssocID="{9FBE5A91-9296-4BF0-9C47-4C3F78D67E96}" presName="last" presStyleCnt="0"/>
      <dgm:spPr/>
    </dgm:pt>
    <dgm:pt modelId="{600763FC-8941-4C2E-83CC-D0513FB6549A}" type="pres">
      <dgm:prSet presAssocID="{9FBE5A91-9296-4BF0-9C47-4C3F78D67E96}" presName="circleTx" presStyleLbl="node1" presStyleIdx="18" presStyleCnt="19"/>
      <dgm:spPr/>
      <dgm:t>
        <a:bodyPr/>
        <a:lstStyle/>
        <a:p>
          <a:endParaRPr lang="ru-RU"/>
        </a:p>
      </dgm:t>
    </dgm:pt>
    <dgm:pt modelId="{B631CD4D-8286-40CA-BF8D-3734F5354E48}" type="pres">
      <dgm:prSet presAssocID="{9FBE5A91-9296-4BF0-9C47-4C3F78D67E96}" presName="spN" presStyleCnt="0"/>
      <dgm:spPr/>
    </dgm:pt>
  </dgm:ptLst>
  <dgm:cxnLst>
    <dgm:cxn modelId="{E80C34C2-7411-4C8B-95D6-BDD023AF7C61}" srcId="{A6E1E8DF-641C-4324-BDDD-6BC1D75B3281}" destId="{E002ECD8-8A76-4F7B-9BAA-8866AE09CFB0}" srcOrd="0" destOrd="0" parTransId="{6CC3BCA6-CF50-46B7-9A8E-02A9A7B93702}" sibTransId="{5EF2C5B5-685C-43C6-A204-5C8031651384}"/>
    <dgm:cxn modelId="{A6676B0E-4EFC-4A3C-A327-32E3C35B45AF}" type="presOf" srcId="{9FBE5A91-9296-4BF0-9C47-4C3F78D67E96}" destId="{600763FC-8941-4C2E-83CC-D0513FB6549A}" srcOrd="0" destOrd="0" presId="urn:microsoft.com/office/officeart/2009/3/layout/RandomtoResultProcess"/>
    <dgm:cxn modelId="{B2A2C4FF-AEB9-4666-B685-EBDA88F607CE}" type="presOf" srcId="{E002ECD8-8A76-4F7B-9BAA-8866AE09CFB0}" destId="{B0541730-BE04-4465-92E3-9029FDC497CC}" srcOrd="0" destOrd="0" presId="urn:microsoft.com/office/officeart/2009/3/layout/RandomtoResultProcess"/>
    <dgm:cxn modelId="{EACA1BD5-6C68-4787-AEAB-818C0722150D}" srcId="{A6E1E8DF-641C-4324-BDDD-6BC1D75B3281}" destId="{9FBE5A91-9296-4BF0-9C47-4C3F78D67E96}" srcOrd="1" destOrd="0" parTransId="{002A804F-365D-4E56-8081-4910BC5600A1}" sibTransId="{3206C05E-A249-4DBB-9B97-78AAE21B8184}"/>
    <dgm:cxn modelId="{6F6E7B2F-A94E-47BC-8947-45967DDF3CEF}" type="presOf" srcId="{A6E1E8DF-641C-4324-BDDD-6BC1D75B3281}" destId="{1EF83511-EC20-4787-AC5F-E1DC0A2B9936}" srcOrd="0" destOrd="0" presId="urn:microsoft.com/office/officeart/2009/3/layout/RandomtoResultProcess"/>
    <dgm:cxn modelId="{BF14E960-0AEA-4569-9DE9-992CF248F1C9}" type="presParOf" srcId="{1EF83511-EC20-4787-AC5F-E1DC0A2B9936}" destId="{1B59F9BE-DAA8-47F0-86BA-D6074BA667FB}" srcOrd="0" destOrd="0" presId="urn:microsoft.com/office/officeart/2009/3/layout/RandomtoResultProcess"/>
    <dgm:cxn modelId="{370C5BFF-6120-4B60-BE18-28DD8C8131D8}" type="presParOf" srcId="{1B59F9BE-DAA8-47F0-86BA-D6074BA667FB}" destId="{B0541730-BE04-4465-92E3-9029FDC497CC}" srcOrd="0" destOrd="0" presId="urn:microsoft.com/office/officeart/2009/3/layout/RandomtoResultProcess"/>
    <dgm:cxn modelId="{ABB67C28-9249-45A2-A7D5-9A42E5D5DFCC}" type="presParOf" srcId="{1B59F9BE-DAA8-47F0-86BA-D6074BA667FB}" destId="{7563F0FC-B1A3-40DE-9BAB-28924F06B1E9}" srcOrd="1" destOrd="0" presId="urn:microsoft.com/office/officeart/2009/3/layout/RandomtoResultProcess"/>
    <dgm:cxn modelId="{0AF33300-AF98-4258-8F71-07929C097284}" type="presParOf" srcId="{1B59F9BE-DAA8-47F0-86BA-D6074BA667FB}" destId="{AD4B95E5-3AE8-4FE0-93E5-9E041CA54141}" srcOrd="2" destOrd="0" presId="urn:microsoft.com/office/officeart/2009/3/layout/RandomtoResultProcess"/>
    <dgm:cxn modelId="{2E375489-7043-482A-AC50-9B37C99AB41C}" type="presParOf" srcId="{1B59F9BE-DAA8-47F0-86BA-D6074BA667FB}" destId="{24D5045E-4BA4-4766-A4DF-A8FDD4A32850}" srcOrd="3" destOrd="0" presId="urn:microsoft.com/office/officeart/2009/3/layout/RandomtoResultProcess"/>
    <dgm:cxn modelId="{9BCCA014-B496-4C78-845C-383C1D292BCB}" type="presParOf" srcId="{1B59F9BE-DAA8-47F0-86BA-D6074BA667FB}" destId="{48943733-C4C7-4C91-A600-CEDD9A21229D}" srcOrd="4" destOrd="0" presId="urn:microsoft.com/office/officeart/2009/3/layout/RandomtoResultProcess"/>
    <dgm:cxn modelId="{703B021B-D1CB-4498-855A-AE1E818B28BC}" type="presParOf" srcId="{1B59F9BE-DAA8-47F0-86BA-D6074BA667FB}" destId="{06BA1B8C-7591-4F8E-B3A6-28EF50BC74DC}" srcOrd="5" destOrd="0" presId="urn:microsoft.com/office/officeart/2009/3/layout/RandomtoResultProcess"/>
    <dgm:cxn modelId="{8DBABF79-E4BD-4DFA-B46C-25EEA2AD184F}" type="presParOf" srcId="{1B59F9BE-DAA8-47F0-86BA-D6074BA667FB}" destId="{67ACA9C8-EAAE-4787-A185-8C4BD34BBE65}" srcOrd="6" destOrd="0" presId="urn:microsoft.com/office/officeart/2009/3/layout/RandomtoResultProcess"/>
    <dgm:cxn modelId="{E79B284B-D6D0-4583-8A15-08F3FB768D01}" type="presParOf" srcId="{1B59F9BE-DAA8-47F0-86BA-D6074BA667FB}" destId="{9690BDB2-2B57-42F0-8DB5-7003E01C3EBF}" srcOrd="7" destOrd="0" presId="urn:microsoft.com/office/officeart/2009/3/layout/RandomtoResultProcess"/>
    <dgm:cxn modelId="{034FD4D9-E38F-481F-8895-60F8739A0B96}" type="presParOf" srcId="{1B59F9BE-DAA8-47F0-86BA-D6074BA667FB}" destId="{9EFEF7D2-689D-463A-A0B6-96C73E54ED14}" srcOrd="8" destOrd="0" presId="urn:microsoft.com/office/officeart/2009/3/layout/RandomtoResultProcess"/>
    <dgm:cxn modelId="{1E2BFD51-CD52-486D-A90D-F539C0A703B6}" type="presParOf" srcId="{1B59F9BE-DAA8-47F0-86BA-D6074BA667FB}" destId="{FCFE08D9-408A-4180-AD77-6E1E450D9F41}" srcOrd="9" destOrd="0" presId="urn:microsoft.com/office/officeart/2009/3/layout/RandomtoResultProcess"/>
    <dgm:cxn modelId="{BE50D2D1-A8E2-40D4-8FD7-0E7EECE0D049}" type="presParOf" srcId="{1B59F9BE-DAA8-47F0-86BA-D6074BA667FB}" destId="{8980BFCC-6A52-4768-985B-A7F4ABF4FF8D}" srcOrd="10" destOrd="0" presId="urn:microsoft.com/office/officeart/2009/3/layout/RandomtoResultProcess"/>
    <dgm:cxn modelId="{4A51B22B-52D4-4EC4-8F89-7F216178F1BC}" type="presParOf" srcId="{1B59F9BE-DAA8-47F0-86BA-D6074BA667FB}" destId="{C57A10B9-9F41-4789-B44A-7603B53E9421}" srcOrd="11" destOrd="0" presId="urn:microsoft.com/office/officeart/2009/3/layout/RandomtoResultProcess"/>
    <dgm:cxn modelId="{32AD434D-F54D-4EE2-9CD9-35DC2D0D0D21}" type="presParOf" srcId="{1B59F9BE-DAA8-47F0-86BA-D6074BA667FB}" destId="{DEE4688E-18F5-45A5-813D-D4A5C05F0F3F}" srcOrd="12" destOrd="0" presId="urn:microsoft.com/office/officeart/2009/3/layout/RandomtoResultProcess"/>
    <dgm:cxn modelId="{8CB142AF-6B18-44FD-83AB-D4FBA85C68DD}" type="presParOf" srcId="{1B59F9BE-DAA8-47F0-86BA-D6074BA667FB}" destId="{BD3A4B56-98DB-42EA-87DF-1AA1C8E2A3C0}" srcOrd="13" destOrd="0" presId="urn:microsoft.com/office/officeart/2009/3/layout/RandomtoResultProcess"/>
    <dgm:cxn modelId="{6C12235C-1D15-45EB-BF20-5EDDD890DB98}" type="presParOf" srcId="{1B59F9BE-DAA8-47F0-86BA-D6074BA667FB}" destId="{CE993FF1-EC03-4FF7-86DC-B5713F646229}" srcOrd="14" destOrd="0" presId="urn:microsoft.com/office/officeart/2009/3/layout/RandomtoResultProcess"/>
    <dgm:cxn modelId="{60714F94-AAFC-41CE-9DBC-DFFA023008AA}" type="presParOf" srcId="{1B59F9BE-DAA8-47F0-86BA-D6074BA667FB}" destId="{61138E25-1F25-4EE6-A190-2A4377BF19E4}" srcOrd="15" destOrd="0" presId="urn:microsoft.com/office/officeart/2009/3/layout/RandomtoResultProcess"/>
    <dgm:cxn modelId="{20147AB7-6DFA-4826-AC96-63133408A0CC}" type="presParOf" srcId="{1B59F9BE-DAA8-47F0-86BA-D6074BA667FB}" destId="{6BB8F369-1DAC-43FB-B64A-673F457B9547}" srcOrd="16" destOrd="0" presId="urn:microsoft.com/office/officeart/2009/3/layout/RandomtoResultProcess"/>
    <dgm:cxn modelId="{56D3ED62-ADFC-4832-85A3-8D7A602B3D25}" type="presParOf" srcId="{1B59F9BE-DAA8-47F0-86BA-D6074BA667FB}" destId="{B7DB5DD9-5748-4CC4-A8EC-BBFC8526EF04}" srcOrd="17" destOrd="0" presId="urn:microsoft.com/office/officeart/2009/3/layout/RandomtoResultProcess"/>
    <dgm:cxn modelId="{002E4A35-BD1E-4F14-919C-09FA327D9EF6}" type="presParOf" srcId="{1B59F9BE-DAA8-47F0-86BA-D6074BA667FB}" destId="{25AD728C-8A1D-489E-A67A-D234AA87FEA0}" srcOrd="18" destOrd="0" presId="urn:microsoft.com/office/officeart/2009/3/layout/RandomtoResultProcess"/>
    <dgm:cxn modelId="{22762E41-8F80-401D-9852-603261C45993}" type="presParOf" srcId="{1EF83511-EC20-4787-AC5F-E1DC0A2B9936}" destId="{4B2E3094-C133-44DD-9299-FDCDFA8054CE}" srcOrd="1" destOrd="0" presId="urn:microsoft.com/office/officeart/2009/3/layout/RandomtoResultProcess"/>
    <dgm:cxn modelId="{D8CA7B8D-4E7A-4AE0-8334-9E29AD974D00}" type="presParOf" srcId="{4B2E3094-C133-44DD-9299-FDCDFA8054CE}" destId="{1221D30B-1D2A-4C38-A7B5-38657BE49863}" srcOrd="0" destOrd="0" presId="urn:microsoft.com/office/officeart/2009/3/layout/RandomtoResultProcess"/>
    <dgm:cxn modelId="{9C5025DF-3BE5-4B29-B5A6-1917158384EB}" type="presParOf" srcId="{4B2E3094-C133-44DD-9299-FDCDFA8054CE}" destId="{B8FAA4EB-C9CD-4350-99AB-9A6DE0906816}" srcOrd="1" destOrd="0" presId="urn:microsoft.com/office/officeart/2009/3/layout/RandomtoResultProcess"/>
    <dgm:cxn modelId="{3BC21927-BADE-43A6-BCB1-70F0897EAC30}" type="presParOf" srcId="{1EF83511-EC20-4787-AC5F-E1DC0A2B9936}" destId="{777D577E-A769-4597-BB81-7AC032FF8CDF}" srcOrd="2" destOrd="0" presId="urn:microsoft.com/office/officeart/2009/3/layout/RandomtoResultProcess"/>
    <dgm:cxn modelId="{D8350DE5-0C44-4699-A600-89AB8B4845D9}" type="presParOf" srcId="{1EF83511-EC20-4787-AC5F-E1DC0A2B9936}" destId="{F83F5E7F-8E60-4C4D-A355-17E8C756E67D}" srcOrd="3" destOrd="0" presId="urn:microsoft.com/office/officeart/2009/3/layout/RandomtoResultProcess"/>
    <dgm:cxn modelId="{B243AADC-DC6F-4EBF-AD32-9220E16990DA}" type="presParOf" srcId="{F83F5E7F-8E60-4C4D-A355-17E8C756E67D}" destId="{B635E4B0-B6C4-442E-AEF5-64347B238FF6}" srcOrd="0" destOrd="0" presId="urn:microsoft.com/office/officeart/2009/3/layout/RandomtoResultProcess"/>
    <dgm:cxn modelId="{71879138-3CA2-43B4-B7DD-0198ACA3937A}" type="presParOf" srcId="{F83F5E7F-8E60-4C4D-A355-17E8C756E67D}" destId="{BE9FD611-B343-4E9F-9E08-6EB5A0676BD2}" srcOrd="1" destOrd="0" presId="urn:microsoft.com/office/officeart/2009/3/layout/RandomtoResultProcess"/>
    <dgm:cxn modelId="{DE57FE8E-A791-4766-B429-30F52343DC8C}" type="presParOf" srcId="{1EF83511-EC20-4787-AC5F-E1DC0A2B9936}" destId="{1D525526-D428-45FB-A521-919C646D4B49}" srcOrd="4" destOrd="0" presId="urn:microsoft.com/office/officeart/2009/3/layout/RandomtoResultProcess"/>
    <dgm:cxn modelId="{089A9BC9-954C-4DA8-849D-8644DCA074B0}" type="presParOf" srcId="{1D525526-D428-45FB-A521-919C646D4B49}" destId="{600763FC-8941-4C2E-83CC-D0513FB6549A}" srcOrd="0" destOrd="0" presId="urn:microsoft.com/office/officeart/2009/3/layout/RandomtoResultProcess"/>
    <dgm:cxn modelId="{8EB51CFF-FE1A-4F4C-B946-6B6D24697282}" type="presParOf" srcId="{1D525526-D428-45FB-A521-919C646D4B49}" destId="{B631CD4D-8286-40CA-BF8D-3734F5354E48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E1E8DF-641C-4324-BDDD-6BC1D75B3281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BE5A91-9296-4BF0-9C47-4C3F78D67E96}">
      <dgm:prSet phldrT="[Text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Чистая приведенная стоимость</a:t>
          </a:r>
          <a:endParaRPr lang="en-US" b="1" dirty="0">
            <a:solidFill>
              <a:schemeClr val="tx1"/>
            </a:solidFill>
          </a:endParaRPr>
        </a:p>
      </dgm:t>
    </dgm:pt>
    <dgm:pt modelId="{002A804F-365D-4E56-8081-4910BC5600A1}" type="parTrans" cxnId="{EACA1BD5-6C68-4787-AEAB-818C0722150D}">
      <dgm:prSet/>
      <dgm:spPr/>
      <dgm:t>
        <a:bodyPr/>
        <a:lstStyle/>
        <a:p>
          <a:endParaRPr lang="en-US"/>
        </a:p>
      </dgm:t>
    </dgm:pt>
    <dgm:pt modelId="{3206C05E-A249-4DBB-9B97-78AAE21B8184}" type="sibTrans" cxnId="{EACA1BD5-6C68-4787-AEAB-818C0722150D}">
      <dgm:prSet/>
      <dgm:spPr/>
      <dgm:t>
        <a:bodyPr/>
        <a:lstStyle/>
        <a:p>
          <a:endParaRPr lang="en-US"/>
        </a:p>
      </dgm:t>
    </dgm:pt>
    <dgm:pt modelId="{E002ECD8-8A76-4F7B-9BAA-8866AE09CFB0}">
      <dgm:prSet phldrT="[Text]"/>
      <dgm:spPr/>
      <dgm:t>
        <a:bodyPr/>
        <a:lstStyle/>
        <a:p>
          <a:r>
            <a:rPr lang="ru-RU" b="1" dirty="0"/>
            <a:t>Ожидаемые будущие потоки наличности</a:t>
          </a:r>
          <a:r>
            <a:rPr lang="en-US" b="1" dirty="0"/>
            <a:t/>
          </a:r>
          <a:br>
            <a:rPr lang="en-US" b="1" dirty="0"/>
          </a:br>
          <a:r>
            <a:rPr lang="en-US" b="1" dirty="0"/>
            <a:t/>
          </a:r>
          <a:br>
            <a:rPr lang="en-US" b="1" dirty="0"/>
          </a:br>
          <a:r>
            <a:rPr lang="ru-RU" b="1" dirty="0"/>
            <a:t>Норма дисконтирования</a:t>
          </a:r>
          <a:endParaRPr lang="en-US" b="1" dirty="0"/>
        </a:p>
      </dgm:t>
    </dgm:pt>
    <dgm:pt modelId="{6CC3BCA6-CF50-46B7-9A8E-02A9A7B93702}" type="parTrans" cxnId="{E80C34C2-7411-4C8B-95D6-BDD023AF7C61}">
      <dgm:prSet/>
      <dgm:spPr/>
      <dgm:t>
        <a:bodyPr/>
        <a:lstStyle/>
        <a:p>
          <a:endParaRPr lang="en-US"/>
        </a:p>
      </dgm:t>
    </dgm:pt>
    <dgm:pt modelId="{5EF2C5B5-685C-43C6-A204-5C8031651384}" type="sibTrans" cxnId="{E80C34C2-7411-4C8B-95D6-BDD023AF7C61}">
      <dgm:prSet/>
      <dgm:spPr/>
      <dgm:t>
        <a:bodyPr/>
        <a:lstStyle/>
        <a:p>
          <a:endParaRPr lang="en-US"/>
        </a:p>
      </dgm:t>
    </dgm:pt>
    <dgm:pt modelId="{1EF83511-EC20-4787-AC5F-E1DC0A2B9936}" type="pres">
      <dgm:prSet presAssocID="{A6E1E8DF-641C-4324-BDDD-6BC1D75B3281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B59F9BE-DAA8-47F0-86BA-D6074BA667FB}" type="pres">
      <dgm:prSet presAssocID="{E002ECD8-8A76-4F7B-9BAA-8866AE09CFB0}" presName="chaos" presStyleCnt="0"/>
      <dgm:spPr/>
    </dgm:pt>
    <dgm:pt modelId="{B0541730-BE04-4465-92E3-9029FDC497CC}" type="pres">
      <dgm:prSet presAssocID="{E002ECD8-8A76-4F7B-9BAA-8866AE09CFB0}" presName="parTx1" presStyleLbl="revTx" presStyleIdx="0" presStyleCnt="1"/>
      <dgm:spPr/>
      <dgm:t>
        <a:bodyPr/>
        <a:lstStyle/>
        <a:p>
          <a:endParaRPr lang="ru-RU"/>
        </a:p>
      </dgm:t>
    </dgm:pt>
    <dgm:pt modelId="{7563F0FC-B1A3-40DE-9BAB-28924F06B1E9}" type="pres">
      <dgm:prSet presAssocID="{E002ECD8-8A76-4F7B-9BAA-8866AE09CFB0}" presName="c1" presStyleLbl="node1" presStyleIdx="0" presStyleCnt="19"/>
      <dgm:spPr/>
    </dgm:pt>
    <dgm:pt modelId="{AD4B95E5-3AE8-4FE0-93E5-9E041CA54141}" type="pres">
      <dgm:prSet presAssocID="{E002ECD8-8A76-4F7B-9BAA-8866AE09CFB0}" presName="c2" presStyleLbl="node1" presStyleIdx="1" presStyleCnt="19"/>
      <dgm:spPr/>
    </dgm:pt>
    <dgm:pt modelId="{24D5045E-4BA4-4766-A4DF-A8FDD4A32850}" type="pres">
      <dgm:prSet presAssocID="{E002ECD8-8A76-4F7B-9BAA-8866AE09CFB0}" presName="c3" presStyleLbl="node1" presStyleIdx="2" presStyleCnt="19"/>
      <dgm:spPr/>
    </dgm:pt>
    <dgm:pt modelId="{48943733-C4C7-4C91-A600-CEDD9A21229D}" type="pres">
      <dgm:prSet presAssocID="{E002ECD8-8A76-4F7B-9BAA-8866AE09CFB0}" presName="c4" presStyleLbl="node1" presStyleIdx="3" presStyleCnt="19"/>
      <dgm:spPr/>
    </dgm:pt>
    <dgm:pt modelId="{06BA1B8C-7591-4F8E-B3A6-28EF50BC74DC}" type="pres">
      <dgm:prSet presAssocID="{E002ECD8-8A76-4F7B-9BAA-8866AE09CFB0}" presName="c5" presStyleLbl="node1" presStyleIdx="4" presStyleCnt="19"/>
      <dgm:spPr/>
    </dgm:pt>
    <dgm:pt modelId="{67ACA9C8-EAAE-4787-A185-8C4BD34BBE65}" type="pres">
      <dgm:prSet presAssocID="{E002ECD8-8A76-4F7B-9BAA-8866AE09CFB0}" presName="c6" presStyleLbl="node1" presStyleIdx="5" presStyleCnt="19"/>
      <dgm:spPr/>
    </dgm:pt>
    <dgm:pt modelId="{9690BDB2-2B57-42F0-8DB5-7003E01C3EBF}" type="pres">
      <dgm:prSet presAssocID="{E002ECD8-8A76-4F7B-9BAA-8866AE09CFB0}" presName="c7" presStyleLbl="node1" presStyleIdx="6" presStyleCnt="19"/>
      <dgm:spPr/>
    </dgm:pt>
    <dgm:pt modelId="{9EFEF7D2-689D-463A-A0B6-96C73E54ED14}" type="pres">
      <dgm:prSet presAssocID="{E002ECD8-8A76-4F7B-9BAA-8866AE09CFB0}" presName="c8" presStyleLbl="node1" presStyleIdx="7" presStyleCnt="19"/>
      <dgm:spPr/>
    </dgm:pt>
    <dgm:pt modelId="{FCFE08D9-408A-4180-AD77-6E1E450D9F41}" type="pres">
      <dgm:prSet presAssocID="{E002ECD8-8A76-4F7B-9BAA-8866AE09CFB0}" presName="c9" presStyleLbl="node1" presStyleIdx="8" presStyleCnt="19"/>
      <dgm:spPr/>
    </dgm:pt>
    <dgm:pt modelId="{8980BFCC-6A52-4768-985B-A7F4ABF4FF8D}" type="pres">
      <dgm:prSet presAssocID="{E002ECD8-8A76-4F7B-9BAA-8866AE09CFB0}" presName="c10" presStyleLbl="node1" presStyleIdx="9" presStyleCnt="19"/>
      <dgm:spPr/>
    </dgm:pt>
    <dgm:pt modelId="{C57A10B9-9F41-4789-B44A-7603B53E9421}" type="pres">
      <dgm:prSet presAssocID="{E002ECD8-8A76-4F7B-9BAA-8866AE09CFB0}" presName="c11" presStyleLbl="node1" presStyleIdx="10" presStyleCnt="19"/>
      <dgm:spPr/>
    </dgm:pt>
    <dgm:pt modelId="{DEE4688E-18F5-45A5-813D-D4A5C05F0F3F}" type="pres">
      <dgm:prSet presAssocID="{E002ECD8-8A76-4F7B-9BAA-8866AE09CFB0}" presName="c12" presStyleLbl="node1" presStyleIdx="11" presStyleCnt="19"/>
      <dgm:spPr/>
    </dgm:pt>
    <dgm:pt modelId="{BD3A4B56-98DB-42EA-87DF-1AA1C8E2A3C0}" type="pres">
      <dgm:prSet presAssocID="{E002ECD8-8A76-4F7B-9BAA-8866AE09CFB0}" presName="c13" presStyleLbl="node1" presStyleIdx="12" presStyleCnt="19"/>
      <dgm:spPr/>
    </dgm:pt>
    <dgm:pt modelId="{CE993FF1-EC03-4FF7-86DC-B5713F646229}" type="pres">
      <dgm:prSet presAssocID="{E002ECD8-8A76-4F7B-9BAA-8866AE09CFB0}" presName="c14" presStyleLbl="node1" presStyleIdx="13" presStyleCnt="19"/>
      <dgm:spPr/>
    </dgm:pt>
    <dgm:pt modelId="{61138E25-1F25-4EE6-A190-2A4377BF19E4}" type="pres">
      <dgm:prSet presAssocID="{E002ECD8-8A76-4F7B-9BAA-8866AE09CFB0}" presName="c15" presStyleLbl="node1" presStyleIdx="14" presStyleCnt="19"/>
      <dgm:spPr/>
    </dgm:pt>
    <dgm:pt modelId="{6BB8F369-1DAC-43FB-B64A-673F457B9547}" type="pres">
      <dgm:prSet presAssocID="{E002ECD8-8A76-4F7B-9BAA-8866AE09CFB0}" presName="c16" presStyleLbl="node1" presStyleIdx="15" presStyleCnt="19"/>
      <dgm:spPr/>
    </dgm:pt>
    <dgm:pt modelId="{B7DB5DD9-5748-4CC4-A8EC-BBFC8526EF04}" type="pres">
      <dgm:prSet presAssocID="{E002ECD8-8A76-4F7B-9BAA-8866AE09CFB0}" presName="c17" presStyleLbl="node1" presStyleIdx="16" presStyleCnt="19"/>
      <dgm:spPr/>
    </dgm:pt>
    <dgm:pt modelId="{25AD728C-8A1D-489E-A67A-D234AA87FEA0}" type="pres">
      <dgm:prSet presAssocID="{E002ECD8-8A76-4F7B-9BAA-8866AE09CFB0}" presName="c18" presStyleLbl="node1" presStyleIdx="17" presStyleCnt="19"/>
      <dgm:spPr/>
    </dgm:pt>
    <dgm:pt modelId="{4B2E3094-C133-44DD-9299-FDCDFA8054CE}" type="pres">
      <dgm:prSet presAssocID="{5EF2C5B5-685C-43C6-A204-5C8031651384}" presName="chevronComposite1" presStyleCnt="0"/>
      <dgm:spPr/>
    </dgm:pt>
    <dgm:pt modelId="{1221D30B-1D2A-4C38-A7B5-38657BE49863}" type="pres">
      <dgm:prSet presAssocID="{5EF2C5B5-685C-43C6-A204-5C8031651384}" presName="chevron1" presStyleLbl="sibTrans2D1" presStyleIdx="0" presStyleCnt="2"/>
      <dgm:spPr/>
    </dgm:pt>
    <dgm:pt modelId="{B8FAA4EB-C9CD-4350-99AB-9A6DE0906816}" type="pres">
      <dgm:prSet presAssocID="{5EF2C5B5-685C-43C6-A204-5C8031651384}" presName="spChevron1" presStyleCnt="0"/>
      <dgm:spPr/>
    </dgm:pt>
    <dgm:pt modelId="{777D577E-A769-4597-BB81-7AC032FF8CDF}" type="pres">
      <dgm:prSet presAssocID="{5EF2C5B5-685C-43C6-A204-5C8031651384}" presName="overlap" presStyleCnt="0"/>
      <dgm:spPr/>
    </dgm:pt>
    <dgm:pt modelId="{F83F5E7F-8E60-4C4D-A355-17E8C756E67D}" type="pres">
      <dgm:prSet presAssocID="{5EF2C5B5-685C-43C6-A204-5C8031651384}" presName="chevronComposite2" presStyleCnt="0"/>
      <dgm:spPr/>
    </dgm:pt>
    <dgm:pt modelId="{B635E4B0-B6C4-442E-AEF5-64347B238FF6}" type="pres">
      <dgm:prSet presAssocID="{5EF2C5B5-685C-43C6-A204-5C8031651384}" presName="chevron2" presStyleLbl="sibTrans2D1" presStyleIdx="1" presStyleCnt="2"/>
      <dgm:spPr/>
    </dgm:pt>
    <dgm:pt modelId="{BE9FD611-B343-4E9F-9E08-6EB5A0676BD2}" type="pres">
      <dgm:prSet presAssocID="{5EF2C5B5-685C-43C6-A204-5C8031651384}" presName="spChevron2" presStyleCnt="0"/>
      <dgm:spPr/>
    </dgm:pt>
    <dgm:pt modelId="{1D525526-D428-45FB-A521-919C646D4B49}" type="pres">
      <dgm:prSet presAssocID="{9FBE5A91-9296-4BF0-9C47-4C3F78D67E96}" presName="last" presStyleCnt="0"/>
      <dgm:spPr/>
    </dgm:pt>
    <dgm:pt modelId="{600763FC-8941-4C2E-83CC-D0513FB6549A}" type="pres">
      <dgm:prSet presAssocID="{9FBE5A91-9296-4BF0-9C47-4C3F78D67E96}" presName="circleTx" presStyleLbl="node1" presStyleIdx="18" presStyleCnt="19"/>
      <dgm:spPr/>
      <dgm:t>
        <a:bodyPr/>
        <a:lstStyle/>
        <a:p>
          <a:endParaRPr lang="ru-RU"/>
        </a:p>
      </dgm:t>
    </dgm:pt>
    <dgm:pt modelId="{B631CD4D-8286-40CA-BF8D-3734F5354E48}" type="pres">
      <dgm:prSet presAssocID="{9FBE5A91-9296-4BF0-9C47-4C3F78D67E96}" presName="spN" presStyleCnt="0"/>
      <dgm:spPr/>
    </dgm:pt>
  </dgm:ptLst>
  <dgm:cxnLst>
    <dgm:cxn modelId="{E80C34C2-7411-4C8B-95D6-BDD023AF7C61}" srcId="{A6E1E8DF-641C-4324-BDDD-6BC1D75B3281}" destId="{E002ECD8-8A76-4F7B-9BAA-8866AE09CFB0}" srcOrd="0" destOrd="0" parTransId="{6CC3BCA6-CF50-46B7-9A8E-02A9A7B93702}" sibTransId="{5EF2C5B5-685C-43C6-A204-5C8031651384}"/>
    <dgm:cxn modelId="{A6676B0E-4EFC-4A3C-A327-32E3C35B45AF}" type="presOf" srcId="{9FBE5A91-9296-4BF0-9C47-4C3F78D67E96}" destId="{600763FC-8941-4C2E-83CC-D0513FB6549A}" srcOrd="0" destOrd="0" presId="urn:microsoft.com/office/officeart/2009/3/layout/RandomtoResultProcess"/>
    <dgm:cxn modelId="{B2A2C4FF-AEB9-4666-B685-EBDA88F607CE}" type="presOf" srcId="{E002ECD8-8A76-4F7B-9BAA-8866AE09CFB0}" destId="{B0541730-BE04-4465-92E3-9029FDC497CC}" srcOrd="0" destOrd="0" presId="urn:microsoft.com/office/officeart/2009/3/layout/RandomtoResultProcess"/>
    <dgm:cxn modelId="{EACA1BD5-6C68-4787-AEAB-818C0722150D}" srcId="{A6E1E8DF-641C-4324-BDDD-6BC1D75B3281}" destId="{9FBE5A91-9296-4BF0-9C47-4C3F78D67E96}" srcOrd="1" destOrd="0" parTransId="{002A804F-365D-4E56-8081-4910BC5600A1}" sibTransId="{3206C05E-A249-4DBB-9B97-78AAE21B8184}"/>
    <dgm:cxn modelId="{6F6E7B2F-A94E-47BC-8947-45967DDF3CEF}" type="presOf" srcId="{A6E1E8DF-641C-4324-BDDD-6BC1D75B3281}" destId="{1EF83511-EC20-4787-AC5F-E1DC0A2B9936}" srcOrd="0" destOrd="0" presId="urn:microsoft.com/office/officeart/2009/3/layout/RandomtoResultProcess"/>
    <dgm:cxn modelId="{BF14E960-0AEA-4569-9DE9-992CF248F1C9}" type="presParOf" srcId="{1EF83511-EC20-4787-AC5F-E1DC0A2B9936}" destId="{1B59F9BE-DAA8-47F0-86BA-D6074BA667FB}" srcOrd="0" destOrd="0" presId="urn:microsoft.com/office/officeart/2009/3/layout/RandomtoResultProcess"/>
    <dgm:cxn modelId="{370C5BFF-6120-4B60-BE18-28DD8C8131D8}" type="presParOf" srcId="{1B59F9BE-DAA8-47F0-86BA-D6074BA667FB}" destId="{B0541730-BE04-4465-92E3-9029FDC497CC}" srcOrd="0" destOrd="0" presId="urn:microsoft.com/office/officeart/2009/3/layout/RandomtoResultProcess"/>
    <dgm:cxn modelId="{ABB67C28-9249-45A2-A7D5-9A42E5D5DFCC}" type="presParOf" srcId="{1B59F9BE-DAA8-47F0-86BA-D6074BA667FB}" destId="{7563F0FC-B1A3-40DE-9BAB-28924F06B1E9}" srcOrd="1" destOrd="0" presId="urn:microsoft.com/office/officeart/2009/3/layout/RandomtoResultProcess"/>
    <dgm:cxn modelId="{0AF33300-AF98-4258-8F71-07929C097284}" type="presParOf" srcId="{1B59F9BE-DAA8-47F0-86BA-D6074BA667FB}" destId="{AD4B95E5-3AE8-4FE0-93E5-9E041CA54141}" srcOrd="2" destOrd="0" presId="urn:microsoft.com/office/officeart/2009/3/layout/RandomtoResultProcess"/>
    <dgm:cxn modelId="{2E375489-7043-482A-AC50-9B37C99AB41C}" type="presParOf" srcId="{1B59F9BE-DAA8-47F0-86BA-D6074BA667FB}" destId="{24D5045E-4BA4-4766-A4DF-A8FDD4A32850}" srcOrd="3" destOrd="0" presId="urn:microsoft.com/office/officeart/2009/3/layout/RandomtoResultProcess"/>
    <dgm:cxn modelId="{9BCCA014-B496-4C78-845C-383C1D292BCB}" type="presParOf" srcId="{1B59F9BE-DAA8-47F0-86BA-D6074BA667FB}" destId="{48943733-C4C7-4C91-A600-CEDD9A21229D}" srcOrd="4" destOrd="0" presId="urn:microsoft.com/office/officeart/2009/3/layout/RandomtoResultProcess"/>
    <dgm:cxn modelId="{703B021B-D1CB-4498-855A-AE1E818B28BC}" type="presParOf" srcId="{1B59F9BE-DAA8-47F0-86BA-D6074BA667FB}" destId="{06BA1B8C-7591-4F8E-B3A6-28EF50BC74DC}" srcOrd="5" destOrd="0" presId="urn:microsoft.com/office/officeart/2009/3/layout/RandomtoResultProcess"/>
    <dgm:cxn modelId="{8DBABF79-E4BD-4DFA-B46C-25EEA2AD184F}" type="presParOf" srcId="{1B59F9BE-DAA8-47F0-86BA-D6074BA667FB}" destId="{67ACA9C8-EAAE-4787-A185-8C4BD34BBE65}" srcOrd="6" destOrd="0" presId="urn:microsoft.com/office/officeart/2009/3/layout/RandomtoResultProcess"/>
    <dgm:cxn modelId="{E79B284B-D6D0-4583-8A15-08F3FB768D01}" type="presParOf" srcId="{1B59F9BE-DAA8-47F0-86BA-D6074BA667FB}" destId="{9690BDB2-2B57-42F0-8DB5-7003E01C3EBF}" srcOrd="7" destOrd="0" presId="urn:microsoft.com/office/officeart/2009/3/layout/RandomtoResultProcess"/>
    <dgm:cxn modelId="{034FD4D9-E38F-481F-8895-60F8739A0B96}" type="presParOf" srcId="{1B59F9BE-DAA8-47F0-86BA-D6074BA667FB}" destId="{9EFEF7D2-689D-463A-A0B6-96C73E54ED14}" srcOrd="8" destOrd="0" presId="urn:microsoft.com/office/officeart/2009/3/layout/RandomtoResultProcess"/>
    <dgm:cxn modelId="{1E2BFD51-CD52-486D-A90D-F539C0A703B6}" type="presParOf" srcId="{1B59F9BE-DAA8-47F0-86BA-D6074BA667FB}" destId="{FCFE08D9-408A-4180-AD77-6E1E450D9F41}" srcOrd="9" destOrd="0" presId="urn:microsoft.com/office/officeart/2009/3/layout/RandomtoResultProcess"/>
    <dgm:cxn modelId="{BE50D2D1-A8E2-40D4-8FD7-0E7EECE0D049}" type="presParOf" srcId="{1B59F9BE-DAA8-47F0-86BA-D6074BA667FB}" destId="{8980BFCC-6A52-4768-985B-A7F4ABF4FF8D}" srcOrd="10" destOrd="0" presId="urn:microsoft.com/office/officeart/2009/3/layout/RandomtoResultProcess"/>
    <dgm:cxn modelId="{4A51B22B-52D4-4EC4-8F89-7F216178F1BC}" type="presParOf" srcId="{1B59F9BE-DAA8-47F0-86BA-D6074BA667FB}" destId="{C57A10B9-9F41-4789-B44A-7603B53E9421}" srcOrd="11" destOrd="0" presId="urn:microsoft.com/office/officeart/2009/3/layout/RandomtoResultProcess"/>
    <dgm:cxn modelId="{32AD434D-F54D-4EE2-9CD9-35DC2D0D0D21}" type="presParOf" srcId="{1B59F9BE-DAA8-47F0-86BA-D6074BA667FB}" destId="{DEE4688E-18F5-45A5-813D-D4A5C05F0F3F}" srcOrd="12" destOrd="0" presId="urn:microsoft.com/office/officeart/2009/3/layout/RandomtoResultProcess"/>
    <dgm:cxn modelId="{8CB142AF-6B18-44FD-83AB-D4FBA85C68DD}" type="presParOf" srcId="{1B59F9BE-DAA8-47F0-86BA-D6074BA667FB}" destId="{BD3A4B56-98DB-42EA-87DF-1AA1C8E2A3C0}" srcOrd="13" destOrd="0" presId="urn:microsoft.com/office/officeart/2009/3/layout/RandomtoResultProcess"/>
    <dgm:cxn modelId="{6C12235C-1D15-45EB-BF20-5EDDD890DB98}" type="presParOf" srcId="{1B59F9BE-DAA8-47F0-86BA-D6074BA667FB}" destId="{CE993FF1-EC03-4FF7-86DC-B5713F646229}" srcOrd="14" destOrd="0" presId="urn:microsoft.com/office/officeart/2009/3/layout/RandomtoResultProcess"/>
    <dgm:cxn modelId="{60714F94-AAFC-41CE-9DBC-DFFA023008AA}" type="presParOf" srcId="{1B59F9BE-DAA8-47F0-86BA-D6074BA667FB}" destId="{61138E25-1F25-4EE6-A190-2A4377BF19E4}" srcOrd="15" destOrd="0" presId="urn:microsoft.com/office/officeart/2009/3/layout/RandomtoResultProcess"/>
    <dgm:cxn modelId="{20147AB7-6DFA-4826-AC96-63133408A0CC}" type="presParOf" srcId="{1B59F9BE-DAA8-47F0-86BA-D6074BA667FB}" destId="{6BB8F369-1DAC-43FB-B64A-673F457B9547}" srcOrd="16" destOrd="0" presId="urn:microsoft.com/office/officeart/2009/3/layout/RandomtoResultProcess"/>
    <dgm:cxn modelId="{56D3ED62-ADFC-4832-85A3-8D7A602B3D25}" type="presParOf" srcId="{1B59F9BE-DAA8-47F0-86BA-D6074BA667FB}" destId="{B7DB5DD9-5748-4CC4-A8EC-BBFC8526EF04}" srcOrd="17" destOrd="0" presId="urn:microsoft.com/office/officeart/2009/3/layout/RandomtoResultProcess"/>
    <dgm:cxn modelId="{002E4A35-BD1E-4F14-919C-09FA327D9EF6}" type="presParOf" srcId="{1B59F9BE-DAA8-47F0-86BA-D6074BA667FB}" destId="{25AD728C-8A1D-489E-A67A-D234AA87FEA0}" srcOrd="18" destOrd="0" presId="urn:microsoft.com/office/officeart/2009/3/layout/RandomtoResultProcess"/>
    <dgm:cxn modelId="{22762E41-8F80-401D-9852-603261C45993}" type="presParOf" srcId="{1EF83511-EC20-4787-AC5F-E1DC0A2B9936}" destId="{4B2E3094-C133-44DD-9299-FDCDFA8054CE}" srcOrd="1" destOrd="0" presId="urn:microsoft.com/office/officeart/2009/3/layout/RandomtoResultProcess"/>
    <dgm:cxn modelId="{D8CA7B8D-4E7A-4AE0-8334-9E29AD974D00}" type="presParOf" srcId="{4B2E3094-C133-44DD-9299-FDCDFA8054CE}" destId="{1221D30B-1D2A-4C38-A7B5-38657BE49863}" srcOrd="0" destOrd="0" presId="urn:microsoft.com/office/officeart/2009/3/layout/RandomtoResultProcess"/>
    <dgm:cxn modelId="{9C5025DF-3BE5-4B29-B5A6-1917158384EB}" type="presParOf" srcId="{4B2E3094-C133-44DD-9299-FDCDFA8054CE}" destId="{B8FAA4EB-C9CD-4350-99AB-9A6DE0906816}" srcOrd="1" destOrd="0" presId="urn:microsoft.com/office/officeart/2009/3/layout/RandomtoResultProcess"/>
    <dgm:cxn modelId="{0D7A8743-929C-4EAD-B84B-C99743408159}" type="presParOf" srcId="{1EF83511-EC20-4787-AC5F-E1DC0A2B9936}" destId="{777D577E-A769-4597-BB81-7AC032FF8CDF}" srcOrd="2" destOrd="0" presId="urn:microsoft.com/office/officeart/2009/3/layout/RandomtoResultProcess"/>
    <dgm:cxn modelId="{F7762AB4-8840-4896-91AA-EBD8ECF2F28F}" type="presParOf" srcId="{1EF83511-EC20-4787-AC5F-E1DC0A2B9936}" destId="{F83F5E7F-8E60-4C4D-A355-17E8C756E67D}" srcOrd="3" destOrd="0" presId="urn:microsoft.com/office/officeart/2009/3/layout/RandomtoResultProcess"/>
    <dgm:cxn modelId="{7BEA7879-5630-435E-BF87-3463EE4F8F82}" type="presParOf" srcId="{F83F5E7F-8E60-4C4D-A355-17E8C756E67D}" destId="{B635E4B0-B6C4-442E-AEF5-64347B238FF6}" srcOrd="0" destOrd="0" presId="urn:microsoft.com/office/officeart/2009/3/layout/RandomtoResultProcess"/>
    <dgm:cxn modelId="{D12F9BE2-A9E3-48E1-920C-E437FE6148D7}" type="presParOf" srcId="{F83F5E7F-8E60-4C4D-A355-17E8C756E67D}" destId="{BE9FD611-B343-4E9F-9E08-6EB5A0676BD2}" srcOrd="1" destOrd="0" presId="urn:microsoft.com/office/officeart/2009/3/layout/RandomtoResultProcess"/>
    <dgm:cxn modelId="{DE57FE8E-A791-4766-B429-30F52343DC8C}" type="presParOf" srcId="{1EF83511-EC20-4787-AC5F-E1DC0A2B9936}" destId="{1D525526-D428-45FB-A521-919C646D4B49}" srcOrd="4" destOrd="0" presId="urn:microsoft.com/office/officeart/2009/3/layout/RandomtoResultProcess"/>
    <dgm:cxn modelId="{089A9BC9-954C-4DA8-849D-8644DCA074B0}" type="presParOf" srcId="{1D525526-D428-45FB-A521-919C646D4B49}" destId="{600763FC-8941-4C2E-83CC-D0513FB6549A}" srcOrd="0" destOrd="0" presId="urn:microsoft.com/office/officeart/2009/3/layout/RandomtoResultProcess"/>
    <dgm:cxn modelId="{8EB51CFF-FE1A-4F4C-B946-6B6D24697282}" type="presParOf" srcId="{1D525526-D428-45FB-A521-919C646D4B49}" destId="{B631CD4D-8286-40CA-BF8D-3734F5354E48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4B3A36-662B-4E53-B902-E6976A1277D8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1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19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26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Требуется</a:t>
            </a:r>
            <a:r>
              <a:rPr lang="en-US" dirty="0"/>
              <a:t>:</a:t>
            </a:r>
            <a:r>
              <a:rPr lang="en-US" baseline="0" dirty="0"/>
              <a:t> </a:t>
            </a:r>
            <a:r>
              <a:rPr lang="ru-RU" baseline="0" dirty="0"/>
              <a:t>по решению суда, </a:t>
            </a:r>
            <a:r>
              <a:rPr lang="ru-RU" baseline="0" dirty="0" err="1"/>
              <a:t>стандартообразующий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87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869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Способность создавать экономическую выгоду, способность снижать экономические затраты</a:t>
            </a:r>
            <a:endParaRPr lang="en-US" dirty="0"/>
          </a:p>
          <a:p>
            <a:endParaRPr lang="en-US" dirty="0"/>
          </a:p>
          <a:p>
            <a:r>
              <a:rPr lang="ru-RU" dirty="0"/>
              <a:t>Дисконтированное движение денежных средств</a:t>
            </a:r>
            <a:endParaRPr lang="en-US" dirty="0"/>
          </a:p>
          <a:p>
            <a:r>
              <a:rPr lang="ru-RU" dirty="0"/>
              <a:t>Реальные опционы</a:t>
            </a:r>
            <a:endParaRPr lang="en-US" dirty="0"/>
          </a:p>
          <a:p>
            <a:r>
              <a:rPr lang="ru-RU" dirty="0"/>
              <a:t>Метод Монте-Карло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Метод освобождения от роялти</a:t>
            </a:r>
            <a:r>
              <a:rPr lang="en-US" dirty="0"/>
              <a:t>: </a:t>
            </a:r>
            <a:r>
              <a:rPr lang="ru-RU" dirty="0"/>
              <a:t>сбережения / лицензирование актива ИС</a:t>
            </a: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Распределение прибыли</a:t>
            </a:r>
            <a:r>
              <a:rPr lang="en-US" dirty="0"/>
              <a:t>: </a:t>
            </a:r>
            <a:r>
              <a:rPr lang="ru-RU" dirty="0"/>
              <a:t>доля прибыли от актива ИС</a:t>
            </a: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Сверхприбыль/добавочный доход</a:t>
            </a:r>
            <a:r>
              <a:rPr lang="en-US" dirty="0"/>
              <a:t>: </a:t>
            </a:r>
            <a:r>
              <a:rPr lang="ru-RU" dirty="0"/>
              <a:t>сверхприбыль от актива ИС по сравнению с обычной</a:t>
            </a: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Отраслевой стандарт</a:t>
            </a:r>
            <a:r>
              <a:rPr lang="en-US" dirty="0"/>
              <a:t>/</a:t>
            </a:r>
            <a:r>
              <a:rPr lang="ru-RU" dirty="0"/>
              <a:t>эмпирический метод</a:t>
            </a:r>
            <a:r>
              <a:rPr lang="en-US" baseline="0" dirty="0"/>
              <a:t>: </a:t>
            </a:r>
            <a:r>
              <a:rPr lang="ru-RU" baseline="0" dirty="0"/>
              <a:t>принятый коэффициент, напр., степень инновационности отрасли, </a:t>
            </a:r>
            <a:r>
              <a:rPr lang="en-US" baseline="0" dirty="0"/>
              <a:t>25% </a:t>
            </a:r>
            <a:r>
              <a:rPr lang="ru-RU" baseline="0" dirty="0"/>
              <a:t>поступлений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31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464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061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144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736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070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8299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2681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ДДП</a:t>
            </a:r>
            <a:r>
              <a:rPr lang="en-US" dirty="0"/>
              <a:t>: </a:t>
            </a:r>
            <a:r>
              <a:rPr lang="ru-RU" dirty="0"/>
              <a:t>ставка дисконтирования не учитывает факторы риска, напр., патенты третьей стороны (конкуренция, нарушение), изменения в правовом статусе патентов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033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Технологии на ранних стадиях разработки изменчивы </a:t>
            </a:r>
            <a:r>
              <a:rPr lang="en-US" dirty="0"/>
              <a:t>(+</a:t>
            </a:r>
            <a:r>
              <a:rPr lang="ru-RU" dirty="0"/>
              <a:t>Монте-Карло), но факторы и вероятности могут быть неопределенными </a:t>
            </a:r>
            <a:r>
              <a:rPr lang="en-US" baseline="0" dirty="0"/>
              <a:t>(-</a:t>
            </a:r>
            <a:r>
              <a:rPr lang="ru-RU" baseline="0" dirty="0"/>
              <a:t>Монте-Карло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356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118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Продажа</a:t>
            </a:r>
            <a:r>
              <a:rPr lang="en-US" dirty="0"/>
              <a:t>: </a:t>
            </a:r>
            <a:r>
              <a:rPr lang="ru-RU" dirty="0"/>
              <a:t>только ИС или ИС как часть слияния и поглощения</a:t>
            </a:r>
            <a:endParaRPr lang="en-US" baseline="0" dirty="0"/>
          </a:p>
          <a:p>
            <a:r>
              <a:rPr lang="ru-RU" baseline="0" dirty="0"/>
              <a:t>Лицензирование: напр., при образовании дочерней компании, создании совместного предприятия</a:t>
            </a:r>
            <a:endParaRPr lang="en-US" baseline="0" dirty="0"/>
          </a:p>
          <a:p>
            <a:r>
              <a:rPr lang="ru-RU" baseline="0" dirty="0"/>
              <a:t>Финансирование: напр., венчурный капитал, мобилизация капитала (ссуды, акционерный капитал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39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5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89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10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25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Недостатки считаются устранимыми, когда потенциальная экономическая выгода от улучшения или модификации ИС превышает текущие затраты на материалы, рабочую силу и время, необходимые для ее изменения.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11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Стоимость</a:t>
            </a:r>
            <a:r>
              <a:rPr lang="en-US" baseline="0" dirty="0"/>
              <a:t>: </a:t>
            </a:r>
            <a:r>
              <a:rPr lang="ru-RU" baseline="0" dirty="0"/>
              <a:t>избыточная стоимость или непродуктивные расходы</a:t>
            </a:r>
            <a:r>
              <a:rPr lang="en-US" baseline="0" dirty="0"/>
              <a:t>; </a:t>
            </a:r>
            <a:r>
              <a:rPr lang="ru-RU" baseline="0" dirty="0"/>
              <a:t>получение дохода, экономия на затратах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88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2895600"/>
            <a:ext cx="6400800" cy="13144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9929"/>
            <a:ext cx="4038600" cy="326469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29929"/>
            <a:ext cx="4038600" cy="326469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fr-C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3950"/>
            <a:ext cx="8229600" cy="326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5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MSIPCMContentMarking" descr="{&quot;HashCode&quot;:2082126947,&quot;Placement&quot;:&quot;Footer&quot;,&quot;Top&quot;:384.343,&quot;Left&quot;:286.33,&quot;SlideWidth&quot;:720,&quot;SlideHeight&quot;:405}"/>
          <p:cNvSpPr txBox="1"/>
          <p:nvPr userDrawn="1"/>
        </p:nvSpPr>
        <p:spPr>
          <a:xfrm>
            <a:off x="3636391" y="4881156"/>
            <a:ext cx="1871217" cy="26234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</a14:hiddenLine>
            </a:ext>
          </a:extLst>
        </p:spPr>
        <p:txBody>
          <a:bodyPr vert="horz" wrap="square" lIns="0" tIns="0" rIns="0" bIns="0" rtlCol="0" anchor="ctr" anchorCtr="1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WIPO FOR OFFICIAL USE ONLY </a:t>
            </a:r>
            <a:endParaRPr lang="en-US" sz="1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MSIPCMContentMarking" descr="{&quot;HashCode&quot;:2082126947,&quot;Placement&quot;:&quot;Footer&quot;,&quot;Top&quot;:384.343,&quot;Left&quot;:286.33,&quot;SlideWidth&quot;:720,&quot;SlideHeight&quot;:405}"/>
          <p:cNvSpPr txBox="1"/>
          <p:nvPr userDrawn="1"/>
        </p:nvSpPr>
        <p:spPr>
          <a:xfrm>
            <a:off x="3636391" y="4881156"/>
            <a:ext cx="1871217" cy="26234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</a14:hiddenLine>
            </a:ext>
          </a:extLst>
        </p:spPr>
        <p:txBody>
          <a:bodyPr vert="horz" wrap="square" lIns="0" tIns="0" rIns="0" bIns="0" rtlCol="0" anchor="ctr" anchorCtr="1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408C"/>
          </a:solidFill>
          <a:latin typeface="Arial" charset="0"/>
          <a:cs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408C"/>
          </a:solidFill>
          <a:latin typeface="Arial" charset="0"/>
          <a:cs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408C"/>
          </a:solidFill>
          <a:latin typeface="Arial" charset="0"/>
          <a:cs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408C"/>
          </a:solidFill>
          <a:latin typeface="Arial" charset="0"/>
          <a:cs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8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8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8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8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8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8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137297"/>
            <a:ext cx="3702844" cy="1000125"/>
          </a:xfrm>
          <a:noFill/>
        </p:spPr>
        <p:txBody>
          <a:bodyPr/>
          <a:lstStyle/>
          <a:p>
            <a:pPr eaLnBrk="1" hangingPunct="1"/>
            <a:r>
              <a:rPr lang="ru-RU" sz="2250" b="1" dirty="0">
                <a:solidFill>
                  <a:srgbClr val="00408C"/>
                </a:solidFill>
                <a:ea typeface="ヒラギノ角ゴ Pro W3" pitchFamily="1" charset="-128"/>
              </a:rPr>
              <a:t>Оценка ИС</a:t>
            </a:r>
            <a:endParaRPr lang="en-US" sz="2250" b="1" dirty="0">
              <a:solidFill>
                <a:srgbClr val="00408C"/>
              </a:solidFill>
              <a:ea typeface="ヒラギノ角ゴ Pro W3" pitchFamily="1" charset="-128"/>
            </a:endParaRPr>
          </a:p>
          <a:p>
            <a:pPr eaLnBrk="1" hangingPunct="1"/>
            <a:r>
              <a:rPr lang="ru-RU" sz="1950" dirty="0">
                <a:solidFill>
                  <a:srgbClr val="00408C"/>
                </a:solidFill>
                <a:ea typeface="ヒラギノ角ゴ Pro W3" pitchFamily="1" charset="-128"/>
              </a:rPr>
              <a:t>Основы</a:t>
            </a:r>
            <a:endParaRPr lang="en-US" sz="1950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5830492" y="3939779"/>
            <a:ext cx="1610915" cy="54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40000"/>
              </a:lnSpc>
            </a:pPr>
            <a:r>
              <a:rPr lang="ru-RU" sz="975" dirty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Бишкек,</a:t>
            </a:r>
            <a:endParaRPr lang="en-US" sz="975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ru-RU" sz="975" dirty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август 2023 г.</a:t>
            </a:r>
            <a:r>
              <a:rPr lang="en-US" sz="975" dirty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 </a:t>
            </a: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1828800" y="2857500"/>
            <a:ext cx="285750" cy="28575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H" sz="1800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2065735" y="4354117"/>
            <a:ext cx="5200650" cy="534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1350" dirty="0">
                <a:solidFill>
                  <a:srgbClr val="00408C"/>
                </a:solidFill>
                <a:ea typeface="ヒラギノ角ゴ Pro W3" pitchFamily="1" charset="-128"/>
              </a:rPr>
              <a:t>Алекс </a:t>
            </a:r>
            <a:r>
              <a:rPr lang="ru-RU" sz="1350" dirty="0" err="1">
                <a:solidFill>
                  <a:srgbClr val="00408C"/>
                </a:solidFill>
                <a:ea typeface="ヒラギノ角ゴ Pro W3" pitchFamily="1" charset="-128"/>
              </a:rPr>
              <a:t>Рихель</a:t>
            </a:r>
            <a:endParaRPr lang="en-US" sz="1350" dirty="0">
              <a:solidFill>
                <a:srgbClr val="00408C"/>
              </a:solidFill>
              <a:ea typeface="ヒラギノ角ゴ Pro W3" pitchFamily="1" charset="-128"/>
            </a:endParaRPr>
          </a:p>
          <a:p>
            <a:pPr>
              <a:spcBef>
                <a:spcPct val="20000"/>
              </a:spcBef>
            </a:pPr>
            <a:r>
              <a:rPr lang="ru-RU" sz="1350" dirty="0">
                <a:solidFill>
                  <a:srgbClr val="00408C"/>
                </a:solidFill>
                <a:ea typeface="ヒラギノ角ゴ Pro W3" pitchFamily="1" charset="-128"/>
              </a:rPr>
              <a:t>начальник Секции развития ЦПТИ</a:t>
            </a:r>
            <a:endParaRPr lang="en-US" sz="1350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1767" y="133350"/>
            <a:ext cx="8229600" cy="857250"/>
          </a:xfrm>
        </p:spPr>
        <p:txBody>
          <a:bodyPr/>
          <a:lstStyle/>
          <a:p>
            <a:r>
              <a:rPr lang="ru-RU" dirty="0"/>
              <a:t>Метод оценки по фактической стоимости</a:t>
            </a:r>
            <a:r>
              <a:rPr lang="en-US" dirty="0"/>
              <a:t>: </a:t>
            </a:r>
            <a:r>
              <a:rPr lang="ru-RU" dirty="0"/>
              <a:t>преимущества/недостатки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123950"/>
            <a:ext cx="4038600" cy="3264694"/>
          </a:xfrm>
          <a:solidFill>
            <a:srgbClr val="00B050"/>
          </a:solidFill>
        </p:spPr>
        <p:txBody>
          <a:bodyPr/>
          <a:lstStyle/>
          <a:p>
            <a:pPr>
              <a:buFont typeface="Arial" panose="020B0604020202020204" pitchFamily="34" charset="0"/>
              <a:buChar char="+"/>
            </a:pPr>
            <a:r>
              <a:rPr lang="ru-RU" dirty="0"/>
              <a:t>Используются легкодоступные данные</a:t>
            </a:r>
            <a:endParaRPr lang="en-US" dirty="0"/>
          </a:p>
          <a:p>
            <a:pPr>
              <a:buFont typeface="Arial" panose="020B0604020202020204" pitchFamily="34" charset="0"/>
              <a:buChar char="+"/>
            </a:pPr>
            <a:r>
              <a:rPr lang="ru-RU" dirty="0"/>
              <a:t>Нет необходимости в прогнозировании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123950"/>
            <a:ext cx="4038600" cy="3264694"/>
          </a:xfrm>
          <a:solidFill>
            <a:srgbClr val="FF0000"/>
          </a:solidFill>
        </p:spPr>
        <p:txBody>
          <a:bodyPr/>
          <a:lstStyle/>
          <a:p>
            <a:pPr>
              <a:buFontTx/>
              <a:buChar char="-"/>
            </a:pPr>
            <a:r>
              <a:rPr lang="ru-RU" dirty="0"/>
              <a:t>Не учитывается (будущая) стоимость</a:t>
            </a:r>
            <a:endParaRPr lang="en-US" dirty="0"/>
          </a:p>
          <a:p>
            <a:pPr>
              <a:buFontTx/>
              <a:buChar char="-"/>
            </a:pPr>
            <a:r>
              <a:rPr lang="ru-RU" dirty="0"/>
              <a:t>Не учитывается разница в стоимости для владельца ИС и других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23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841"/>
            <a:ext cx="8229600" cy="857250"/>
          </a:xfrm>
        </p:spPr>
        <p:txBody>
          <a:bodyPr/>
          <a:lstStyle/>
          <a:p>
            <a:r>
              <a:rPr lang="ru-RU" dirty="0"/>
              <a:t>Метод оценки по фактической стоимости</a:t>
            </a:r>
            <a:r>
              <a:rPr lang="en-US" dirty="0"/>
              <a:t>: </a:t>
            </a:r>
            <a:r>
              <a:rPr lang="ru-RU" dirty="0"/>
              <a:t>Недостатки</a:t>
            </a:r>
            <a:r>
              <a:rPr lang="en-US" dirty="0"/>
              <a:t> (</a:t>
            </a:r>
            <a:r>
              <a:rPr lang="ru-RU" dirty="0"/>
              <a:t>разница в стоимости</a:t>
            </a:r>
            <a:r>
              <a:rPr lang="en-US" dirty="0"/>
              <a:t>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F8DF77F1-59BC-FBBD-ABA4-BC413AAABCAF}"/>
              </a:ext>
            </a:extLst>
          </p:cNvPr>
          <p:cNvCxnSpPr>
            <a:cxnSpLocks/>
          </p:cNvCxnSpPr>
          <p:nvPr/>
        </p:nvCxnSpPr>
        <p:spPr>
          <a:xfrm>
            <a:off x="629840" y="1405723"/>
            <a:ext cx="9525" cy="29992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F362C72C-FD09-B8C4-1E49-CBE5AEB9C33A}"/>
              </a:ext>
            </a:extLst>
          </p:cNvPr>
          <p:cNvCxnSpPr>
            <a:cxnSpLocks/>
          </p:cNvCxnSpPr>
          <p:nvPr/>
        </p:nvCxnSpPr>
        <p:spPr>
          <a:xfrm flipV="1">
            <a:off x="639365" y="4380500"/>
            <a:ext cx="7818835" cy="244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8">
            <a:extLst>
              <a:ext uri="{FF2B5EF4-FFF2-40B4-BE49-F238E27FC236}">
                <a16:creationId xmlns:a16="http://schemas.microsoft.com/office/drawing/2014/main" xmlns="" id="{B71B72A2-3094-965C-5E4A-45E3C286AE4E}"/>
              </a:ext>
            </a:extLst>
          </p:cNvPr>
          <p:cNvSpPr/>
          <p:nvPr/>
        </p:nvSpPr>
        <p:spPr>
          <a:xfrm>
            <a:off x="1647826" y="3327390"/>
            <a:ext cx="790574" cy="1057273"/>
          </a:xfrm>
          <a:prstGeom prst="roundRect">
            <a:avLst>
              <a:gd name="adj" fmla="val 2209"/>
            </a:avLst>
          </a:prstGeom>
          <a:solidFill>
            <a:schemeClr val="accent5">
              <a:lumMod val="2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latin typeface="+mj-lt"/>
            </a:endParaRPr>
          </a:p>
        </p:txBody>
      </p:sp>
      <p:sp>
        <p:nvSpPr>
          <p:cNvPr id="8" name="Rectangle: Rounded Corners 9">
            <a:extLst>
              <a:ext uri="{FF2B5EF4-FFF2-40B4-BE49-F238E27FC236}">
                <a16:creationId xmlns:a16="http://schemas.microsoft.com/office/drawing/2014/main" xmlns="" id="{CA1F0CC3-F391-AC18-6A3A-1C858AF4EE13}"/>
              </a:ext>
            </a:extLst>
          </p:cNvPr>
          <p:cNvSpPr/>
          <p:nvPr/>
        </p:nvSpPr>
        <p:spPr>
          <a:xfrm>
            <a:off x="1647826" y="2270118"/>
            <a:ext cx="790574" cy="1057273"/>
          </a:xfrm>
          <a:prstGeom prst="roundRect">
            <a:avLst>
              <a:gd name="adj" fmla="val 2209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latin typeface="+mj-lt"/>
            </a:endParaRPr>
          </a:p>
        </p:txBody>
      </p:sp>
      <p:sp>
        <p:nvSpPr>
          <p:cNvPr id="9" name="Rectangle: Rounded Corners 10">
            <a:extLst>
              <a:ext uri="{FF2B5EF4-FFF2-40B4-BE49-F238E27FC236}">
                <a16:creationId xmlns:a16="http://schemas.microsoft.com/office/drawing/2014/main" xmlns="" id="{E68AC122-3181-501E-0A03-9146F0D6B5E4}"/>
              </a:ext>
            </a:extLst>
          </p:cNvPr>
          <p:cNvSpPr/>
          <p:nvPr/>
        </p:nvSpPr>
        <p:spPr>
          <a:xfrm>
            <a:off x="3733800" y="3970928"/>
            <a:ext cx="790574" cy="409572"/>
          </a:xfrm>
          <a:prstGeom prst="roundRect">
            <a:avLst>
              <a:gd name="adj" fmla="val 2209"/>
            </a:avLst>
          </a:prstGeom>
          <a:solidFill>
            <a:schemeClr val="accent5">
              <a:lumMod val="2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latin typeface="+mj-lt"/>
            </a:endParaRPr>
          </a:p>
        </p:txBody>
      </p:sp>
      <p:sp>
        <p:nvSpPr>
          <p:cNvPr id="10" name="Rectangle: Rounded Corners 11">
            <a:extLst>
              <a:ext uri="{FF2B5EF4-FFF2-40B4-BE49-F238E27FC236}">
                <a16:creationId xmlns:a16="http://schemas.microsoft.com/office/drawing/2014/main" xmlns="" id="{7EE08290-C064-2710-C147-C53512CEC627}"/>
              </a:ext>
            </a:extLst>
          </p:cNvPr>
          <p:cNvSpPr/>
          <p:nvPr/>
        </p:nvSpPr>
        <p:spPr>
          <a:xfrm>
            <a:off x="3733800" y="3542828"/>
            <a:ext cx="790574" cy="424523"/>
          </a:xfrm>
          <a:prstGeom prst="roundRect">
            <a:avLst>
              <a:gd name="adj" fmla="val 2209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latin typeface="+mj-lt"/>
            </a:endParaRPr>
          </a:p>
        </p:txBody>
      </p:sp>
      <p:sp>
        <p:nvSpPr>
          <p:cNvPr id="11" name="Rectangle: Rounded Corners 12">
            <a:extLst>
              <a:ext uri="{FF2B5EF4-FFF2-40B4-BE49-F238E27FC236}">
                <a16:creationId xmlns:a16="http://schemas.microsoft.com/office/drawing/2014/main" xmlns="" id="{25A3A5E4-59F0-BBD3-F2A6-C2192C6BB013}"/>
              </a:ext>
            </a:extLst>
          </p:cNvPr>
          <p:cNvSpPr/>
          <p:nvPr/>
        </p:nvSpPr>
        <p:spPr>
          <a:xfrm>
            <a:off x="3733801" y="3122539"/>
            <a:ext cx="790574" cy="424523"/>
          </a:xfrm>
          <a:prstGeom prst="roundRect">
            <a:avLst>
              <a:gd name="adj" fmla="val 220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latin typeface="+mj-lt"/>
            </a:endParaRPr>
          </a:p>
        </p:txBody>
      </p:sp>
      <p:sp>
        <p:nvSpPr>
          <p:cNvPr id="12" name="Rectangle: Rounded Corners 13">
            <a:extLst>
              <a:ext uri="{FF2B5EF4-FFF2-40B4-BE49-F238E27FC236}">
                <a16:creationId xmlns:a16="http://schemas.microsoft.com/office/drawing/2014/main" xmlns="" id="{D0BAFDFB-322A-E6AD-A696-2277ACABE10C}"/>
              </a:ext>
            </a:extLst>
          </p:cNvPr>
          <p:cNvSpPr/>
          <p:nvPr/>
        </p:nvSpPr>
        <p:spPr>
          <a:xfrm>
            <a:off x="6432939" y="3689008"/>
            <a:ext cx="790574" cy="691493"/>
          </a:xfrm>
          <a:prstGeom prst="roundRect">
            <a:avLst>
              <a:gd name="adj" fmla="val 2209"/>
            </a:avLst>
          </a:prstGeom>
          <a:solidFill>
            <a:schemeClr val="accent5">
              <a:lumMod val="2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latin typeface="+mj-lt"/>
            </a:endParaRPr>
          </a:p>
        </p:txBody>
      </p:sp>
      <p:sp>
        <p:nvSpPr>
          <p:cNvPr id="13" name="Rectangle: Rounded Corners 14">
            <a:extLst>
              <a:ext uri="{FF2B5EF4-FFF2-40B4-BE49-F238E27FC236}">
                <a16:creationId xmlns:a16="http://schemas.microsoft.com/office/drawing/2014/main" xmlns="" id="{6D103374-66A6-FEFA-1D2A-E955CE9FD8FA}"/>
              </a:ext>
            </a:extLst>
          </p:cNvPr>
          <p:cNvSpPr/>
          <p:nvPr/>
        </p:nvSpPr>
        <p:spPr>
          <a:xfrm>
            <a:off x="6432939" y="2717460"/>
            <a:ext cx="790574" cy="971547"/>
          </a:xfrm>
          <a:prstGeom prst="roundRect">
            <a:avLst>
              <a:gd name="adj" fmla="val 2209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latin typeface="+mj-lt"/>
            </a:endParaRPr>
          </a:p>
        </p:txBody>
      </p:sp>
      <p:sp>
        <p:nvSpPr>
          <p:cNvPr id="14" name="Rectangle: Rounded Corners 15">
            <a:extLst>
              <a:ext uri="{FF2B5EF4-FFF2-40B4-BE49-F238E27FC236}">
                <a16:creationId xmlns:a16="http://schemas.microsoft.com/office/drawing/2014/main" xmlns="" id="{4D690499-8019-B8AB-AF42-D63F6C1B64CE}"/>
              </a:ext>
            </a:extLst>
          </p:cNvPr>
          <p:cNvSpPr/>
          <p:nvPr/>
        </p:nvSpPr>
        <p:spPr>
          <a:xfrm>
            <a:off x="6432939" y="1743860"/>
            <a:ext cx="790574" cy="971548"/>
          </a:xfrm>
          <a:prstGeom prst="roundRect">
            <a:avLst>
              <a:gd name="adj" fmla="val 220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C8190C0-CCBC-03D4-5FFC-280D99AD627C}"/>
              </a:ext>
            </a:extLst>
          </p:cNvPr>
          <p:cNvSpPr txBox="1"/>
          <p:nvPr/>
        </p:nvSpPr>
        <p:spPr>
          <a:xfrm>
            <a:off x="800101" y="2719693"/>
            <a:ext cx="723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Маржа</a:t>
            </a:r>
            <a:endParaRPr lang="en-GB" sz="1200" b="1" dirty="0">
              <a:solidFill>
                <a:schemeClr val="accent2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8277678-7D54-73B9-07B2-B40B4843D1EE}"/>
              </a:ext>
            </a:extLst>
          </p:cNvPr>
          <p:cNvSpPr txBox="1"/>
          <p:nvPr/>
        </p:nvSpPr>
        <p:spPr>
          <a:xfrm>
            <a:off x="533400" y="3713436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Стоимость</a:t>
            </a:r>
            <a:endParaRPr lang="en-GB" sz="1200" b="1" dirty="0">
              <a:solidFill>
                <a:schemeClr val="accent2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740F490-E700-51F1-7A0F-BC433F929D31}"/>
              </a:ext>
            </a:extLst>
          </p:cNvPr>
          <p:cNvSpPr txBox="1"/>
          <p:nvPr/>
        </p:nvSpPr>
        <p:spPr>
          <a:xfrm>
            <a:off x="2591387" y="2704745"/>
            <a:ext cx="1130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Сделка не состоялась</a:t>
            </a:r>
            <a:endParaRPr lang="en-GB" sz="1200" b="1" dirty="0">
              <a:solidFill>
                <a:schemeClr val="accent2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CBA29298-21B3-45B5-F83F-0B7005F4006A}"/>
              </a:ext>
            </a:extLst>
          </p:cNvPr>
          <p:cNvCxnSpPr>
            <a:cxnSpLocks/>
          </p:cNvCxnSpPr>
          <p:nvPr/>
        </p:nvCxnSpPr>
        <p:spPr>
          <a:xfrm flipH="1">
            <a:off x="2554430" y="3122539"/>
            <a:ext cx="1095171" cy="6579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9FA740ED-D333-BC95-ED4E-99C99E69398C}"/>
              </a:ext>
            </a:extLst>
          </p:cNvPr>
          <p:cNvCxnSpPr>
            <a:cxnSpLocks/>
          </p:cNvCxnSpPr>
          <p:nvPr/>
        </p:nvCxnSpPr>
        <p:spPr>
          <a:xfrm flipH="1">
            <a:off x="2438400" y="1730459"/>
            <a:ext cx="3886201" cy="2997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A2C8A1D-4231-6408-2A26-98DFB15903AE}"/>
              </a:ext>
            </a:extLst>
          </p:cNvPr>
          <p:cNvSpPr txBox="1"/>
          <p:nvPr/>
        </p:nvSpPr>
        <p:spPr>
          <a:xfrm>
            <a:off x="4867453" y="3777916"/>
            <a:ext cx="1613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Затраты в случае самостоятельных действий</a:t>
            </a:r>
            <a:endParaRPr lang="en-GB" sz="1200" b="1" dirty="0">
              <a:solidFill>
                <a:schemeClr val="accent2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1E6DE03-E0EA-1C78-6887-ACC3B0161472}"/>
              </a:ext>
            </a:extLst>
          </p:cNvPr>
          <p:cNvSpPr txBox="1"/>
          <p:nvPr/>
        </p:nvSpPr>
        <p:spPr>
          <a:xfrm rot="20692864">
            <a:off x="4731089" y="3275690"/>
            <a:ext cx="1669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Альтернативные издержки ИС</a:t>
            </a:r>
            <a:endParaRPr lang="en-GB" sz="1200" b="1" dirty="0">
              <a:solidFill>
                <a:schemeClr val="accent2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E2BC7A7-FB0D-2DA3-5779-F245D4CA6B5E}"/>
              </a:ext>
            </a:extLst>
          </p:cNvPr>
          <p:cNvSpPr txBox="1"/>
          <p:nvPr/>
        </p:nvSpPr>
        <p:spPr>
          <a:xfrm rot="19669711">
            <a:off x="4908279" y="2628879"/>
            <a:ext cx="1069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Текущая стоимость</a:t>
            </a:r>
            <a:endParaRPr lang="en-GB" sz="1200" b="1" dirty="0">
              <a:solidFill>
                <a:schemeClr val="accent2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6019B8B7-021B-42E1-1A2E-A8A8C79107E4}"/>
              </a:ext>
            </a:extLst>
          </p:cNvPr>
          <p:cNvCxnSpPr/>
          <p:nvPr/>
        </p:nvCxnSpPr>
        <p:spPr>
          <a:xfrm flipV="1">
            <a:off x="4536443" y="1730463"/>
            <a:ext cx="1896496" cy="14012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4A6149E5-0FDF-A9C7-43E7-7735FCB1ADAD}"/>
              </a:ext>
            </a:extLst>
          </p:cNvPr>
          <p:cNvCxnSpPr>
            <a:cxnSpLocks/>
          </p:cNvCxnSpPr>
          <p:nvPr/>
        </p:nvCxnSpPr>
        <p:spPr>
          <a:xfrm flipV="1">
            <a:off x="4572000" y="2715409"/>
            <a:ext cx="1860939" cy="82741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E5E195F4-FF8D-DB99-3FF0-BF8014541B6D}"/>
              </a:ext>
            </a:extLst>
          </p:cNvPr>
          <p:cNvCxnSpPr>
            <a:cxnSpLocks/>
          </p:cNvCxnSpPr>
          <p:nvPr/>
        </p:nvCxnSpPr>
        <p:spPr>
          <a:xfrm flipV="1">
            <a:off x="4572000" y="3689007"/>
            <a:ext cx="1860939" cy="2783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94D51CD-021C-084F-FE0A-6A4876A8D4BE}"/>
              </a:ext>
            </a:extLst>
          </p:cNvPr>
          <p:cNvSpPr txBox="1"/>
          <p:nvPr/>
        </p:nvSpPr>
        <p:spPr>
          <a:xfrm>
            <a:off x="3285092" y="1434639"/>
            <a:ext cx="2248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Выгодная сделка</a:t>
            </a:r>
            <a:endParaRPr lang="en-GB" sz="1200" b="1" dirty="0">
              <a:solidFill>
                <a:schemeClr val="accent2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810C2BC-E066-A625-2677-4B4F830BDF7B}"/>
              </a:ext>
            </a:extLst>
          </p:cNvPr>
          <p:cNvSpPr txBox="1"/>
          <p:nvPr/>
        </p:nvSpPr>
        <p:spPr>
          <a:xfrm>
            <a:off x="3762528" y="2809526"/>
            <a:ext cx="886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Случай</a:t>
            </a:r>
            <a:r>
              <a:rPr lang="en-GB" sz="1200" b="1" dirty="0">
                <a:solidFill>
                  <a:schemeClr val="accent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08384F1-C668-DEB6-3292-0E29012A5541}"/>
              </a:ext>
            </a:extLst>
          </p:cNvPr>
          <p:cNvSpPr txBox="1"/>
          <p:nvPr/>
        </p:nvSpPr>
        <p:spPr>
          <a:xfrm>
            <a:off x="6416279" y="1453461"/>
            <a:ext cx="8989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Случай </a:t>
            </a:r>
            <a:r>
              <a:rPr lang="en-GB" sz="1200" b="1" dirty="0">
                <a:solidFill>
                  <a:schemeClr val="accent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1DFADB3-791F-882F-7FF6-0A8168204AC5}"/>
              </a:ext>
            </a:extLst>
          </p:cNvPr>
          <p:cNvSpPr txBox="1"/>
          <p:nvPr/>
        </p:nvSpPr>
        <p:spPr>
          <a:xfrm>
            <a:off x="926151" y="1041691"/>
            <a:ext cx="1628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Оценка стоимости продавцом</a:t>
            </a:r>
            <a:endParaRPr lang="en-GB" sz="1200" b="1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71D92FA-E4CB-3C61-0650-EB0470932C5B}"/>
              </a:ext>
            </a:extLst>
          </p:cNvPr>
          <p:cNvSpPr txBox="1"/>
          <p:nvPr/>
        </p:nvSpPr>
        <p:spPr>
          <a:xfrm>
            <a:off x="4331890" y="1006913"/>
            <a:ext cx="1628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Оценка стоимости покупателем</a:t>
            </a:r>
            <a:endParaRPr lang="en-GB" sz="1200" b="1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774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оценки по фактической стоимости</a:t>
            </a:r>
            <a:r>
              <a:rPr lang="en-US" dirty="0"/>
              <a:t>: </a:t>
            </a:r>
            <a:r>
              <a:rPr lang="ru-RU" dirty="0"/>
              <a:t>варианты использования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Технологии на ранней стадии разработки</a:t>
            </a:r>
            <a:endParaRPr lang="en-US" dirty="0"/>
          </a:p>
          <a:p>
            <a:r>
              <a:rPr lang="ru-RU" dirty="0"/>
              <a:t>Совместные исследования</a:t>
            </a:r>
            <a:r>
              <a:rPr lang="en-US" dirty="0"/>
              <a:t>: </a:t>
            </a:r>
            <a:r>
              <a:rPr lang="ru-RU" dirty="0"/>
              <a:t>распределение прибыли</a:t>
            </a:r>
            <a:endParaRPr lang="en-US" dirty="0"/>
          </a:p>
          <a:p>
            <a:r>
              <a:rPr lang="ru-RU" dirty="0"/>
              <a:t>Судебные разбирательства</a:t>
            </a:r>
            <a:r>
              <a:rPr lang="en-US" dirty="0"/>
              <a:t> (</a:t>
            </a:r>
            <a:r>
              <a:rPr lang="ru-RU" dirty="0"/>
              <a:t>воспроизведение</a:t>
            </a:r>
            <a:r>
              <a:rPr lang="en-US" dirty="0"/>
              <a:t>)</a:t>
            </a:r>
          </a:p>
          <a:p>
            <a:r>
              <a:rPr lang="ru-RU" dirty="0"/>
              <a:t>Налогообложение (воспроизведение)</a:t>
            </a:r>
            <a:endParaRPr lang="en-US" dirty="0"/>
          </a:p>
          <a:p>
            <a:endParaRPr lang="en-US" dirty="0"/>
          </a:p>
          <a:p>
            <a:r>
              <a:rPr lang="ru-RU" dirty="0"/>
              <a:t>Проверка обоснованности других методов оценки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468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оценки по рыночной стоимости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4054700"/>
              </p:ext>
            </p:extLst>
          </p:nvPr>
        </p:nvGraphicFramePr>
        <p:xfrm>
          <a:off x="457200" y="1330325"/>
          <a:ext cx="6096000" cy="326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6553200" y="1330325"/>
            <a:ext cx="2339340" cy="2994025"/>
            <a:chOff x="4477203" y="-556645"/>
            <a:chExt cx="2339340" cy="4945130"/>
          </a:xfrm>
        </p:grpSpPr>
        <p:sp>
          <p:nvSpPr>
            <p:cNvPr id="10" name="Rectangle 9"/>
            <p:cNvSpPr/>
            <p:nvPr/>
          </p:nvSpPr>
          <p:spPr>
            <a:xfrm>
              <a:off x="4858203" y="2056257"/>
              <a:ext cx="1958340" cy="120764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TextBox 10"/>
            <p:cNvSpPr txBox="1"/>
            <p:nvPr/>
          </p:nvSpPr>
          <p:spPr>
            <a:xfrm>
              <a:off x="4477203" y="-556645"/>
              <a:ext cx="2339340" cy="49451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30" tIns="24130" rIns="24130" bIns="24130" numCol="1" spcCol="1270" anchor="t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500" dirty="0"/>
                <a:t>Внутренние данные</a:t>
              </a:r>
              <a:endParaRPr lang="en-US" sz="1500" kern="1200" dirty="0"/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500" kern="1200" dirty="0"/>
                <a:t>Обязательная отчетность</a:t>
              </a:r>
              <a:endParaRPr lang="en-US" sz="1500" kern="1200" dirty="0"/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500" dirty="0"/>
                <a:t>Опубликованные соглашения</a:t>
              </a:r>
              <a:endParaRPr lang="en-US" sz="1500" kern="1200" dirty="0"/>
            </a:p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ru-RU" sz="1500" dirty="0"/>
                <a:t>Опубликованные судебные дела</a:t>
              </a:r>
              <a:endParaRPr lang="en-US" sz="1500" dirty="0"/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500" dirty="0"/>
                <a:t>Обследования</a:t>
              </a:r>
              <a:endParaRPr lang="en-US" sz="1500" dirty="0"/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500" dirty="0"/>
                <a:t>Консультанты</a:t>
              </a:r>
              <a:endParaRPr lang="en-US" sz="1500" dirty="0"/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500" kern="1200" dirty="0"/>
                <a:t>Опубликованные лицензии, документы с указанием стоимости</a:t>
              </a:r>
              <a:endParaRPr lang="en-US" sz="1500" dirty="0"/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500" dirty="0"/>
                <a:t>Перечни условий</a:t>
              </a:r>
              <a:endParaRPr lang="en-US" sz="1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03788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оценки по рыночной стоимости</a:t>
            </a:r>
            <a:r>
              <a:rPr lang="en-US" dirty="0"/>
              <a:t>: </a:t>
            </a:r>
            <a:r>
              <a:rPr lang="ru-RU" dirty="0"/>
              <a:t>Сравнительная таблица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7451652"/>
              </p:ext>
            </p:extLst>
          </p:nvPr>
        </p:nvGraphicFramePr>
        <p:xfrm>
          <a:off x="381000" y="1123950"/>
          <a:ext cx="8610601" cy="332522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98639">
                  <a:extLst>
                    <a:ext uri="{9D8B030D-6E8A-4147-A177-3AD203B41FA5}">
                      <a16:colId xmlns:a16="http://schemas.microsoft.com/office/drawing/2014/main" xmlns="" val="1742624799"/>
                    </a:ext>
                  </a:extLst>
                </a:gridCol>
                <a:gridCol w="1036461">
                  <a:extLst>
                    <a:ext uri="{9D8B030D-6E8A-4147-A177-3AD203B41FA5}">
                      <a16:colId xmlns:a16="http://schemas.microsoft.com/office/drawing/2014/main" xmlns="" val="3443565769"/>
                    </a:ext>
                  </a:extLst>
                </a:gridCol>
                <a:gridCol w="2312105">
                  <a:extLst>
                    <a:ext uri="{9D8B030D-6E8A-4147-A177-3AD203B41FA5}">
                      <a16:colId xmlns:a16="http://schemas.microsoft.com/office/drawing/2014/main" xmlns="" val="3812089939"/>
                    </a:ext>
                  </a:extLst>
                </a:gridCol>
                <a:gridCol w="956734">
                  <a:extLst>
                    <a:ext uri="{9D8B030D-6E8A-4147-A177-3AD203B41FA5}">
                      <a16:colId xmlns:a16="http://schemas.microsoft.com/office/drawing/2014/main" xmlns="" val="340536240"/>
                    </a:ext>
                  </a:extLst>
                </a:gridCol>
                <a:gridCol w="726169">
                  <a:extLst>
                    <a:ext uri="{9D8B030D-6E8A-4147-A177-3AD203B41FA5}">
                      <a16:colId xmlns:a16="http://schemas.microsoft.com/office/drawing/2014/main" xmlns="" val="1899522766"/>
                    </a:ext>
                  </a:extLst>
                </a:gridCol>
                <a:gridCol w="1107570">
                  <a:extLst>
                    <a:ext uri="{9D8B030D-6E8A-4147-A177-3AD203B41FA5}">
                      <a16:colId xmlns:a16="http://schemas.microsoft.com/office/drawing/2014/main" xmlns="" val="994571568"/>
                    </a:ext>
                  </a:extLst>
                </a:gridCol>
                <a:gridCol w="853722">
                  <a:extLst>
                    <a:ext uri="{9D8B030D-6E8A-4147-A177-3AD203B41FA5}">
                      <a16:colId xmlns:a16="http://schemas.microsoft.com/office/drawing/2014/main" xmlns="" val="576716133"/>
                    </a:ext>
                  </a:extLst>
                </a:gridCol>
                <a:gridCol w="1219201">
                  <a:extLst>
                    <a:ext uri="{9D8B030D-6E8A-4147-A177-3AD203B41FA5}">
                      <a16:colId xmlns:a16="http://schemas.microsoft.com/office/drawing/2014/main" xmlns="" val="17523361"/>
                    </a:ext>
                  </a:extLst>
                </a:gridCol>
              </a:tblGrid>
              <a:tr h="403500">
                <a:tc>
                  <a:txBody>
                    <a:bodyPr/>
                    <a:lstStyle/>
                    <a:p>
                      <a:r>
                        <a:rPr lang="en-US" sz="11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Лицензии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Условия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Стороны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Сроки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Предоплата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Роялти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Контрольный показатель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1171552"/>
                  </a:ext>
                </a:extLst>
              </a:tr>
              <a:tr h="771072">
                <a:tc>
                  <a:txBody>
                    <a:bodyPr/>
                    <a:lstStyle/>
                    <a:p>
                      <a:r>
                        <a:rPr lang="en-US" sz="11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 </a:t>
                      </a:r>
                      <a:r>
                        <a:rPr lang="ru-RU" sz="1100" dirty="0"/>
                        <a:t>патента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 </a:t>
                      </a:r>
                      <a:r>
                        <a:rPr lang="ru-RU" sz="1100" dirty="0"/>
                        <a:t>способа применения</a:t>
                      </a:r>
                      <a:endParaRPr lang="en-US" sz="1100" dirty="0"/>
                    </a:p>
                    <a:p>
                      <a:r>
                        <a:rPr lang="ru-RU" sz="1100" dirty="0"/>
                        <a:t>Исключительная</a:t>
                      </a:r>
                      <a:endParaRPr lang="en-US" sz="1100" dirty="0"/>
                    </a:p>
                    <a:p>
                      <a:r>
                        <a:rPr lang="ru-RU" sz="1100" dirty="0"/>
                        <a:t>Глобальная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Б – Б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350</a:t>
                      </a:r>
                      <a:r>
                        <a:rPr lang="ru-RU" sz="1100" dirty="0"/>
                        <a:t> </a:t>
                      </a:r>
                      <a:r>
                        <a:rPr lang="en-US" sz="1100" dirty="0"/>
                        <a:t>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5% (</a:t>
                      </a:r>
                      <a:r>
                        <a:rPr lang="ru-RU" sz="1100" dirty="0"/>
                        <a:t>чистый объем продаж</a:t>
                      </a:r>
                      <a:r>
                        <a:rPr lang="en-US" sz="11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150</a:t>
                      </a:r>
                      <a:r>
                        <a:rPr lang="ru-RU" sz="1100" dirty="0"/>
                        <a:t> </a:t>
                      </a:r>
                      <a:r>
                        <a:rPr lang="en-US" sz="1100" dirty="0"/>
                        <a:t>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3453063"/>
                  </a:ext>
                </a:extLst>
              </a:tr>
              <a:tr h="403500">
                <a:tc>
                  <a:txBody>
                    <a:bodyPr/>
                    <a:lstStyle/>
                    <a:p>
                      <a:r>
                        <a:rPr lang="en-US" sz="11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 </a:t>
                      </a:r>
                      <a:r>
                        <a:rPr lang="ru-RU" sz="1100" dirty="0"/>
                        <a:t>патента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 </a:t>
                      </a:r>
                      <a:r>
                        <a:rPr lang="ru-RU" sz="1100" dirty="0"/>
                        <a:t>способа применения </a:t>
                      </a:r>
                      <a:r>
                        <a:rPr lang="en-US" sz="1100" dirty="0"/>
                        <a:t>+ </a:t>
                      </a:r>
                      <a:r>
                        <a:rPr lang="ru-RU" sz="1100" dirty="0"/>
                        <a:t>ноу-хау</a:t>
                      </a:r>
                      <a:endParaRPr lang="en-US" sz="1100" dirty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Неисключительная</a:t>
                      </a:r>
                      <a:endParaRPr lang="en-US" sz="1100" dirty="0"/>
                    </a:p>
                    <a:p>
                      <a:r>
                        <a:rPr lang="ru-RU" sz="1100" dirty="0"/>
                        <a:t>Только для Европы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Б – Б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400</a:t>
                      </a:r>
                      <a:r>
                        <a:rPr lang="ru-RU" sz="1100" dirty="0"/>
                        <a:t> </a:t>
                      </a:r>
                      <a:r>
                        <a:rPr lang="en-US" sz="1100" dirty="0"/>
                        <a:t>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6% (</a:t>
                      </a:r>
                      <a:r>
                        <a:rPr lang="ru-RU" sz="1100" dirty="0"/>
                        <a:t>валовой доход</a:t>
                      </a:r>
                      <a:r>
                        <a:rPr lang="en-US" sz="11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250</a:t>
                      </a:r>
                      <a:r>
                        <a:rPr lang="ru-RU" sz="1100" dirty="0"/>
                        <a:t> </a:t>
                      </a:r>
                      <a:r>
                        <a:rPr lang="en-US" sz="1100" dirty="0"/>
                        <a:t>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92671189"/>
                  </a:ext>
                </a:extLst>
              </a:tr>
              <a:tr h="403500"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aseline="0" dirty="0"/>
                        <a:t>4 </a:t>
                      </a:r>
                      <a:r>
                        <a:rPr lang="ru-RU" sz="1100" baseline="0" dirty="0"/>
                        <a:t>патента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 </a:t>
                      </a:r>
                      <a:r>
                        <a:rPr lang="ru-RU" sz="1100" dirty="0"/>
                        <a:t>или более способов применения</a:t>
                      </a:r>
                      <a:endParaRPr lang="en-US" sz="1100" dirty="0"/>
                    </a:p>
                    <a:p>
                      <a:r>
                        <a:rPr lang="ru-RU" sz="1100" dirty="0"/>
                        <a:t>США и Европа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БПТ - Б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100</a:t>
                      </a:r>
                      <a:r>
                        <a:rPr lang="ru-RU" sz="1100" dirty="0"/>
                        <a:t> </a:t>
                      </a:r>
                      <a:r>
                        <a:rPr lang="en-US" sz="1100" dirty="0"/>
                        <a:t>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4% (</a:t>
                      </a:r>
                      <a:r>
                        <a:rPr lang="ru-RU" sz="1100" dirty="0"/>
                        <a:t>чистый объем продаж</a:t>
                      </a:r>
                      <a:r>
                        <a:rPr lang="en-US" sz="11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250</a:t>
                      </a:r>
                      <a:r>
                        <a:rPr lang="ru-RU" sz="1100" dirty="0"/>
                        <a:t> </a:t>
                      </a:r>
                      <a:r>
                        <a:rPr lang="en-US" sz="1100" dirty="0"/>
                        <a:t>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36543614"/>
                  </a:ext>
                </a:extLst>
              </a:tr>
              <a:tr h="771072">
                <a:tc>
                  <a:txBody>
                    <a:bodyPr/>
                    <a:lstStyle/>
                    <a:p>
                      <a:r>
                        <a:rPr lang="ru-RU" sz="1100" dirty="0"/>
                        <a:t>ИС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 </a:t>
                      </a:r>
                      <a:r>
                        <a:rPr lang="ru-RU" sz="1100" dirty="0"/>
                        <a:t>патента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Платформа ИС (более 10 способов применения</a:t>
                      </a:r>
                      <a:r>
                        <a:rPr lang="en-US" sz="1100" dirty="0"/>
                        <a:t>)</a:t>
                      </a:r>
                    </a:p>
                    <a:p>
                      <a:r>
                        <a:rPr lang="ru-RU" sz="1100" dirty="0"/>
                        <a:t>Прототип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БПТ - Б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96455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7059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660"/>
            <a:ext cx="8229600" cy="857250"/>
          </a:xfrm>
        </p:spPr>
        <p:txBody>
          <a:bodyPr/>
          <a:lstStyle/>
          <a:p>
            <a:r>
              <a:rPr lang="ru-RU" dirty="0"/>
              <a:t>Метод оценки по рыночной стоимости</a:t>
            </a:r>
            <a:r>
              <a:rPr lang="en-US" dirty="0"/>
              <a:t>: </a:t>
            </a:r>
            <a:r>
              <a:rPr lang="ru-RU" dirty="0"/>
              <a:t>факторы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8458200" cy="3264694"/>
          </a:xfrm>
        </p:spPr>
        <p:txBody>
          <a:bodyPr/>
          <a:lstStyle/>
          <a:p>
            <a:r>
              <a:rPr lang="ru-RU" b="1" dirty="0"/>
              <a:t>Время и контекст</a:t>
            </a:r>
            <a:r>
              <a:rPr lang="en-US" b="1" dirty="0"/>
              <a:t>: </a:t>
            </a:r>
            <a:r>
              <a:rPr lang="ru-RU" dirty="0"/>
              <a:t>дата заключения соглашения, срок действия соглашения, добровольно или в обязательном порядке</a:t>
            </a:r>
            <a:endParaRPr lang="en-US" dirty="0"/>
          </a:p>
          <a:p>
            <a:r>
              <a:rPr lang="ru-RU" b="1" dirty="0"/>
              <a:t>Предмет</a:t>
            </a:r>
            <a:r>
              <a:rPr lang="en-US" b="1" dirty="0"/>
              <a:t>: </a:t>
            </a:r>
            <a:r>
              <a:rPr lang="ru-RU" dirty="0"/>
              <a:t>права ИС, правовой статус ИС, техническое совершенство, перекрестное лицензирование, требуются дополнительные лицензии</a:t>
            </a:r>
            <a:endParaRPr lang="en-US" dirty="0"/>
          </a:p>
          <a:p>
            <a:r>
              <a:rPr lang="ru-RU" b="1" dirty="0"/>
              <a:t>Права</a:t>
            </a:r>
            <a:r>
              <a:rPr lang="en-US" b="1" dirty="0"/>
              <a:t>: </a:t>
            </a:r>
            <a:r>
              <a:rPr lang="ru-RU" dirty="0"/>
              <a:t>территория, область применения, исключительность, сублицензии, расширение/пересмотр/обновление</a:t>
            </a:r>
            <a:endParaRPr lang="en-US" dirty="0"/>
          </a:p>
          <a:p>
            <a:r>
              <a:rPr lang="ru-RU" b="1" dirty="0"/>
              <a:t>Затраты и факторы риска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ru-RU" dirty="0"/>
              <a:t>сохранение ИС в силе</a:t>
            </a:r>
            <a:r>
              <a:rPr lang="en-US" dirty="0"/>
              <a:t>, </a:t>
            </a:r>
            <a:r>
              <a:rPr lang="ru-RU" dirty="0"/>
              <a:t>охрана ИС</a:t>
            </a:r>
            <a:r>
              <a:rPr lang="en-US" dirty="0"/>
              <a:t>, </a:t>
            </a:r>
            <a:r>
              <a:rPr lang="ru-RU" dirty="0"/>
              <a:t>защита от нарушений</a:t>
            </a:r>
            <a:r>
              <a:rPr lang="en-US" dirty="0"/>
              <a:t>, </a:t>
            </a:r>
            <a:r>
              <a:rPr lang="ru-RU" dirty="0"/>
              <a:t>отслеживание нарушений</a:t>
            </a:r>
            <a:r>
              <a:rPr lang="en-US" dirty="0"/>
              <a:t>, </a:t>
            </a:r>
            <a:r>
              <a:rPr lang="ru-RU" dirty="0"/>
              <a:t>ответственность за качество продукции</a:t>
            </a:r>
            <a:endParaRPr lang="en-US" dirty="0"/>
          </a:p>
          <a:p>
            <a:r>
              <a:rPr lang="ru-RU" b="1" dirty="0"/>
              <a:t>Лицензиар</a:t>
            </a:r>
            <a:r>
              <a:rPr lang="en-US" b="1" dirty="0"/>
              <a:t>: </a:t>
            </a:r>
            <a:r>
              <a:rPr lang="ru-RU" dirty="0"/>
              <a:t>вид, размер</a:t>
            </a:r>
            <a:endParaRPr lang="en-US" dirty="0"/>
          </a:p>
          <a:p>
            <a:r>
              <a:rPr lang="ru-RU" b="1" dirty="0"/>
              <a:t>Лицензиат</a:t>
            </a:r>
            <a:r>
              <a:rPr lang="en-US" b="1" dirty="0"/>
              <a:t>:</a:t>
            </a:r>
            <a:r>
              <a:rPr lang="ru-RU" b="1" dirty="0"/>
              <a:t> </a:t>
            </a:r>
            <a:r>
              <a:rPr lang="ru-RU" dirty="0"/>
              <a:t>вид, размер, сектор</a:t>
            </a:r>
            <a:endParaRPr lang="en-US" dirty="0"/>
          </a:p>
          <a:p>
            <a:r>
              <a:rPr lang="ru-RU" b="1" dirty="0"/>
              <a:t>Рынок</a:t>
            </a:r>
            <a:r>
              <a:rPr lang="en-US" b="1" dirty="0"/>
              <a:t>: </a:t>
            </a:r>
            <a:r>
              <a:rPr lang="ru-RU" dirty="0"/>
              <a:t>размер, темпы роста, барьеры для доступа к рынку/факторы, препятствующие уходу с рынка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754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оценки по рыночной стоимости</a:t>
            </a:r>
            <a:r>
              <a:rPr lang="en-US" dirty="0"/>
              <a:t>: </a:t>
            </a:r>
            <a:r>
              <a:rPr lang="ru-RU" dirty="0"/>
              <a:t>преимущества/недостатки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123950"/>
            <a:ext cx="4038600" cy="3264694"/>
          </a:xfrm>
          <a:solidFill>
            <a:srgbClr val="00B050"/>
          </a:solidFill>
        </p:spPr>
        <p:txBody>
          <a:bodyPr/>
          <a:lstStyle/>
          <a:p>
            <a:pPr>
              <a:buFont typeface="Arial" panose="020B0604020202020204" pitchFamily="34" charset="0"/>
              <a:buChar char="+"/>
            </a:pPr>
            <a:r>
              <a:rPr lang="ru-RU" dirty="0"/>
              <a:t>Используется фактическая рыночная цена</a:t>
            </a:r>
            <a:endParaRPr lang="en-US" dirty="0"/>
          </a:p>
          <a:p>
            <a:pPr>
              <a:buFont typeface="Arial" panose="020B0604020202020204" pitchFamily="34" charset="0"/>
              <a:buChar char="+"/>
            </a:pPr>
            <a:r>
              <a:rPr lang="ru-RU" dirty="0"/>
              <a:t>Учитывается оценка рынком экономических выгод и рисков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123950"/>
            <a:ext cx="4267200" cy="3264694"/>
          </a:xfrm>
          <a:solidFill>
            <a:srgbClr val="FF0000"/>
          </a:solidFill>
        </p:spPr>
        <p:txBody>
          <a:bodyPr/>
          <a:lstStyle/>
          <a:p>
            <a:pPr>
              <a:buFontTx/>
              <a:buChar char="-"/>
            </a:pPr>
            <a:r>
              <a:rPr lang="ru-RU" dirty="0"/>
              <a:t>Сопоставимость</a:t>
            </a:r>
            <a:endParaRPr lang="en-US" dirty="0"/>
          </a:p>
          <a:p>
            <a:pPr>
              <a:buFontTx/>
              <a:buChar char="-"/>
            </a:pPr>
            <a:r>
              <a:rPr lang="ru-RU" dirty="0"/>
              <a:t>Доступность данных об операциях (общей информации, по конкретным операциям) и затратах</a:t>
            </a:r>
            <a:endParaRPr lang="en-US" dirty="0"/>
          </a:p>
          <a:p>
            <a:pPr>
              <a:buFontTx/>
              <a:buChar char="-"/>
            </a:pPr>
            <a:r>
              <a:rPr lang="ru-RU" dirty="0"/>
              <a:t>Зависит от контекста (покупатель, рыночная конъюнктура</a:t>
            </a:r>
            <a:r>
              <a:rPr lang="en-US" dirty="0"/>
              <a:t>)</a:t>
            </a:r>
          </a:p>
          <a:p>
            <a:pPr>
              <a:buFontTx/>
              <a:buChar char="-"/>
            </a:pPr>
            <a:r>
              <a:rPr lang="ru-RU" dirty="0"/>
              <a:t>Рынок должен быть активным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299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оценки по рыночной стоимости</a:t>
            </a:r>
            <a:r>
              <a:rPr lang="en-US" dirty="0"/>
              <a:t>: </a:t>
            </a:r>
            <a:r>
              <a:rPr lang="ru-RU" dirty="0"/>
              <a:t>примеры использования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Продажа</a:t>
            </a:r>
            <a:endParaRPr lang="en-US" dirty="0"/>
          </a:p>
          <a:p>
            <a:r>
              <a:rPr lang="ru-RU" dirty="0"/>
              <a:t>Лицензирование</a:t>
            </a:r>
            <a:endParaRPr lang="en-US" dirty="0"/>
          </a:p>
          <a:p>
            <a:r>
              <a:rPr lang="ru-RU" dirty="0"/>
              <a:t>Налогообложение</a:t>
            </a:r>
            <a:r>
              <a:rPr lang="en-US" dirty="0"/>
              <a:t> (</a:t>
            </a:r>
            <a:r>
              <a:rPr lang="ru-RU" dirty="0"/>
              <a:t>трансфертное ценообразование</a:t>
            </a:r>
            <a:r>
              <a:rPr lang="en-US" dirty="0"/>
              <a:t>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ru-RU" dirty="0">
                <a:sym typeface="Wingdings" panose="05000000000000000000" pitchFamily="2" charset="2"/>
              </a:rPr>
              <a:t>Транзакция/обмен</a:t>
            </a:r>
            <a:r>
              <a:rPr lang="en-US" dirty="0">
                <a:sym typeface="Wingdings" panose="05000000000000000000" pitchFamily="2" charset="2"/>
              </a:rPr>
              <a:t>: </a:t>
            </a:r>
            <a:r>
              <a:rPr lang="ru-RU" dirty="0">
                <a:sym typeface="Wingdings" panose="05000000000000000000" pitchFamily="2" charset="2"/>
              </a:rPr>
              <a:t>справедливая рыночная стоимость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716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Доходный метод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Дисконтированное движение денежных средств</a:t>
            </a:r>
            <a:endParaRPr lang="en-US" dirty="0"/>
          </a:p>
          <a:p>
            <a:r>
              <a:rPr lang="ru-RU" dirty="0"/>
              <a:t>Реальные опционы</a:t>
            </a:r>
            <a:endParaRPr lang="en-US" dirty="0"/>
          </a:p>
          <a:p>
            <a:r>
              <a:rPr lang="ru-RU" dirty="0"/>
              <a:t>Метод Монте-Карло</a:t>
            </a:r>
            <a:endParaRPr lang="en-US" dirty="0"/>
          </a:p>
          <a:p>
            <a:endParaRPr lang="en-US" dirty="0"/>
          </a:p>
          <a:p>
            <a:r>
              <a:rPr lang="ru-RU" dirty="0"/>
              <a:t>Метод освобождения от роялти</a:t>
            </a:r>
            <a:endParaRPr lang="en-US" dirty="0"/>
          </a:p>
          <a:p>
            <a:r>
              <a:rPr lang="ru-RU" dirty="0"/>
              <a:t>Распределение прибыли</a:t>
            </a:r>
            <a:endParaRPr lang="en-US" dirty="0"/>
          </a:p>
          <a:p>
            <a:r>
              <a:rPr lang="ru-RU" dirty="0"/>
              <a:t>Сверхприбыль/добавочный доход</a:t>
            </a:r>
            <a:endParaRPr lang="en-US" dirty="0"/>
          </a:p>
          <a:p>
            <a:r>
              <a:rPr lang="ru-RU" dirty="0"/>
              <a:t>Отраслевой стандарт</a:t>
            </a:r>
            <a:r>
              <a:rPr lang="en-US" dirty="0"/>
              <a:t>/</a:t>
            </a:r>
            <a:r>
              <a:rPr lang="ru-RU" dirty="0"/>
              <a:t>эмпирический метод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933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Доходный метод</a:t>
            </a:r>
            <a:r>
              <a:rPr lang="en-US" dirty="0"/>
              <a:t>: </a:t>
            </a:r>
            <a:r>
              <a:rPr lang="ru-RU" dirty="0"/>
              <a:t>остаточный срок эксплуатации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ym typeface="Wingdings" panose="05000000000000000000" pitchFamily="2" charset="2"/>
              </a:rPr>
              <a:t>Срок действия ИС</a:t>
            </a:r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ru-RU" dirty="0">
                <a:sym typeface="Wingdings" panose="05000000000000000000" pitchFamily="2" charset="2"/>
              </a:rPr>
              <a:t>Устаревание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ru-RU" dirty="0">
                <a:sym typeface="Wingdings" panose="05000000000000000000" pitchFamily="2" charset="2"/>
              </a:rPr>
              <a:t>функциональное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ru-RU" dirty="0">
                <a:sym typeface="Wingdings" panose="05000000000000000000" pitchFamily="2" charset="2"/>
              </a:rPr>
              <a:t>технологическое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ru-RU" dirty="0">
                <a:sym typeface="Wingdings" panose="05000000000000000000" pitchFamily="2" charset="2"/>
              </a:rPr>
              <a:t>экономическое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245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«Стоимость»</a:t>
            </a:r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Зависит от контекста</a:t>
            </a:r>
            <a:endParaRPr lang="en-US" dirty="0"/>
          </a:p>
          <a:p>
            <a:endParaRPr lang="en-US" dirty="0"/>
          </a:p>
          <a:p>
            <a:r>
              <a:rPr lang="ru-RU" dirty="0"/>
              <a:t>Зависит от многочисленных внутренних и внешних факторов и рисков</a:t>
            </a:r>
            <a:endParaRPr lang="en-US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à"/>
            </a:pPr>
            <a:endParaRPr lang="en-US" sz="300" dirty="0"/>
          </a:p>
          <a:p>
            <a:pPr lvl="1">
              <a:buFont typeface="Wingdings" panose="05000000000000000000" pitchFamily="2" charset="2"/>
              <a:buChar char="à"/>
            </a:pPr>
            <a:r>
              <a:rPr lang="en-US" dirty="0"/>
              <a:t> </a:t>
            </a:r>
            <a:r>
              <a:rPr lang="ru-RU" dirty="0"/>
              <a:t>Нестабильная</a:t>
            </a:r>
            <a:endParaRPr lang="en-US" dirty="0"/>
          </a:p>
          <a:p>
            <a:pPr lvl="1">
              <a:buFont typeface="Wingdings" panose="05000000000000000000" pitchFamily="2" charset="2"/>
              <a:buChar char="à"/>
            </a:pPr>
            <a:r>
              <a:rPr lang="en-US" dirty="0"/>
              <a:t> </a:t>
            </a:r>
            <a:r>
              <a:rPr lang="ru-RU" dirty="0"/>
              <a:t>Волатильная</a:t>
            </a:r>
            <a:endParaRPr lang="en-US" dirty="0"/>
          </a:p>
        </p:txBody>
      </p:sp>
      <p:grpSp>
        <p:nvGrpSpPr>
          <p:cNvPr id="49" name="Content Placeholder 59395"/>
          <p:cNvGrpSpPr>
            <a:grpSpLocks/>
          </p:cNvGrpSpPr>
          <p:nvPr/>
        </p:nvGrpSpPr>
        <p:grpSpPr bwMode="auto">
          <a:xfrm>
            <a:off x="4679223" y="514350"/>
            <a:ext cx="4051809" cy="3959996"/>
            <a:chOff x="1537" y="761"/>
            <a:chExt cx="2692" cy="2742"/>
          </a:xfrm>
        </p:grpSpPr>
        <p:sp>
          <p:nvSpPr>
            <p:cNvPr id="50" name="AutoShape 5"/>
            <p:cNvSpPr>
              <a:spLocks noChangeAspect="1" noChangeArrowheads="1" noTextEdit="1"/>
            </p:cNvSpPr>
            <p:nvPr/>
          </p:nvSpPr>
          <p:spPr bwMode="auto">
            <a:xfrm>
              <a:off x="1586" y="761"/>
              <a:ext cx="2544" cy="2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_s1028"/>
            <p:cNvSpPr>
              <a:spLocks noChangeShapeType="1"/>
            </p:cNvSpPr>
            <p:nvPr/>
          </p:nvSpPr>
          <p:spPr bwMode="auto">
            <a:xfrm flipV="1">
              <a:off x="2858" y="1434"/>
              <a:ext cx="0" cy="411"/>
            </a:xfrm>
            <a:prstGeom prst="line">
              <a:avLst/>
            </a:prstGeom>
            <a:noFill/>
            <a:ln w="285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52" name="_s1029"/>
            <p:cNvSpPr>
              <a:spLocks noChangeArrowheads="1"/>
            </p:cNvSpPr>
            <p:nvPr/>
          </p:nvSpPr>
          <p:spPr bwMode="auto">
            <a:xfrm>
              <a:off x="2571" y="860"/>
              <a:ext cx="574" cy="574"/>
            </a:xfrm>
            <a:prstGeom prst="ellipse">
              <a:avLst/>
            </a:prstGeom>
            <a:solidFill>
              <a:srgbClr val="47A7BD"/>
            </a:solidFill>
            <a:ln w="9525">
              <a:solidFill>
                <a:srgbClr val="7F7F7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spcBef>
                  <a:spcPct val="0"/>
                </a:spcBef>
              </a:pPr>
              <a:r>
                <a:rPr lang="ru-RU" sz="1100" dirty="0">
                  <a:solidFill>
                    <a:schemeClr val="bg1"/>
                  </a:solidFill>
                </a:rPr>
                <a:t>Договорная</a:t>
              </a:r>
              <a:br>
                <a:rPr lang="ru-RU" sz="1100" dirty="0">
                  <a:solidFill>
                    <a:schemeClr val="bg1"/>
                  </a:solidFill>
                </a:rPr>
              </a:br>
              <a:r>
                <a:rPr lang="ru-RU" sz="1100" dirty="0">
                  <a:solidFill>
                    <a:schemeClr val="bg1"/>
                  </a:solidFill>
                </a:rPr>
                <a:t>стоимость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53" name="_s1030"/>
            <p:cNvSpPr>
              <a:spLocks noChangeShapeType="1"/>
            </p:cNvSpPr>
            <p:nvPr/>
          </p:nvSpPr>
          <p:spPr bwMode="auto">
            <a:xfrm flipV="1">
              <a:off x="3042" y="1597"/>
              <a:ext cx="264" cy="315"/>
            </a:xfrm>
            <a:prstGeom prst="line">
              <a:avLst/>
            </a:prstGeom>
            <a:noFill/>
            <a:ln w="285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54" name="_s1031"/>
            <p:cNvSpPr>
              <a:spLocks noChangeArrowheads="1"/>
            </p:cNvSpPr>
            <p:nvPr/>
          </p:nvSpPr>
          <p:spPr bwMode="auto">
            <a:xfrm>
              <a:off x="3204" y="1090"/>
              <a:ext cx="742" cy="574"/>
            </a:xfrm>
            <a:prstGeom prst="ellipse">
              <a:avLst/>
            </a:prstGeom>
            <a:solidFill>
              <a:srgbClr val="47A7BD"/>
            </a:solidFill>
            <a:ln w="9525">
              <a:solidFill>
                <a:srgbClr val="7F7F7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spcBef>
                  <a:spcPct val="0"/>
                </a:spcBef>
              </a:pPr>
              <a:r>
                <a:rPr lang="ru-RU" sz="1100" dirty="0">
                  <a:solidFill>
                    <a:schemeClr val="bg1"/>
                  </a:solidFill>
                </a:rPr>
                <a:t>Стоимость</a:t>
              </a:r>
              <a:br>
                <a:rPr lang="ru-RU" sz="1100" dirty="0">
                  <a:solidFill>
                    <a:schemeClr val="bg1"/>
                  </a:solidFill>
                </a:rPr>
              </a:br>
              <a:r>
                <a:rPr lang="ru-RU" sz="1100" dirty="0">
                  <a:solidFill>
                    <a:schemeClr val="bg1"/>
                  </a:solidFill>
                </a:rPr>
                <a:t>для владельца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55" name="_s1032"/>
            <p:cNvSpPr>
              <a:spLocks noChangeShapeType="1"/>
            </p:cNvSpPr>
            <p:nvPr/>
          </p:nvSpPr>
          <p:spPr bwMode="auto">
            <a:xfrm flipV="1">
              <a:off x="3140" y="2010"/>
              <a:ext cx="405" cy="71"/>
            </a:xfrm>
            <a:prstGeom prst="line">
              <a:avLst/>
            </a:prstGeom>
            <a:noFill/>
            <a:ln w="285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56" name="_s1033"/>
            <p:cNvSpPr>
              <a:spLocks noChangeArrowheads="1"/>
            </p:cNvSpPr>
            <p:nvPr/>
          </p:nvSpPr>
          <p:spPr bwMode="auto">
            <a:xfrm>
              <a:off x="3541" y="1673"/>
              <a:ext cx="574" cy="574"/>
            </a:xfrm>
            <a:prstGeom prst="ellipse">
              <a:avLst/>
            </a:prstGeom>
            <a:solidFill>
              <a:srgbClr val="47A7BD"/>
            </a:solidFill>
            <a:ln w="9525">
              <a:solidFill>
                <a:srgbClr val="7F7F7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spcBef>
                  <a:spcPct val="0"/>
                </a:spcBef>
              </a:pPr>
              <a:r>
                <a:rPr lang="ru-RU" sz="1100" dirty="0">
                  <a:solidFill>
                    <a:schemeClr val="bg1"/>
                  </a:solidFill>
                </a:rPr>
                <a:t>Залоговая</a:t>
              </a:r>
              <a:br>
                <a:rPr lang="ru-RU" sz="1100" dirty="0">
                  <a:solidFill>
                    <a:schemeClr val="bg1"/>
                  </a:solidFill>
                </a:rPr>
              </a:br>
              <a:r>
                <a:rPr lang="ru-RU" sz="1100" dirty="0">
                  <a:solidFill>
                    <a:schemeClr val="bg1"/>
                  </a:solidFill>
                </a:rPr>
                <a:t>стоимость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57" name="_s1034"/>
            <p:cNvSpPr>
              <a:spLocks noChangeShapeType="1"/>
            </p:cNvSpPr>
            <p:nvPr/>
          </p:nvSpPr>
          <p:spPr bwMode="auto">
            <a:xfrm>
              <a:off x="3106" y="2274"/>
              <a:ext cx="356" cy="206"/>
            </a:xfrm>
            <a:prstGeom prst="line">
              <a:avLst/>
            </a:prstGeom>
            <a:noFill/>
            <a:ln w="285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58" name="_s1035"/>
            <p:cNvSpPr>
              <a:spLocks noChangeArrowheads="1"/>
            </p:cNvSpPr>
            <p:nvPr/>
          </p:nvSpPr>
          <p:spPr bwMode="auto">
            <a:xfrm>
              <a:off x="3424" y="2336"/>
              <a:ext cx="805" cy="694"/>
            </a:xfrm>
            <a:prstGeom prst="ellipse">
              <a:avLst/>
            </a:prstGeom>
            <a:solidFill>
              <a:srgbClr val="47A7BD"/>
            </a:solidFill>
            <a:ln w="9525">
              <a:solidFill>
                <a:srgbClr val="7F7F7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spcBef>
                  <a:spcPct val="0"/>
                </a:spcBef>
              </a:pPr>
              <a:r>
                <a:rPr lang="ru-RU" sz="1100" dirty="0">
                  <a:solidFill>
                    <a:schemeClr val="bg1"/>
                  </a:solidFill>
                </a:rPr>
                <a:t>Синергетическая</a:t>
              </a:r>
              <a:br>
                <a:rPr lang="ru-RU" sz="1100" dirty="0">
                  <a:solidFill>
                    <a:schemeClr val="bg1"/>
                  </a:solidFill>
                </a:rPr>
              </a:br>
              <a:r>
                <a:rPr lang="ru-RU" sz="1100" dirty="0">
                  <a:solidFill>
                    <a:schemeClr val="bg1"/>
                  </a:solidFill>
                </a:rPr>
                <a:t>стоимость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59" name="_s1036"/>
            <p:cNvSpPr>
              <a:spLocks noChangeShapeType="1"/>
            </p:cNvSpPr>
            <p:nvPr/>
          </p:nvSpPr>
          <p:spPr bwMode="auto">
            <a:xfrm>
              <a:off x="2941" y="2350"/>
              <a:ext cx="141" cy="386"/>
            </a:xfrm>
            <a:prstGeom prst="line">
              <a:avLst/>
            </a:prstGeom>
            <a:noFill/>
            <a:ln w="285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60" name="_s1037"/>
            <p:cNvSpPr>
              <a:spLocks noChangeArrowheads="1"/>
            </p:cNvSpPr>
            <p:nvPr/>
          </p:nvSpPr>
          <p:spPr bwMode="auto">
            <a:xfrm>
              <a:off x="2819" y="2756"/>
              <a:ext cx="684" cy="572"/>
            </a:xfrm>
            <a:prstGeom prst="ellipse">
              <a:avLst/>
            </a:prstGeom>
            <a:solidFill>
              <a:srgbClr val="47A7BD"/>
            </a:solidFill>
            <a:ln w="9525">
              <a:solidFill>
                <a:srgbClr val="7F7F7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spcBef>
                  <a:spcPct val="0"/>
                </a:spcBef>
              </a:pPr>
              <a:r>
                <a:rPr lang="ru-RU" sz="1100" dirty="0">
                  <a:solidFill>
                    <a:schemeClr val="bg1"/>
                  </a:solidFill>
                </a:rPr>
                <a:t>Коммуникация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61" name="_s1038"/>
            <p:cNvSpPr>
              <a:spLocks noChangeShapeType="1"/>
            </p:cNvSpPr>
            <p:nvPr/>
          </p:nvSpPr>
          <p:spPr bwMode="auto">
            <a:xfrm flipH="1">
              <a:off x="2620" y="2400"/>
              <a:ext cx="140" cy="386"/>
            </a:xfrm>
            <a:prstGeom prst="line">
              <a:avLst/>
            </a:prstGeom>
            <a:noFill/>
            <a:ln w="285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62" name="_s1039"/>
            <p:cNvSpPr>
              <a:spLocks noChangeArrowheads="1"/>
            </p:cNvSpPr>
            <p:nvPr/>
          </p:nvSpPr>
          <p:spPr bwMode="auto">
            <a:xfrm>
              <a:off x="2079" y="2769"/>
              <a:ext cx="730" cy="574"/>
            </a:xfrm>
            <a:prstGeom prst="ellipse">
              <a:avLst/>
            </a:prstGeom>
            <a:solidFill>
              <a:srgbClr val="47A7BD"/>
            </a:solidFill>
            <a:ln w="9525">
              <a:solidFill>
                <a:srgbClr val="7F7F7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spcBef>
                  <a:spcPct val="0"/>
                </a:spcBef>
              </a:pPr>
              <a:r>
                <a:rPr lang="ru-RU" sz="1100" dirty="0">
                  <a:solidFill>
                    <a:schemeClr val="bg1"/>
                  </a:solidFill>
                </a:rPr>
                <a:t>Эмоциональная </a:t>
              </a:r>
              <a:br>
                <a:rPr lang="ru-RU" sz="1100" dirty="0">
                  <a:solidFill>
                    <a:schemeClr val="bg1"/>
                  </a:solidFill>
                </a:rPr>
              </a:br>
              <a:r>
                <a:rPr lang="ru-RU" sz="1100" dirty="0">
                  <a:solidFill>
                    <a:schemeClr val="bg1"/>
                  </a:solidFill>
                </a:rPr>
                <a:t>стоимость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63" name="_s1040"/>
            <p:cNvSpPr>
              <a:spLocks noChangeShapeType="1"/>
            </p:cNvSpPr>
            <p:nvPr/>
          </p:nvSpPr>
          <p:spPr bwMode="auto">
            <a:xfrm flipH="1">
              <a:off x="2255" y="2274"/>
              <a:ext cx="355" cy="206"/>
            </a:xfrm>
            <a:prstGeom prst="line">
              <a:avLst/>
            </a:prstGeom>
            <a:noFill/>
            <a:ln w="285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64" name="_s1041"/>
            <p:cNvSpPr>
              <a:spLocks noChangeArrowheads="1"/>
            </p:cNvSpPr>
            <p:nvPr/>
          </p:nvSpPr>
          <p:spPr bwMode="auto">
            <a:xfrm>
              <a:off x="1537" y="2336"/>
              <a:ext cx="756" cy="599"/>
            </a:xfrm>
            <a:prstGeom prst="ellipse">
              <a:avLst/>
            </a:prstGeom>
            <a:solidFill>
              <a:srgbClr val="47A7BD"/>
            </a:solidFill>
            <a:ln w="9525">
              <a:solidFill>
                <a:srgbClr val="7F7F7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spcBef>
                  <a:spcPct val="0"/>
                </a:spcBef>
              </a:pPr>
              <a:r>
                <a:rPr lang="ru-RU" sz="1100" dirty="0">
                  <a:solidFill>
                    <a:schemeClr val="bg1"/>
                  </a:solidFill>
                </a:rPr>
                <a:t>Инвестиционная</a:t>
              </a:r>
              <a:br>
                <a:rPr lang="ru-RU" sz="1100" dirty="0">
                  <a:solidFill>
                    <a:schemeClr val="bg1"/>
                  </a:solidFill>
                </a:rPr>
              </a:br>
              <a:r>
                <a:rPr lang="ru-RU" sz="1100" dirty="0">
                  <a:solidFill>
                    <a:schemeClr val="bg1"/>
                  </a:solidFill>
                </a:rPr>
                <a:t>стоимость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65" name="_s1042"/>
            <p:cNvSpPr>
              <a:spLocks noChangeShapeType="1"/>
            </p:cNvSpPr>
            <p:nvPr/>
          </p:nvSpPr>
          <p:spPr bwMode="auto">
            <a:xfrm flipH="1" flipV="1">
              <a:off x="2172" y="2010"/>
              <a:ext cx="404" cy="71"/>
            </a:xfrm>
            <a:prstGeom prst="line">
              <a:avLst/>
            </a:prstGeom>
            <a:noFill/>
            <a:ln w="285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66" name="_s1043"/>
            <p:cNvSpPr>
              <a:spLocks noChangeArrowheads="1"/>
            </p:cNvSpPr>
            <p:nvPr/>
          </p:nvSpPr>
          <p:spPr bwMode="auto">
            <a:xfrm>
              <a:off x="1602" y="1673"/>
              <a:ext cx="574" cy="574"/>
            </a:xfrm>
            <a:prstGeom prst="ellipse">
              <a:avLst/>
            </a:prstGeom>
            <a:solidFill>
              <a:srgbClr val="47A7BD"/>
            </a:solidFill>
            <a:ln w="9525">
              <a:solidFill>
                <a:srgbClr val="7F7F7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spcBef>
                  <a:spcPct val="0"/>
                </a:spcBef>
              </a:pPr>
              <a:r>
                <a:rPr lang="ru-RU" sz="1100" dirty="0">
                  <a:solidFill>
                    <a:schemeClr val="bg1"/>
                  </a:solidFill>
                </a:rPr>
                <a:t>Рыночная</a:t>
              </a:r>
              <a:br>
                <a:rPr lang="ru-RU" sz="1100" dirty="0">
                  <a:solidFill>
                    <a:schemeClr val="bg1"/>
                  </a:solidFill>
                </a:rPr>
              </a:br>
              <a:r>
                <a:rPr lang="ru-RU" sz="1100" dirty="0">
                  <a:solidFill>
                    <a:schemeClr val="bg1"/>
                  </a:solidFill>
                </a:rPr>
                <a:t>стоимость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67" name="_s1044"/>
            <p:cNvSpPr>
              <a:spLocks noChangeShapeType="1"/>
            </p:cNvSpPr>
            <p:nvPr/>
          </p:nvSpPr>
          <p:spPr bwMode="auto">
            <a:xfrm flipH="1" flipV="1">
              <a:off x="2410" y="1597"/>
              <a:ext cx="264" cy="314"/>
            </a:xfrm>
            <a:prstGeom prst="line">
              <a:avLst/>
            </a:prstGeom>
            <a:noFill/>
            <a:ln w="285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68" name="_s1045"/>
            <p:cNvSpPr>
              <a:spLocks noChangeArrowheads="1"/>
            </p:cNvSpPr>
            <p:nvPr/>
          </p:nvSpPr>
          <p:spPr bwMode="auto">
            <a:xfrm>
              <a:off x="1820" y="1028"/>
              <a:ext cx="693" cy="636"/>
            </a:xfrm>
            <a:prstGeom prst="ellipse">
              <a:avLst/>
            </a:prstGeom>
            <a:solidFill>
              <a:srgbClr val="47A7BD"/>
            </a:solidFill>
            <a:ln w="9525">
              <a:solidFill>
                <a:srgbClr val="7F7F7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spcBef>
                  <a:spcPct val="0"/>
                </a:spcBef>
              </a:pPr>
              <a:r>
                <a:rPr lang="ru-RU" sz="1100" dirty="0">
                  <a:solidFill>
                    <a:schemeClr val="bg1"/>
                  </a:solidFill>
                </a:rPr>
                <a:t>Справедливая</a:t>
              </a:r>
              <a:br>
                <a:rPr lang="ru-RU" sz="1100" dirty="0">
                  <a:solidFill>
                    <a:schemeClr val="bg1"/>
                  </a:solidFill>
                </a:rPr>
              </a:br>
              <a:r>
                <a:rPr lang="ru-RU" sz="1100" dirty="0">
                  <a:solidFill>
                    <a:schemeClr val="bg1"/>
                  </a:solidFill>
                </a:rPr>
                <a:t>стоимость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69" name="_s1046"/>
            <p:cNvSpPr>
              <a:spLocks noChangeArrowheads="1"/>
            </p:cNvSpPr>
            <p:nvPr/>
          </p:nvSpPr>
          <p:spPr bwMode="auto">
            <a:xfrm>
              <a:off x="2571" y="1845"/>
              <a:ext cx="574" cy="574"/>
            </a:xfrm>
            <a:prstGeom prst="ellipse">
              <a:avLst/>
            </a:prstGeom>
            <a:solidFill>
              <a:srgbClr val="47A7BD"/>
            </a:solidFill>
            <a:ln w="9525">
              <a:solidFill>
                <a:srgbClr val="7F7F7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spcBef>
                  <a:spcPct val="0"/>
                </a:spcBef>
              </a:pPr>
              <a:r>
                <a:rPr lang="ru-RU" sz="1800" b="1" dirty="0">
                  <a:solidFill>
                    <a:schemeClr val="bg1"/>
                  </a:solidFill>
                </a:rPr>
                <a:t>Актив</a:t>
              </a:r>
              <a:endParaRPr lang="en-US" sz="1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0438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Доходный метод </a:t>
            </a:r>
            <a:r>
              <a:rPr lang="en-US" dirty="0"/>
              <a:t>(</a:t>
            </a:r>
            <a:r>
              <a:rPr lang="ru-RU" dirty="0"/>
              <a:t>дисконтированное движение денежных средств</a:t>
            </a:r>
            <a:r>
              <a:rPr lang="en-US" dirty="0"/>
              <a:t>)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7867186"/>
              </p:ext>
            </p:extLst>
          </p:nvPr>
        </p:nvGraphicFramePr>
        <p:xfrm>
          <a:off x="457200" y="1330325"/>
          <a:ext cx="8229600" cy="326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/>
          <p:cNvSpPr/>
          <p:nvPr/>
        </p:nvSpPr>
        <p:spPr>
          <a:xfrm>
            <a:off x="6934200" y="2647950"/>
            <a:ext cx="1958340" cy="120764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541209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Доходный метод </a:t>
            </a:r>
            <a:r>
              <a:rPr lang="en-US" dirty="0"/>
              <a:t>(</a:t>
            </a:r>
            <a:r>
              <a:rPr lang="ru-RU" dirty="0"/>
              <a:t>дисконтированное движение денежных средств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DCF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+ …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DCF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𝐶𝐹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(1+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ru-RU" b="1" dirty="0"/>
                  <a:t>Норма дисконтирования</a:t>
                </a:r>
                <a:endParaRPr lang="en-US" dirty="0"/>
              </a:p>
              <a:p>
                <a:r>
                  <a:rPr lang="ru-RU" dirty="0"/>
                  <a:t>Средневзвешенная стоимость капитала </a:t>
                </a:r>
                <a:r>
                  <a:rPr lang="en-US" dirty="0"/>
                  <a:t>(WACC)</a:t>
                </a:r>
              </a:p>
              <a:p>
                <a:r>
                  <a:rPr lang="ru-RU" dirty="0"/>
                  <a:t>Разница между прибылью по активам и безрисковой доходностью</a:t>
                </a:r>
                <a:endParaRPr lang="en-US" dirty="0"/>
              </a:p>
              <a:p>
                <a:r>
                  <a:rPr lang="ru-RU" dirty="0"/>
                  <a:t>Минимальная норма доходности (с поправкой на риск)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1166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учета по стоимости </a:t>
            </a:r>
            <a:r>
              <a:rPr lang="en-US" dirty="0"/>
              <a:t>(</a:t>
            </a:r>
            <a:r>
              <a:rPr lang="ru-RU" dirty="0"/>
              <a:t>реальные опционы – биноминальный коэффициент</a:t>
            </a:r>
            <a:r>
              <a:rPr lang="en-US" dirty="0"/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3006991-CAA1-4748-FC1A-3484E0142322}"/>
              </a:ext>
            </a:extLst>
          </p:cNvPr>
          <p:cNvSpPr/>
          <p:nvPr/>
        </p:nvSpPr>
        <p:spPr>
          <a:xfrm>
            <a:off x="5693580" y="1178860"/>
            <a:ext cx="142875" cy="54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D1F2D6B-B66B-1733-5560-405669ED59B2}"/>
              </a:ext>
            </a:extLst>
          </p:cNvPr>
          <p:cNvSpPr txBox="1"/>
          <p:nvPr/>
        </p:nvSpPr>
        <p:spPr>
          <a:xfrm>
            <a:off x="228600" y="4555012"/>
            <a:ext cx="1749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800" dirty="0">
                <a:solidFill>
                  <a:schemeClr val="accent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Время</a:t>
            </a:r>
            <a:r>
              <a:rPr lang="en-GB" sz="1800" dirty="0">
                <a:solidFill>
                  <a:schemeClr val="accent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  </a:t>
            </a:r>
            <a:r>
              <a:rPr lang="en-GB" sz="1800" dirty="0">
                <a:solidFill>
                  <a:schemeClr val="accent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 </a:t>
            </a:r>
            <a:endParaRPr lang="en-GB" sz="1800" dirty="0">
              <a:solidFill>
                <a:schemeClr val="accent2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475B56E2-CD74-FF2B-8002-ED19E2868BF2}"/>
              </a:ext>
            </a:extLst>
          </p:cNvPr>
          <p:cNvCxnSpPr>
            <a:cxnSpLocks/>
          </p:cNvCxnSpPr>
          <p:nvPr/>
        </p:nvCxnSpPr>
        <p:spPr>
          <a:xfrm>
            <a:off x="5609679" y="1729574"/>
            <a:ext cx="459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1FEEE9B-EC43-0B70-B376-3A3737BC4293}"/>
              </a:ext>
            </a:extLst>
          </p:cNvPr>
          <p:cNvSpPr/>
          <p:nvPr/>
        </p:nvSpPr>
        <p:spPr>
          <a:xfrm>
            <a:off x="5849565" y="1735745"/>
            <a:ext cx="142875" cy="10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86CF4A4-6B10-A2E0-35C2-EC60D781E972}"/>
              </a:ext>
            </a:extLst>
          </p:cNvPr>
          <p:cNvSpPr/>
          <p:nvPr/>
        </p:nvSpPr>
        <p:spPr>
          <a:xfrm>
            <a:off x="6539432" y="1286860"/>
            <a:ext cx="142875" cy="432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16C2C8D-6E32-6474-7504-0B82BF00E01A}"/>
              </a:ext>
            </a:extLst>
          </p:cNvPr>
          <p:cNvSpPr txBox="1"/>
          <p:nvPr/>
        </p:nvSpPr>
        <p:spPr>
          <a:xfrm>
            <a:off x="6135556" y="1375075"/>
            <a:ext cx="2476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350" dirty="0">
                <a:solidFill>
                  <a:schemeClr val="accent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=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4C32351-772B-0A25-76F1-997C800D0F1E}"/>
              </a:ext>
            </a:extLst>
          </p:cNvPr>
          <p:cNvCxnSpPr>
            <a:cxnSpLocks/>
          </p:cNvCxnSpPr>
          <p:nvPr/>
        </p:nvCxnSpPr>
        <p:spPr>
          <a:xfrm>
            <a:off x="6475200" y="1729574"/>
            <a:ext cx="459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353036F4-3EE2-C298-17E6-E9B4F61EECE3}"/>
              </a:ext>
            </a:extLst>
          </p:cNvPr>
          <p:cNvCxnSpPr>
            <a:cxnSpLocks/>
          </p:cNvCxnSpPr>
          <p:nvPr/>
        </p:nvCxnSpPr>
        <p:spPr>
          <a:xfrm flipV="1">
            <a:off x="1528053" y="1339304"/>
            <a:ext cx="3270324" cy="16351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6CB5526D-880E-C1A9-2B27-350694B5BBAB}"/>
              </a:ext>
            </a:extLst>
          </p:cNvPr>
          <p:cNvCxnSpPr>
            <a:cxnSpLocks/>
          </p:cNvCxnSpPr>
          <p:nvPr/>
        </p:nvCxnSpPr>
        <p:spPr>
          <a:xfrm>
            <a:off x="1528053" y="2974465"/>
            <a:ext cx="3281082" cy="136622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04BD7A40-EC10-0BF4-811B-BC74CC8BA89B}"/>
              </a:ext>
            </a:extLst>
          </p:cNvPr>
          <p:cNvSpPr>
            <a:spLocks noChangeAspect="1"/>
          </p:cNvSpPr>
          <p:nvPr/>
        </p:nvSpPr>
        <p:spPr>
          <a:xfrm>
            <a:off x="4681360" y="4213048"/>
            <a:ext cx="267840" cy="266541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latin typeface="+mj-lt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563207D3-B4AF-BA7F-9C82-A655EB9562F1}"/>
              </a:ext>
            </a:extLst>
          </p:cNvPr>
          <p:cNvSpPr>
            <a:spLocks noChangeAspect="1"/>
          </p:cNvSpPr>
          <p:nvPr/>
        </p:nvSpPr>
        <p:spPr>
          <a:xfrm>
            <a:off x="4673994" y="1209715"/>
            <a:ext cx="267840" cy="266541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latin typeface="+mj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8F3377A5-1CCE-7FA3-0383-E0503D6C2D4E}"/>
              </a:ext>
            </a:extLst>
          </p:cNvPr>
          <p:cNvSpPr/>
          <p:nvPr/>
        </p:nvSpPr>
        <p:spPr>
          <a:xfrm>
            <a:off x="5669293" y="2172687"/>
            <a:ext cx="142875" cy="432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latin typeface="+mj-lt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A14EF1B8-8A96-494F-3786-3DE1EE7FD4F7}"/>
              </a:ext>
            </a:extLst>
          </p:cNvPr>
          <p:cNvCxnSpPr>
            <a:cxnSpLocks/>
          </p:cNvCxnSpPr>
          <p:nvPr/>
        </p:nvCxnSpPr>
        <p:spPr>
          <a:xfrm>
            <a:off x="5585391" y="2610889"/>
            <a:ext cx="459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760FACB4-15ED-38E4-F6E0-ED9AD75CAFD6}"/>
              </a:ext>
            </a:extLst>
          </p:cNvPr>
          <p:cNvSpPr/>
          <p:nvPr/>
        </p:nvSpPr>
        <p:spPr>
          <a:xfrm>
            <a:off x="5825277" y="2617060"/>
            <a:ext cx="142875" cy="162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latin typeface="+mj-lt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1EED15E2-D01E-F5D5-844B-05356DC1E85E}"/>
              </a:ext>
            </a:extLst>
          </p:cNvPr>
          <p:cNvSpPr/>
          <p:nvPr/>
        </p:nvSpPr>
        <p:spPr>
          <a:xfrm>
            <a:off x="6515145" y="2334687"/>
            <a:ext cx="142875" cy="27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19A90B8E-A2E8-8E0D-16D6-8BD537BE6CFA}"/>
              </a:ext>
            </a:extLst>
          </p:cNvPr>
          <p:cNvSpPr txBox="1"/>
          <p:nvPr/>
        </p:nvSpPr>
        <p:spPr>
          <a:xfrm>
            <a:off x="6111269" y="2256390"/>
            <a:ext cx="2476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350" dirty="0">
                <a:solidFill>
                  <a:schemeClr val="accent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=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AF0973FE-4106-A6E4-9B35-BBC559D7BD98}"/>
              </a:ext>
            </a:extLst>
          </p:cNvPr>
          <p:cNvCxnSpPr>
            <a:cxnSpLocks/>
          </p:cNvCxnSpPr>
          <p:nvPr/>
        </p:nvCxnSpPr>
        <p:spPr>
          <a:xfrm>
            <a:off x="6450912" y="2610889"/>
            <a:ext cx="459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36F1AE71-0113-2966-D76A-8AB6C1DE49F9}"/>
              </a:ext>
            </a:extLst>
          </p:cNvPr>
          <p:cNvSpPr/>
          <p:nvPr/>
        </p:nvSpPr>
        <p:spPr>
          <a:xfrm>
            <a:off x="5669293" y="3086399"/>
            <a:ext cx="142875" cy="324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latin typeface="+mj-lt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D6922E10-AE61-A32F-71A3-0CB1685F9815}"/>
              </a:ext>
            </a:extLst>
          </p:cNvPr>
          <p:cNvCxnSpPr>
            <a:cxnSpLocks/>
          </p:cNvCxnSpPr>
          <p:nvPr/>
        </p:nvCxnSpPr>
        <p:spPr>
          <a:xfrm>
            <a:off x="5585391" y="3417444"/>
            <a:ext cx="459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62B22977-17E0-8BE9-1AC4-6F8C4A404B21}"/>
              </a:ext>
            </a:extLst>
          </p:cNvPr>
          <p:cNvSpPr/>
          <p:nvPr/>
        </p:nvSpPr>
        <p:spPr>
          <a:xfrm>
            <a:off x="5825277" y="3423615"/>
            <a:ext cx="142875" cy="216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latin typeface="+mj-lt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A25BFAB5-01C5-B5F0-FD5A-F8A49E0C3835}"/>
              </a:ext>
            </a:extLst>
          </p:cNvPr>
          <p:cNvSpPr/>
          <p:nvPr/>
        </p:nvSpPr>
        <p:spPr>
          <a:xfrm>
            <a:off x="6515145" y="3302399"/>
            <a:ext cx="142875" cy="10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latin typeface="+mj-lt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0D7D0F2F-A192-2DD0-BDF9-9FB0331EE826}"/>
              </a:ext>
            </a:extLst>
          </p:cNvPr>
          <p:cNvSpPr txBox="1"/>
          <p:nvPr/>
        </p:nvSpPr>
        <p:spPr>
          <a:xfrm>
            <a:off x="6111269" y="3062945"/>
            <a:ext cx="2476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350" dirty="0">
                <a:solidFill>
                  <a:schemeClr val="accent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=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EC2D7CDD-0173-E697-FC78-1C0C23B90BB6}"/>
              </a:ext>
            </a:extLst>
          </p:cNvPr>
          <p:cNvCxnSpPr>
            <a:cxnSpLocks/>
          </p:cNvCxnSpPr>
          <p:nvPr/>
        </p:nvCxnSpPr>
        <p:spPr>
          <a:xfrm>
            <a:off x="6450912" y="3417444"/>
            <a:ext cx="459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5232DB36-91E4-8F50-C694-C4F0E44F027C}"/>
              </a:ext>
            </a:extLst>
          </p:cNvPr>
          <p:cNvSpPr/>
          <p:nvPr/>
        </p:nvSpPr>
        <p:spPr>
          <a:xfrm>
            <a:off x="5669293" y="4026399"/>
            <a:ext cx="142875" cy="216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latin typeface="+mj-lt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F30FC7A6-5A3A-C8B6-BD9B-AD95959F738D}"/>
              </a:ext>
            </a:extLst>
          </p:cNvPr>
          <p:cNvCxnSpPr>
            <a:cxnSpLocks/>
          </p:cNvCxnSpPr>
          <p:nvPr/>
        </p:nvCxnSpPr>
        <p:spPr>
          <a:xfrm>
            <a:off x="5585391" y="4255644"/>
            <a:ext cx="459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AADC00AA-0F0B-1270-968A-05D80B9FB120}"/>
              </a:ext>
            </a:extLst>
          </p:cNvPr>
          <p:cNvSpPr/>
          <p:nvPr/>
        </p:nvSpPr>
        <p:spPr>
          <a:xfrm>
            <a:off x="5825277" y="4261815"/>
            <a:ext cx="142875" cy="324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latin typeface="+mj-lt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6D233617-2B15-6F8B-C9E7-B1FAD3BC9244}"/>
              </a:ext>
            </a:extLst>
          </p:cNvPr>
          <p:cNvSpPr/>
          <p:nvPr/>
        </p:nvSpPr>
        <p:spPr>
          <a:xfrm>
            <a:off x="6515145" y="4261815"/>
            <a:ext cx="142875" cy="10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latin typeface="+mj-lt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0BBA709A-F03E-376A-C13E-259E89F740EB}"/>
              </a:ext>
            </a:extLst>
          </p:cNvPr>
          <p:cNvSpPr txBox="1"/>
          <p:nvPr/>
        </p:nvSpPr>
        <p:spPr>
          <a:xfrm>
            <a:off x="6111269" y="3901145"/>
            <a:ext cx="2476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350" dirty="0">
                <a:solidFill>
                  <a:schemeClr val="accent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=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3767DE5C-B316-B10B-BD10-B4A1CE802B72}"/>
              </a:ext>
            </a:extLst>
          </p:cNvPr>
          <p:cNvCxnSpPr>
            <a:cxnSpLocks/>
          </p:cNvCxnSpPr>
          <p:nvPr/>
        </p:nvCxnSpPr>
        <p:spPr>
          <a:xfrm>
            <a:off x="6450912" y="4255644"/>
            <a:ext cx="459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xmlns="" id="{6CB5526D-880E-C1A9-2B27-350694B5BBAB}"/>
              </a:ext>
            </a:extLst>
          </p:cNvPr>
          <p:cNvCxnSpPr>
            <a:cxnSpLocks/>
          </p:cNvCxnSpPr>
          <p:nvPr/>
        </p:nvCxnSpPr>
        <p:spPr>
          <a:xfrm flipV="1">
            <a:off x="3668824" y="2415067"/>
            <a:ext cx="1161826" cy="5593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Oval 99">
            <a:extLst>
              <a:ext uri="{FF2B5EF4-FFF2-40B4-BE49-F238E27FC236}">
                <a16:creationId xmlns:a16="http://schemas.microsoft.com/office/drawing/2014/main" xmlns="" id="{731EB85D-8CE4-9D86-9359-CA0A5383DF12}"/>
              </a:ext>
            </a:extLst>
          </p:cNvPr>
          <p:cNvSpPr>
            <a:spLocks noChangeAspect="1"/>
          </p:cNvSpPr>
          <p:nvPr/>
        </p:nvSpPr>
        <p:spPr>
          <a:xfrm>
            <a:off x="1394391" y="2837977"/>
            <a:ext cx="267840" cy="266541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latin typeface="+mj-lt"/>
            </a:endParaRP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xmlns="" id="{6CB5526D-880E-C1A9-2B27-350694B5BBAB}"/>
              </a:ext>
            </a:extLst>
          </p:cNvPr>
          <p:cNvCxnSpPr>
            <a:cxnSpLocks/>
          </p:cNvCxnSpPr>
          <p:nvPr/>
        </p:nvCxnSpPr>
        <p:spPr>
          <a:xfrm>
            <a:off x="3690340" y="2963707"/>
            <a:ext cx="1140310" cy="4195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xmlns="" id="{6CB5526D-880E-C1A9-2B27-350694B5BBAB}"/>
              </a:ext>
            </a:extLst>
          </p:cNvPr>
          <p:cNvCxnSpPr>
            <a:cxnSpLocks/>
          </p:cNvCxnSpPr>
          <p:nvPr/>
        </p:nvCxnSpPr>
        <p:spPr>
          <a:xfrm>
            <a:off x="2603817" y="2436582"/>
            <a:ext cx="1086523" cy="5378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xmlns="" id="{6CB5526D-880E-C1A9-2B27-350694B5BBAB}"/>
              </a:ext>
            </a:extLst>
          </p:cNvPr>
          <p:cNvCxnSpPr>
            <a:cxnSpLocks/>
          </p:cNvCxnSpPr>
          <p:nvPr/>
        </p:nvCxnSpPr>
        <p:spPr>
          <a:xfrm flipV="1">
            <a:off x="2571544" y="2963707"/>
            <a:ext cx="1118796" cy="4625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Oval 111">
            <a:extLst>
              <a:ext uri="{FF2B5EF4-FFF2-40B4-BE49-F238E27FC236}">
                <a16:creationId xmlns:a16="http://schemas.microsoft.com/office/drawing/2014/main" xmlns="" id="{F4E8ACB2-9A96-2265-C612-6680E5094568}"/>
              </a:ext>
            </a:extLst>
          </p:cNvPr>
          <p:cNvSpPr>
            <a:spLocks noChangeAspect="1"/>
          </p:cNvSpPr>
          <p:nvPr/>
        </p:nvSpPr>
        <p:spPr>
          <a:xfrm>
            <a:off x="3548697" y="2837977"/>
            <a:ext cx="267840" cy="266541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latin typeface="+mj-lt"/>
            </a:endParaRP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xmlns="" id="{5F088185-EE28-65E3-2CD4-CFF933921506}"/>
              </a:ext>
            </a:extLst>
          </p:cNvPr>
          <p:cNvSpPr>
            <a:spLocks noChangeAspect="1"/>
          </p:cNvSpPr>
          <p:nvPr/>
        </p:nvSpPr>
        <p:spPr>
          <a:xfrm>
            <a:off x="2460382" y="2304577"/>
            <a:ext cx="267840" cy="266541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latin typeface="+mj-lt"/>
            </a:endParaRP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xmlns="" id="{F4E8ACB2-9A96-2265-C612-6680E5094568}"/>
              </a:ext>
            </a:extLst>
          </p:cNvPr>
          <p:cNvSpPr>
            <a:spLocks noChangeAspect="1"/>
          </p:cNvSpPr>
          <p:nvPr/>
        </p:nvSpPr>
        <p:spPr>
          <a:xfrm>
            <a:off x="2460382" y="3295177"/>
            <a:ext cx="267840" cy="266541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latin typeface="+mj-lt"/>
            </a:endParaRP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xmlns="" id="{6CB5526D-880E-C1A9-2B27-350694B5BBAB}"/>
              </a:ext>
            </a:extLst>
          </p:cNvPr>
          <p:cNvCxnSpPr>
            <a:cxnSpLocks/>
          </p:cNvCxnSpPr>
          <p:nvPr/>
        </p:nvCxnSpPr>
        <p:spPr>
          <a:xfrm>
            <a:off x="3670617" y="1889735"/>
            <a:ext cx="1138518" cy="55760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 118">
            <a:extLst>
              <a:ext uri="{FF2B5EF4-FFF2-40B4-BE49-F238E27FC236}">
                <a16:creationId xmlns:a16="http://schemas.microsoft.com/office/drawing/2014/main" xmlns="" id="{5F088185-EE28-65E3-2CD4-CFF933921506}"/>
              </a:ext>
            </a:extLst>
          </p:cNvPr>
          <p:cNvSpPr>
            <a:spLocks noChangeAspect="1"/>
          </p:cNvSpPr>
          <p:nvPr/>
        </p:nvSpPr>
        <p:spPr>
          <a:xfrm>
            <a:off x="3548697" y="1771177"/>
            <a:ext cx="267840" cy="266541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latin typeface="+mj-lt"/>
            </a:endParaRP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xmlns="" id="{5F088185-EE28-65E3-2CD4-CFF933921506}"/>
              </a:ext>
            </a:extLst>
          </p:cNvPr>
          <p:cNvSpPr>
            <a:spLocks noChangeAspect="1"/>
          </p:cNvSpPr>
          <p:nvPr/>
        </p:nvSpPr>
        <p:spPr>
          <a:xfrm>
            <a:off x="4670113" y="2304577"/>
            <a:ext cx="267840" cy="266541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latin typeface="+mj-lt"/>
            </a:endParaRP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xmlns="" id="{6CB5526D-880E-C1A9-2B27-350694B5BBAB}"/>
              </a:ext>
            </a:extLst>
          </p:cNvPr>
          <p:cNvCxnSpPr>
            <a:cxnSpLocks/>
          </p:cNvCxnSpPr>
          <p:nvPr/>
        </p:nvCxnSpPr>
        <p:spPr>
          <a:xfrm flipV="1">
            <a:off x="3679582" y="3383255"/>
            <a:ext cx="1140311" cy="5163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Oval 123">
            <a:extLst>
              <a:ext uri="{FF2B5EF4-FFF2-40B4-BE49-F238E27FC236}">
                <a16:creationId xmlns:a16="http://schemas.microsoft.com/office/drawing/2014/main" xmlns="" id="{F4E8ACB2-9A96-2265-C612-6680E5094568}"/>
              </a:ext>
            </a:extLst>
          </p:cNvPr>
          <p:cNvSpPr>
            <a:spLocks noChangeAspect="1"/>
          </p:cNvSpPr>
          <p:nvPr/>
        </p:nvSpPr>
        <p:spPr>
          <a:xfrm>
            <a:off x="3548697" y="3752377"/>
            <a:ext cx="267840" cy="266541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latin typeface="+mj-lt"/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xmlns="" id="{5F088185-EE28-65E3-2CD4-CFF933921506}"/>
              </a:ext>
            </a:extLst>
          </p:cNvPr>
          <p:cNvSpPr>
            <a:spLocks noChangeAspect="1"/>
          </p:cNvSpPr>
          <p:nvPr/>
        </p:nvSpPr>
        <p:spPr>
          <a:xfrm>
            <a:off x="4684853" y="3257236"/>
            <a:ext cx="267840" cy="266541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latin typeface="+mj-lt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8D1F2D6B-B66B-1733-5560-405669ED59B2}"/>
              </a:ext>
            </a:extLst>
          </p:cNvPr>
          <p:cNvSpPr txBox="1"/>
          <p:nvPr/>
        </p:nvSpPr>
        <p:spPr>
          <a:xfrm>
            <a:off x="1371600" y="4550210"/>
            <a:ext cx="762000" cy="378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800" dirty="0">
                <a:solidFill>
                  <a:schemeClr val="accent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8D1F2D6B-B66B-1733-5560-405669ED59B2}"/>
              </a:ext>
            </a:extLst>
          </p:cNvPr>
          <p:cNvSpPr txBox="1"/>
          <p:nvPr/>
        </p:nvSpPr>
        <p:spPr>
          <a:xfrm>
            <a:off x="2460382" y="4544613"/>
            <a:ext cx="762000" cy="378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800" dirty="0">
                <a:solidFill>
                  <a:schemeClr val="accent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8D1F2D6B-B66B-1733-5560-405669ED59B2}"/>
              </a:ext>
            </a:extLst>
          </p:cNvPr>
          <p:cNvSpPr txBox="1"/>
          <p:nvPr/>
        </p:nvSpPr>
        <p:spPr>
          <a:xfrm>
            <a:off x="3548697" y="4555012"/>
            <a:ext cx="762000" cy="378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800" dirty="0">
                <a:solidFill>
                  <a:schemeClr val="accent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xmlns="" id="{8D1F2D6B-B66B-1733-5560-405669ED59B2}"/>
              </a:ext>
            </a:extLst>
          </p:cNvPr>
          <p:cNvSpPr txBox="1"/>
          <p:nvPr/>
        </p:nvSpPr>
        <p:spPr>
          <a:xfrm>
            <a:off x="4637012" y="4553624"/>
            <a:ext cx="762000" cy="378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800" dirty="0">
                <a:solidFill>
                  <a:schemeClr val="accent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31260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учета по стоимости </a:t>
            </a:r>
            <a:r>
              <a:rPr lang="en-US" dirty="0"/>
              <a:t>(</a:t>
            </a:r>
            <a:r>
              <a:rPr lang="ru-RU" dirty="0"/>
              <a:t>реальные опционы – биноминальный коэффициент</a:t>
            </a:r>
            <a:r>
              <a:rPr lang="en-US" dirty="0"/>
              <a:t>): </a:t>
            </a:r>
            <a:r>
              <a:rPr lang="ru-RU" dirty="0"/>
              <a:t>альтернативные варианты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4950"/>
            <a:ext cx="8229600" cy="3264694"/>
          </a:xfrm>
        </p:spPr>
        <p:txBody>
          <a:bodyPr/>
          <a:lstStyle/>
          <a:p>
            <a:r>
              <a:rPr lang="ru-RU" dirty="0"/>
              <a:t>Инвестировать или не инвестировать</a:t>
            </a:r>
            <a:endParaRPr lang="en-US" dirty="0"/>
          </a:p>
          <a:p>
            <a:r>
              <a:rPr lang="ru-RU" dirty="0"/>
              <a:t>Лицензировать или не лицензировать</a:t>
            </a:r>
            <a:endParaRPr lang="en-US" dirty="0"/>
          </a:p>
          <a:p>
            <a:r>
              <a:rPr lang="ru-RU" dirty="0"/>
              <a:t>Исключать или не исключать</a:t>
            </a:r>
            <a:endParaRPr lang="en-US" dirty="0"/>
          </a:p>
          <a:p>
            <a:r>
              <a:rPr lang="ru-RU" dirty="0"/>
              <a:t>Отказываться или не отказываться</a:t>
            </a:r>
            <a:endParaRPr lang="en-US" dirty="0"/>
          </a:p>
          <a:p>
            <a:r>
              <a:rPr lang="ru-RU" dirty="0"/>
              <a:t>Откладывать или не откладывать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4693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Доходный метод (Монте-Карло)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156022"/>
            <a:ext cx="8229600" cy="3190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3486150"/>
            <a:ext cx="1447800" cy="3048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ru-RU" sz="1200" dirty="0"/>
              <a:t>Расходы на НИОКР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3888977"/>
            <a:ext cx="1447800" cy="3048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ru-RU" sz="1200" dirty="0"/>
              <a:t>Суммарные затраты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209800" y="2876550"/>
            <a:ext cx="1447800" cy="3048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ru-RU" sz="1200" dirty="0"/>
              <a:t>Точка безубыточности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514600" y="2522737"/>
            <a:ext cx="1447800" cy="3048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ru-RU" sz="1200" dirty="0"/>
              <a:t>Время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788920" y="1528346"/>
            <a:ext cx="487680" cy="3048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ru-RU" sz="1200" dirty="0"/>
              <a:t>ЧПС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788920" y="1833146"/>
            <a:ext cx="487680" cy="3048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ru-RU" sz="1200" dirty="0"/>
              <a:t>ЧПС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4495800" y="1547396"/>
            <a:ext cx="1447800" cy="3048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ru-RU" sz="1200" dirty="0"/>
              <a:t>Наилучший случай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4495800" y="1878856"/>
            <a:ext cx="1447800" cy="3048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ru-RU" sz="1200" dirty="0"/>
              <a:t>Наилучший случай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4495800" y="2353723"/>
            <a:ext cx="1447800" cy="3048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ru-RU" sz="1200" dirty="0"/>
              <a:t>Наихудший случай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4267200" y="3059557"/>
            <a:ext cx="1600200" cy="50279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ru-RU" sz="1200" dirty="0"/>
              <a:t>ЧПС при различных </a:t>
            </a:r>
            <a:br>
              <a:rPr lang="ru-RU" sz="1200" dirty="0"/>
            </a:br>
            <a:r>
              <a:rPr lang="ru-RU" sz="1200" dirty="0"/>
              <a:t>сценариях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5867400" y="3059556"/>
            <a:ext cx="1447800" cy="50279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ru-RU" sz="1200" dirty="0"/>
              <a:t>Чувствительность </a:t>
            </a:r>
            <a:br>
              <a:rPr lang="ru-RU" sz="1200" dirty="0"/>
            </a:br>
            <a:r>
              <a:rPr lang="ru-RU" sz="1200" dirty="0"/>
              <a:t>оценок ЧПС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7239000" y="3059556"/>
            <a:ext cx="1752600" cy="95999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ru-RU" sz="1200" dirty="0"/>
              <a:t>Моделирование </a:t>
            </a:r>
            <a:br>
              <a:rPr lang="ru-RU" sz="1200" dirty="0"/>
            </a:br>
            <a:r>
              <a:rPr lang="ru-RU" sz="1200" dirty="0"/>
              <a:t>нескольких сценариев </a:t>
            </a:r>
            <a:br>
              <a:rPr lang="ru-RU" sz="1200" dirty="0"/>
            </a:br>
            <a:r>
              <a:rPr lang="ru-RU" sz="1200" dirty="0"/>
              <a:t>для расчета </a:t>
            </a:r>
            <a:br>
              <a:rPr lang="ru-RU" sz="1200" dirty="0"/>
            </a:br>
            <a:r>
              <a:rPr lang="ru-RU" sz="1200" dirty="0"/>
              <a:t>распределения </a:t>
            </a:r>
            <a:br>
              <a:rPr lang="ru-RU" sz="1200" dirty="0"/>
            </a:br>
            <a:r>
              <a:rPr lang="ru-RU" sz="1200" dirty="0"/>
              <a:t>вероятностей различных </a:t>
            </a:r>
            <a:br>
              <a:rPr lang="ru-RU" sz="1200" dirty="0"/>
            </a:br>
            <a:r>
              <a:rPr lang="ru-RU" sz="1200" dirty="0"/>
              <a:t>показателей ЧПС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651724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Доходный метод (Монте-Карло</a:t>
            </a:r>
            <a:r>
              <a:rPr lang="en-US" dirty="0"/>
              <a:t>): </a:t>
            </a:r>
            <a:r>
              <a:rPr lang="ru-RU" dirty="0"/>
              <a:t>переменные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41457" y="1203285"/>
            <a:ext cx="2895600" cy="326469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Бинарная</a:t>
            </a:r>
            <a:r>
              <a:rPr lang="en-US" dirty="0"/>
              <a:t> (</a:t>
            </a:r>
            <a:r>
              <a:rPr lang="ru-RU" dirty="0"/>
              <a:t>да/нет</a:t>
            </a:r>
            <a:r>
              <a:rPr lang="en-US" dirty="0"/>
              <a:t>)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ru-RU" dirty="0"/>
              <a:t>Множественные дискретные значения</a:t>
            </a:r>
            <a:endParaRPr lang="en-US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ru-RU" dirty="0"/>
              <a:t>Непрерывное распределение результатов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24400" y="1329929"/>
            <a:ext cx="4191000" cy="3264694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Жизнеспособность продукта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Официальное утверждение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Уровни налогообложения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Конкуренция с другими продуктами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Спрос на рынке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00150"/>
            <a:ext cx="766763" cy="7667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7600"/>
            <a:ext cx="984250" cy="590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641871"/>
            <a:ext cx="984250" cy="4632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4552950"/>
            <a:ext cx="6629400" cy="33925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ru-RU" sz="1400" dirty="0"/>
              <a:t>Источник</a:t>
            </a:r>
            <a:r>
              <a:rPr lang="en-US" sz="1400" dirty="0"/>
              <a:t>: Wikimedia (Chameleon Design; Oleg Alexandrov; Mikhail </a:t>
            </a:r>
            <a:r>
              <a:rPr lang="en-US" sz="1400" dirty="0" err="1"/>
              <a:t>Ryazanov</a:t>
            </a:r>
            <a:r>
              <a:rPr lang="en-US" sz="14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50724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Доходный метод (Монте-Карло</a:t>
            </a:r>
            <a:r>
              <a:rPr lang="en-US" dirty="0"/>
              <a:t>): </a:t>
            </a:r>
            <a:r>
              <a:rPr lang="ru-RU" dirty="0"/>
              <a:t>вероятности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657350"/>
            <a:ext cx="6477000" cy="2731294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Данные за прошлые периоды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ru-RU" sz="2400" dirty="0"/>
              <a:t>Экспертная оценка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52750"/>
            <a:ext cx="1219200" cy="121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76350"/>
            <a:ext cx="1143000" cy="1143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4552950"/>
            <a:ext cx="6629400" cy="33925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ru-RU" sz="1400" dirty="0"/>
              <a:t>Источник</a:t>
            </a:r>
            <a:r>
              <a:rPr lang="en-US" sz="1400" dirty="0"/>
              <a:t>: Wikimedia (</a:t>
            </a:r>
            <a:r>
              <a:rPr lang="en-US" sz="1400" dirty="0" err="1"/>
              <a:t>PerfektesChaos</a:t>
            </a:r>
            <a:r>
              <a:rPr lang="en-US" sz="1400" dirty="0"/>
              <a:t>; Five by Five)</a:t>
            </a:r>
          </a:p>
        </p:txBody>
      </p:sp>
    </p:spTree>
    <p:extLst>
      <p:ext uri="{BB962C8B-B14F-4D97-AF65-F5344CB8AC3E}">
        <p14:creationId xmlns:p14="http://schemas.microsoft.com/office/powerpoint/2010/main" val="59044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36"/>
            <a:ext cx="8229600" cy="857250"/>
          </a:xfrm>
        </p:spPr>
        <p:txBody>
          <a:bodyPr/>
          <a:lstStyle/>
          <a:p>
            <a:r>
              <a:rPr lang="ru-RU" dirty="0"/>
              <a:t>Переменные и вероятности</a:t>
            </a:r>
            <a:r>
              <a:rPr lang="en-US" dirty="0"/>
              <a:t>: </a:t>
            </a:r>
            <a:r>
              <a:rPr lang="ru-RU" dirty="0"/>
              <a:t>разработка лекарственного препарата</a:t>
            </a:r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C561FC68-23AA-5CFB-2B3A-B8DC391848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6002466"/>
              </p:ext>
            </p:extLst>
          </p:nvPr>
        </p:nvGraphicFramePr>
        <p:xfrm>
          <a:off x="409993" y="971550"/>
          <a:ext cx="8334900" cy="3400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04550" y="4552950"/>
            <a:ext cx="6605850" cy="31825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ru-RU" sz="1400" dirty="0"/>
              <a:t>Источник</a:t>
            </a:r>
            <a:r>
              <a:rPr lang="en-US" sz="1400" dirty="0"/>
              <a:t>: Stevens, 1996; </a:t>
            </a:r>
            <a:r>
              <a:rPr lang="en-US" sz="1400" dirty="0" err="1"/>
              <a:t>Bodgan</a:t>
            </a:r>
            <a:r>
              <a:rPr lang="en-US" sz="1400" dirty="0"/>
              <a:t> and Willinger, 2010</a:t>
            </a:r>
          </a:p>
        </p:txBody>
      </p:sp>
    </p:spTree>
    <p:extLst>
      <p:ext uri="{BB962C8B-B14F-4D97-AF65-F5344CB8AC3E}">
        <p14:creationId xmlns:p14="http://schemas.microsoft.com/office/powerpoint/2010/main" val="35245590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Доходный метод</a:t>
            </a:r>
            <a:r>
              <a:rPr lang="en-US" dirty="0"/>
              <a:t>: </a:t>
            </a:r>
            <a:r>
              <a:rPr lang="ru-RU" dirty="0"/>
              <a:t>преимущества/недостатки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123950"/>
            <a:ext cx="4038600" cy="3264694"/>
          </a:xfrm>
          <a:solidFill>
            <a:srgbClr val="00B050"/>
          </a:solidFill>
        </p:spPr>
        <p:txBody>
          <a:bodyPr/>
          <a:lstStyle/>
          <a:p>
            <a:pPr>
              <a:buFont typeface="Arial" panose="020B0604020202020204" pitchFamily="34" charset="0"/>
              <a:buChar char="+"/>
            </a:pPr>
            <a:r>
              <a:rPr lang="ru-RU" dirty="0"/>
              <a:t>Учитывает характеристики фирмы</a:t>
            </a:r>
            <a:endParaRPr lang="en-US" dirty="0"/>
          </a:p>
          <a:p>
            <a:pPr>
              <a:buFont typeface="Arial" panose="020B0604020202020204" pitchFamily="34" charset="0"/>
              <a:buChar char="+"/>
            </a:pPr>
            <a:r>
              <a:rPr lang="ru-RU" dirty="0"/>
              <a:t>Не требует наличия активного рынка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123950"/>
            <a:ext cx="4267200" cy="3505200"/>
          </a:xfrm>
          <a:solidFill>
            <a:srgbClr val="FF0000"/>
          </a:solidFill>
        </p:spPr>
        <p:txBody>
          <a:bodyPr/>
          <a:lstStyle/>
          <a:p>
            <a:pPr>
              <a:buFontTx/>
              <a:buChar char="-"/>
            </a:pPr>
            <a:r>
              <a:rPr lang="ru-RU" dirty="0"/>
              <a:t>Зависит от субъективных оценок и предположений (выбор переменных, риски)</a:t>
            </a:r>
            <a:endParaRPr lang="en-US" dirty="0"/>
          </a:p>
          <a:p>
            <a:pPr>
              <a:buFontTx/>
              <a:buChar char="-"/>
            </a:pPr>
            <a:r>
              <a:rPr lang="ru-RU" dirty="0"/>
              <a:t>Зависит от качества данных</a:t>
            </a:r>
            <a:endParaRPr lang="en-US" dirty="0"/>
          </a:p>
          <a:p>
            <a:pPr>
              <a:buFontTx/>
              <a:buChar char="-"/>
            </a:pPr>
            <a:r>
              <a:rPr lang="ru-RU" dirty="0"/>
              <a:t>Зависит (в целом) от ставки дисконтирования</a:t>
            </a:r>
            <a:r>
              <a:rPr lang="en-US" dirty="0"/>
              <a:t> (</a:t>
            </a:r>
            <a:r>
              <a:rPr lang="ru-RU" dirty="0"/>
              <a:t>ДДП</a:t>
            </a:r>
            <a:r>
              <a:rPr lang="en-US" dirty="0"/>
              <a:t>)</a:t>
            </a:r>
          </a:p>
          <a:p>
            <a:pPr>
              <a:buFontTx/>
              <a:buChar char="-"/>
            </a:pPr>
            <a:r>
              <a:rPr lang="ru-RU" dirty="0"/>
              <a:t>Доступность данных (Монте-Карло</a:t>
            </a:r>
            <a:r>
              <a:rPr lang="en-US" dirty="0"/>
              <a:t>)</a:t>
            </a:r>
          </a:p>
          <a:p>
            <a:pPr>
              <a:buFontTx/>
              <a:buChar char="-"/>
            </a:pPr>
            <a:r>
              <a:rPr lang="ru-RU" dirty="0"/>
              <a:t>Предполагает эффективность рынков</a:t>
            </a: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4385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Доходный метод: случаи использования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Предсказуемое движение денежных потоков и стабильные факторы риска (ДДП)</a:t>
            </a:r>
            <a:endParaRPr lang="en-US" dirty="0"/>
          </a:p>
          <a:p>
            <a:r>
              <a:rPr lang="ru-RU" dirty="0"/>
              <a:t>Управление инвестициями (реальные опционы»</a:t>
            </a:r>
            <a:endParaRPr lang="en-US" dirty="0"/>
          </a:p>
          <a:p>
            <a:r>
              <a:rPr lang="ru-RU" dirty="0"/>
              <a:t>Волатильность активов (технологии на ранних стадиях разработки?) (Монте-Карло)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ru-RU" dirty="0">
                <a:sym typeface="Wingdings" panose="05000000000000000000" pitchFamily="2" charset="2"/>
              </a:rPr>
              <a:t>Использование</a:t>
            </a:r>
            <a:r>
              <a:rPr lang="en-US" dirty="0">
                <a:sym typeface="Wingdings" panose="05000000000000000000" pitchFamily="2" charset="2"/>
              </a:rPr>
              <a:t>: </a:t>
            </a:r>
            <a:r>
              <a:rPr lang="ru-RU" dirty="0">
                <a:sym typeface="Wingdings" panose="05000000000000000000" pitchFamily="2" charset="2"/>
              </a:rPr>
              <a:t>справедливая стоимость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29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Контекст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Цель: для чего</a:t>
            </a:r>
            <a:r>
              <a:rPr lang="en-US" b="1" dirty="0"/>
              <a:t>?</a:t>
            </a:r>
          </a:p>
          <a:p>
            <a:r>
              <a:rPr lang="ru-RU" dirty="0"/>
              <a:t>Продажа</a:t>
            </a:r>
            <a:endParaRPr lang="en-US" dirty="0"/>
          </a:p>
          <a:p>
            <a:r>
              <a:rPr lang="ru-RU" dirty="0"/>
              <a:t>Лицензирование</a:t>
            </a:r>
            <a:endParaRPr lang="en-US" dirty="0"/>
          </a:p>
          <a:p>
            <a:r>
              <a:rPr lang="ru-RU" dirty="0"/>
              <a:t>Финансирование/ секьюритизация</a:t>
            </a:r>
            <a:endParaRPr lang="en-US" dirty="0"/>
          </a:p>
          <a:p>
            <a:r>
              <a:rPr lang="ru-RU" dirty="0"/>
              <a:t>Управление портфелем ИС</a:t>
            </a:r>
            <a:endParaRPr lang="en-US" dirty="0"/>
          </a:p>
          <a:p>
            <a:r>
              <a:rPr lang="ru-RU" dirty="0"/>
              <a:t>Управление инвестициями</a:t>
            </a:r>
            <a:endParaRPr lang="en-US" dirty="0"/>
          </a:p>
          <a:p>
            <a:r>
              <a:rPr lang="ru-RU" dirty="0"/>
              <a:t>Налогообложение и учет</a:t>
            </a:r>
            <a:endParaRPr lang="en-US" dirty="0"/>
          </a:p>
          <a:p>
            <a:r>
              <a:rPr lang="ru-RU" dirty="0"/>
              <a:t>Судебные разбирательства</a:t>
            </a:r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Заинтересованная сторона: для кого</a:t>
            </a:r>
            <a:r>
              <a:rPr lang="en-US" b="1" dirty="0"/>
              <a:t>?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ru-RU" b="1" dirty="0"/>
              <a:t>Предмет: что</a:t>
            </a:r>
            <a:r>
              <a:rPr lang="en-US" b="1" dirty="0"/>
              <a:t>?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ru-RU" b="1" dirty="0"/>
              <a:t>Правовой контекст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310189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Ресурсы ВОИС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329929"/>
            <a:ext cx="4038600" cy="3070621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Руководство по оценке ИС</a:t>
            </a:r>
            <a:endParaRPr lang="en-US" dirty="0"/>
          </a:p>
          <a:p>
            <a:r>
              <a:rPr lang="ru-RU" dirty="0"/>
              <a:t>Оценка ИС в сфере биотехнологий и фармацевтической отрасли</a:t>
            </a:r>
            <a:endParaRPr lang="en-US" dirty="0"/>
          </a:p>
          <a:p>
            <a:r>
              <a:rPr lang="ru-RU" dirty="0"/>
              <a:t>Практическое руководство по оценке нематериальных активов</a:t>
            </a:r>
            <a:endParaRPr lang="en-US" dirty="0"/>
          </a:p>
          <a:p>
            <a:r>
              <a:rPr lang="ru-RU" dirty="0"/>
              <a:t>Пособие по стоимостной оценке объектов интеллектуальной собственности для научных учреждений</a:t>
            </a:r>
            <a:endParaRPr lang="en-US" dirty="0"/>
          </a:p>
          <a:p>
            <a:r>
              <a:rPr lang="ru-RU" dirty="0"/>
              <a:t>Панорама ИС</a:t>
            </a:r>
            <a:r>
              <a:rPr lang="en-US" dirty="0"/>
              <a:t>: </a:t>
            </a:r>
            <a:r>
              <a:rPr lang="ru-RU" dirty="0"/>
              <a:t>оценка активов ИС</a:t>
            </a:r>
            <a:endParaRPr lang="en-US" dirty="0"/>
          </a:p>
        </p:txBody>
      </p:sp>
      <p:pic>
        <p:nvPicPr>
          <p:cNvPr id="8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3220" y="2724150"/>
            <a:ext cx="2811049" cy="15929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b="61965"/>
          <a:stretch/>
        </p:blipFill>
        <p:spPr>
          <a:xfrm>
            <a:off x="4885147" y="1063229"/>
            <a:ext cx="3407193" cy="154662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48234" y="4595396"/>
            <a:ext cx="64859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https://www.wipo.int/technology-transfer/en/access-market.html</a:t>
            </a:r>
          </a:p>
        </p:txBody>
      </p:sp>
    </p:spTree>
    <p:extLst>
      <p:ext uri="{BB962C8B-B14F-4D97-AF65-F5344CB8AC3E}">
        <p14:creationId xmlns:p14="http://schemas.microsoft.com/office/powerpoint/2010/main" val="29391285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altLang="en-US" sz="2400" dirty="0">
              <a:solidFill>
                <a:schemeClr val="bg2"/>
              </a:solidFill>
            </a:endParaRPr>
          </a:p>
          <a:p>
            <a:pPr algn="ctr" eaLnBrk="1" hangingPunct="1">
              <a:buFontTx/>
              <a:buNone/>
            </a:pPr>
            <a:endParaRPr lang="en-US" altLang="en-US" sz="2400" dirty="0">
              <a:solidFill>
                <a:schemeClr val="bg2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altLang="en-US" sz="2400" dirty="0">
                <a:solidFill>
                  <a:schemeClr val="bg2"/>
                </a:solidFill>
              </a:rPr>
              <a:t>tisc@wipo.int</a:t>
            </a:r>
          </a:p>
          <a:p>
            <a:pPr algn="ctr" eaLnBrk="1" hangingPunct="1">
              <a:buFontTx/>
              <a:buNone/>
            </a:pPr>
            <a:endParaRPr lang="en-US" altLang="en-US" sz="2400" dirty="0">
              <a:solidFill>
                <a:schemeClr val="bg2"/>
              </a:solidFill>
            </a:endParaRPr>
          </a:p>
          <a:p>
            <a:pPr eaLnBrk="1" hangingPunct="1"/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30641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Риски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НИОКР</a:t>
            </a:r>
            <a:r>
              <a:rPr lang="en-US" b="1" dirty="0"/>
              <a:t>: </a:t>
            </a:r>
            <a:r>
              <a:rPr lang="ru-RU" dirty="0"/>
              <a:t>Способны ли вы произвести жизнеспособный продукт?</a:t>
            </a:r>
            <a:endParaRPr lang="en-US" dirty="0"/>
          </a:p>
          <a:p>
            <a:r>
              <a:rPr lang="ru-RU" b="1" dirty="0"/>
              <a:t>Производство</a:t>
            </a:r>
            <a:r>
              <a:rPr lang="en-US" b="1" dirty="0"/>
              <a:t>: </a:t>
            </a:r>
            <a:r>
              <a:rPr lang="ru-RU" dirty="0"/>
              <a:t>Способны ли вы экономично произвести продукт?</a:t>
            </a:r>
            <a:endParaRPr lang="en-US" dirty="0"/>
          </a:p>
          <a:p>
            <a:r>
              <a:rPr lang="ru-RU" b="1" dirty="0"/>
              <a:t>Маркетинг</a:t>
            </a:r>
            <a:r>
              <a:rPr lang="en-US" b="1" dirty="0"/>
              <a:t>: </a:t>
            </a:r>
            <a:r>
              <a:rPr lang="ru-RU" dirty="0"/>
              <a:t>Способны ли вы заработать деньги на этом продукте?</a:t>
            </a:r>
            <a:endParaRPr lang="en-US" dirty="0"/>
          </a:p>
          <a:p>
            <a:r>
              <a:rPr lang="ru-RU" b="1" dirty="0"/>
              <a:t>Конкуренция</a:t>
            </a:r>
            <a:r>
              <a:rPr lang="en-US" b="1" dirty="0"/>
              <a:t>: </a:t>
            </a:r>
            <a:r>
              <a:rPr lang="ru-RU" dirty="0"/>
              <a:t>Будет ли ваш продукт лучше, чем продукты возможных конкурентов</a:t>
            </a:r>
            <a:r>
              <a:rPr lang="en-US" dirty="0"/>
              <a:t>?</a:t>
            </a:r>
          </a:p>
          <a:p>
            <a:r>
              <a:rPr lang="ru-RU" b="1" dirty="0"/>
              <a:t>Регулирование</a:t>
            </a:r>
            <a:r>
              <a:rPr lang="en-US" b="1" dirty="0"/>
              <a:t>: </a:t>
            </a:r>
            <a:r>
              <a:rPr lang="ru-RU" dirty="0"/>
              <a:t>Будет ли ваш продукт соответствовать нормативным требованиям?</a:t>
            </a:r>
            <a:endParaRPr lang="en-US" dirty="0"/>
          </a:p>
          <a:p>
            <a:r>
              <a:rPr lang="ru-RU" b="1" dirty="0"/>
              <a:t>Стандарты</a:t>
            </a:r>
            <a:r>
              <a:rPr lang="en-US" b="1" dirty="0"/>
              <a:t>: </a:t>
            </a:r>
            <a:r>
              <a:rPr lang="ru-RU" dirty="0"/>
              <a:t>Будет ли ваш продукт соответствовать установленным стандартам?</a:t>
            </a:r>
            <a:endParaRPr lang="en-US" dirty="0"/>
          </a:p>
          <a:p>
            <a:r>
              <a:rPr lang="ru-RU" b="1" dirty="0"/>
              <a:t>Юридические аспекты</a:t>
            </a:r>
            <a:r>
              <a:rPr lang="en-US" b="1" dirty="0"/>
              <a:t>: </a:t>
            </a:r>
            <a:r>
              <a:rPr lang="ru-RU" dirty="0"/>
              <a:t>Будет ли ваш продукт иметь все необходимые лицензии?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308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Стандарты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Организация экономического сотрудничества и развития (ОЭСР)</a:t>
            </a:r>
          </a:p>
          <a:p>
            <a:r>
              <a:rPr lang="ru-RU" dirty="0"/>
              <a:t>Совет по международным стандартам финансовой отчетности (СМСФО)</a:t>
            </a:r>
          </a:p>
          <a:p>
            <a:r>
              <a:rPr lang="ru-RU" dirty="0"/>
              <a:t>Международные стандарты финансовой отчетности (МСФО)</a:t>
            </a:r>
          </a:p>
          <a:p>
            <a:r>
              <a:rPr lang="ru-RU" dirty="0"/>
              <a:t>Международная организация по стандартизации (ИСО)</a:t>
            </a:r>
          </a:p>
          <a:p>
            <a:r>
              <a:rPr lang="ru-RU" dirty="0"/>
              <a:t>Международный совет по стандартам оценки (МССО)</a:t>
            </a:r>
            <a:endParaRPr lang="en-US" dirty="0"/>
          </a:p>
          <a:p>
            <a:r>
              <a:rPr lang="ru-RU" dirty="0"/>
              <a:t>Немецкий институт стандартов (DIN)</a:t>
            </a:r>
            <a:endParaRPr lang="en-US" dirty="0"/>
          </a:p>
          <a:p>
            <a:r>
              <a:rPr lang="ru-RU" dirty="0"/>
              <a:t>Австрийский институт стандартов (AS+)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ru-RU" dirty="0">
                <a:sym typeface="Wingdings" panose="05000000000000000000" pitchFamily="2" charset="2"/>
              </a:rPr>
              <a:t>Принципы, процедуры, определения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850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Методологии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Качественная оценка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Количественная оценка</a:t>
            </a:r>
            <a:endParaRPr lang="en-US" b="1" dirty="0"/>
          </a:p>
          <a:p>
            <a:r>
              <a:rPr lang="ru-RU" dirty="0"/>
              <a:t>Стоимость</a:t>
            </a:r>
            <a:endParaRPr lang="en-US" dirty="0"/>
          </a:p>
          <a:p>
            <a:r>
              <a:rPr lang="ru-RU" dirty="0"/>
              <a:t>Рынок</a:t>
            </a:r>
            <a:endParaRPr lang="en-US" dirty="0"/>
          </a:p>
          <a:p>
            <a:r>
              <a:rPr lang="ru-RU" dirty="0"/>
              <a:t>Доход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702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оценки по фактической стоимости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63" y="1720926"/>
            <a:ext cx="936625" cy="936625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04800" y="2863926"/>
            <a:ext cx="1144469" cy="48676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НИОКР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782" y="1831158"/>
            <a:ext cx="760920" cy="7161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596" y="1807815"/>
            <a:ext cx="1109070" cy="9288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560" y="1772046"/>
            <a:ext cx="936625" cy="9366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079" y="1657350"/>
            <a:ext cx="1051321" cy="105132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076534" y="2863926"/>
            <a:ext cx="10263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Труд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124200" y="2876476"/>
            <a:ext cx="26879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Инфраструктура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465774" y="2863925"/>
            <a:ext cx="12972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Налоги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961442" y="2876475"/>
            <a:ext cx="628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ИС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" y="4476750"/>
            <a:ext cx="6629400" cy="58231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ru-RU" sz="1400" dirty="0"/>
              <a:t>Источник</a:t>
            </a:r>
            <a:r>
              <a:rPr lang="en-US" sz="1400" dirty="0"/>
              <a:t>: Wikimedia (</a:t>
            </a:r>
            <a:r>
              <a:rPr lang="en-US" sz="1400" dirty="0" err="1"/>
              <a:t>PerfektesChaos</a:t>
            </a:r>
            <a:r>
              <a:rPr lang="en-US" sz="1400" dirty="0"/>
              <a:t>; John Caserta, from the Noun Project; </a:t>
            </a:r>
            <a:br>
              <a:rPr lang="en-US" sz="1400" dirty="0"/>
            </a:br>
            <a:r>
              <a:rPr lang="en-US" sz="1400" dirty="0"/>
              <a:t>Tommaso.sansone91; Agus </a:t>
            </a:r>
            <a:r>
              <a:rPr lang="en-US" sz="1400" dirty="0" err="1"/>
              <a:t>Purwanto</a:t>
            </a:r>
            <a:r>
              <a:rPr lang="en-US" sz="1400" dirty="0"/>
              <a:t>, from The Noun Project; Maxi Koichi) </a:t>
            </a:r>
          </a:p>
        </p:txBody>
      </p:sp>
    </p:spTree>
    <p:extLst>
      <p:ext uri="{BB962C8B-B14F-4D97-AF65-F5344CB8AC3E}">
        <p14:creationId xmlns:p14="http://schemas.microsoft.com/office/powerpoint/2010/main" val="77963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оценки по фактической стоимости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768" y="1047750"/>
            <a:ext cx="2392463" cy="179434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58780"/>
            <a:ext cx="2281238" cy="1794347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390" y="1047750"/>
            <a:ext cx="2372410" cy="1778565"/>
          </a:xfrm>
        </p:spPr>
      </p:pic>
      <p:sp>
        <p:nvSpPr>
          <p:cNvPr id="10" name="TextBox 9"/>
          <p:cNvSpPr txBox="1"/>
          <p:nvPr/>
        </p:nvSpPr>
        <p:spPr>
          <a:xfrm>
            <a:off x="228600" y="3116180"/>
            <a:ext cx="2819400" cy="12192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ru-RU" sz="1800" b="1" dirty="0"/>
              <a:t>Фактическая стоимость</a:t>
            </a:r>
            <a:endParaRPr lang="en-US" sz="1800" b="1" dirty="0"/>
          </a:p>
          <a:p>
            <a:r>
              <a:rPr lang="ru-RU" sz="1800" dirty="0">
                <a:sym typeface="Wingdings" panose="05000000000000000000" pitchFamily="2" charset="2"/>
              </a:rPr>
              <a:t>Предмет ИС</a:t>
            </a:r>
            <a:r>
              <a:rPr lang="en-US" sz="1800" dirty="0">
                <a:sym typeface="Wingdings" panose="05000000000000000000" pitchFamily="2" charset="2"/>
              </a:rPr>
              <a:t/>
            </a:r>
            <a:br>
              <a:rPr lang="en-US" sz="1800" dirty="0">
                <a:sym typeface="Wingdings" panose="05000000000000000000" pitchFamily="2" charset="2"/>
              </a:rPr>
            </a:br>
            <a:r>
              <a:rPr lang="en-US" sz="1800" dirty="0">
                <a:sym typeface="Wingdings" panose="05000000000000000000" pitchFamily="2" charset="2"/>
              </a:rPr>
              <a:t>(</a:t>
            </a:r>
            <a:r>
              <a:rPr lang="ru-RU" sz="1800" dirty="0">
                <a:sym typeface="Wingdings" panose="05000000000000000000" pitchFamily="2" charset="2"/>
              </a:rPr>
              <a:t>в фактических ценах</a:t>
            </a:r>
            <a:r>
              <a:rPr lang="en-US" sz="1800" dirty="0">
                <a:sym typeface="Wingdings" panose="05000000000000000000" pitchFamily="2" charset="2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75768" y="3116180"/>
            <a:ext cx="2281238" cy="12192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ru-RU" sz="1800" b="1" dirty="0"/>
              <a:t>Стоимость воспроизведения</a:t>
            </a:r>
            <a:endParaRPr lang="en-US" sz="1800" b="1" dirty="0"/>
          </a:p>
          <a:p>
            <a:r>
              <a:rPr lang="ru-RU" sz="1800" dirty="0">
                <a:sym typeface="Wingdings" panose="05000000000000000000" pitchFamily="2" charset="2"/>
              </a:rPr>
              <a:t>Точная копия</a:t>
            </a:r>
            <a:r>
              <a:rPr lang="en-US" sz="1800" dirty="0">
                <a:sym typeface="Wingdings" panose="05000000000000000000" pitchFamily="2" charset="2"/>
              </a:rPr>
              <a:t/>
            </a:r>
            <a:br>
              <a:rPr lang="en-US" sz="1800" dirty="0">
                <a:sym typeface="Wingdings" panose="05000000000000000000" pitchFamily="2" charset="2"/>
              </a:rPr>
            </a:br>
            <a:r>
              <a:rPr lang="en-US" sz="1800" dirty="0">
                <a:sym typeface="Wingdings" panose="05000000000000000000" pitchFamily="2" charset="2"/>
              </a:rPr>
              <a:t>(</a:t>
            </a:r>
            <a:r>
              <a:rPr lang="ru-RU" sz="1800" dirty="0">
                <a:sym typeface="Wingdings" panose="05000000000000000000" pitchFamily="2" charset="2"/>
              </a:rPr>
              <a:t>в текущих ценах</a:t>
            </a:r>
            <a:r>
              <a:rPr lang="en-US" sz="1800" dirty="0">
                <a:sym typeface="Wingdings" panose="05000000000000000000" pitchFamily="2" charset="2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19800" y="3116180"/>
            <a:ext cx="2819400" cy="12192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ru-RU" sz="1800" b="1" dirty="0"/>
              <a:t>Стоимость замещения</a:t>
            </a:r>
            <a:endParaRPr lang="en-US" sz="1800" b="1" dirty="0"/>
          </a:p>
          <a:p>
            <a:r>
              <a:rPr lang="ru-RU" sz="1800" dirty="0">
                <a:sym typeface="Wingdings" panose="05000000000000000000" pitchFamily="2" charset="2"/>
              </a:rPr>
              <a:t>Функциональная копия</a:t>
            </a:r>
            <a:r>
              <a:rPr lang="en-US" sz="1800" dirty="0">
                <a:sym typeface="Wingdings" panose="05000000000000000000" pitchFamily="2" charset="2"/>
              </a:rPr>
              <a:t/>
            </a:r>
            <a:br>
              <a:rPr lang="en-US" sz="1800" dirty="0">
                <a:sym typeface="Wingdings" panose="05000000000000000000" pitchFamily="2" charset="2"/>
              </a:rPr>
            </a:br>
            <a:r>
              <a:rPr lang="en-US" sz="1800" dirty="0">
                <a:sym typeface="Wingdings" panose="05000000000000000000" pitchFamily="2" charset="2"/>
              </a:rPr>
              <a:t>(</a:t>
            </a:r>
            <a:r>
              <a:rPr lang="ru-RU" sz="1800" dirty="0">
                <a:sym typeface="Wingdings" panose="05000000000000000000" pitchFamily="2" charset="2"/>
              </a:rPr>
              <a:t>в текущих ценах</a:t>
            </a:r>
            <a:r>
              <a:rPr lang="en-US" sz="1800" dirty="0">
                <a:sym typeface="Wingdings" panose="05000000000000000000" pitchFamily="2" charset="2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4552950"/>
            <a:ext cx="6629400" cy="33925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ru-RU" sz="1400" dirty="0"/>
              <a:t>Источник</a:t>
            </a:r>
            <a:r>
              <a:rPr lang="en-US" sz="1400" dirty="0"/>
              <a:t>: Wikimedia (Harry </a:t>
            </a:r>
            <a:r>
              <a:rPr lang="en-US" sz="1400" dirty="0" err="1"/>
              <a:t>Shipler</a:t>
            </a:r>
            <a:r>
              <a:rPr lang="en-US" sz="1400" dirty="0"/>
              <a:t>; </a:t>
            </a:r>
            <a:r>
              <a:rPr lang="en-US" sz="1400" dirty="0" err="1"/>
              <a:t>Fitindia</a:t>
            </a:r>
            <a:r>
              <a:rPr lang="en-US" sz="1400" dirty="0"/>
              <a:t>; </a:t>
            </a:r>
            <a:r>
              <a:rPr lang="en-US" sz="1400" dirty="0" err="1"/>
              <a:t>emperornie</a:t>
            </a:r>
            <a:r>
              <a:rPr lang="en-US" sz="14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93592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оценки по фактической стоимости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Точная копия</a:t>
            </a:r>
            <a:r>
              <a:rPr lang="en-US" dirty="0"/>
              <a:t> (</a:t>
            </a:r>
            <a:r>
              <a:rPr lang="ru-RU" dirty="0"/>
              <a:t>воспроизведение</a:t>
            </a:r>
            <a:r>
              <a:rPr lang="en-US" dirty="0"/>
              <a:t>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Те же самые (или аналогичные) материалы, стандарты, дизайн, внешний вид и качество</a:t>
            </a:r>
            <a:endParaRPr lang="en-US" dirty="0"/>
          </a:p>
          <a:p>
            <a:pPr>
              <a:buFont typeface="Wingdings" panose="05000000000000000000" pitchFamily="2" charset="2"/>
              <a:buChar char="à"/>
            </a:pPr>
            <a:r>
              <a:rPr lang="ru-RU" dirty="0">
                <a:sym typeface="Wingdings" panose="05000000000000000000" pitchFamily="2" charset="2"/>
              </a:rPr>
              <a:t>Те же самые функциональные возможности или практическая ценность</a:t>
            </a: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 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Функциональная копия</a:t>
            </a:r>
            <a:r>
              <a:rPr lang="en-US" dirty="0"/>
              <a:t> (</a:t>
            </a:r>
            <a:r>
              <a:rPr lang="ru-RU" dirty="0"/>
              <a:t>замещение</a:t>
            </a:r>
            <a:r>
              <a:rPr lang="en-US" dirty="0"/>
              <a:t>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/>
              <a:t>Материалы, стандарты, дизайн, внешний вид и качество на данный момент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>
              <a:buFont typeface="Wingdings" panose="05000000000000000000" pitchFamily="2" charset="2"/>
              <a:buChar char="à"/>
            </a:pPr>
            <a:r>
              <a:rPr lang="ru-RU" dirty="0">
                <a:sym typeface="Wingdings" panose="05000000000000000000" pitchFamily="2" charset="2"/>
              </a:rPr>
              <a:t>Потенциально более широкие функциональные возможности или более высокая практическая ценность</a:t>
            </a:r>
            <a:endParaRPr lang="en-US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3992164"/>
            <a:ext cx="8534400" cy="636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ru-RU" sz="1800" dirty="0"/>
              <a:t>Замещение </a:t>
            </a:r>
            <a:r>
              <a:rPr lang="en-US" sz="1800" dirty="0"/>
              <a:t>= </a:t>
            </a:r>
            <a:r>
              <a:rPr lang="ru-RU" sz="1800" dirty="0"/>
              <a:t>воспроизведение </a:t>
            </a:r>
            <a:r>
              <a:rPr lang="en-US" sz="1800" dirty="0"/>
              <a:t>– </a:t>
            </a:r>
            <a:r>
              <a:rPr lang="ru-RU" sz="1800" dirty="0"/>
              <a:t>устранимое функциональное и технологическое устаревание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07120175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english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  <a:txDef>
      <a:spPr>
        <a:noFill/>
        <a:ln>
          <a:solidFill>
            <a:schemeClr val="tx1"/>
          </a:solidFill>
        </a:ln>
      </a:spPr>
      <a:bodyPr wrap="square" rtlCol="0">
        <a:noAutofit/>
      </a:bodyPr>
      <a:lstStyle>
        <a:defPPr>
          <a:defRPr dirty="0"/>
        </a:defPPr>
      </a:lstStyle>
    </a:tx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template_english.potx" id="{A4783A0A-2333-48BD-84BB-47A8F1F8D169}" vid="{E327D9D7-50C1-4806-937A-68C0DCCBB8F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template_english</Template>
  <TotalTime>9569</TotalTime>
  <Words>1396</Words>
  <Application>Microsoft Office PowerPoint</Application>
  <PresentationFormat>Экран (16:9)</PresentationFormat>
  <Paragraphs>333</Paragraphs>
  <Slides>31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template_english</vt:lpstr>
      <vt:lpstr>Презентация PowerPoint</vt:lpstr>
      <vt:lpstr>«Стоимость»</vt:lpstr>
      <vt:lpstr>Контекст</vt:lpstr>
      <vt:lpstr>Риски</vt:lpstr>
      <vt:lpstr>Стандарты</vt:lpstr>
      <vt:lpstr>Методологии</vt:lpstr>
      <vt:lpstr>Метод оценки по фактической стоимости</vt:lpstr>
      <vt:lpstr>Метод оценки по фактической стоимости</vt:lpstr>
      <vt:lpstr>Метод оценки по фактической стоимости</vt:lpstr>
      <vt:lpstr>Метод оценки по фактической стоимости: преимущества/недостатки</vt:lpstr>
      <vt:lpstr>Метод оценки по фактической стоимости: Недостатки (разница в стоимости)</vt:lpstr>
      <vt:lpstr>Метод оценки по фактической стоимости: варианты использования</vt:lpstr>
      <vt:lpstr>Метод оценки по рыночной стоимости</vt:lpstr>
      <vt:lpstr>Метод оценки по рыночной стоимости: Сравнительная таблица</vt:lpstr>
      <vt:lpstr>Метод оценки по рыночной стоимости: факторы</vt:lpstr>
      <vt:lpstr>Метод оценки по рыночной стоимости: преимущества/недостатки</vt:lpstr>
      <vt:lpstr>Метод оценки по рыночной стоимости: примеры использования</vt:lpstr>
      <vt:lpstr>Доходный метод</vt:lpstr>
      <vt:lpstr>Доходный метод: остаточный срок эксплуатации</vt:lpstr>
      <vt:lpstr>Доходный метод (дисконтированное движение денежных средств)</vt:lpstr>
      <vt:lpstr>Доходный метод (дисконтированное движение денежных средств)</vt:lpstr>
      <vt:lpstr>Метод учета по стоимости (реальные опционы – биноминальный коэффициент)</vt:lpstr>
      <vt:lpstr>Метод учета по стоимости (реальные опционы – биноминальный коэффициент): альтернативные варианты</vt:lpstr>
      <vt:lpstr>Доходный метод (Монте-Карло)</vt:lpstr>
      <vt:lpstr>Доходный метод (Монте-Карло): переменные</vt:lpstr>
      <vt:lpstr>Доходный метод (Монте-Карло): вероятности</vt:lpstr>
      <vt:lpstr>Переменные и вероятности: разработка лекарственного препарата</vt:lpstr>
      <vt:lpstr>Доходный метод: преимущества/недостатки</vt:lpstr>
      <vt:lpstr>Доходный метод: случаи использования</vt:lpstr>
      <vt:lpstr>Ресурсы ВОИС</vt:lpstr>
      <vt:lpstr>Презентация PowerPoint</vt:lpstr>
    </vt:vector>
  </TitlesOfParts>
  <Company>World Intelectual Property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RIECHEL Alex</dc:creator>
  <cp:keywords>FOR OFFICIAL USE ONLY</cp:keywords>
  <cp:lastModifiedBy>Быстрова Вера Сергеевна</cp:lastModifiedBy>
  <cp:revision>122</cp:revision>
  <dcterms:created xsi:type="dcterms:W3CDTF">2023-03-13T10:28:28Z</dcterms:created>
  <dcterms:modified xsi:type="dcterms:W3CDTF">2023-09-01T08:52:57Z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a6e159c7-f543-4d3d-877a-f07788996897</vt:lpwstr>
  </property>
  <property fmtid="{D5CDD505-2E9C-101B-9397-08002B2CF9AE}" pid="3" name="Classification">
    <vt:lpwstr>For Official Use Only</vt:lpwstr>
  </property>
  <property fmtid="{D5CDD505-2E9C-101B-9397-08002B2CF9AE}" pid="4" name="VisualMarkings">
    <vt:lpwstr>Footer</vt:lpwstr>
  </property>
  <property fmtid="{D5CDD505-2E9C-101B-9397-08002B2CF9AE}" pid="5" name="Alignment">
    <vt:lpwstr>Centre</vt:lpwstr>
  </property>
  <property fmtid="{D5CDD505-2E9C-101B-9397-08002B2CF9AE}" pid="6" name="Language">
    <vt:lpwstr>English</vt:lpwstr>
  </property>
  <property fmtid="{D5CDD505-2E9C-101B-9397-08002B2CF9AE}" pid="7" name="TCSClassification">
    <vt:lpwstr>FOR OFFICIAL USE ONLY</vt:lpwstr>
  </property>
  <property fmtid="{D5CDD505-2E9C-101B-9397-08002B2CF9AE}" pid="8" name="MSIP_Label_bfc084f7-b690-4c43-8ee6-d475b6d3461d_Enabled">
    <vt:lpwstr>true</vt:lpwstr>
  </property>
  <property fmtid="{D5CDD505-2E9C-101B-9397-08002B2CF9AE}" pid="9" name="MSIP_Label_bfc084f7-b690-4c43-8ee6-d475b6d3461d_SetDate">
    <vt:lpwstr>2023-08-07T14:48:36Z</vt:lpwstr>
  </property>
  <property fmtid="{D5CDD505-2E9C-101B-9397-08002B2CF9AE}" pid="10" name="MSIP_Label_bfc084f7-b690-4c43-8ee6-d475b6d3461d_Method">
    <vt:lpwstr>Standard</vt:lpwstr>
  </property>
  <property fmtid="{D5CDD505-2E9C-101B-9397-08002B2CF9AE}" pid="11" name="MSIP_Label_bfc084f7-b690-4c43-8ee6-d475b6d3461d_Name">
    <vt:lpwstr>FOR OFFICIAL USE ONLY</vt:lpwstr>
  </property>
  <property fmtid="{D5CDD505-2E9C-101B-9397-08002B2CF9AE}" pid="12" name="MSIP_Label_bfc084f7-b690-4c43-8ee6-d475b6d3461d_SiteId">
    <vt:lpwstr>faa31b06-8ccc-48c9-867f-f7510dd11c02</vt:lpwstr>
  </property>
  <property fmtid="{D5CDD505-2E9C-101B-9397-08002B2CF9AE}" pid="13" name="MSIP_Label_bfc084f7-b690-4c43-8ee6-d475b6d3461d_ActionId">
    <vt:lpwstr>2b7109db-12cb-46be-92b9-b79bfd509cfd</vt:lpwstr>
  </property>
  <property fmtid="{D5CDD505-2E9C-101B-9397-08002B2CF9AE}" pid="14" name="MSIP_Label_bfc084f7-b690-4c43-8ee6-d475b6d3461d_ContentBits">
    <vt:lpwstr>2</vt:lpwstr>
  </property>
</Properties>
</file>