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774" r:id="rId2"/>
    <p:sldMasterId id="2147483789" r:id="rId3"/>
  </p:sldMasterIdLst>
  <p:notesMasterIdLst>
    <p:notesMasterId r:id="rId33"/>
  </p:notesMasterIdLst>
  <p:sldIdLst>
    <p:sldId id="464" r:id="rId4"/>
    <p:sldId id="377" r:id="rId5"/>
    <p:sldId id="458" r:id="rId6"/>
    <p:sldId id="460" r:id="rId7"/>
    <p:sldId id="461" r:id="rId8"/>
    <p:sldId id="412" r:id="rId9"/>
    <p:sldId id="422" r:id="rId10"/>
    <p:sldId id="413" r:id="rId11"/>
    <p:sldId id="423" r:id="rId12"/>
    <p:sldId id="420" r:id="rId13"/>
    <p:sldId id="459" r:id="rId14"/>
    <p:sldId id="428" r:id="rId15"/>
    <p:sldId id="462" r:id="rId16"/>
    <p:sldId id="463" r:id="rId17"/>
    <p:sldId id="427" r:id="rId18"/>
    <p:sldId id="419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56" r:id="rId32"/>
  </p:sldIdLst>
  <p:sldSz cx="12192000" cy="6858000"/>
  <p:notesSz cx="6858000" cy="9144000"/>
  <p:embeddedFontLst>
    <p:embeddedFont>
      <p:font typeface="Montserrat-Regular" panose="020B0604020202020204" charset="0"/>
      <p:regular r:id="rId34"/>
    </p:embeddedFont>
    <p:embeddedFont>
      <p:font typeface="Tektur Bold" panose="020B0604020202020204" charset="0"/>
      <p:bold r:id="rId35"/>
      <p: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Montserrat Bold" panose="020B0604020202020204" charset="0"/>
      <p:bold r:id="rId41"/>
      <p:italic r:id="rId42"/>
      <p:boldItalic r:id="rId43"/>
    </p:embeddedFont>
    <p:embeddedFont>
      <p:font typeface="Montserrat" panose="020B0604020202020204" charset="-52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Tektur" panose="020B0604020202020204" charset="0"/>
      <p:regular r:id="rId56"/>
      <p:bold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FD6"/>
    <a:srgbClr val="6218C5"/>
    <a:srgbClr val="EFB900"/>
    <a:srgbClr val="F40956"/>
    <a:srgbClr val="F36969"/>
    <a:srgbClr val="009E52"/>
    <a:srgbClr val="02D3C6"/>
    <a:srgbClr val="E8EBEB"/>
    <a:srgbClr val="2D384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4" autoAdjust="0"/>
    <p:restoredTop sz="90214" autoAdjust="0"/>
  </p:normalViewPr>
  <p:slideViewPr>
    <p:cSldViewPr snapToGrid="0">
      <p:cViewPr varScale="1">
        <p:scale>
          <a:sx n="102" d="100"/>
          <a:sy n="102" d="100"/>
        </p:scale>
        <p:origin x="-114" y="-438"/>
      </p:cViewPr>
      <p:guideLst>
        <p:guide orient="horz" pos="3498"/>
        <p:guide orient="horz" pos="459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5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941C0202-9AEC-4971-86CD-C6C17B6251E0}" type="datetimeFigureOut">
              <a:rPr lang="id-ID" smtClean="0"/>
              <a:pPr/>
              <a:t>02/06/2023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5E308649-DEA3-43CA-BBD9-CBA46697201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30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53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0FD3E4-EB9C-0242-9732-283C0EBF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BB9807-13BC-5D47-B260-8D2CCCD4D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582629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EC3C3-8D0C-DA42-82B9-C2E71114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403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1B0820-41C6-E043-B4E2-7B04F55A1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35900" y="3441700"/>
            <a:ext cx="3519488" cy="2419350"/>
          </a:xfrm>
        </p:spPr>
        <p:txBody>
          <a:bodyPr/>
          <a:lstStyle>
            <a:lvl1pPr marL="0" indent="0">
              <a:buNone/>
              <a:defRPr sz="3200" b="0" i="0">
                <a:latin typeface="Montserra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AF4843-4A07-2344-A7D1-9ED18EE0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14912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0AB6E6D1-F9AD-1744-9B76-8AA3DBC8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42549"/>
          </a:xfrm>
          <a:prstGeom prst="rect">
            <a:avLst/>
          </a:prstGeom>
        </p:spPr>
      </p:pic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3D1B0820-41C6-E043-B4E2-7B04F55A1EE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642100" y="812800"/>
            <a:ext cx="3683000" cy="2419350"/>
          </a:xfrm>
        </p:spPr>
        <p:txBody>
          <a:bodyPr/>
          <a:lstStyle>
            <a:lvl1pPr marL="0" indent="0">
              <a:buNone/>
              <a:defRPr sz="3200" b="0" i="0">
                <a:latin typeface="Montserra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6414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EC3C3-8D0C-DA42-82B9-C2E71114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1B0820-41C6-E043-B4E2-7B04F55A1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AF4843-4A07-2344-A7D1-9ED18EE0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0AB6E6D1-F9AD-1744-9B76-8AA3DBC8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4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2149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EC3C3-8D0C-DA42-82B9-C2E71114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0AB6E6D1-F9AD-1744-9B76-8AA3DBC8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4254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AF4843-4A07-2344-A7D1-9ED18EE05233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839789" y="3010237"/>
            <a:ext cx="3918328" cy="1343278"/>
          </a:xfr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61" name="Группа 60"/>
          <p:cNvGrpSpPr/>
          <p:nvPr userDrawn="1"/>
        </p:nvGrpSpPr>
        <p:grpSpPr>
          <a:xfrm>
            <a:off x="4758117" y="1877352"/>
            <a:ext cx="5931462" cy="3886427"/>
            <a:chOff x="4758117" y="1683178"/>
            <a:chExt cx="6355952" cy="3797381"/>
          </a:xfrm>
        </p:grpSpPr>
        <p:pic>
          <p:nvPicPr>
            <p:cNvPr id="30" name="Рисунок 2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723" y="1683178"/>
              <a:ext cx="698496" cy="751485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366" y="4499832"/>
              <a:ext cx="619859" cy="66039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 userDrawn="1"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723" y="3135080"/>
              <a:ext cx="698496" cy="626758"/>
            </a:xfrm>
            <a:prstGeom prst="rect">
              <a:avLst/>
            </a:prstGeom>
          </p:spPr>
        </p:pic>
        <p:cxnSp>
          <p:nvCxnSpPr>
            <p:cNvPr id="39" name="Соединительная линия уступом 38"/>
            <p:cNvCxnSpPr>
              <a:stCxn id="4" idx="3"/>
              <a:endCxn id="32" idx="1"/>
            </p:cNvCxnSpPr>
            <p:nvPr userDrawn="1"/>
          </p:nvCxnSpPr>
          <p:spPr>
            <a:xfrm>
              <a:off x="4758117" y="3446357"/>
              <a:ext cx="2058605" cy="2103"/>
            </a:xfrm>
            <a:prstGeom prst="bentConnector3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>
              <a:endCxn id="31" idx="1"/>
            </p:cNvCxnSpPr>
            <p:nvPr userDrawn="1"/>
          </p:nvCxnSpPr>
          <p:spPr>
            <a:xfrm>
              <a:off x="4758117" y="3892270"/>
              <a:ext cx="2115249" cy="9377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36969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Соединительная линия уступом 42"/>
            <p:cNvCxnSpPr>
              <a:endCxn id="30" idx="1"/>
            </p:cNvCxnSpPr>
            <p:nvPr userDrawn="1"/>
          </p:nvCxnSpPr>
          <p:spPr>
            <a:xfrm flipV="1">
              <a:off x="4758117" y="2058921"/>
              <a:ext cx="2058606" cy="897985"/>
            </a:xfrm>
            <a:prstGeom prst="bentConnector3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 userDrawn="1"/>
          </p:nvSpPr>
          <p:spPr>
            <a:xfrm>
              <a:off x="7588047" y="1743845"/>
              <a:ext cx="35260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/>
                <a:t>Реализуемый на компьютере </a:t>
              </a:r>
              <a:r>
                <a:rPr lang="ru-RU" b="1" dirty="0" smtClean="0">
                  <a:solidFill>
                    <a:schemeClr val="accent1"/>
                  </a:solidFill>
                </a:rPr>
                <a:t>способ</a:t>
              </a: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7588047" y="2872610"/>
              <a:ext cx="352602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009E52"/>
                  </a:solidFill>
                </a:rPr>
                <a:t>Система (устройство)</a:t>
              </a:r>
              <a:r>
                <a:rPr lang="ru-RU" dirty="0" smtClean="0">
                  <a:solidFill>
                    <a:srgbClr val="009E52"/>
                  </a:solidFill>
                </a:rPr>
                <a:t>, </a:t>
              </a:r>
              <a:r>
                <a:rPr lang="ru-RU" sz="1200" dirty="0" smtClean="0"/>
                <a:t>содержащая процессор и хранящиеся в памяти инструкции, обеспечивающие реализацию функционального назначения</a:t>
              </a: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7588047" y="4280230"/>
              <a:ext cx="35260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36969"/>
                  </a:solidFill>
                </a:rPr>
                <a:t>Машиночитаемый носитель </a:t>
              </a:r>
            </a:p>
            <a:p>
              <a:pPr lvl="0"/>
              <a:r>
                <a:rPr lang="ru-RU" sz="1200" dirty="0" smtClean="0"/>
                <a:t>информации, содержащий инструкции обеспечивающие реализацию функционального назначения</a:t>
              </a:r>
              <a:endParaRPr lang="ru-RU" sz="1200" dirty="0"/>
            </a:p>
          </p:txBody>
        </p:sp>
        <p:cxnSp>
          <p:nvCxnSpPr>
            <p:cNvPr id="60" name="Прямая соединительная линия 59"/>
            <p:cNvCxnSpPr/>
            <p:nvPr userDrawn="1"/>
          </p:nvCxnSpPr>
          <p:spPr>
            <a:xfrm>
              <a:off x="4758117" y="2791752"/>
              <a:ext cx="0" cy="13351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049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4569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id-ID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id-ID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Tektur" pitchFamily="2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494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id-ID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id-ID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id-ID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Tektur" pitchFamily="2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98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8108896" cy="6858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878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892767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8143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5183C5-0169-2C43-9F8C-18E3DCA3D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06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AE0CA5-4D10-744F-9E4D-73F6E534E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4216"/>
            <a:ext cx="9144000" cy="3033584"/>
          </a:xfr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2EB572-B87C-154D-9927-8E020CB7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7281636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051249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7062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3470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828" y="1915638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EDBA1E6-B8D6-BC11-FE47-C5A6DC5C0C2D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2" y="2236384"/>
            <a:ext cx="720000" cy="0"/>
          </a:xfrm>
          <a:prstGeom prst="line">
            <a:avLst/>
          </a:prstGeom>
          <a:noFill/>
          <a:ln w="127000" cap="flat">
            <a:solidFill>
              <a:srgbClr val="3C2F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08B1A49-23C6-4583-6CCD-E2B8C1883A80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1" y="2792969"/>
            <a:ext cx="720000" cy="0"/>
          </a:xfrm>
          <a:prstGeom prst="line">
            <a:avLst/>
          </a:prstGeom>
          <a:noFill/>
          <a:ln w="127000" cap="flat">
            <a:solidFill>
              <a:srgbClr val="38814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064C958-9E48-56FE-DA8F-2E7EE7874C9C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1" y="3377960"/>
            <a:ext cx="720000" cy="0"/>
          </a:xfrm>
          <a:prstGeom prst="line">
            <a:avLst/>
          </a:prstGeom>
          <a:noFill/>
          <a:ln w="127000" cap="flat">
            <a:solidFill>
              <a:srgbClr val="65B1B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06EA34D3-6F17-8DE0-0548-C9861D9E5590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1" y="3968361"/>
            <a:ext cx="720000" cy="0"/>
          </a:xfrm>
          <a:prstGeom prst="line">
            <a:avLst/>
          </a:prstGeom>
          <a:noFill/>
          <a:ln w="127000" cap="flat">
            <a:solidFill>
              <a:srgbClr val="E4A11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FC88FDB8-28A3-6FA8-8CCA-A68D514F6037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1" y="4545509"/>
            <a:ext cx="720000" cy="0"/>
          </a:xfrm>
          <a:prstGeom prst="line">
            <a:avLst/>
          </a:prstGeom>
          <a:noFill/>
          <a:ln w="127000" cap="flat">
            <a:solidFill>
              <a:srgbClr val="EF696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92F5EA17-6942-E459-A912-101F940496CD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1" y="5155517"/>
            <a:ext cx="720000" cy="0"/>
          </a:xfrm>
          <a:prstGeom prst="line">
            <a:avLst/>
          </a:prstGeom>
          <a:noFill/>
          <a:ln w="127000" cap="flat">
            <a:solidFill>
              <a:srgbClr val="DD323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A9CA1F1-92D7-50E9-9333-784641F88222}"/>
              </a:ext>
            </a:extLst>
          </p:cNvPr>
          <p:cNvCxnSpPr>
            <a:cxnSpLocks/>
          </p:cNvCxnSpPr>
          <p:nvPr userDrawn="1"/>
        </p:nvCxnSpPr>
        <p:spPr>
          <a:xfrm rot="-1500000">
            <a:off x="-58141" y="5750243"/>
            <a:ext cx="720000" cy="0"/>
          </a:xfrm>
          <a:prstGeom prst="line">
            <a:avLst/>
          </a:prstGeom>
          <a:noFill/>
          <a:ln w="1270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456" y="2492102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708" y="3075190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960" y="3631774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588" y="4208238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2840" y="4791326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216" y="5367790"/>
            <a:ext cx="9870937" cy="3091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9021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541" y="3258184"/>
            <a:ext cx="4742345" cy="34163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3427" y="3258184"/>
            <a:ext cx="4823032" cy="34163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12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9FAF4843-4A07-2344-A7D1-9ED18EE0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988" y="3194426"/>
            <a:ext cx="3918328" cy="1343278"/>
          </a:xfr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35" y="2061541"/>
            <a:ext cx="719810" cy="7691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95" y="4944244"/>
            <a:ext cx="578461" cy="6758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35" y="3547489"/>
            <a:ext cx="651846" cy="641455"/>
          </a:xfrm>
          <a:prstGeom prst="rect">
            <a:avLst/>
          </a:prstGeom>
        </p:spPr>
      </p:pic>
      <p:cxnSp>
        <p:nvCxnSpPr>
          <p:cNvPr id="18" name="Соединительная линия уступом 17"/>
          <p:cNvCxnSpPr>
            <a:stCxn id="12" idx="3"/>
            <a:endCxn id="17" idx="1"/>
          </p:cNvCxnSpPr>
          <p:nvPr userDrawn="1"/>
        </p:nvCxnSpPr>
        <p:spPr>
          <a:xfrm>
            <a:off x="4433316" y="3866065"/>
            <a:ext cx="1921119" cy="2152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16" idx="1"/>
          </p:cNvCxnSpPr>
          <p:nvPr userDrawn="1"/>
        </p:nvCxnSpPr>
        <p:spPr>
          <a:xfrm>
            <a:off x="4433315" y="4322435"/>
            <a:ext cx="1973980" cy="95975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endCxn id="15" idx="1"/>
          </p:cNvCxnSpPr>
          <p:nvPr userDrawn="1"/>
        </p:nvCxnSpPr>
        <p:spPr>
          <a:xfrm flipV="1">
            <a:off x="4433315" y="2446095"/>
            <a:ext cx="1921120" cy="919042"/>
          </a:xfrm>
          <a:prstGeom prst="bentConnector3">
            <a:avLst/>
          </a:prstGeom>
          <a:ln>
            <a:solidFill>
              <a:srgbClr val="3C2FD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 userDrawn="1"/>
        </p:nvSpPr>
        <p:spPr>
          <a:xfrm>
            <a:off x="7074245" y="2123631"/>
            <a:ext cx="3290532" cy="66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Реализуемый на компьютере </a:t>
            </a:r>
            <a:r>
              <a:rPr lang="ru-RU" b="1" dirty="0" smtClean="0">
                <a:solidFill>
                  <a:srgbClr val="3C2FD6"/>
                </a:solidFill>
              </a:rPr>
              <a:t>способ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074245" y="3278864"/>
            <a:ext cx="3290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Система (устройство)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sz="1200" dirty="0" smtClean="0"/>
              <a:t>содержащая процессор и хранящиеся в памяти инструкции, обеспечивающие реализацию функционального назначения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074245" y="4719492"/>
            <a:ext cx="3290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4"/>
                </a:solidFill>
              </a:rPr>
              <a:t>Машиночитаемый носитель </a:t>
            </a:r>
          </a:p>
          <a:p>
            <a:pPr lvl="0"/>
            <a:r>
              <a:rPr lang="ru-RU" sz="1200" dirty="0" smtClean="0"/>
              <a:t>информации, содержащий инструкции обеспечивающие реализацию функционального назначения</a:t>
            </a:r>
            <a:endParaRPr lang="ru-RU" sz="1200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4433316" y="3212757"/>
            <a:ext cx="0" cy="13498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8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4226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8CF76BB-96A2-2F79-E5C5-A162116762ED}"/>
              </a:ext>
            </a:extLst>
          </p:cNvPr>
          <p:cNvSpPr/>
          <p:nvPr userDrawn="1"/>
        </p:nvSpPr>
        <p:spPr>
          <a:xfrm>
            <a:off x="0" y="2107340"/>
            <a:ext cx="1597322" cy="246221"/>
          </a:xfrm>
          <a:prstGeom prst="rect">
            <a:avLst/>
          </a:prstGeom>
          <a:solidFill>
            <a:srgbClr val="DD323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9050" rtlCol="0" anchor="ctr">
            <a:spAutoFit/>
          </a:bodyPr>
          <a:lstStyle/>
          <a:p>
            <a:pPr algn="ctr" defTabSz="412750" hangingPunct="0"/>
            <a:endParaRPr lang="ru-RU"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C074761-A27E-C023-8D57-87A654698D30}"/>
              </a:ext>
            </a:extLst>
          </p:cNvPr>
          <p:cNvSpPr/>
          <p:nvPr userDrawn="1"/>
        </p:nvSpPr>
        <p:spPr>
          <a:xfrm>
            <a:off x="0" y="3325764"/>
            <a:ext cx="1597323" cy="246221"/>
          </a:xfrm>
          <a:prstGeom prst="rect">
            <a:avLst/>
          </a:prstGeom>
          <a:solidFill>
            <a:srgbClr val="38814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9050" rtlCol="0" anchor="ctr">
            <a:spAutoFit/>
          </a:bodyPr>
          <a:lstStyle/>
          <a:p>
            <a:pPr algn="ctr" defTabSz="412750" hangingPunct="0"/>
            <a:endParaRPr lang="ru-RU" sz="16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06DBB07-95A4-292C-5676-455A63E33994}"/>
              </a:ext>
            </a:extLst>
          </p:cNvPr>
          <p:cNvSpPr/>
          <p:nvPr userDrawn="1"/>
        </p:nvSpPr>
        <p:spPr>
          <a:xfrm>
            <a:off x="0" y="4562861"/>
            <a:ext cx="1597322" cy="246221"/>
          </a:xfrm>
          <a:prstGeom prst="rect">
            <a:avLst/>
          </a:prstGeom>
          <a:solidFill>
            <a:srgbClr val="3C2F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9050" rtlCol="0" anchor="ctr">
            <a:spAutoFit/>
          </a:bodyPr>
          <a:lstStyle/>
          <a:p>
            <a:pPr algn="ctr" defTabSz="412750" hangingPunct="0"/>
            <a:endParaRPr lang="ru-RU" sz="16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90666AE-47BE-ED4C-AD78-39E6D4CBF2A2}"/>
              </a:ext>
            </a:extLst>
          </p:cNvPr>
          <p:cNvSpPr/>
          <p:nvPr userDrawn="1"/>
        </p:nvSpPr>
        <p:spPr>
          <a:xfrm>
            <a:off x="0" y="5799957"/>
            <a:ext cx="1597322" cy="246221"/>
          </a:xfrm>
          <a:prstGeom prst="rect">
            <a:avLst/>
          </a:prstGeom>
          <a:solidFill>
            <a:srgbClr val="E4A11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9050" rtlCol="0" anchor="ctr">
            <a:spAutoFit/>
          </a:bodyPr>
          <a:lstStyle/>
          <a:p>
            <a:pPr algn="ctr" defTabSz="412750" hangingPunct="0"/>
            <a:endParaRPr lang="ru-RU" sz="16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5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4350" y="3282108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0973" y="4529005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7599" y="5732246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85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4047907" y="3244334"/>
            <a:ext cx="409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C2FD6"/>
                </a:solidFill>
              </a:rPr>
              <a:t>Евразийский патент – надежный патент</a:t>
            </a:r>
            <a:endParaRPr lang="ru-RU" dirty="0">
              <a:solidFill>
                <a:srgbClr val="3C2F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67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4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29968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5173" y="999596"/>
            <a:ext cx="5662613" cy="341632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8045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F333A-D542-8844-BB03-B1530893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AC54-301B-3E46-A87D-2C6B75D0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2E1D5E-2C18-FD42-A779-C1B176D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37759EC6-EDB2-AD40-8AC2-6F5976D26FFD}" type="datetimeFigureOut">
              <a:rPr lang="ru-RU" smtClean="0"/>
              <a:pPr/>
              <a:t>02.06.2023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17719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4027" y="999596"/>
            <a:ext cx="5662613" cy="341632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48202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2437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 lIns="45720" tIns="22860" rIns="45720" bIns="22860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15661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475766"/>
            <a:ext cx="11809312" cy="424732"/>
          </a:xfrm>
          <a:prstGeom prst="rect">
            <a:avLst/>
          </a:prstGeom>
        </p:spPr>
        <p:txBody>
          <a:bodyPr anchor="ctr"/>
          <a:lstStyle>
            <a:lvl1pPr algn="l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3350975"/>
            <a:ext cx="11521280" cy="1567609"/>
          </a:xfrm>
        </p:spPr>
        <p:txBody>
          <a:bodyPr anchor="ctr"/>
          <a:lstStyle>
            <a:lvl1pPr marL="342900" indent="-342900">
              <a:buClr>
                <a:srgbClr val="FF0000"/>
              </a:buClr>
              <a:buSzPct val="105000"/>
              <a:buFont typeface="Wingdings" panose="05000000000000000000" pitchFamily="2" charset="2"/>
              <a:buChar char="§"/>
              <a:defRPr/>
            </a:lvl1pPr>
            <a:lvl2pPr>
              <a:buClr>
                <a:srgbClr val="FF0000"/>
              </a:buCl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3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ru-RU" sz="8000" dirty="0"/>
              <a:t>НАЗВАНИЕ ПРЕЗЕНТАЦИИ</a:t>
            </a:r>
            <a:endParaRPr sz="8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97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057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130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15774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8C4EB2-FF1A-1F41-80B6-06F24B04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0"/>
            <a:ext cx="10515600" cy="904875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FAF1AA-838C-DF4C-BC31-4F80EF38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D549CA64-5E86-4D49-9E5E-30C8E7F1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2193335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1E9CC-A34A-3148-9121-B32A2F69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64E926-CE39-094D-8036-5C1560F0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A52544-CA69-284F-A989-C37428811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B2D83338-C97D-2948-AC2C-B4FBD7AD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8944767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52BD21-3B26-6748-88CA-A63A98D1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978359-9BFC-CF49-85D8-8901550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7CE0407-C094-8D4F-8F27-D6A33F6D9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C5BEF7-1655-8C46-BF8B-4781402E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BD18910-65FA-5447-A84F-C3D25857F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ontserrat" pitchFamily="2" charset="0"/>
              </a:defRPr>
            </a:lvl1pPr>
            <a:lvl2pPr>
              <a:defRPr b="0" i="0">
                <a:latin typeface="Montserrat" pitchFamily="2" charset="0"/>
              </a:defRPr>
            </a:lvl2pPr>
            <a:lvl3pPr>
              <a:defRPr b="0" i="0">
                <a:latin typeface="Montserrat" pitchFamily="2" charset="0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F7089703-2783-B849-8033-CD33DA9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420517633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E97623-CBC6-A741-BA26-C7E45F9C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="" xmlns:a16="http://schemas.microsoft.com/office/drawing/2014/main" id="{33F074A2-F8AD-DC47-B754-91CBAB12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9484064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43E1E32C-E06E-5946-B975-A9462C61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5493435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A468B2-0D59-2143-9EA6-C9117692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64449E-A802-6241-BC8F-9054F0CD9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ontserrat" pitchFamily="2" charset="0"/>
              </a:defRPr>
            </a:lvl1pPr>
            <a:lvl2pPr>
              <a:defRPr sz="2800" b="0" i="0">
                <a:latin typeface="Montserrat" pitchFamily="2" charset="0"/>
              </a:defRPr>
            </a:lvl2pPr>
            <a:lvl3pPr>
              <a:defRPr sz="2400" b="0" i="0">
                <a:latin typeface="Montserrat" pitchFamily="2" charset="0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4D1EDBD-CEDB-3C41-885D-550AE821E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D86BA31B-0042-2342-B553-C881E9B9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799" y="6356350"/>
            <a:ext cx="9337655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4930384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714667-DE71-5D44-83BC-6A06F371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515600" cy="5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в одну строку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0124BE-76D7-0647-954C-A5A8A7DB7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804" y="1025611"/>
            <a:ext cx="10515600" cy="4922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890AA3-3CE7-CA4C-BA93-CAC39ECB63E8}"/>
              </a:ext>
            </a:extLst>
          </p:cNvPr>
          <p:cNvSpPr txBox="1"/>
          <p:nvPr/>
        </p:nvSpPr>
        <p:spPr>
          <a:xfrm>
            <a:off x="2785110" y="3419594"/>
            <a:ext cx="6271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D539158-F6DD-0643-8694-23FE8E99223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24" y="6036906"/>
            <a:ext cx="452560" cy="457400"/>
          </a:xfrm>
          <a:prstGeom prst="rect">
            <a:avLst/>
          </a:prstGeom>
        </p:spPr>
      </p:pic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BFA1E629-42E5-4E45-BDAA-38167314F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5971" y="6356350"/>
            <a:ext cx="964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098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810" r:id="rId11"/>
    <p:sldLayoutId id="2147483816" r:id="rId12"/>
    <p:sldLayoutId id="2147483723" r:id="rId13"/>
    <p:sldLayoutId id="2147483758" r:id="rId14"/>
    <p:sldLayoutId id="2147483656" r:id="rId1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Tektur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0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24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orient="horz" pos="22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50" y="2033443"/>
            <a:ext cx="6476947" cy="9407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003E23B6-C852-4AB9-982B-FED5B724A2AF}" type="datetimeFigureOut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799" y="409817"/>
            <a:ext cx="480748" cy="4875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818" r:id="rId4"/>
    <p:sldLayoutId id="2147483779" r:id="rId5"/>
    <p:sldLayoutId id="2147483780" r:id="rId6"/>
    <p:sldLayoutId id="2147483781" r:id="rId7"/>
    <p:sldLayoutId id="2147483815" r:id="rId8"/>
    <p:sldLayoutId id="2147483782" r:id="rId9"/>
    <p:sldLayoutId id="2147483817" r:id="rId10"/>
    <p:sldLayoutId id="2147483783" r:id="rId11"/>
    <p:sldLayoutId id="2147483814" r:id="rId12"/>
    <p:sldLayoutId id="2147483784" r:id="rId13"/>
    <p:sldLayoutId id="2147483785" r:id="rId14"/>
    <p:sldLayoutId id="2147483805" r:id="rId15"/>
    <p:sldLayoutId id="2147483807" r:id="rId16"/>
    <p:sldLayoutId id="2147483811" r:id="rId17"/>
    <p:sldLayoutId id="2147483813" r:id="rId1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50" y="2033443"/>
            <a:ext cx="6476947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003E23B6-C852-4AB9-982B-FED5B724A2AF}" type="datetimeFigureOut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9" y="409817"/>
            <a:ext cx="480748" cy="4875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64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3" r:id="rId2"/>
    <p:sldLayoutId id="2147483819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1028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10" name="Oval 9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5E2BE89-0B10-1C49-A8EC-3D9E6FB391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20" y="2489701"/>
            <a:ext cx="1704453" cy="1722683"/>
          </a:xfrm>
        </p:spPr>
      </p:pic>
      <p:pic>
        <p:nvPicPr>
          <p:cNvPr id="64" name="awpr0s.tif.png" descr="awpr0s.tif.png">
            <a:extLst>
              <a:ext uri="{FF2B5EF4-FFF2-40B4-BE49-F238E27FC236}">
                <a16:creationId xmlns:a16="http://schemas.microsoft.com/office/drawing/2014/main" xmlns="" id="{655BCF58-9CF2-D949-AE30-E9559E64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983"/>
            <a:ext cx="9148857" cy="629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Group 429.png" descr="Group 429.png">
            <a:extLst>
              <a:ext uri="{FF2B5EF4-FFF2-40B4-BE49-F238E27FC236}">
                <a16:creationId xmlns:a16="http://schemas.microsoft.com/office/drawing/2014/main" xmlns="" id="{4872213B-E022-2D44-9EF8-AD0D5BE8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6" y="382667"/>
            <a:ext cx="2534322" cy="8968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ЕВРАЗИЙСКАЯ…">
            <a:extLst>
              <a:ext uri="{FF2B5EF4-FFF2-40B4-BE49-F238E27FC236}">
                <a16:creationId xmlns:a16="http://schemas.microsoft.com/office/drawing/2014/main" xmlns="" id="{7627AC62-31E0-9F49-B9FF-C9E24111C82C}"/>
              </a:ext>
            </a:extLst>
          </p:cNvPr>
          <p:cNvSpPr txBox="1"/>
          <p:nvPr/>
        </p:nvSpPr>
        <p:spPr>
          <a:xfrm>
            <a:off x="745886" y="3070151"/>
            <a:ext cx="73689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endParaRPr lang="ru-RU" sz="3600" spc="500" dirty="0">
              <a:latin typeface="Tektur Bold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C8A0002-12C4-514D-98D8-9BF6FB08D8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89" y="20702"/>
            <a:ext cx="4208797" cy="6855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4451" y="4770327"/>
            <a:ext cx="89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b="1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86" y="19403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ЕВРАЗИЙСКИЙ ПАТЕНТ – ЭТО ЭФФЕКТИВНО И ВЫГОДНО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16" y="4630262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Муин Юсупов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Заместитель начальника Отдела механики, физики и электротехники.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Евразийское патентное ведомство (ЕАПВ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smtClean="0">
                <a:solidFill>
                  <a:schemeClr val="bg1"/>
                </a:solidFill>
              </a:rPr>
              <a:t>Душанбе </a:t>
            </a:r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546" y="31058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Особенности патентования в ЕАПО,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 которых нужно знать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49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06"/>
          <p:cNvSpPr txBox="1"/>
          <p:nvPr/>
        </p:nvSpPr>
        <p:spPr>
          <a:xfrm>
            <a:off x="11753776" y="147530"/>
            <a:ext cx="378620" cy="27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 fontScale="92500" lnSpcReduction="20000"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17</a:t>
            </a:r>
            <a:endParaRPr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192775" cy="424732"/>
          </a:xfrm>
        </p:spPr>
        <p:txBody>
          <a:bodyPr/>
          <a:lstStyle/>
          <a:p>
            <a:r>
              <a:rPr lang="ru-RU" dirty="0" smtClean="0"/>
              <a:t>Евразийский патент – единый патент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>
          <a:xfrm>
            <a:off x="1790973" y="4319146"/>
            <a:ext cx="8837053" cy="912422"/>
          </a:xfrm>
        </p:spPr>
        <p:txBody>
          <a:bodyPr/>
          <a:lstStyle/>
          <a:p>
            <a:r>
              <a:rPr lang="ru-RU" dirty="0"/>
              <a:t>За нарушение евразийского патента в Договаривающемся государстве предусматривается </a:t>
            </a:r>
            <a:r>
              <a:rPr lang="ru-RU" b="1" dirty="0">
                <a:solidFill>
                  <a:srgbClr val="FF0000"/>
                </a:solidFill>
              </a:rPr>
              <a:t>такая же гражданско-правовая или иная ответственность, что и за нарушение национального </a:t>
            </a:r>
            <a:r>
              <a:rPr lang="ru-RU" b="1" dirty="0" smtClean="0">
                <a:solidFill>
                  <a:srgbClr val="FF0000"/>
                </a:solidFill>
              </a:rPr>
              <a:t>патента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6"/>
          </p:nvPr>
        </p:nvSpPr>
        <p:spPr>
          <a:xfrm>
            <a:off x="1797599" y="5612326"/>
            <a:ext cx="8950349" cy="840230"/>
          </a:xfrm>
        </p:spPr>
        <p:txBody>
          <a:bodyPr/>
          <a:lstStyle/>
          <a:p>
            <a:r>
              <a:rPr lang="ru-RU" dirty="0"/>
              <a:t>Евразийский патент может быть аннулирован полностью или частично в административном порядке </a:t>
            </a:r>
            <a:r>
              <a:rPr lang="ru-RU" b="1" dirty="0">
                <a:solidFill>
                  <a:srgbClr val="FF0000"/>
                </a:solidFill>
              </a:rPr>
              <a:t>в отношении всех Договаривающихся </a:t>
            </a:r>
            <a:r>
              <a:rPr lang="ru-RU" b="1" dirty="0" smtClean="0">
                <a:solidFill>
                  <a:srgbClr val="FF0000"/>
                </a:solidFill>
              </a:rPr>
              <a:t>государств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04226" y="1962880"/>
            <a:ext cx="8793820" cy="590931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Защита прав на изобретения и промышленные образцы на основе </a:t>
            </a:r>
            <a:r>
              <a:rPr lang="ru-RU" b="1" dirty="0">
                <a:solidFill>
                  <a:srgbClr val="FF0000"/>
                </a:solidFill>
                <a:latin typeface="Montserrat" pitchFamily="2" charset="0"/>
              </a:rPr>
              <a:t>единого евразийского </a:t>
            </a:r>
            <a:r>
              <a:rPr lang="ru-RU" b="1" dirty="0" smtClean="0">
                <a:solidFill>
                  <a:srgbClr val="FF0000"/>
                </a:solidFill>
                <a:latin typeface="Montserrat" pitchFamily="2" charset="0"/>
              </a:rPr>
              <a:t>патента</a:t>
            </a:r>
            <a:endParaRPr lang="ru-RU" b="1" spc="-40" dirty="0">
              <a:solidFill>
                <a:srgbClr val="FF0000"/>
              </a:solidFill>
              <a:latin typeface="Montserrat" pitchFamily="2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784350" y="3177178"/>
            <a:ext cx="8393971" cy="590931"/>
          </a:xfrm>
        </p:spPr>
        <p:txBody>
          <a:bodyPr/>
          <a:lstStyle/>
          <a:p>
            <a:r>
              <a:rPr lang="ru-RU" dirty="0"/>
              <a:t>Евразийский патент с даты выдачи имеет силу </a:t>
            </a:r>
            <a:r>
              <a:rPr lang="ru-RU" b="1" dirty="0">
                <a:solidFill>
                  <a:srgbClr val="FF0000"/>
                </a:solidFill>
              </a:rPr>
              <a:t>во всех государствах ЕАПО </a:t>
            </a:r>
          </a:p>
        </p:txBody>
      </p:sp>
    </p:spTree>
    <p:extLst>
      <p:ext uri="{BB962C8B-B14F-4D97-AF65-F5344CB8AC3E}">
        <p14:creationId xmlns:p14="http://schemas.microsoft.com/office/powerpoint/2010/main" val="2763783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06"/>
          <p:cNvSpPr txBox="1"/>
          <p:nvPr/>
        </p:nvSpPr>
        <p:spPr>
          <a:xfrm>
            <a:off x="11753776" y="147530"/>
            <a:ext cx="378620" cy="27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 fontScale="92500" lnSpcReduction="20000"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17</a:t>
            </a:r>
            <a:endParaRPr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192775" cy="424732"/>
          </a:xfrm>
        </p:spPr>
        <p:txBody>
          <a:bodyPr/>
          <a:lstStyle/>
          <a:p>
            <a:r>
              <a:rPr lang="ru-RU" dirty="0" smtClean="0"/>
              <a:t>Евразийский патент – надежный патент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>
          <a:xfrm>
            <a:off x="1819215" y="1947889"/>
            <a:ext cx="8434056" cy="590931"/>
          </a:xfrm>
        </p:spPr>
        <p:txBody>
          <a:bodyPr/>
          <a:lstStyle/>
          <a:p>
            <a:pPr marL="0" lvl="1" indent="-222246">
              <a:spcAft>
                <a:spcPts val="2400"/>
              </a:spcAft>
              <a:buClr>
                <a:schemeClr val="bg1"/>
              </a:buClr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Выдается после проведения </a:t>
            </a:r>
            <a:r>
              <a:rPr lang="ru-RU" b="1" dirty="0" smtClean="0">
                <a:solidFill>
                  <a:srgbClr val="FF0000"/>
                </a:solidFill>
                <a:latin typeface="Montserrat" pitchFamily="2" charset="0"/>
              </a:rPr>
              <a:t>патентного поиска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международного типа и </a:t>
            </a:r>
            <a:r>
              <a:rPr lang="ru-RU" b="1" dirty="0" smtClean="0">
                <a:solidFill>
                  <a:srgbClr val="FF0000"/>
                </a:solidFill>
                <a:latin typeface="Montserrat" pitchFamily="2" charset="0"/>
              </a:rPr>
              <a:t>экспертизы</a:t>
            </a:r>
            <a:r>
              <a:rPr lang="ru-RU" dirty="0" smtClean="0">
                <a:solidFill>
                  <a:srgbClr val="FF0000"/>
                </a:solidFill>
                <a:latin typeface="Montserrat" pitchFamily="2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заявленного изобретения по существу</a:t>
            </a:r>
            <a:endParaRPr lang="ru-RU" spc="-40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1784350" y="3147198"/>
            <a:ext cx="8319020" cy="535531"/>
          </a:xfrm>
        </p:spPr>
        <p:txBody>
          <a:bodyPr/>
          <a:lstStyle/>
          <a:p>
            <a:pPr marL="0" lvl="2">
              <a:spcBef>
                <a:spcPts val="1000"/>
              </a:spcBef>
            </a:pPr>
            <a:r>
              <a:rPr lang="ru-RU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Решение о выдаче либо об отказе в выдаче принимается </a:t>
            </a:r>
            <a:r>
              <a:rPr lang="ru-RU" b="1" spc="-40" dirty="0" smtClean="0">
                <a:solidFill>
                  <a:srgbClr val="FF0000"/>
                </a:solidFill>
                <a:latin typeface="Montserrat" pitchFamily="2" charset="0"/>
              </a:rPr>
              <a:t>коллегией из трех экспертов – граждан</a:t>
            </a:r>
            <a:r>
              <a:rPr lang="ru-RU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 разных государств-членов ЕАПО</a:t>
            </a:r>
            <a:endParaRPr lang="ru-RU" spc="-40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>
          <a:xfrm>
            <a:off x="1790973" y="4379105"/>
            <a:ext cx="8432319" cy="590931"/>
          </a:xfrm>
        </p:spPr>
        <p:txBody>
          <a:bodyPr/>
          <a:lstStyle/>
          <a:p>
            <a:r>
              <a:rPr lang="ru-RU" dirty="0"/>
              <a:t>ЕАПВ имеет статус </a:t>
            </a:r>
            <a:r>
              <a:rPr lang="ru-RU" b="1" dirty="0">
                <a:solidFill>
                  <a:srgbClr val="FF0000"/>
                </a:solidFill>
              </a:rPr>
              <a:t>Международного поискового органа </a:t>
            </a:r>
            <a:r>
              <a:rPr lang="ru-RU" dirty="0"/>
              <a:t>и Органа международной предварительной экспертизы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6"/>
          </p:nvPr>
        </p:nvSpPr>
        <p:spPr>
          <a:xfrm>
            <a:off x="1797599" y="5507396"/>
            <a:ext cx="8950349" cy="590931"/>
          </a:xfrm>
        </p:spPr>
        <p:txBody>
          <a:bodyPr/>
          <a:lstStyle/>
          <a:p>
            <a:r>
              <a:rPr lang="ru-RU" dirty="0"/>
              <a:t>Взаимное использование результатов работы экспертов с крупнейшими ведомствами мира (</a:t>
            </a:r>
            <a:r>
              <a:rPr lang="ru-RU" b="1" dirty="0">
                <a:solidFill>
                  <a:srgbClr val="FF0000"/>
                </a:solidFill>
              </a:rPr>
              <a:t>программы PPH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839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Затраты на патентование изобретения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1631950" y="1838369"/>
            <a:ext cx="7874189" cy="4483279"/>
          </a:xfrm>
        </p:spPr>
        <p:txBody>
          <a:bodyPr/>
          <a:lstStyle/>
          <a:p>
            <a:r>
              <a:rPr lang="ru-RU" sz="1400" b="1" dirty="0"/>
              <a:t>Пошлины за все юридически значимые действия</a:t>
            </a:r>
            <a:r>
              <a:rPr lang="ru-RU" sz="1400" dirty="0"/>
              <a:t>, уплачиваемые в рамках процедуры получения евразийского патента </a:t>
            </a:r>
            <a:r>
              <a:rPr lang="ru-RU" sz="1400" b="1" dirty="0">
                <a:solidFill>
                  <a:srgbClr val="FF0000"/>
                </a:solidFill>
              </a:rPr>
              <a:t>СНИЖЕНЫ</a:t>
            </a:r>
            <a:r>
              <a:rPr lang="ru-RU" sz="1400" dirty="0"/>
              <a:t>:</a:t>
            </a:r>
          </a:p>
          <a:p>
            <a:pPr lvl="1"/>
            <a:r>
              <a:rPr lang="ru-RU" sz="1400" b="1" dirty="0">
                <a:solidFill>
                  <a:srgbClr val="FF0000"/>
                </a:solidFill>
              </a:rPr>
              <a:t>на 90%</a:t>
            </a:r>
            <a:r>
              <a:rPr lang="ru-RU" sz="1400" dirty="0"/>
              <a:t> для заявителей – физических лиц из государств-участников Конвенции </a:t>
            </a:r>
          </a:p>
          <a:p>
            <a:pPr lvl="1"/>
            <a:r>
              <a:rPr lang="ru-RU" sz="1400" b="1" dirty="0">
                <a:solidFill>
                  <a:srgbClr val="FF0000"/>
                </a:solidFill>
              </a:rPr>
              <a:t>на 70% </a:t>
            </a:r>
            <a:r>
              <a:rPr lang="ru-RU" sz="1400" dirty="0"/>
              <a:t>для заявителей – государственных научных и образовательных организаций из государств-участников Конвенции,</a:t>
            </a:r>
          </a:p>
          <a:p>
            <a:pPr lvl="1"/>
            <a:r>
              <a:rPr lang="ru-RU" sz="1400" b="1" dirty="0">
                <a:solidFill>
                  <a:srgbClr val="FF0000"/>
                </a:solidFill>
              </a:rPr>
              <a:t>на 10% </a:t>
            </a:r>
            <a:r>
              <a:rPr lang="ru-RU" sz="1400" dirty="0"/>
              <a:t>для заявителей – иных юридических лиц из государств-участников Конвенции </a:t>
            </a:r>
          </a:p>
          <a:p>
            <a:pPr lvl="1"/>
            <a:r>
              <a:rPr lang="ru-RU" sz="1400" b="1" dirty="0">
                <a:solidFill>
                  <a:srgbClr val="FF0000"/>
                </a:solidFill>
              </a:rPr>
              <a:t>на 50% </a:t>
            </a:r>
            <a:r>
              <a:rPr lang="ru-RU" sz="1400" dirty="0"/>
              <a:t>для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заявителей – физических лиц из государств, не являющихся участниками Конвенции, которые входят в перечень государств, отвечающих критериям, установленным для предоставления льгот по уплате международных пошлин в рамках РСТ</a:t>
            </a:r>
          </a:p>
          <a:p>
            <a:r>
              <a:rPr lang="ru-RU" sz="1400" b="1" dirty="0"/>
              <a:t>Единая процедурная пошлина</a:t>
            </a:r>
            <a:r>
              <a:rPr lang="ru-RU" sz="1400" dirty="0"/>
              <a:t>, уплачиваемая при подаче евразийской заявки на изобретение, и </a:t>
            </a:r>
            <a:r>
              <a:rPr lang="ru-RU" sz="1400" b="1" dirty="0"/>
              <a:t>пошлина за каждый пункт формулы изобретения свыше пятого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СНИЖАЮТСЯ</a:t>
            </a:r>
            <a:r>
              <a:rPr lang="ru-RU" sz="1400" dirty="0"/>
              <a:t>:</a:t>
            </a:r>
          </a:p>
          <a:p>
            <a:pPr lvl="1"/>
            <a:r>
              <a:rPr lang="ru-RU" sz="1400" b="1" dirty="0">
                <a:solidFill>
                  <a:srgbClr val="FF0000"/>
                </a:solidFill>
              </a:rPr>
              <a:t>на 40%</a:t>
            </a:r>
            <a:r>
              <a:rPr lang="ru-RU" sz="1400" dirty="0"/>
              <a:t>, если евразийская заявка содержит отчет о патентном поиске, проведенном в отношении заявленного изобретения ЕАПВ.</a:t>
            </a:r>
          </a:p>
          <a:p>
            <a:pPr lvl="1"/>
            <a:r>
              <a:rPr lang="ru-RU" sz="1400" b="1" dirty="0">
                <a:solidFill>
                  <a:srgbClr val="FF0000"/>
                </a:solidFill>
              </a:rPr>
              <a:t>на 25%</a:t>
            </a:r>
            <a:r>
              <a:rPr lang="ru-RU" sz="1400" dirty="0"/>
              <a:t>, если евразийская заявка содержит отчет о патентном поиске, проведенном в отношении заявленного изобретения ведомством, имеющим статус международного поискового органа в рамках РСТ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1" y="2086893"/>
            <a:ext cx="730341" cy="9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Затраты на патентование изобретения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631950" y="2001323"/>
            <a:ext cx="8254434" cy="4239622"/>
          </a:xfrm>
        </p:spPr>
        <p:txBody>
          <a:bodyPr/>
          <a:lstStyle/>
          <a:p>
            <a:r>
              <a:rPr lang="ru-RU" dirty="0" smtClean="0"/>
              <a:t>(в скобках стоимость </a:t>
            </a:r>
            <a:r>
              <a:rPr lang="ru-RU" b="1" dirty="0">
                <a:solidFill>
                  <a:srgbClr val="FF0000"/>
                </a:solidFill>
              </a:rPr>
              <a:t>для заявителей – физических лиц из государств-участников </a:t>
            </a:r>
            <a:r>
              <a:rPr lang="ru-RU" b="1" dirty="0" smtClean="0">
                <a:solidFill>
                  <a:srgbClr val="FF0000"/>
                </a:solidFill>
              </a:rPr>
              <a:t>Конвенции</a:t>
            </a:r>
            <a:r>
              <a:rPr lang="en-US" b="1" dirty="0" smtClean="0">
                <a:solidFill>
                  <a:srgbClr val="FF0000"/>
                </a:solidFill>
              </a:rPr>
              <a:t> -90%</a:t>
            </a:r>
            <a:r>
              <a:rPr lang="ru-RU" dirty="0" smtClean="0"/>
              <a:t>)</a:t>
            </a:r>
            <a:endParaRPr lang="en-US" b="1" dirty="0" smtClean="0"/>
          </a:p>
          <a:p>
            <a:r>
              <a:rPr lang="ru-RU" b="1" dirty="0" smtClean="0"/>
              <a:t>Единая </a:t>
            </a:r>
            <a:r>
              <a:rPr lang="ru-RU" b="1" dirty="0"/>
              <a:t>процедурная пошлина </a:t>
            </a:r>
            <a:r>
              <a:rPr lang="ru-RU" b="1" dirty="0" smtClean="0">
                <a:solidFill>
                  <a:srgbClr val="FF0000"/>
                </a:solidFill>
              </a:rPr>
              <a:t>36000</a:t>
            </a:r>
            <a:r>
              <a:rPr lang="en-US" b="1" dirty="0" smtClean="0">
                <a:solidFill>
                  <a:srgbClr val="FF0000"/>
                </a:solidFill>
              </a:rPr>
              <a:t> (3600)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r>
              <a:rPr lang="ru-RU" b="1" dirty="0"/>
              <a:t>За пункт формулы изобретения </a:t>
            </a:r>
          </a:p>
          <a:p>
            <a:pPr lvl="1"/>
            <a:r>
              <a:rPr lang="ru-RU" dirty="0"/>
              <a:t>свыше 5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4800</a:t>
            </a:r>
            <a:r>
              <a:rPr lang="en-US" b="1" dirty="0" smtClean="0">
                <a:solidFill>
                  <a:srgbClr val="FF0000"/>
                </a:solidFill>
              </a:rPr>
              <a:t> (480)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pPr lvl="1"/>
            <a:r>
              <a:rPr lang="ru-RU" dirty="0"/>
              <a:t>Свыше 20 – </a:t>
            </a:r>
            <a:r>
              <a:rPr lang="ru-RU" b="1" dirty="0" smtClean="0">
                <a:solidFill>
                  <a:srgbClr val="FF0000"/>
                </a:solidFill>
              </a:rPr>
              <a:t>5200</a:t>
            </a:r>
            <a:r>
              <a:rPr lang="en-US" b="1" dirty="0" smtClean="0">
                <a:solidFill>
                  <a:srgbClr val="FF0000"/>
                </a:solidFill>
              </a:rPr>
              <a:t> (520)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руб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Свыше 50 – </a:t>
            </a:r>
            <a:r>
              <a:rPr lang="ru-RU" b="1" dirty="0" smtClean="0">
                <a:solidFill>
                  <a:srgbClr val="FF0000"/>
                </a:solidFill>
              </a:rPr>
              <a:t>6500</a:t>
            </a:r>
            <a:r>
              <a:rPr lang="en-US" b="1" dirty="0" smtClean="0">
                <a:solidFill>
                  <a:srgbClr val="FF0000"/>
                </a:solidFill>
              </a:rPr>
              <a:t> (650)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r>
              <a:rPr lang="ru-RU" b="1" dirty="0"/>
              <a:t>Экспертиза евразийской заявки по существу</a:t>
            </a:r>
          </a:p>
          <a:p>
            <a:pPr lvl="1"/>
            <a:r>
              <a:rPr lang="ru-RU" dirty="0"/>
              <a:t>в отношении одного изобретения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40000</a:t>
            </a:r>
            <a:r>
              <a:rPr lang="en-US" b="1" dirty="0" smtClean="0">
                <a:solidFill>
                  <a:srgbClr val="FF0000"/>
                </a:solidFill>
              </a:rPr>
              <a:t> (4000)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 </a:t>
            </a:r>
          </a:p>
          <a:p>
            <a:pPr lvl="1"/>
            <a:r>
              <a:rPr lang="ru-RU" dirty="0"/>
              <a:t>в отношении группы изобретений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40000</a:t>
            </a:r>
            <a:r>
              <a:rPr lang="en-US" b="1" dirty="0" smtClean="0">
                <a:solidFill>
                  <a:srgbClr val="FF0000"/>
                </a:solidFill>
              </a:rPr>
              <a:t> (4000)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  </a:t>
            </a:r>
          </a:p>
          <a:p>
            <a:pPr lvl="2"/>
            <a:r>
              <a:rPr lang="ru-RU" dirty="0"/>
              <a:t>за второй независимый пункт дополнительно </a:t>
            </a:r>
            <a:r>
              <a:rPr lang="ru-RU" b="1" dirty="0" smtClean="0">
                <a:solidFill>
                  <a:srgbClr val="FF0000"/>
                </a:solidFill>
              </a:rPr>
              <a:t>25000</a:t>
            </a:r>
            <a:r>
              <a:rPr lang="en-US" b="1" dirty="0" smtClean="0">
                <a:solidFill>
                  <a:srgbClr val="FF0000"/>
                </a:solidFill>
              </a:rPr>
              <a:t> (2500)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 </a:t>
            </a:r>
          </a:p>
          <a:p>
            <a:pPr lvl="2"/>
            <a:r>
              <a:rPr lang="ru-RU" dirty="0"/>
              <a:t>за каждый последующий независимый пункт по </a:t>
            </a:r>
            <a:r>
              <a:rPr lang="ru-RU" b="1" dirty="0" smtClean="0">
                <a:solidFill>
                  <a:srgbClr val="FF0000"/>
                </a:solidFill>
              </a:rPr>
              <a:t>13000</a:t>
            </a:r>
            <a:r>
              <a:rPr lang="en-US" b="1" dirty="0" smtClean="0">
                <a:solidFill>
                  <a:srgbClr val="FF0000"/>
                </a:solidFill>
              </a:rPr>
              <a:t> (1300)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r>
              <a:rPr lang="ru-RU" b="1" dirty="0"/>
              <a:t>За выдачу евразийского патента </a:t>
            </a:r>
            <a:r>
              <a:rPr lang="en-US" b="1" dirty="0" smtClean="0"/>
              <a:t> - </a:t>
            </a:r>
            <a:r>
              <a:rPr lang="ru-RU" b="1" dirty="0" smtClean="0">
                <a:solidFill>
                  <a:srgbClr val="FF0000"/>
                </a:solidFill>
              </a:rPr>
              <a:t>25000</a:t>
            </a:r>
            <a:r>
              <a:rPr lang="en-US" b="1" dirty="0" smtClean="0">
                <a:solidFill>
                  <a:srgbClr val="FF0000"/>
                </a:solidFill>
              </a:rPr>
              <a:t> (2500)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1" y="2086893"/>
            <a:ext cx="730341" cy="9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39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Затраты на патентование промышленного образца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631950" y="2032000"/>
            <a:ext cx="8411936" cy="3742563"/>
          </a:xfrm>
        </p:spPr>
        <p:txBody>
          <a:bodyPr/>
          <a:lstStyle/>
          <a:p>
            <a:r>
              <a:rPr lang="ru-RU" dirty="0" smtClean="0"/>
              <a:t>стоимость </a:t>
            </a:r>
            <a:r>
              <a:rPr lang="ru-RU" b="1" dirty="0">
                <a:solidFill>
                  <a:srgbClr val="FF0000"/>
                </a:solidFill>
              </a:rPr>
              <a:t>с 1 января 2023 </a:t>
            </a:r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dirty="0"/>
          </a:p>
          <a:p>
            <a:r>
              <a:rPr lang="ru-RU" b="1" dirty="0" smtClean="0"/>
              <a:t>Единая </a:t>
            </a:r>
            <a:r>
              <a:rPr lang="ru-RU" b="1" dirty="0"/>
              <a:t>процедурная пошлина </a:t>
            </a:r>
            <a:endParaRPr lang="ru-RU" b="1" dirty="0" smtClean="0"/>
          </a:p>
          <a:p>
            <a:pPr lvl="1"/>
            <a:r>
              <a:rPr lang="ru-RU" dirty="0" smtClean="0"/>
              <a:t>в </a:t>
            </a:r>
            <a:r>
              <a:rPr lang="ru-RU" dirty="0"/>
              <a:t>отношении одного промышленного образца - </a:t>
            </a:r>
            <a:r>
              <a:rPr lang="ru-RU" b="1" dirty="0" smtClean="0">
                <a:solidFill>
                  <a:srgbClr val="FF0000"/>
                </a:solidFill>
              </a:rPr>
              <a:t>25000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pPr lvl="1"/>
            <a:r>
              <a:rPr lang="ru-RU" dirty="0"/>
              <a:t>за каждый последующий промышленный образец </a:t>
            </a:r>
          </a:p>
          <a:p>
            <a:pPr lvl="2"/>
            <a:r>
              <a:rPr lang="ru-RU" dirty="0"/>
              <a:t>со второго по десятый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12000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pPr lvl="2"/>
            <a:r>
              <a:rPr lang="ru-RU" dirty="0"/>
              <a:t>свыше десятого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6000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r>
              <a:rPr lang="ru-RU" b="1" dirty="0"/>
              <a:t>Регистрация промышленного образца</a:t>
            </a:r>
            <a:r>
              <a:rPr lang="ru-RU" dirty="0"/>
              <a:t>, публикация сведений о выдаче евразийского патента и выдача евразийского патента:</a:t>
            </a:r>
          </a:p>
          <a:p>
            <a:pPr lvl="1"/>
            <a:r>
              <a:rPr lang="ru-RU" dirty="0"/>
              <a:t>в отношении одного промышленного образца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20000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pPr lvl="1"/>
            <a:r>
              <a:rPr lang="ru-RU" dirty="0"/>
              <a:t>за каждый последующий промышленный образец </a:t>
            </a:r>
          </a:p>
          <a:p>
            <a:pPr lvl="2"/>
            <a:r>
              <a:rPr lang="ru-RU" dirty="0"/>
              <a:t>со второго по десятый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10000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руб.</a:t>
            </a:r>
          </a:p>
          <a:p>
            <a:pPr lvl="2"/>
            <a:r>
              <a:rPr lang="ru-RU" dirty="0"/>
              <a:t>свыше десятого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5000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1" y="2086893"/>
            <a:ext cx="730341" cy="9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92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Куда подавать  евразийскую заявку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2"/>
          </p:nvPr>
        </p:nvSpPr>
        <p:spPr>
          <a:xfrm>
            <a:off x="2197996" y="2082800"/>
            <a:ext cx="5662613" cy="313932"/>
          </a:xfrm>
        </p:spPr>
        <p:txBody>
          <a:bodyPr/>
          <a:lstStyle/>
          <a:p>
            <a:r>
              <a:rPr lang="ru-RU" dirty="0" smtClean="0"/>
              <a:t>Евразийская заявка подается </a:t>
            </a:r>
          </a:p>
          <a:p>
            <a:pPr lvl="1"/>
            <a:r>
              <a:rPr lang="ru-RU" b="1" dirty="0" smtClean="0">
                <a:solidFill>
                  <a:srgbClr val="FF0000"/>
                </a:solidFill>
              </a:rPr>
              <a:t>в национальное ведомство </a:t>
            </a:r>
            <a:r>
              <a:rPr lang="ru-RU" dirty="0" smtClean="0"/>
              <a:t>(ст.15(1)(</a:t>
            </a:r>
            <a:r>
              <a:rPr lang="ru-RU" dirty="0" err="1" smtClean="0"/>
              <a:t>ii</a:t>
            </a:r>
            <a:r>
              <a:rPr lang="ru-RU" dirty="0" smtClean="0"/>
              <a:t>) ЕАПК, пр.35 Ин.):</a:t>
            </a:r>
          </a:p>
          <a:p>
            <a:pPr lvl="2"/>
            <a:r>
              <a:rPr lang="ru-RU" dirty="0" smtClean="0"/>
              <a:t>евразийские заявки </a:t>
            </a:r>
            <a:r>
              <a:rPr lang="ru-RU" b="1" dirty="0" smtClean="0">
                <a:solidFill>
                  <a:srgbClr val="FF0000"/>
                </a:solidFill>
              </a:rPr>
              <a:t>от заявителей этого государства</a:t>
            </a:r>
          </a:p>
          <a:p>
            <a:pPr lvl="1"/>
            <a:r>
              <a:rPr lang="ru-RU" b="1" dirty="0" smtClean="0">
                <a:solidFill>
                  <a:srgbClr val="FF0000"/>
                </a:solidFill>
              </a:rPr>
              <a:t>в ЕАПВ</a:t>
            </a:r>
            <a:r>
              <a:rPr lang="ru-RU" dirty="0" smtClean="0"/>
              <a:t>:</a:t>
            </a:r>
          </a:p>
          <a:p>
            <a:pPr lvl="2"/>
            <a:r>
              <a:rPr lang="ru-RU" dirty="0" smtClean="0"/>
              <a:t>евразийские заявки  с </a:t>
            </a:r>
            <a:r>
              <a:rPr lang="ru-RU" dirty="0" err="1" smtClean="0"/>
              <a:t>испрашиванием</a:t>
            </a:r>
            <a:r>
              <a:rPr lang="ru-RU" dirty="0" smtClean="0"/>
              <a:t>  приоритета</a:t>
            </a:r>
          </a:p>
          <a:p>
            <a:pPr lvl="2"/>
            <a:r>
              <a:rPr lang="ru-RU" dirty="0" smtClean="0"/>
              <a:t>евразийские выделенные заявки</a:t>
            </a:r>
          </a:p>
          <a:p>
            <a:pPr lvl="2"/>
            <a:r>
              <a:rPr lang="ru-RU" dirty="0" smtClean="0"/>
              <a:t>евразийские заявки от заявителей не из государств-участников ЕАПК</a:t>
            </a:r>
          </a:p>
          <a:p>
            <a:pPr lvl="2"/>
            <a:r>
              <a:rPr lang="ru-RU" dirty="0" smtClean="0"/>
              <a:t>заявки PCT, переводимые на региональную стадию рассмотрения в ЕАПВ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0" y="3165712"/>
            <a:ext cx="1007555" cy="1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9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07"/>
          <p:cNvSpPr txBox="1"/>
          <p:nvPr/>
        </p:nvSpPr>
        <p:spPr>
          <a:xfrm>
            <a:off x="11753776" y="147530"/>
            <a:ext cx="378620" cy="27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 fontScale="92500" lnSpcReduction="20000"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14</a:t>
            </a:r>
            <a:endParaRPr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83656" y="1892179"/>
            <a:ext cx="8289326" cy="3408648"/>
            <a:chOff x="1319867" y="1097910"/>
            <a:chExt cx="9615227" cy="4266287"/>
          </a:xfrm>
        </p:grpSpPr>
        <p:sp>
          <p:nvSpPr>
            <p:cNvPr id="218" name="Кружок"/>
            <p:cNvSpPr/>
            <p:nvPr/>
          </p:nvSpPr>
          <p:spPr>
            <a:xfrm>
              <a:off x="3687992" y="1189768"/>
              <a:ext cx="4174429" cy="4174429"/>
            </a:xfrm>
            <a:prstGeom prst="ellipse">
              <a:avLst/>
            </a:prstGeom>
            <a:solidFill>
              <a:srgbClr val="3C2F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+530"/>
            <p:cNvSpPr txBox="1"/>
            <p:nvPr/>
          </p:nvSpPr>
          <p:spPr>
            <a:xfrm>
              <a:off x="4120897" y="1915804"/>
              <a:ext cx="3535673" cy="2107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40000" lnSpcReduction="20000"/>
            </a:bodyPr>
            <a:lstStyle>
              <a:lvl1pPr algn="l" defTabSz="457200">
                <a:defRPr sz="19900" b="0">
                  <a:solidFill>
                    <a:srgbClr val="FFFFFF"/>
                  </a:solidFill>
                  <a:latin typeface="Tektur Bold"/>
                  <a:ea typeface="Tektur Bold"/>
                  <a:cs typeface="Tektur Bold"/>
                  <a:sym typeface="Tektur Bold"/>
                </a:defRPr>
              </a:lvl1pPr>
            </a:lstStyle>
            <a:p>
              <a:r>
                <a:rPr dirty="0"/>
                <a:t>+530</a:t>
              </a:r>
            </a:p>
          </p:txBody>
        </p:sp>
        <p:sp>
          <p:nvSpPr>
            <p:cNvPr id="220" name="504"/>
            <p:cNvSpPr txBox="1"/>
            <p:nvPr/>
          </p:nvSpPr>
          <p:spPr>
            <a:xfrm>
              <a:off x="1319867" y="3230117"/>
              <a:ext cx="1273921" cy="989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40000" lnSpcReduction="20000"/>
            </a:bodyPr>
            <a:lstStyle>
              <a:lvl1pPr algn="l" defTabSz="457200">
                <a:defRPr sz="9300" b="0">
                  <a:solidFill>
                    <a:srgbClr val="E34141"/>
                  </a:solidFill>
                  <a:latin typeface="Tektur Bold"/>
                  <a:ea typeface="Tektur Bold"/>
                  <a:cs typeface="Tektur Bold"/>
                  <a:sym typeface="Tektur Bold"/>
                </a:defRPr>
              </a:lvl1pPr>
            </a:lstStyle>
            <a:p>
              <a:r>
                <a:rPr dirty="0"/>
                <a:t>504</a:t>
              </a:r>
            </a:p>
          </p:txBody>
        </p:sp>
        <p:sp>
          <p:nvSpPr>
            <p:cNvPr id="221" name="83"/>
            <p:cNvSpPr txBox="1"/>
            <p:nvPr/>
          </p:nvSpPr>
          <p:spPr>
            <a:xfrm>
              <a:off x="8972234" y="1097910"/>
              <a:ext cx="1273921" cy="989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62500" lnSpcReduction="20000"/>
            </a:bodyPr>
            <a:lstStyle>
              <a:lvl1pPr algn="l" defTabSz="457200">
                <a:defRPr sz="9300" b="0">
                  <a:solidFill>
                    <a:srgbClr val="E09609"/>
                  </a:solidFill>
                  <a:latin typeface="Tektur Bold"/>
                  <a:ea typeface="Tektur Bold"/>
                  <a:cs typeface="Tektur Bold"/>
                  <a:sym typeface="Tektur Bold"/>
                </a:defRPr>
              </a:lvl1pPr>
            </a:lstStyle>
            <a:p>
              <a:r>
                <a:t>83</a:t>
              </a:r>
            </a:p>
          </p:txBody>
        </p:sp>
        <p:sp>
          <p:nvSpPr>
            <p:cNvPr id="222" name="56"/>
            <p:cNvSpPr txBox="1"/>
            <p:nvPr/>
          </p:nvSpPr>
          <p:spPr>
            <a:xfrm>
              <a:off x="8972234" y="3249167"/>
              <a:ext cx="1273921" cy="989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62500" lnSpcReduction="20000"/>
            </a:bodyPr>
            <a:lstStyle>
              <a:lvl1pPr algn="l" defTabSz="457200">
                <a:defRPr sz="9300" b="0">
                  <a:solidFill>
                    <a:srgbClr val="41A1A7"/>
                  </a:solidFill>
                  <a:latin typeface="Tektur Bold"/>
                  <a:ea typeface="Tektur Bold"/>
                  <a:cs typeface="Tektur Bold"/>
                  <a:sym typeface="Tektur Bold"/>
                </a:defRPr>
              </a:lvl1pPr>
            </a:lstStyle>
            <a:p>
              <a:r>
                <a:rPr dirty="0"/>
                <a:t>56</a:t>
              </a:r>
            </a:p>
          </p:txBody>
        </p:sp>
        <p:sp>
          <p:nvSpPr>
            <p:cNvPr id="224" name="со специализацией…"/>
            <p:cNvSpPr txBox="1"/>
            <p:nvPr/>
          </p:nvSpPr>
          <p:spPr>
            <a:xfrm>
              <a:off x="1320358" y="4006017"/>
              <a:ext cx="1965769" cy="7732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>
              <a:normAutofit fontScale="47500" lnSpcReduction="20000"/>
            </a:bodyPr>
            <a:lstStyle/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со</a:t>
              </a:r>
              <a:r>
                <a:rPr dirty="0"/>
                <a:t> </a:t>
              </a:r>
              <a:r>
                <a:rPr dirty="0" err="1"/>
                <a:t>специализацией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в</a:t>
              </a:r>
              <a:r>
                <a:rPr dirty="0"/>
                <a:t> </a:t>
              </a:r>
              <a:r>
                <a:rPr dirty="0" err="1"/>
                <a:t>отношении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изобретений</a:t>
              </a:r>
              <a:endParaRPr dirty="0"/>
            </a:p>
          </p:txBody>
        </p:sp>
        <p:sp>
          <p:nvSpPr>
            <p:cNvPr id="225" name="Линия"/>
            <p:cNvSpPr/>
            <p:nvPr/>
          </p:nvSpPr>
          <p:spPr>
            <a:xfrm>
              <a:off x="7543848" y="1884224"/>
              <a:ext cx="1273920" cy="1"/>
            </a:xfrm>
            <a:prstGeom prst="line">
              <a:avLst/>
            </a:prstGeom>
            <a:ln w="63500">
              <a:solidFill>
                <a:srgbClr val="E4990A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/>
            </a:p>
          </p:txBody>
        </p:sp>
        <p:sp>
          <p:nvSpPr>
            <p:cNvPr id="226" name="Линия"/>
            <p:cNvSpPr/>
            <p:nvPr/>
          </p:nvSpPr>
          <p:spPr>
            <a:xfrm>
              <a:off x="7766540" y="4092729"/>
              <a:ext cx="957733" cy="1"/>
            </a:xfrm>
            <a:prstGeom prst="line">
              <a:avLst/>
            </a:prstGeom>
            <a:ln w="63500">
              <a:solidFill>
                <a:srgbClr val="47AFB6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/>
            </a:p>
          </p:txBody>
        </p:sp>
        <p:sp>
          <p:nvSpPr>
            <p:cNvPr id="227" name="со специализацией…"/>
            <p:cNvSpPr txBox="1"/>
            <p:nvPr/>
          </p:nvSpPr>
          <p:spPr>
            <a:xfrm>
              <a:off x="8969325" y="1936976"/>
              <a:ext cx="1965769" cy="989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>
              <a:normAutofit fontScale="47500" lnSpcReduction="20000"/>
            </a:bodyPr>
            <a:lstStyle/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со</a:t>
              </a:r>
              <a:r>
                <a:rPr dirty="0"/>
                <a:t> </a:t>
              </a:r>
              <a:r>
                <a:rPr dirty="0" err="1"/>
                <a:t>специализацией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в</a:t>
              </a:r>
              <a:r>
                <a:rPr dirty="0"/>
                <a:t> </a:t>
              </a:r>
              <a:r>
                <a:rPr dirty="0" err="1"/>
                <a:t>отношении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промышленных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образцов</a:t>
              </a:r>
              <a:endParaRPr dirty="0"/>
            </a:p>
          </p:txBody>
        </p:sp>
        <p:sp>
          <p:nvSpPr>
            <p:cNvPr id="228" name="со специализацией…"/>
            <p:cNvSpPr txBox="1"/>
            <p:nvPr/>
          </p:nvSpPr>
          <p:spPr>
            <a:xfrm>
              <a:off x="8969325" y="4055630"/>
              <a:ext cx="1965769" cy="117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>
              <a:normAutofit fontScale="47500" lnSpcReduction="20000"/>
            </a:bodyPr>
            <a:lstStyle/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со</a:t>
              </a:r>
              <a:r>
                <a:rPr dirty="0"/>
                <a:t> </a:t>
              </a:r>
              <a:r>
                <a:rPr dirty="0" err="1"/>
                <a:t>специализацией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/>
                <a:t>в </a:t>
              </a:r>
              <a:r>
                <a:rPr dirty="0" err="1"/>
                <a:t>отношении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изобретений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/>
                <a:t>и </a:t>
              </a:r>
              <a:r>
                <a:rPr dirty="0" err="1"/>
                <a:t>промышленных</a:t>
              </a:r>
              <a:endParaRPr dirty="0"/>
            </a:p>
            <a:p>
              <a:pPr defTabSz="228600">
                <a:defRPr sz="2700" b="0"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/>
                <a:t>образцов</a:t>
              </a:r>
              <a:endParaRPr dirty="0"/>
            </a:p>
          </p:txBody>
        </p:sp>
        <p:sp>
          <p:nvSpPr>
            <p:cNvPr id="229" name="евразийских…"/>
            <p:cNvSpPr txBox="1"/>
            <p:nvPr/>
          </p:nvSpPr>
          <p:spPr>
            <a:xfrm>
              <a:off x="4944863" y="3528945"/>
              <a:ext cx="2368635" cy="989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>
              <a:normAutofit fontScale="55000" lnSpcReduction="20000"/>
            </a:bodyPr>
            <a:lstStyle/>
            <a:p>
              <a:pPr defTabSz="228600">
                <a:defRPr sz="3700" b="0" spc="37">
                  <a:solidFill>
                    <a:srgbClr val="FFFFFF"/>
                  </a:solidFill>
                  <a:latin typeface="Tektur Regular"/>
                  <a:ea typeface="Tektur Regular"/>
                  <a:cs typeface="Tektur Regular"/>
                  <a:sym typeface="Tektur Regular"/>
                </a:defRPr>
              </a:pPr>
              <a:r>
                <a:rPr dirty="0" err="1">
                  <a:latin typeface="Montserrat" pitchFamily="2" charset="0"/>
                </a:rPr>
                <a:t>евразийских</a:t>
              </a:r>
              <a:endParaRPr dirty="0">
                <a:latin typeface="Montserrat" pitchFamily="2" charset="0"/>
              </a:endParaRPr>
            </a:p>
            <a:p>
              <a:pPr defTabSz="228600">
                <a:defRPr sz="3700" b="0" spc="37">
                  <a:solidFill>
                    <a:srgbClr val="FFFFFF"/>
                  </a:solidFill>
                  <a:latin typeface="Tektur Regular"/>
                  <a:ea typeface="Tektur Regular"/>
                  <a:cs typeface="Tektur Regular"/>
                  <a:sym typeface="Tektur Regular"/>
                </a:defRPr>
              </a:pPr>
              <a:r>
                <a:rPr dirty="0" err="1">
                  <a:latin typeface="Montserrat" pitchFamily="2" charset="0"/>
                </a:rPr>
                <a:t>патентных</a:t>
              </a:r>
              <a:endParaRPr dirty="0">
                <a:latin typeface="Montserrat" pitchFamily="2" charset="0"/>
              </a:endParaRPr>
            </a:p>
            <a:p>
              <a:pPr defTabSz="228600">
                <a:defRPr sz="3700" b="0" spc="37">
                  <a:solidFill>
                    <a:srgbClr val="FFFFFF"/>
                  </a:solidFill>
                  <a:latin typeface="Tektur Regular"/>
                  <a:ea typeface="Tektur Regular"/>
                  <a:cs typeface="Tektur Regular"/>
                  <a:sym typeface="Tektur Regular"/>
                </a:defRPr>
              </a:pPr>
              <a:r>
                <a:rPr dirty="0" err="1">
                  <a:latin typeface="Montserrat" pitchFamily="2" charset="0"/>
                </a:rPr>
                <a:t>поверенных</a:t>
              </a:r>
              <a:endParaRPr dirty="0">
                <a:latin typeface="Montserrat" pitchFamily="2" charset="0"/>
              </a:endParaRPr>
            </a:p>
          </p:txBody>
        </p:sp>
        <p:sp>
          <p:nvSpPr>
            <p:cNvPr id="231" name="Кружок"/>
            <p:cNvSpPr/>
            <p:nvPr/>
          </p:nvSpPr>
          <p:spPr>
            <a:xfrm>
              <a:off x="2646805" y="1183419"/>
              <a:ext cx="1782966" cy="1782966"/>
            </a:xfrm>
            <a:prstGeom prst="ellipse">
              <a:avLst/>
            </a:prstGeom>
            <a:solidFill>
              <a:srgbClr val="EF69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2" name="Кружок"/>
            <p:cNvSpPr/>
            <p:nvPr/>
          </p:nvSpPr>
          <p:spPr>
            <a:xfrm>
              <a:off x="6936823" y="1503927"/>
              <a:ext cx="760594" cy="760594"/>
            </a:xfrm>
            <a:prstGeom prst="ellipse">
              <a:avLst/>
            </a:prstGeom>
            <a:solidFill>
              <a:srgbClr val="FFBD3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3" name="Кружок"/>
            <p:cNvSpPr/>
            <p:nvPr/>
          </p:nvSpPr>
          <p:spPr>
            <a:xfrm>
              <a:off x="7475882" y="3874844"/>
              <a:ext cx="404020" cy="404020"/>
            </a:xfrm>
            <a:prstGeom prst="ellipse">
              <a:avLst/>
            </a:prstGeom>
            <a:solidFill>
              <a:srgbClr val="66CBD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Линия"/>
            <p:cNvSpPr/>
            <p:nvPr/>
          </p:nvSpPr>
          <p:spPr>
            <a:xfrm flipV="1">
              <a:off x="1918727" y="2020386"/>
              <a:ext cx="1" cy="1327217"/>
            </a:xfrm>
            <a:prstGeom prst="line">
              <a:avLst/>
            </a:prstGeom>
            <a:ln w="63500">
              <a:solidFill>
                <a:srgbClr val="EF696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/>
            </a:p>
          </p:txBody>
        </p:sp>
        <p:sp>
          <p:nvSpPr>
            <p:cNvPr id="236" name="Линия"/>
            <p:cNvSpPr/>
            <p:nvPr/>
          </p:nvSpPr>
          <p:spPr>
            <a:xfrm>
              <a:off x="1919426" y="2037095"/>
              <a:ext cx="767633" cy="1"/>
            </a:xfrm>
            <a:prstGeom prst="line">
              <a:avLst/>
            </a:prstGeom>
            <a:ln w="63500">
              <a:solidFill>
                <a:srgbClr val="EF696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65300" y="5486400"/>
            <a:ext cx="8421907" cy="887240"/>
            <a:chOff x="574155" y="5544910"/>
            <a:chExt cx="9378055" cy="1012308"/>
          </a:xfrm>
        </p:grpSpPr>
        <p:pic>
          <p:nvPicPr>
            <p:cNvPr id="234" name="Rectangle 366.png" descr="Rectangle 36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730" y="5633298"/>
              <a:ext cx="9328480" cy="92392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3" name="Профессиональное представительство перед Евразийским патентным ведомством обязательно только в случае, если заявитель или патентовладелец не имеет постоянного местожительства или постоянного местонахождения на территории государства ЕАПО"/>
            <p:cNvSpPr txBox="1"/>
            <p:nvPr/>
          </p:nvSpPr>
          <p:spPr>
            <a:xfrm>
              <a:off x="1463027" y="5744442"/>
              <a:ext cx="8146167" cy="7732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normAutofit fontScale="47500" lnSpcReduction="20000"/>
            </a:bodyPr>
            <a:lstStyle/>
            <a:p>
              <a:pPr defTabSz="228600">
                <a:defRPr sz="2700" b="0">
                  <a:solidFill>
                    <a:srgbClr val="3C2FD6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pPr>
              <a:r>
                <a:rPr dirty="0" err="1">
                  <a:latin typeface="Montserrat Bold"/>
                  <a:ea typeface="Montserrat Bold"/>
                  <a:cs typeface="Montserrat Bold"/>
                  <a:sym typeface="Montserrat Bold"/>
                </a:rPr>
                <a:t>Профессиональное</a:t>
              </a:r>
              <a:r>
                <a:rPr dirty="0"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dirty="0" err="1">
                  <a:latin typeface="Montserrat Bold"/>
                  <a:ea typeface="Montserrat Bold"/>
                  <a:cs typeface="Montserrat Bold"/>
                  <a:sym typeface="Montserrat Bold"/>
                </a:rPr>
                <a:t>представительство</a:t>
              </a:r>
              <a:r>
                <a:rPr dirty="0"/>
                <a:t> </a:t>
              </a:r>
              <a:r>
                <a:rPr dirty="0" err="1"/>
                <a:t>перед</a:t>
              </a:r>
              <a:r>
                <a:rPr dirty="0"/>
                <a:t> </a:t>
              </a:r>
              <a:r>
                <a:rPr dirty="0" err="1"/>
                <a:t>Евразийским</a:t>
              </a:r>
              <a:r>
                <a:rPr dirty="0"/>
                <a:t> </a:t>
              </a:r>
              <a:r>
                <a:rPr dirty="0" err="1"/>
                <a:t>патентным</a:t>
              </a:r>
              <a:r>
                <a:rPr dirty="0"/>
                <a:t> </a:t>
              </a:r>
              <a:r>
                <a:rPr dirty="0" err="1"/>
                <a:t>ведомством</a:t>
              </a:r>
              <a:r>
                <a:rPr dirty="0"/>
                <a:t> </a:t>
              </a:r>
              <a:r>
                <a:rPr dirty="0" err="1"/>
                <a:t>обязательно</a:t>
              </a:r>
              <a:r>
                <a:rPr dirty="0"/>
                <a:t> </a:t>
              </a:r>
              <a:r>
                <a:rPr dirty="0" err="1">
                  <a:latin typeface="Montserrat Bold"/>
                  <a:ea typeface="Montserrat Bold"/>
                  <a:cs typeface="Montserrat Bold"/>
                  <a:sym typeface="Montserrat Bold"/>
                </a:rPr>
                <a:t>только</a:t>
              </a:r>
              <a:r>
                <a:rPr dirty="0"/>
                <a:t> в </a:t>
              </a:r>
              <a:r>
                <a:rPr dirty="0" err="1"/>
                <a:t>случае</a:t>
              </a:r>
              <a:r>
                <a:rPr dirty="0"/>
                <a:t>, </a:t>
              </a:r>
              <a:r>
                <a:rPr dirty="0" err="1"/>
                <a:t>если</a:t>
              </a:r>
              <a:r>
                <a:rPr dirty="0"/>
                <a:t> </a:t>
              </a:r>
              <a:r>
                <a:rPr dirty="0" err="1"/>
                <a:t>заявитель</a:t>
              </a:r>
              <a:r>
                <a:rPr dirty="0"/>
                <a:t> </a:t>
              </a:r>
              <a:r>
                <a:rPr dirty="0" err="1"/>
                <a:t>или</a:t>
              </a:r>
              <a:r>
                <a:rPr dirty="0"/>
                <a:t> </a:t>
              </a:r>
              <a:r>
                <a:rPr dirty="0" err="1"/>
                <a:t>патентовладелец</a:t>
              </a:r>
              <a:r>
                <a:rPr dirty="0"/>
                <a:t> </a:t>
              </a:r>
              <a:r>
                <a:rPr dirty="0" err="1"/>
                <a:t>не</a:t>
              </a:r>
              <a:r>
                <a:rPr dirty="0"/>
                <a:t> </a:t>
              </a:r>
              <a:r>
                <a:rPr dirty="0" err="1"/>
                <a:t>имеет</a:t>
              </a:r>
              <a:r>
                <a:rPr dirty="0"/>
                <a:t> </a:t>
              </a:r>
              <a:r>
                <a:rPr dirty="0" err="1"/>
                <a:t>постоянного</a:t>
              </a:r>
              <a:r>
                <a:rPr dirty="0"/>
                <a:t> </a:t>
              </a:r>
              <a:r>
                <a:rPr dirty="0" err="1"/>
                <a:t>местожительства</a:t>
              </a:r>
              <a:r>
                <a:rPr dirty="0"/>
                <a:t> </a:t>
              </a:r>
              <a:r>
                <a:rPr dirty="0" err="1"/>
                <a:t>или</a:t>
              </a:r>
              <a:r>
                <a:rPr dirty="0"/>
                <a:t> </a:t>
              </a:r>
              <a:r>
                <a:rPr dirty="0" err="1"/>
                <a:t>постоянного</a:t>
              </a:r>
              <a:r>
                <a:rPr dirty="0"/>
                <a:t> </a:t>
              </a:r>
              <a:r>
                <a:rPr dirty="0" err="1"/>
                <a:t>местонахождения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территории</a:t>
              </a:r>
              <a:r>
                <a:rPr dirty="0"/>
                <a:t> </a:t>
              </a:r>
              <a:r>
                <a:rPr dirty="0" err="1"/>
                <a:t>государства</a:t>
              </a:r>
              <a:r>
                <a:rPr dirty="0"/>
                <a:t> ЕАПО</a:t>
              </a:r>
            </a:p>
          </p:txBody>
        </p:sp>
        <p:pic>
          <p:nvPicPr>
            <p:cNvPr id="237" name="Group 434.png" descr="Group 43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155" y="5544910"/>
              <a:ext cx="546101" cy="5461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Евразийские патентные </a:t>
            </a:r>
            <a:r>
              <a:rPr lang="ru-RU" dirty="0" smtClean="0"/>
              <a:t>поверенные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8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этапы процедуры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5536" y="1983378"/>
            <a:ext cx="2160240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400" b="1">
                <a:solidFill>
                  <a:schemeClr val="dk1"/>
                </a:solidFill>
                <a:latin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dirty="0" smtClean="0"/>
              <a:t>Подача заявки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233192" y="1983378"/>
            <a:ext cx="2160240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400" b="1">
                <a:solidFill>
                  <a:schemeClr val="dk1"/>
                </a:solidFill>
                <a:latin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dirty="0" smtClean="0"/>
              <a:t>Формальная экспертиза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72396" y="3481990"/>
            <a:ext cx="3528392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400" b="1">
                <a:latin typeface="Arial" pitchFamily="34" charset="0"/>
              </a:defRPr>
            </a:lvl1pPr>
          </a:lstStyle>
          <a:p>
            <a:pPr algn="ctr"/>
            <a:r>
              <a:rPr lang="ru-RU" dirty="0" smtClean="0"/>
              <a:t>Публикация заявки (А1,А2,А3)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40569" y="5367754"/>
            <a:ext cx="2559823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400" b="1">
                <a:solidFill>
                  <a:schemeClr val="dk1"/>
                </a:solidFill>
                <a:latin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dirty="0" smtClean="0"/>
              <a:t>Экспертиза по существу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39552" y="5367754"/>
            <a:ext cx="3243803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400" b="1">
                <a:solidFill>
                  <a:schemeClr val="dk1"/>
                </a:solidFill>
                <a:latin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dirty="0" smtClean="0"/>
              <a:t>Выдача и публикация патента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624740" y="2199402"/>
            <a:ext cx="5334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88641" y="2169785"/>
            <a:ext cx="1418456" cy="46166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400" b="1">
                <a:solidFill>
                  <a:schemeClr val="dk1"/>
                </a:solidFill>
                <a:latin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dirty="0" smtClean="0"/>
              <a:t>Поиск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6471346" y="4641880"/>
            <a:ext cx="758773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524498" y="2178442"/>
            <a:ext cx="5334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5400000">
            <a:off x="6507351" y="2889656"/>
            <a:ext cx="542747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0800000">
            <a:off x="4189049" y="5562817"/>
            <a:ext cx="981926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5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Куда подавать  евразийскую заявку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Евразийская заявка подается</a:t>
            </a:r>
          </a:p>
          <a:p>
            <a:pPr lvl="1">
              <a:buNone/>
            </a:pPr>
            <a:r>
              <a:rPr lang="ru-RU" altLang="ru-RU" sz="2800" dirty="0"/>
              <a:t>в национальное ведомство (ст.15(1)(</a:t>
            </a:r>
            <a:r>
              <a:rPr lang="en-US" altLang="ru-RU" sz="2800" dirty="0"/>
              <a:t>ii</a:t>
            </a:r>
            <a:r>
              <a:rPr lang="ru-RU" altLang="ru-RU" sz="2800" dirty="0"/>
              <a:t>) ЕАПК, пр.35 Ин.):</a:t>
            </a:r>
          </a:p>
          <a:p>
            <a:pPr lvl="2"/>
            <a:r>
              <a:rPr lang="ru-RU" altLang="ru-RU" sz="2800" dirty="0"/>
              <a:t>евразийские заявки от заявителей этого государства</a:t>
            </a:r>
          </a:p>
          <a:p>
            <a:pPr lvl="1">
              <a:buNone/>
            </a:pPr>
            <a:r>
              <a:rPr lang="ru-RU" altLang="ru-RU" sz="2800" dirty="0"/>
              <a:t>в ЕАПВ:</a:t>
            </a:r>
          </a:p>
          <a:p>
            <a:pPr lvl="2"/>
            <a:r>
              <a:rPr lang="ru-RU" altLang="ru-RU" sz="2800" dirty="0"/>
              <a:t>евразийские заявки  с </a:t>
            </a:r>
            <a:r>
              <a:rPr lang="ru-RU" altLang="ru-RU" sz="2800" dirty="0" err="1"/>
              <a:t>испрашиванием</a:t>
            </a:r>
            <a:r>
              <a:rPr lang="ru-RU" altLang="ru-RU" sz="2800" dirty="0"/>
              <a:t>  приоритета</a:t>
            </a:r>
          </a:p>
          <a:p>
            <a:pPr lvl="2"/>
            <a:r>
              <a:rPr lang="ru-RU" altLang="ru-RU" sz="2800" dirty="0"/>
              <a:t>евразийские выделенные заявки</a:t>
            </a:r>
          </a:p>
          <a:p>
            <a:pPr lvl="2"/>
            <a:r>
              <a:rPr lang="ru-RU" altLang="ru-RU" sz="2800" dirty="0"/>
              <a:t>евразийские заявки от заявителей не из государств-участников ЕАПК</a:t>
            </a:r>
          </a:p>
          <a:p>
            <a:pPr lvl="2"/>
            <a:r>
              <a:rPr lang="ru-RU" altLang="ru-RU" sz="2800" dirty="0"/>
              <a:t>заявки </a:t>
            </a:r>
            <a:r>
              <a:rPr lang="en-US" altLang="ru-RU" sz="2800" dirty="0"/>
              <a:t>PCT, </a:t>
            </a:r>
            <a:r>
              <a:rPr lang="ru-RU" altLang="ru-RU" sz="2800" dirty="0"/>
              <a:t>переводимые на региональную стадию рассмотрения в ЕАПВ </a:t>
            </a:r>
          </a:p>
        </p:txBody>
      </p:sp>
    </p:spTree>
    <p:extLst>
      <p:ext uri="{BB962C8B-B14F-4D97-AF65-F5344CB8AC3E}">
        <p14:creationId xmlns:p14="http://schemas.microsoft.com/office/powerpoint/2010/main" val="62017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1"/>
                </a:solidFill>
              </a:rPr>
              <a:t>Формальная экспертиза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158" y="1909886"/>
            <a:ext cx="1018903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ru-RU" altLang="ru-RU" sz="2800" dirty="0"/>
              <a:t>В ходе формальной экспертизы проверяется:</a:t>
            </a:r>
          </a:p>
          <a:p>
            <a:pPr lvl="1">
              <a:spcBef>
                <a:spcPct val="70000"/>
              </a:spcBef>
            </a:pPr>
            <a:r>
              <a:rPr lang="ru-RU" altLang="ru-RU" sz="2800" dirty="0"/>
              <a:t>наличие и правильность оформления документов евразийской заявки</a:t>
            </a:r>
          </a:p>
          <a:p>
            <a:pPr lvl="1">
              <a:spcBef>
                <a:spcPct val="70000"/>
              </a:spcBef>
            </a:pPr>
            <a:r>
              <a:rPr lang="ru-RU" altLang="ru-RU" sz="2800" dirty="0"/>
              <a:t>соблюдение порядка подачи заявки</a:t>
            </a:r>
          </a:p>
          <a:p>
            <a:pPr lvl="1">
              <a:spcBef>
                <a:spcPct val="70000"/>
              </a:spcBef>
            </a:pPr>
            <a:r>
              <a:rPr lang="ru-RU" altLang="ru-RU" sz="2800" dirty="0"/>
              <a:t>правильность уплаты пошлин</a:t>
            </a:r>
          </a:p>
          <a:p>
            <a:pPr lvl="1">
              <a:spcBef>
                <a:spcPct val="70000"/>
              </a:spcBef>
            </a:pPr>
            <a:r>
              <a:rPr lang="ru-RU" altLang="ru-RU" sz="2800" dirty="0"/>
              <a:t>не относится ли заявленное изобретение очевидным образом к </a:t>
            </a:r>
            <a:r>
              <a:rPr lang="ru-RU" altLang="ru-RU" sz="2800" dirty="0" err="1"/>
              <a:t>неохраноспособным</a:t>
            </a:r>
            <a:r>
              <a:rPr lang="ru-RU" altLang="ru-RU" sz="2800" dirty="0"/>
              <a:t> объектам, указанным в пр. 3(3),(4) ПИ.</a:t>
            </a:r>
          </a:p>
        </p:txBody>
      </p:sp>
    </p:spTree>
    <p:extLst>
      <p:ext uri="{BB962C8B-B14F-4D97-AF65-F5344CB8AC3E}">
        <p14:creationId xmlns:p14="http://schemas.microsoft.com/office/powerpoint/2010/main" val="13460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Евразийская патентная система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631950" y="1865090"/>
            <a:ext cx="6520740" cy="42163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Евразийская патентная система </a:t>
            </a:r>
            <a:r>
              <a:rPr lang="ru-RU" sz="2000" dirty="0"/>
              <a:t>предоставляет возможность физическим и юридическим лицам защитить права на свои изобретения и промышленные </a:t>
            </a:r>
            <a:r>
              <a:rPr lang="ru-RU" sz="2000" dirty="0" smtClean="0"/>
              <a:t>образцы и 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региональной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Для </a:t>
            </a:r>
            <a:r>
              <a:rPr lang="ru-RU" sz="2000" dirty="0"/>
              <a:t>выполнения задач, связанных с функционированием евразийской патентной системы и выдачи евразийских патентов, </a:t>
            </a:r>
            <a:r>
              <a:rPr lang="ru-RU" sz="2000" dirty="0" smtClean="0"/>
              <a:t>учреждена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Евразийская патентная организация (ЕАПО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Административные функции Евразийской патентной организации выполняет </a:t>
            </a:r>
            <a:r>
              <a:rPr lang="ru-RU" sz="2000" b="1" dirty="0">
                <a:solidFill>
                  <a:srgbClr val="FF0000"/>
                </a:solidFill>
              </a:rPr>
              <a:t>Евразийское патентное </a:t>
            </a:r>
            <a:r>
              <a:rPr lang="ru-RU" sz="2000" b="1" dirty="0" smtClean="0">
                <a:solidFill>
                  <a:srgbClr val="FF0000"/>
                </a:solidFill>
              </a:rPr>
              <a:t>ведомство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Президент ЕАПВ – </a:t>
            </a:r>
            <a:r>
              <a:rPr lang="ru-RU" sz="2000" dirty="0"/>
              <a:t>высшее должностное лицо Евразийской </a:t>
            </a:r>
            <a:r>
              <a:rPr lang="ru-RU" sz="2000" dirty="0" smtClean="0"/>
              <a:t> патентной организации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3" y="1770744"/>
            <a:ext cx="3602270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4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Проведение патентного поиска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158" y="1909886"/>
            <a:ext cx="101890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</a:pPr>
            <a:r>
              <a:rPr lang="ru-RU" altLang="ru-RU" sz="2800" dirty="0"/>
              <a:t>По каждой евразийской заявке проводится патентный поиск с целью выявления предшествующего уровня техники</a:t>
            </a:r>
          </a:p>
          <a:p>
            <a:pPr>
              <a:spcBef>
                <a:spcPct val="75000"/>
              </a:spcBef>
            </a:pPr>
            <a:r>
              <a:rPr lang="ru-RU" altLang="ru-RU" sz="2800" dirty="0"/>
              <a:t>Поиск международного типа </a:t>
            </a:r>
          </a:p>
          <a:p>
            <a:pPr>
              <a:spcBef>
                <a:spcPct val="75000"/>
              </a:spcBef>
            </a:pPr>
            <a:r>
              <a:rPr lang="ru-RU" altLang="ru-RU" sz="2800" dirty="0"/>
              <a:t>Поиск проводится Федеральной службой по интеллектуальной собственности, патентам и товарным знакам (Роспатентом) по договору с ЕАПВ (статья 21 ЕАПК)</a:t>
            </a:r>
          </a:p>
          <a:p>
            <a:pPr>
              <a:spcBef>
                <a:spcPct val="75000"/>
              </a:spcBef>
            </a:pPr>
            <a:r>
              <a:rPr lang="ru-RU" altLang="ru-RU" sz="2800" dirty="0"/>
              <a:t>Сроки проведения поиска 1 и 3 месяца</a:t>
            </a:r>
          </a:p>
          <a:p>
            <a:pPr>
              <a:spcBef>
                <a:spcPct val="75000"/>
              </a:spcBef>
            </a:pPr>
            <a:r>
              <a:rPr lang="ru-RU" altLang="ru-RU" sz="2800" dirty="0"/>
              <a:t>Отчет о поиске направляется заявителю </a:t>
            </a:r>
          </a:p>
        </p:txBody>
      </p:sp>
    </p:spTree>
    <p:extLst>
      <p:ext uri="{BB962C8B-B14F-4D97-AF65-F5344CB8AC3E}">
        <p14:creationId xmlns:p14="http://schemas.microsoft.com/office/powerpoint/2010/main" val="39574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Публикация евразийской заявки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158" y="1909886"/>
            <a:ext cx="101890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Евразийская заявка публикуется после истечения 18 мес.    с даты приоритета</a:t>
            </a:r>
          </a:p>
          <a:p>
            <a:r>
              <a:rPr lang="ru-RU" altLang="ru-RU" sz="2800" dirty="0"/>
              <a:t>Евразийская заявка публикуется вместе с отчетом о патентном поиске (А1) либо</a:t>
            </a:r>
          </a:p>
          <a:p>
            <a:r>
              <a:rPr lang="ru-RU" altLang="ru-RU" sz="2800" dirty="0"/>
              <a:t>При отсутствии отчета о поиске на дату завершения технической подготовки заявки к публикации заявка публикуется без него (А2)</a:t>
            </a:r>
          </a:p>
          <a:p>
            <a:r>
              <a:rPr lang="ru-RU" altLang="ru-RU" sz="2800" dirty="0"/>
              <a:t>Отчет о поиске публикуется незамедлительно после его получения ЕАПВ (А3)</a:t>
            </a:r>
          </a:p>
          <a:p>
            <a:r>
              <a:rPr lang="ru-RU" altLang="ru-RU" sz="2800" dirty="0"/>
              <a:t>Публикация производится вместе с евразийским патентом, если регистрация патента произведена не позднее чем за 2 мес. до истечения 18-го срока с даты приоритета </a:t>
            </a:r>
          </a:p>
        </p:txBody>
      </p:sp>
    </p:spTree>
    <p:extLst>
      <p:ext uri="{BB962C8B-B14F-4D97-AF65-F5344CB8AC3E}">
        <p14:creationId xmlns:p14="http://schemas.microsoft.com/office/powerpoint/2010/main" val="399215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Публикация евразийской заявки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77" y="1821135"/>
            <a:ext cx="7992888" cy="486891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3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1"/>
                </a:solidFill>
              </a:rPr>
              <a:t>Экспертиза евразийской заявки </a:t>
            </a:r>
            <a:br>
              <a:rPr lang="ru-RU" altLang="ru-RU" dirty="0">
                <a:solidFill>
                  <a:schemeClr val="accent1"/>
                </a:solidFill>
              </a:rPr>
            </a:br>
            <a:r>
              <a:rPr lang="ru-RU" altLang="ru-RU" dirty="0">
                <a:solidFill>
                  <a:schemeClr val="accent1"/>
                </a:solidFill>
              </a:rPr>
              <a:t>по существу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901" y="1919356"/>
            <a:ext cx="10086391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</a:pPr>
            <a:r>
              <a:rPr lang="ru-RU" altLang="ru-RU" sz="2400" dirty="0"/>
              <a:t>В ходе экспертизы проверяется:</a:t>
            </a:r>
          </a:p>
          <a:p>
            <a:pPr lvl="1">
              <a:spcBef>
                <a:spcPct val="60000"/>
              </a:spcBef>
            </a:pPr>
            <a:r>
              <a:rPr lang="ru-RU" altLang="ru-RU" sz="2400" dirty="0"/>
              <a:t>соответствие заявленных изобретений требованию единства изобретения</a:t>
            </a:r>
          </a:p>
          <a:p>
            <a:pPr lvl="1">
              <a:spcBef>
                <a:spcPct val="60000"/>
              </a:spcBef>
            </a:pPr>
            <a:r>
              <a:rPr lang="ru-RU" altLang="ru-RU" sz="2400" dirty="0"/>
              <a:t>правомерность </a:t>
            </a:r>
            <a:r>
              <a:rPr lang="ru-RU" altLang="ru-RU" sz="2400" dirty="0" err="1"/>
              <a:t>испрашивания</a:t>
            </a:r>
            <a:r>
              <a:rPr lang="ru-RU" altLang="ru-RU" sz="2400" dirty="0"/>
              <a:t> приоритета</a:t>
            </a:r>
          </a:p>
          <a:p>
            <a:pPr lvl="1">
              <a:spcBef>
                <a:spcPct val="60000"/>
              </a:spcBef>
            </a:pPr>
            <a:r>
              <a:rPr lang="ru-RU" altLang="ru-RU" sz="2400" dirty="0"/>
              <a:t>возможность принятия дополнительных материалов</a:t>
            </a:r>
          </a:p>
          <a:p>
            <a:pPr lvl="1">
              <a:spcBef>
                <a:spcPct val="60000"/>
              </a:spcBef>
            </a:pPr>
            <a:r>
              <a:rPr lang="ru-RU" altLang="ru-RU" sz="2400" dirty="0"/>
              <a:t>соответствие заявленных  изобретений условиям патентоспособности изобретения и другим требованиям нормативных правовых актов ЕАПО</a:t>
            </a:r>
          </a:p>
        </p:txBody>
      </p:sp>
    </p:spTree>
    <p:extLst>
      <p:ext uri="{BB962C8B-B14F-4D97-AF65-F5344CB8AC3E}">
        <p14:creationId xmlns:p14="http://schemas.microsoft.com/office/powerpoint/2010/main" val="8848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Подача возражений на решения об отказе </a:t>
            </a:r>
            <a:br>
              <a:rPr lang="ru-RU" altLang="ru-RU" b="1" dirty="0">
                <a:solidFill>
                  <a:schemeClr val="accent1"/>
                </a:solidFill>
              </a:rPr>
            </a:br>
            <a:r>
              <a:rPr lang="ru-RU" altLang="ru-RU" b="1" dirty="0">
                <a:solidFill>
                  <a:schemeClr val="accent1"/>
                </a:solidFill>
              </a:rPr>
              <a:t>в выдаче евразийского патента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901" y="1919356"/>
            <a:ext cx="100863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Срок подачи возражения – 3 мес. с даты получения уведомления ЕАПВ о вынесенном решении</a:t>
            </a:r>
          </a:p>
          <a:p>
            <a:r>
              <a:rPr lang="ru-RU" altLang="ru-RU" sz="2400" dirty="0"/>
              <a:t>Возражение рассматривается на заседании коллегии экспертов</a:t>
            </a:r>
          </a:p>
          <a:p>
            <a:r>
              <a:rPr lang="ru-RU" altLang="ru-RU" sz="2400" dirty="0"/>
              <a:t>Решения по возражению:</a:t>
            </a:r>
          </a:p>
          <a:p>
            <a:pPr lvl="1"/>
            <a:r>
              <a:rPr lang="ru-RU" altLang="ru-RU" sz="2400" dirty="0"/>
              <a:t>об удовлетворении возражения и отмене решения об отказе в выдаче патента</a:t>
            </a:r>
          </a:p>
          <a:p>
            <a:pPr lvl="1"/>
            <a:r>
              <a:rPr lang="ru-RU" altLang="ru-RU" sz="2400" dirty="0"/>
              <a:t>об отклонении возражения</a:t>
            </a:r>
          </a:p>
          <a:p>
            <a:r>
              <a:rPr lang="ru-RU" altLang="ru-RU" sz="2400" dirty="0"/>
              <a:t>Заявитель в течение 4-х мес. с даты направления решения имеет право обратиться к Президенту ЕАПВ с жалобой на действия коллеги при рассмотрении возражения</a:t>
            </a:r>
          </a:p>
          <a:p>
            <a:r>
              <a:rPr lang="ru-RU" altLang="ru-RU" sz="2400" dirty="0"/>
              <a:t>По результатам рассмотрения жалобы Президент ЕАПВ:</a:t>
            </a:r>
          </a:p>
          <a:p>
            <a:pPr lvl="1"/>
            <a:r>
              <a:rPr lang="ru-RU" altLang="ru-RU" sz="2400" dirty="0"/>
              <a:t>назначить повторное рассмотрение возражения</a:t>
            </a:r>
          </a:p>
          <a:p>
            <a:pPr lvl="1"/>
            <a:r>
              <a:rPr lang="ru-RU" altLang="ru-RU" sz="2400" dirty="0"/>
              <a:t>отклонить жалобу</a:t>
            </a:r>
          </a:p>
        </p:txBody>
      </p:sp>
    </p:spTree>
    <p:extLst>
      <p:ext uri="{BB962C8B-B14F-4D97-AF65-F5344CB8AC3E}">
        <p14:creationId xmlns:p14="http://schemas.microsoft.com/office/powerpoint/2010/main" val="87010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Преобразование евразийской заявки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в национальную заявку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901" y="1919356"/>
            <a:ext cx="100863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Заявитель вправе подать ходатайство о преобразовании евразийской заявки в национальную заявку (ст.16 ЕАПК)</a:t>
            </a:r>
          </a:p>
          <a:p>
            <a:r>
              <a:rPr lang="ru-RU" altLang="ru-RU" sz="2000" dirty="0"/>
              <a:t>Срок подачи ходатайства - до истечения шести месяцев</a:t>
            </a:r>
          </a:p>
          <a:p>
            <a:pPr lvl="1"/>
            <a:r>
              <a:rPr lang="ru-RU" altLang="ru-RU" sz="2000" dirty="0"/>
              <a:t> с даты получения уведомления об отказе в выдачи евразийского патента </a:t>
            </a:r>
          </a:p>
          <a:p>
            <a:pPr lvl="1"/>
            <a:r>
              <a:rPr lang="ru-RU" altLang="ru-RU" sz="2000" dirty="0"/>
              <a:t>об отказе в удовлетворении возражения на решение ЕАПВ, поданного согласно статье 15(8) ЕАПК </a:t>
            </a:r>
          </a:p>
          <a:p>
            <a:r>
              <a:rPr lang="ru-RU" altLang="ru-RU" sz="2000" dirty="0"/>
              <a:t>Пошлина за подачу ходатайства </a:t>
            </a:r>
          </a:p>
          <a:p>
            <a:r>
              <a:rPr lang="ru-RU" altLang="ru-RU" sz="2000" dirty="0"/>
              <a:t>Последствия:</a:t>
            </a:r>
          </a:p>
          <a:p>
            <a:pPr lvl="1"/>
            <a:r>
              <a:rPr lang="ru-RU" altLang="ru-RU" sz="2000" dirty="0"/>
              <a:t>ЕАПВ незамедлительно пересылает заверенные копии евразийской заявки в указанные ДГ</a:t>
            </a:r>
          </a:p>
          <a:p>
            <a:pPr lvl="1"/>
            <a:r>
              <a:rPr lang="ru-RU" altLang="ru-RU" sz="2000" dirty="0"/>
              <a:t>в каждом указанном ДГ такая заявка считается правильно оформленной национальной заявкой с сохранением даты подачи (даты приоритета)  евразийской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155729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Признание евразийского патента недействительным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87675" y="1812345"/>
            <a:ext cx="3313113" cy="781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Признание евразийского патента недействительным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3101658"/>
            <a:ext cx="4392612" cy="5619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Административное аннулирование евразийского патента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16463" y="3068638"/>
            <a:ext cx="4284662" cy="5619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/>
              <a:t>Признание евразийского патента недействительным в ДГ</a:t>
            </a:r>
            <a:endParaRPr lang="ru-RU" sz="1400" b="1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2339973" y="2633258"/>
            <a:ext cx="1028377" cy="3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795963" y="2633258"/>
            <a:ext cx="1152524" cy="396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23850" y="3749358"/>
            <a:ext cx="2808288" cy="781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Решение действительно в отношении всех ДГ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795963" y="3716338"/>
            <a:ext cx="3168650" cy="5619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/>
              <a:t>Решение действует только в конкретном ДГ</a:t>
            </a:r>
            <a:endParaRPr lang="ru-RU" sz="1400" b="1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3850" y="4614545"/>
            <a:ext cx="2808288" cy="10001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Процедура рассмотрения: евразийское законодательство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795963" y="4437063"/>
            <a:ext cx="3168650" cy="10001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/>
              <a:t>Процедура рассмотрения: национальное законодательство ДГ</a:t>
            </a:r>
            <a:endParaRPr lang="ru-RU" sz="1400" b="1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3850" y="5734050"/>
            <a:ext cx="2808288" cy="78105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Подача возражения: ограничение по срокам </a:t>
            </a:r>
            <a:r>
              <a:rPr lang="ru-RU" b="1" dirty="0" smtClean="0"/>
              <a:t>(</a:t>
            </a:r>
            <a:r>
              <a:rPr lang="en-US" b="1" dirty="0" smtClean="0"/>
              <a:t>9</a:t>
            </a:r>
            <a:r>
              <a:rPr lang="ru-RU" b="1" dirty="0" smtClean="0"/>
              <a:t> м.)</a:t>
            </a:r>
            <a:endParaRPr lang="ru-RU" b="1" dirty="0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5795963" y="5661025"/>
            <a:ext cx="3170237" cy="9223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/>
              <a:t>Подача возражения (иска): </a:t>
            </a:r>
          </a:p>
          <a:p>
            <a:pPr algn="ctr" eaLnBrk="1" fontAlgn="auto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/>
              <a:t>нет ограничений по срокам</a:t>
            </a:r>
          </a:p>
        </p:txBody>
      </p:sp>
    </p:spTree>
    <p:extLst>
      <p:ext uri="{BB962C8B-B14F-4D97-AF65-F5344CB8AC3E}">
        <p14:creationId xmlns:p14="http://schemas.microsoft.com/office/powerpoint/2010/main" val="193952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Срок подачи возражения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51520" y="4430131"/>
            <a:ext cx="8604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863526" y="4610511"/>
            <a:ext cx="0" cy="4416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41128" y="3178570"/>
            <a:ext cx="2664296" cy="97872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Административное аннулирование евразийского патента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92080" y="3170351"/>
            <a:ext cx="3024336" cy="10001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/>
              <a:t>Признание евразийского патента недействительным в каждом ДГ</a:t>
            </a:r>
            <a:endParaRPr lang="ru-RU" sz="1400" b="1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755576" y="4322181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6273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4709569" y="4617307"/>
            <a:ext cx="0" cy="4653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971600" y="4753981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09569" y="3117590"/>
            <a:ext cx="0" cy="1160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863526" y="3117591"/>
            <a:ext cx="0" cy="1160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51333" y="5114567"/>
            <a:ext cx="2592475" cy="97872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/>
              <a:t>Публикация сведений о выдаче евразийского патента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211960" y="3666940"/>
            <a:ext cx="3896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>
            <a:off x="972865" y="366694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4788024" y="3667189"/>
            <a:ext cx="353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8424271" y="3671496"/>
            <a:ext cx="3962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338438" y="4538081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 dirty="0" smtClean="0">
                <a:solidFill>
                  <a:schemeClr val="tx2"/>
                </a:solidFill>
                <a:latin typeface="Arial" charset="0"/>
              </a:rPr>
              <a:t>9</a:t>
            </a:r>
            <a:r>
              <a:rPr lang="ru-RU" altLang="ru-RU" sz="18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  <a:latin typeface="Arial" charset="0"/>
              </a:rPr>
              <a:t>м.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3059832" y="4753981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7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/>
                </a:solidFill>
              </a:rPr>
              <a:t>ОСНОВАНИЯ ДЛЯ АННУЛИРОВАНИЯ</a:t>
            </a: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58" y="1821136"/>
            <a:ext cx="982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901" y="1919356"/>
            <a:ext cx="10086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596" y="1997839"/>
            <a:ext cx="100117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а) неправомерной выдачи евразийского патента вследствие несоответствия охраняемого им изобретения условиям патентоспособности, установленным Конвенцией и Инструкцией; </a:t>
            </a:r>
            <a:endParaRPr lang="ru-RU" sz="2800" dirty="0" smtClean="0"/>
          </a:p>
          <a:p>
            <a:r>
              <a:rPr lang="ru-RU" sz="2800" dirty="0" smtClean="0"/>
              <a:t>б</a:t>
            </a:r>
            <a:r>
              <a:rPr lang="ru-RU" sz="2800" dirty="0"/>
              <a:t>) наличия в формуле изобретения признаков, отсутствовавших в материалах евразийской заявки на дату ее подачи; 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) несоответствия материалов заявки требованию раскрытия изобретения с полнотой, достаточной для его осуществления специалистом; 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/>
              <a:t>) неправомерного указания в евразийском патенте изобретателя или патентовладельца. </a:t>
            </a:r>
          </a:p>
        </p:txBody>
      </p:sp>
    </p:spTree>
    <p:extLst>
      <p:ext uri="{BB962C8B-B14F-4D97-AF65-F5344CB8AC3E}">
        <p14:creationId xmlns:p14="http://schemas.microsoft.com/office/powerpoint/2010/main" val="857808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4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Евразийская патентная конвенция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80404" y="1855605"/>
            <a:ext cx="7526567" cy="50372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Евразийская патентная система действует на основании </a:t>
            </a:r>
            <a:r>
              <a:rPr lang="ru-RU" sz="2000" b="1" dirty="0" smtClean="0">
                <a:solidFill>
                  <a:srgbClr val="FF0000"/>
                </a:solidFill>
              </a:rPr>
              <a:t>Евразийской патентной конвенции</a:t>
            </a:r>
            <a:r>
              <a:rPr lang="ru-RU" sz="2000" dirty="0" smtClean="0"/>
              <a:t>, которая была подписана </a:t>
            </a:r>
            <a:r>
              <a:rPr lang="ru-RU" sz="2000" b="1" dirty="0" smtClean="0">
                <a:solidFill>
                  <a:srgbClr val="FF0000"/>
                </a:solidFill>
              </a:rPr>
              <a:t>9 сентября 1994 г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>на заседании Совета Глав Правительств СНГ в г. Москве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Евразийская патентная конвенция вступила в силу </a:t>
            </a:r>
            <a:r>
              <a:rPr lang="ru-RU" sz="2000" b="1" dirty="0" smtClean="0">
                <a:solidFill>
                  <a:srgbClr val="FF0000"/>
                </a:solidFill>
              </a:rPr>
              <a:t>12 августа 1995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Евразийская </a:t>
            </a:r>
            <a:r>
              <a:rPr lang="ru-RU" sz="2000" dirty="0"/>
              <a:t>система правовой охраны промышленных </a:t>
            </a:r>
            <a:r>
              <a:rPr lang="ru-RU" sz="2000" dirty="0" smtClean="0"/>
              <a:t>образцов  действует на основании </a:t>
            </a:r>
            <a:r>
              <a:rPr lang="ru-RU" sz="2000" b="1" dirty="0" smtClean="0">
                <a:solidFill>
                  <a:srgbClr val="FF0000"/>
                </a:solidFill>
              </a:rPr>
              <a:t>Протокола </a:t>
            </a:r>
            <a:r>
              <a:rPr lang="ru-RU" sz="2000" b="1" dirty="0">
                <a:solidFill>
                  <a:srgbClr val="FF0000"/>
                </a:solidFill>
              </a:rPr>
              <a:t>об охране промышленных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образцов</a:t>
            </a:r>
            <a:r>
              <a:rPr lang="ru-RU" sz="2000" dirty="0" smtClean="0"/>
              <a:t> к </a:t>
            </a:r>
            <a:r>
              <a:rPr lang="ru-RU" sz="2000" dirty="0"/>
              <a:t>Евразийской патентной </a:t>
            </a:r>
            <a:r>
              <a:rPr lang="ru-RU" sz="2000" dirty="0" smtClean="0"/>
              <a:t>конвенции, который был  принят </a:t>
            </a:r>
            <a:r>
              <a:rPr lang="ru-RU" sz="2000" dirty="0"/>
              <a:t>в рамках Дипломатической конференции от </a:t>
            </a:r>
            <a:r>
              <a:rPr lang="ru-RU" sz="2000" b="1" dirty="0" smtClean="0">
                <a:solidFill>
                  <a:srgbClr val="FF0000"/>
                </a:solidFill>
              </a:rPr>
              <a:t>9 </a:t>
            </a:r>
            <a:r>
              <a:rPr lang="ru-RU" sz="2000" b="1" dirty="0">
                <a:solidFill>
                  <a:srgbClr val="FF0000"/>
                </a:solidFill>
              </a:rPr>
              <a:t>сентября 2019 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Прием </a:t>
            </a:r>
            <a:r>
              <a:rPr lang="ru-RU" sz="2000" dirty="0"/>
              <a:t>евразийских </a:t>
            </a:r>
            <a:r>
              <a:rPr lang="ru-RU" sz="2000" dirty="0" smtClean="0"/>
              <a:t>заявок на промышленные образцы начался с  </a:t>
            </a:r>
            <a:r>
              <a:rPr lang="ru-RU" sz="2000" b="1" dirty="0">
                <a:solidFill>
                  <a:srgbClr val="FF0000"/>
                </a:solidFill>
              </a:rPr>
              <a:t>1 июня 2021 </a:t>
            </a:r>
            <a:r>
              <a:rPr lang="ru-RU" sz="2000" b="1" dirty="0" smtClean="0">
                <a:solidFill>
                  <a:srgbClr val="FF0000"/>
                </a:solidFill>
              </a:rPr>
              <a:t>г.</a:t>
            </a:r>
            <a:endParaRPr lang="ru-R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Cross a4 p4aper.png" descr="Cross a4 p4aper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5414"/>
          <a:stretch>
            <a:fillRect/>
          </a:stretch>
        </p:blipFill>
        <p:spPr>
          <a:xfrm>
            <a:off x="7184571" y="872048"/>
            <a:ext cx="4287203" cy="3813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Front View A4 Paper Mockup.png" descr="Front View A4 Paper Mock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419" y="3558752"/>
            <a:ext cx="3118924" cy="3059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32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Государства –участники ЕАПК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6" y="1782907"/>
            <a:ext cx="89820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Действие протокола </a:t>
            </a:r>
            <a:r>
              <a:rPr lang="ru-RU" dirty="0"/>
              <a:t>об охране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промышленных </a:t>
            </a:r>
            <a:r>
              <a:rPr lang="ru-RU" dirty="0"/>
              <a:t>образцов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05077" y="1729014"/>
            <a:ext cx="9121094" cy="4857750"/>
            <a:chOff x="705077" y="1729014"/>
            <a:chExt cx="9121094" cy="48577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77" y="1729014"/>
              <a:ext cx="8982075" cy="485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344229" y="4157889"/>
              <a:ext cx="2481942" cy="227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23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Евразийское патентное ведомство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839788" y="2129969"/>
            <a:ext cx="5014912" cy="39950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Основные функции ЕАПВ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получение евразийских заявок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проведение экспертизы заявленных изобретений </a:t>
            </a:r>
            <a:r>
              <a:rPr lang="ru-RU" sz="1600" dirty="0" smtClean="0"/>
              <a:t>и </a:t>
            </a:r>
            <a:r>
              <a:rPr lang="ru-RU" sz="1600" dirty="0"/>
              <a:t>промышленных </a:t>
            </a:r>
            <a:r>
              <a:rPr lang="ru-RU" sz="1600" dirty="0" smtClean="0"/>
              <a:t>образцов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выдача евразийских патентов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Местонахождение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г. Москва, Российская Федерация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Соглашение между правительством РФ и ЕАПО о штаб-квартире </a:t>
            </a:r>
            <a:r>
              <a:rPr lang="ru-RU" sz="1800" dirty="0" smtClean="0"/>
              <a:t>ЕАПО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42549"/>
          </a:xfrm>
          <a:prstGeom prst="rect">
            <a:avLst/>
          </a:prstGeom>
        </p:spPr>
      </p:pic>
      <p:pic>
        <p:nvPicPr>
          <p:cNvPr id="21" name="Picture 3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 b="15158"/>
          <a:stretch>
            <a:fillRect/>
          </a:stretch>
        </p:blipFill>
        <p:spPr bwMode="auto">
          <a:xfrm>
            <a:off x="6642099" y="1074056"/>
            <a:ext cx="4301671" cy="19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0" b="25010"/>
          <a:stretch>
            <a:fillRect/>
          </a:stretch>
        </p:blipFill>
        <p:spPr bwMode="auto">
          <a:xfrm>
            <a:off x="7678057" y="3526970"/>
            <a:ext cx="3976913" cy="233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02"/>
          <p:cNvSpPr txBox="1"/>
          <p:nvPr/>
        </p:nvSpPr>
        <p:spPr>
          <a:xfrm>
            <a:off x="11753776" y="147530"/>
            <a:ext cx="378620" cy="27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 fontScale="92500" lnSpcReduction="20000"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10</a:t>
            </a:r>
            <a:endParaRPr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7" y="878106"/>
            <a:ext cx="5009469" cy="1600200"/>
          </a:xfrm>
        </p:spPr>
        <p:txBody>
          <a:bodyPr>
            <a:noAutofit/>
          </a:bodyPr>
          <a:lstStyle/>
          <a:p>
            <a:r>
              <a:rPr lang="ru-RU" dirty="0" smtClean="0"/>
              <a:t>Назначение ЕАПВ международным органом в рамках РСТ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BCB66DB-8215-3061-F209-274A73427C9B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888" y="1467647"/>
            <a:ext cx="4661928" cy="42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7" y="2525483"/>
            <a:ext cx="5880327" cy="37446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7 октября 2021 г</a:t>
            </a:r>
            <a:r>
              <a:rPr lang="ru-RU" dirty="0" smtClean="0"/>
              <a:t>. в рамках шестьдесят второй серии заседаний Ассамблей государств–членов Всемирной организации интеллектуальной собственности (ВОИС) ЕАПВ было назначено </a:t>
            </a:r>
            <a:r>
              <a:rPr lang="ru-RU" b="1" dirty="0" smtClean="0">
                <a:solidFill>
                  <a:srgbClr val="FF0000"/>
                </a:solidFill>
              </a:rPr>
              <a:t>Международным поисковым органом и Органом международной предварительной экспертизы</a:t>
            </a:r>
            <a:r>
              <a:rPr lang="ru-RU" dirty="0" smtClean="0"/>
              <a:t> в соответствии с Договором о патентной кооперации (</a:t>
            </a:r>
            <a:r>
              <a:rPr lang="en-US" dirty="0" smtClean="0"/>
              <a:t>PCT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ЕАПВ начало работу в качестве международного органа в рамках </a:t>
            </a:r>
            <a:r>
              <a:rPr lang="en-US" dirty="0" smtClean="0"/>
              <a:t>PCT </a:t>
            </a:r>
            <a:r>
              <a:rPr lang="ru-RU" b="1" dirty="0" smtClean="0">
                <a:solidFill>
                  <a:srgbClr val="FF0000"/>
                </a:solidFill>
              </a:rPr>
              <a:t>с 1 июля 2022 г.</a:t>
            </a:r>
            <a:r>
              <a:rPr lang="ru-RU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сегодня ЕАПВ признано компетентным Международным органом патентными ведомствами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 стран (</a:t>
            </a:r>
            <a:r>
              <a:rPr lang="en-US" b="1" dirty="0" smtClean="0">
                <a:solidFill>
                  <a:srgbClr val="FF0000"/>
                </a:solidFill>
              </a:rPr>
              <a:t>BY, RU, TJ, AM, KG, AZ, TM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5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870853"/>
            <a:ext cx="4849812" cy="1277257"/>
          </a:xfrm>
        </p:spPr>
        <p:txBody>
          <a:bodyPr>
            <a:noAutofit/>
          </a:bodyPr>
          <a:lstStyle/>
          <a:p>
            <a:r>
              <a:rPr lang="ru-RU" dirty="0"/>
              <a:t>Основные нормативные </a:t>
            </a:r>
            <a:r>
              <a:rPr lang="ru-RU" dirty="0" smtClean="0"/>
              <a:t>документы</a:t>
            </a:r>
            <a:r>
              <a:rPr lang="en-US" dirty="0" smtClean="0"/>
              <a:t> </a:t>
            </a:r>
            <a:r>
              <a:rPr lang="en-US" sz="2800" b="0" dirty="0" smtClean="0"/>
              <a:t>(eapo.org)</a:t>
            </a:r>
            <a:endParaRPr lang="ru-RU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7" y="2191657"/>
            <a:ext cx="5140099" cy="406399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Евразийская патентная </a:t>
            </a:r>
            <a:r>
              <a:rPr lang="ru-RU" dirty="0" smtClean="0"/>
              <a:t>конвенция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Протокол об охране промышленных образцов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Патентная инструкция к евразийской патентной конвенции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Положение о пошлинах Евразийской патентной организации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за юридически значимые и иные действия, совершаемые в отношении заявок на выдачу евразийских патентов на  </a:t>
            </a:r>
            <a:r>
              <a:rPr lang="ru-RU" dirty="0">
                <a:solidFill>
                  <a:srgbClr val="FF0000"/>
                </a:solidFill>
              </a:rPr>
              <a:t>изобретения</a:t>
            </a:r>
            <a:r>
              <a:rPr lang="ru-RU" dirty="0"/>
              <a:t> и евразийских патентов на изобретения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Положение о пошлинах Евразийской патентной организации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за юридически значимые и иные действия, совершаемые в отношении заявок на выдачу евразийских патентов на </a:t>
            </a:r>
            <a:r>
              <a:rPr lang="ru-RU" dirty="0">
                <a:solidFill>
                  <a:srgbClr val="FF0000"/>
                </a:solidFill>
              </a:rPr>
              <a:t>промышленные образцы </a:t>
            </a:r>
            <a:r>
              <a:rPr lang="ru-RU" dirty="0"/>
              <a:t>и евразийских патентов на промышленные </a:t>
            </a:r>
            <a:r>
              <a:rPr lang="ru-RU" dirty="0" smtClean="0"/>
              <a:t>образцы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Правила </a:t>
            </a:r>
            <a:r>
              <a:rPr lang="ru-RU" dirty="0"/>
              <a:t>составления, подачи и рассмотрения заявок на выдачу евразийских патентов на </a:t>
            </a:r>
            <a:r>
              <a:rPr lang="ru-RU" dirty="0" smtClean="0">
                <a:solidFill>
                  <a:srgbClr val="FF0000"/>
                </a:solidFill>
              </a:rPr>
              <a:t>изобретения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Правила составления, подачи и рассмотрения заявок на выдачу евразийского патента на </a:t>
            </a:r>
            <a:r>
              <a:rPr lang="ru-RU" dirty="0">
                <a:solidFill>
                  <a:srgbClr val="FF0000"/>
                </a:solidFill>
              </a:rPr>
              <a:t>промышленный образец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Picture 2"/>
          <p:cNvPicPr preferRelativeResize="0">
            <a:picLocks noGrp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 b="3748"/>
          <a:stretch/>
        </p:blipFill>
        <p:spPr bwMode="auto">
          <a:xfrm>
            <a:off x="5921827" y="959129"/>
            <a:ext cx="5413828" cy="47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655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Евразийский патент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>
          <a:xfrm>
            <a:off x="875541" y="4037664"/>
            <a:ext cx="4742345" cy="34163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1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заявка </a:t>
            </a:r>
            <a:endParaRPr lang="ru-RU" sz="1600" b="1" dirty="0"/>
          </a:p>
          <a:p>
            <a:r>
              <a:rPr lang="ru-RU" sz="5400" b="1" dirty="0">
                <a:solidFill>
                  <a:srgbClr val="FF0000"/>
                </a:solidFill>
              </a:rPr>
              <a:t>1</a:t>
            </a:r>
            <a:r>
              <a:rPr lang="ru-RU" sz="1600" b="1" dirty="0"/>
              <a:t> </a:t>
            </a:r>
            <a:r>
              <a:rPr lang="ru-RU" sz="2400" b="1" dirty="0" smtClean="0"/>
              <a:t>язык (русский)</a:t>
            </a:r>
            <a:endParaRPr lang="ru-RU" sz="1600" b="1" dirty="0"/>
          </a:p>
          <a:p>
            <a:r>
              <a:rPr lang="ru-RU" sz="5400" b="1" dirty="0">
                <a:solidFill>
                  <a:srgbClr val="FF0000"/>
                </a:solidFill>
              </a:rPr>
              <a:t>1</a:t>
            </a:r>
            <a:r>
              <a:rPr lang="ru-RU" sz="4000" b="1" dirty="0"/>
              <a:t> </a:t>
            </a:r>
            <a:r>
              <a:rPr lang="ru-RU" sz="2400" b="1" dirty="0" smtClean="0"/>
              <a:t>экспертиза</a:t>
            </a:r>
            <a:endParaRPr lang="ru-RU" sz="2400" b="1" dirty="0"/>
          </a:p>
          <a:p>
            <a:r>
              <a:rPr lang="ru-RU" sz="5400" b="1" dirty="0" smtClean="0">
                <a:solidFill>
                  <a:srgbClr val="FF0000"/>
                </a:solidFill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набор пошлин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1</a:t>
            </a:r>
            <a:r>
              <a:rPr lang="ru-RU" sz="1600" b="1" dirty="0" smtClean="0"/>
              <a:t> </a:t>
            </a:r>
            <a:r>
              <a:rPr lang="ru-RU" sz="2400" b="1" dirty="0" smtClean="0"/>
              <a:t>поверенный</a:t>
            </a:r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600660"/>
            <a:ext cx="2908092" cy="1076195"/>
          </a:xfrm>
          <a:prstGeom prst="rect">
            <a:avLst/>
          </a:prstGeom>
        </p:spPr>
      </p:pic>
      <p:pic>
        <p:nvPicPr>
          <p:cNvPr id="7" name="Cross a4 paper.png" descr="Cross a4 paper.png"/>
          <p:cNvPicPr>
            <a:picLocks noChangeAspect="1"/>
          </p:cNvPicPr>
          <p:nvPr/>
        </p:nvPicPr>
        <p:blipFill>
          <a:blip r:embed="rId3"/>
          <a:srcRect l="27442" t="15997"/>
          <a:stretch>
            <a:fillRect/>
          </a:stretch>
        </p:blipFill>
        <p:spPr>
          <a:xfrm>
            <a:off x="3877149" y="2386465"/>
            <a:ext cx="2847458" cy="35076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6724607" y="1884765"/>
            <a:ext cx="3888429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единый патент </a:t>
            </a:r>
            <a:r>
              <a:rPr lang="ru-RU" b="1" dirty="0"/>
              <a:t>на изобретение, действующий на территории</a:t>
            </a:r>
          </a:p>
          <a:p>
            <a:r>
              <a:rPr lang="ru-RU" sz="9600" b="1" dirty="0">
                <a:solidFill>
                  <a:srgbClr val="FF0000"/>
                </a:solidFill>
              </a:rPr>
              <a:t>8</a:t>
            </a:r>
            <a:r>
              <a:rPr lang="ru-RU" b="1" dirty="0"/>
              <a:t> СТРАН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24607" y="4187598"/>
            <a:ext cx="3888429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ваш </a:t>
            </a:r>
            <a:r>
              <a:rPr lang="ru-RU" b="1" dirty="0">
                <a:solidFill>
                  <a:srgbClr val="FF0000"/>
                </a:solidFill>
              </a:rPr>
              <a:t>дизайн</a:t>
            </a:r>
            <a:r>
              <a:rPr lang="ru-RU" b="1" dirty="0"/>
              <a:t> одновременно будет охраняться в</a:t>
            </a:r>
          </a:p>
          <a:p>
            <a:r>
              <a:rPr lang="ru-RU" sz="9600" b="1" dirty="0">
                <a:solidFill>
                  <a:srgbClr val="FF0000"/>
                </a:solidFill>
              </a:rPr>
              <a:t>7</a:t>
            </a:r>
            <a:r>
              <a:rPr lang="ru-RU" dirty="0"/>
              <a:t> </a:t>
            </a:r>
            <a:r>
              <a:rPr lang="ru-RU" b="1" dirty="0"/>
              <a:t>СТРАНАХ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8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АПВ_шаблон_презентации_русская_fin (1)">
  <a:themeElements>
    <a:clrScheme name="ЕАПО_4">
      <a:dk1>
        <a:srgbClr val="000000"/>
      </a:dk1>
      <a:lt1>
        <a:srgbClr val="E3E6E6"/>
      </a:lt1>
      <a:dk2>
        <a:srgbClr val="FEFFFE"/>
      </a:dk2>
      <a:lt2>
        <a:srgbClr val="454646"/>
      </a:lt2>
      <a:accent1>
        <a:srgbClr val="3C2FD6"/>
      </a:accent1>
      <a:accent2>
        <a:srgbClr val="03D2C6"/>
      </a:accent2>
      <a:accent3>
        <a:srgbClr val="EFB800"/>
      </a:accent3>
      <a:accent4>
        <a:srgbClr val="FF5F55"/>
      </a:accent4>
      <a:accent5>
        <a:srgbClr val="009D52"/>
      </a:accent5>
      <a:accent6>
        <a:srgbClr val="D8DBDB"/>
      </a:accent6>
      <a:hlink>
        <a:srgbClr val="0082FF"/>
      </a:hlink>
      <a:folHlink>
        <a:srgbClr val="707FC6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ЕАПВ_шаблон_презентации_русская_fin (1)</Template>
  <TotalTime>3124</TotalTime>
  <Words>1585</Words>
  <Application>Microsoft Office PowerPoint</Application>
  <PresentationFormat>Произвольный</PresentationFormat>
  <Paragraphs>213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Wingdings</vt:lpstr>
      <vt:lpstr>Montserrat-Regular</vt:lpstr>
      <vt:lpstr>Tektur Bold</vt:lpstr>
      <vt:lpstr>Segoe UI</vt:lpstr>
      <vt:lpstr>Tektur Regular</vt:lpstr>
      <vt:lpstr>Montserrat Bold</vt:lpstr>
      <vt:lpstr>Montserrat</vt:lpstr>
      <vt:lpstr>Calibri</vt:lpstr>
      <vt:lpstr>Verdana</vt:lpstr>
      <vt:lpstr>Liberation Sans</vt:lpstr>
      <vt:lpstr>Helvetica Neue Medium</vt:lpstr>
      <vt:lpstr>Tektur</vt:lpstr>
      <vt:lpstr>ЕАПВ_шаблон_презентации_русская_fin (1)</vt:lpstr>
      <vt:lpstr>Специальное оформление</vt:lpstr>
      <vt:lpstr>1_Специальное оформление</vt:lpstr>
      <vt:lpstr>Презентация PowerPoint</vt:lpstr>
      <vt:lpstr>Евразийская патентная система</vt:lpstr>
      <vt:lpstr>Евразийская патентная конвенция</vt:lpstr>
      <vt:lpstr>Государства –участники ЕАПК</vt:lpstr>
      <vt:lpstr>Действие протокола об охране  промышленных образцов</vt:lpstr>
      <vt:lpstr>Евразийское патентное ведомство</vt:lpstr>
      <vt:lpstr>Назначение ЕАПВ международным органом в рамках РСТ</vt:lpstr>
      <vt:lpstr>Основные нормативные документы (eapo.org)</vt:lpstr>
      <vt:lpstr>Евразийский патент</vt:lpstr>
      <vt:lpstr>Евразийский патент – единый патент</vt:lpstr>
      <vt:lpstr>Евразийский патент – надежный патент</vt:lpstr>
      <vt:lpstr>Затраты на патентование изобретения</vt:lpstr>
      <vt:lpstr>Затраты на патентование изобретения</vt:lpstr>
      <vt:lpstr>Затраты на патентование промышленного образца</vt:lpstr>
      <vt:lpstr>Куда подавать  евразийскую заявку</vt:lpstr>
      <vt:lpstr>Евразийские патентные поверенные</vt:lpstr>
      <vt:lpstr>Основные этапы процедуры</vt:lpstr>
      <vt:lpstr>Куда подавать  евразийскую заявку</vt:lpstr>
      <vt:lpstr>Формальная экспертиза</vt:lpstr>
      <vt:lpstr>Проведение патентного поиска</vt:lpstr>
      <vt:lpstr>Публикация евразийской заявки</vt:lpstr>
      <vt:lpstr>Публикация евразийской заявки</vt:lpstr>
      <vt:lpstr>Экспертиза евразийской заявки  по существу</vt:lpstr>
      <vt:lpstr>Подача возражений на решения об отказе  в выдаче евразийского патента </vt:lpstr>
      <vt:lpstr>Преобразование евразийской заявки  в национальную заявку</vt:lpstr>
      <vt:lpstr>Признание евразийского патента недействительным</vt:lpstr>
      <vt:lpstr>Срок подачи возражения</vt:lpstr>
      <vt:lpstr>ОСНОВАНИЯ ДЛЯ АННУЛИРОВАНИЯ 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Панько Валентин Юрьевич</dc:creator>
  <cp:lastModifiedBy>Юсупов Муин Наимович</cp:lastModifiedBy>
  <cp:revision>93</cp:revision>
  <dcterms:created xsi:type="dcterms:W3CDTF">2022-12-11T09:17:29Z</dcterms:created>
  <dcterms:modified xsi:type="dcterms:W3CDTF">2023-06-02T14:02:21Z</dcterms:modified>
</cp:coreProperties>
</file>