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774" r:id="rId2"/>
    <p:sldMasterId id="2147483789" r:id="rId3"/>
  </p:sldMasterIdLst>
  <p:notesMasterIdLst>
    <p:notesMasterId r:id="rId28"/>
  </p:notesMasterIdLst>
  <p:sldIdLst>
    <p:sldId id="273" r:id="rId4"/>
    <p:sldId id="453" r:id="rId5"/>
    <p:sldId id="456" r:id="rId6"/>
    <p:sldId id="464" r:id="rId7"/>
    <p:sldId id="454" r:id="rId8"/>
    <p:sldId id="455" r:id="rId9"/>
    <p:sldId id="457" r:id="rId10"/>
    <p:sldId id="465" r:id="rId11"/>
    <p:sldId id="468" r:id="rId12"/>
    <p:sldId id="469" r:id="rId13"/>
    <p:sldId id="470" r:id="rId14"/>
    <p:sldId id="471" r:id="rId15"/>
    <p:sldId id="472" r:id="rId16"/>
    <p:sldId id="458" r:id="rId17"/>
    <p:sldId id="459" r:id="rId18"/>
    <p:sldId id="460" r:id="rId19"/>
    <p:sldId id="461" r:id="rId20"/>
    <p:sldId id="462" r:id="rId21"/>
    <p:sldId id="463" r:id="rId22"/>
    <p:sldId id="466" r:id="rId23"/>
    <p:sldId id="467" r:id="rId24"/>
    <p:sldId id="475" r:id="rId25"/>
    <p:sldId id="474" r:id="rId26"/>
    <p:sldId id="452" r:id="rId27"/>
  </p:sldIdLst>
  <p:sldSz cx="12192000" cy="6858000"/>
  <p:notesSz cx="6858000" cy="9144000"/>
  <p:embeddedFontLs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Tektur" panose="020B0604020202020204" charset="0"/>
      <p:regular r:id="rId33"/>
      <p:bold r:id="rId34"/>
    </p:embeddedFont>
    <p:embeddedFont>
      <p:font typeface="Montserrat" panose="020B0604020202020204" charset="-52"/>
      <p:regular r:id="rId35"/>
      <p:bold r:id="rId36"/>
      <p:italic r:id="rId37"/>
      <p:boldItalic r:id="rId38"/>
    </p:embeddedFont>
    <p:embeddedFont>
      <p:font typeface="Tektur Bold" panose="020B0604020202020204" charset="0"/>
      <p:bold r:id="rId39"/>
      <p: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C2FD6"/>
    <a:srgbClr val="F40956"/>
    <a:srgbClr val="EFB900"/>
    <a:srgbClr val="009E52"/>
    <a:srgbClr val="02D3C6"/>
    <a:srgbClr val="E8EBEB"/>
    <a:srgbClr val="2D3847"/>
    <a:srgbClr val="621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0136" autoAdjust="0"/>
  </p:normalViewPr>
  <p:slideViewPr>
    <p:cSldViewPr snapToGrid="0">
      <p:cViewPr>
        <p:scale>
          <a:sx n="122" d="100"/>
          <a:sy n="122" d="100"/>
        </p:scale>
        <p:origin x="-72" y="-300"/>
      </p:cViewPr>
      <p:guideLst>
        <p:guide orient="horz" pos="3498"/>
        <p:guide orient="horz" pos="459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B4C80-D1C8-40B8-8A91-A96BF11EFDD5}" type="doc">
      <dgm:prSet loTypeId="urn:microsoft.com/office/officeart/2005/8/layout/hierarchy2" loCatId="hierarchy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4BCAF45-770D-4580-A031-76E3B141A2D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/>
              </a:solidFill>
            </a:rPr>
            <a:t>Машиночитаемый носитель информации,, </a:t>
          </a:r>
        </a:p>
        <a:p>
          <a:r>
            <a:rPr lang="ru-RU" dirty="0" smtClean="0"/>
            <a:t>содержащий инструкции обеспечивающие реализацию функционального назначения</a:t>
          </a:r>
          <a:endParaRPr lang="en-US" b="1" dirty="0" smtClean="0">
            <a:solidFill>
              <a:srgbClr val="FF0000"/>
            </a:solidFill>
          </a:endParaRPr>
        </a:p>
      </dgm:t>
    </dgm:pt>
    <dgm:pt modelId="{1C8EBFFA-F03C-4071-8068-E6612F4FE7D7}" type="parTrans" cxnId="{01E6A55B-009D-44F2-A1C8-812787AC3FA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EE091A0B-2A9D-49A8-9761-5AD3234A11A3}" type="sibTrans" cxnId="{01E6A55B-009D-44F2-A1C8-812787AC3FA7}">
      <dgm:prSet/>
      <dgm:spPr/>
      <dgm:t>
        <a:bodyPr/>
        <a:lstStyle/>
        <a:p>
          <a:endParaRPr lang="ru-RU"/>
        </a:p>
      </dgm:t>
    </dgm:pt>
    <dgm:pt modelId="{97708A23-1391-411D-97CD-B40299BC777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Изобретения</a:t>
          </a:r>
          <a:r>
            <a:rPr lang="ru-RU" sz="2000" dirty="0" smtClean="0"/>
            <a:t>, реализуемые с использованием компьютера </a:t>
          </a:r>
          <a:r>
            <a:rPr lang="ru-RU" sz="2000" b="1" dirty="0" smtClean="0"/>
            <a:t>могут быть заявлены как</a:t>
          </a:r>
          <a:r>
            <a:rPr lang="ru-RU" sz="2000" dirty="0" smtClean="0"/>
            <a:t>:</a:t>
          </a:r>
          <a:endParaRPr lang="ru-RU" sz="2000" b="1" dirty="0">
            <a:solidFill>
              <a:srgbClr val="FF0000"/>
            </a:solidFill>
          </a:endParaRPr>
        </a:p>
      </dgm:t>
    </dgm:pt>
    <dgm:pt modelId="{B654CED0-440F-42B6-892E-23492BDCEDA1}" type="parTrans" cxnId="{3145E996-1EE9-494C-9BCD-8B2055E86CD5}">
      <dgm:prSet/>
      <dgm:spPr/>
      <dgm:t>
        <a:bodyPr/>
        <a:lstStyle/>
        <a:p>
          <a:endParaRPr lang="ru-RU"/>
        </a:p>
      </dgm:t>
    </dgm:pt>
    <dgm:pt modelId="{5CF156CD-BB68-433D-8D45-5EB0D4C63096}" type="sibTrans" cxnId="{3145E996-1EE9-494C-9BCD-8B2055E86CD5}">
      <dgm:prSet/>
      <dgm:spPr/>
      <dgm:t>
        <a:bodyPr/>
        <a:lstStyle/>
        <a:p>
          <a:endParaRPr lang="ru-RU"/>
        </a:p>
      </dgm:t>
    </dgm:pt>
    <dgm:pt modelId="{09C43E49-74D2-4951-A779-6C1C9F92A3B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0000"/>
              </a:solidFill>
            </a:rPr>
            <a:t>Способ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Реализуемый на компьютере</a:t>
          </a:r>
          <a:endParaRPr lang="ru-RU" sz="2000" b="1" dirty="0">
            <a:solidFill>
              <a:srgbClr val="FF0000"/>
            </a:solidFill>
          </a:endParaRPr>
        </a:p>
      </dgm:t>
    </dgm:pt>
    <dgm:pt modelId="{65A96ACC-35AE-44E9-8D0D-4B26CD508DDB}" type="parTrans" cxnId="{38C09104-2983-47AA-A76C-E6071542FA9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73A6DFDF-77F4-4F82-ACCC-F183D64919CE}" type="sibTrans" cxnId="{38C09104-2983-47AA-A76C-E6071542FA99}">
      <dgm:prSet/>
      <dgm:spPr/>
      <dgm:t>
        <a:bodyPr/>
        <a:lstStyle/>
        <a:p>
          <a:endParaRPr lang="ru-RU"/>
        </a:p>
      </dgm:t>
    </dgm:pt>
    <dgm:pt modelId="{5D00D4A2-9793-4BDF-A059-BF215FA5B3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C2FD6"/>
              </a:solidFill>
            </a:rPr>
            <a:t>Система (устройство), </a:t>
          </a:r>
        </a:p>
        <a:p>
          <a:r>
            <a:rPr lang="ru-RU" sz="2000" dirty="0" smtClean="0"/>
            <a:t>содержащая процессор и хранящиеся в памяти инструкции, обеспечивающие реализацию функционального назначения</a:t>
          </a:r>
          <a:endParaRPr lang="ru-RU" sz="2000" b="0" dirty="0"/>
        </a:p>
      </dgm:t>
    </dgm:pt>
    <dgm:pt modelId="{E3E9BFBD-2132-4276-A677-8F22D6299387}" type="parTrans" cxnId="{B19DAEE7-AD8D-4FE5-A67B-238A6DD4C72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1F3FC4C1-41D8-4726-A9DD-F52EB5F05075}" type="sibTrans" cxnId="{B19DAEE7-AD8D-4FE5-A67B-238A6DD4C727}">
      <dgm:prSet/>
      <dgm:spPr/>
      <dgm:t>
        <a:bodyPr/>
        <a:lstStyle/>
        <a:p>
          <a:endParaRPr lang="ru-RU"/>
        </a:p>
      </dgm:t>
    </dgm:pt>
    <dgm:pt modelId="{0DE690AE-C7F0-4D96-B64D-ACF5D7F1F6D8}" type="pres">
      <dgm:prSet presAssocID="{CB0B4C80-D1C8-40B8-8A91-A96BF11EFD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EAE5C-1C98-46DC-9A75-36C9D687F8BD}" type="pres">
      <dgm:prSet presAssocID="{97708A23-1391-411D-97CD-B40299BC7772}" presName="root1" presStyleCnt="0"/>
      <dgm:spPr/>
    </dgm:pt>
    <dgm:pt modelId="{7583F6EA-9A83-4C03-B1CF-2C6C7C3983CD}" type="pres">
      <dgm:prSet presAssocID="{97708A23-1391-411D-97CD-B40299BC7772}" presName="LevelOneTextNode" presStyleLbl="node0" presStyleIdx="0" presStyleCnt="1" custScaleX="175469" custScaleY="583215" custLinFactNeighborX="-7344" custLinFactNeighborY="2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A6148B-E921-40C8-9A24-7CC494F25E16}" type="pres">
      <dgm:prSet presAssocID="{97708A23-1391-411D-97CD-B40299BC7772}" presName="level2hierChild" presStyleCnt="0"/>
      <dgm:spPr/>
    </dgm:pt>
    <dgm:pt modelId="{53C146E2-9D05-4176-B405-4B052D96E149}" type="pres">
      <dgm:prSet presAssocID="{65A96ACC-35AE-44E9-8D0D-4B26CD508DD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9401DD6-C8E9-473A-8B5E-EE1AD9E08CA0}" type="pres">
      <dgm:prSet presAssocID="{65A96ACC-35AE-44E9-8D0D-4B26CD508DD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FE90127-1E80-43BA-88D8-A8AB17DD71A0}" type="pres">
      <dgm:prSet presAssocID="{09C43E49-74D2-4951-A779-6C1C9F92A3B4}" presName="root2" presStyleCnt="0"/>
      <dgm:spPr/>
    </dgm:pt>
    <dgm:pt modelId="{E8DBAA90-9ED4-4CD3-88F1-653CFCC12909}" type="pres">
      <dgm:prSet presAssocID="{09C43E49-74D2-4951-A779-6C1C9F92A3B4}" presName="LevelTwoTextNode" presStyleLbl="node2" presStyleIdx="0" presStyleCnt="3" custScaleX="316757" custScaleY="176651" custLinFactNeighborX="14879" custLinFactNeighborY="-46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3A9CE-ACD1-4A37-AA11-092D15A17BE4}" type="pres">
      <dgm:prSet presAssocID="{09C43E49-74D2-4951-A779-6C1C9F92A3B4}" presName="level3hierChild" presStyleCnt="0"/>
      <dgm:spPr/>
    </dgm:pt>
    <dgm:pt modelId="{B93F4AF9-7D6A-44A2-A935-06F86908C362}" type="pres">
      <dgm:prSet presAssocID="{E3E9BFBD-2132-4276-A677-8F22D629938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FC58A96-0EFA-4CEB-BE9F-599581744694}" type="pres">
      <dgm:prSet presAssocID="{E3E9BFBD-2132-4276-A677-8F22D629938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78B2747-68A1-40E9-9AF8-DD95B0D267E0}" type="pres">
      <dgm:prSet presAssocID="{5D00D4A2-9793-4BDF-A059-BF215FA5B380}" presName="root2" presStyleCnt="0"/>
      <dgm:spPr/>
    </dgm:pt>
    <dgm:pt modelId="{B36E62C8-3D4B-4BA7-995F-98EFC778FE55}" type="pres">
      <dgm:prSet presAssocID="{5D00D4A2-9793-4BDF-A059-BF215FA5B380}" presName="LevelTwoTextNode" presStyleLbl="node2" presStyleIdx="1" presStyleCnt="3" custScaleX="316757" custScaleY="194588" custLinFactNeighborX="5027" custLinFactNeighborY="1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496C9-717B-4803-AB6C-078EBD6E8426}" type="pres">
      <dgm:prSet presAssocID="{5D00D4A2-9793-4BDF-A059-BF215FA5B380}" presName="level3hierChild" presStyleCnt="0"/>
      <dgm:spPr/>
    </dgm:pt>
    <dgm:pt modelId="{35F3A18C-DEA5-4C6F-B8F3-88BD110F1210}" type="pres">
      <dgm:prSet presAssocID="{1C8EBFFA-F03C-4071-8068-E6612F4FE7D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458195B-D855-4F1E-926B-EA5441D7534E}" type="pres">
      <dgm:prSet presAssocID="{1C8EBFFA-F03C-4071-8068-E6612F4FE7D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C1F4279-010A-4DA9-A1B4-84762E70A97F}" type="pres">
      <dgm:prSet presAssocID="{E4BCAF45-770D-4580-A031-76E3B141A2DE}" presName="root2" presStyleCnt="0"/>
      <dgm:spPr/>
    </dgm:pt>
    <dgm:pt modelId="{A4209578-BD6A-4942-B282-451BC3FFF72B}" type="pres">
      <dgm:prSet presAssocID="{E4BCAF45-770D-4580-A031-76E3B141A2DE}" presName="LevelTwoTextNode" presStyleLbl="node2" presStyleIdx="2" presStyleCnt="3" custScaleX="316757" custScaleY="176898" custLinFactNeighborX="14879" custLinFactNeighborY="46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8981BC-B1F5-49EA-B260-4D769A3F29BA}" type="pres">
      <dgm:prSet presAssocID="{E4BCAF45-770D-4580-A031-76E3B141A2DE}" presName="level3hierChild" presStyleCnt="0"/>
      <dgm:spPr/>
    </dgm:pt>
  </dgm:ptLst>
  <dgm:cxnLst>
    <dgm:cxn modelId="{6C823B24-CC42-4B2C-B607-3C5E2B74ACAB}" type="presOf" srcId="{1C8EBFFA-F03C-4071-8068-E6612F4FE7D7}" destId="{F458195B-D855-4F1E-926B-EA5441D7534E}" srcOrd="1" destOrd="0" presId="urn:microsoft.com/office/officeart/2005/8/layout/hierarchy2"/>
    <dgm:cxn modelId="{1188F150-5782-4D82-8639-128FF94FCFBC}" type="presOf" srcId="{CB0B4C80-D1C8-40B8-8A91-A96BF11EFDD5}" destId="{0DE690AE-C7F0-4D96-B64D-ACF5D7F1F6D8}" srcOrd="0" destOrd="0" presId="urn:microsoft.com/office/officeart/2005/8/layout/hierarchy2"/>
    <dgm:cxn modelId="{8BC293A3-83B9-439E-9EB5-699295337E3A}" type="presOf" srcId="{97708A23-1391-411D-97CD-B40299BC7772}" destId="{7583F6EA-9A83-4C03-B1CF-2C6C7C3983CD}" srcOrd="0" destOrd="0" presId="urn:microsoft.com/office/officeart/2005/8/layout/hierarchy2"/>
    <dgm:cxn modelId="{06061824-0DF3-4ED5-AA66-239EC5F3C808}" type="presOf" srcId="{5D00D4A2-9793-4BDF-A059-BF215FA5B380}" destId="{B36E62C8-3D4B-4BA7-995F-98EFC778FE55}" srcOrd="0" destOrd="0" presId="urn:microsoft.com/office/officeart/2005/8/layout/hierarchy2"/>
    <dgm:cxn modelId="{39CAEEAF-86D3-44C2-8CF8-623B7EA85C9D}" type="presOf" srcId="{65A96ACC-35AE-44E9-8D0D-4B26CD508DDB}" destId="{53C146E2-9D05-4176-B405-4B052D96E149}" srcOrd="0" destOrd="0" presId="urn:microsoft.com/office/officeart/2005/8/layout/hierarchy2"/>
    <dgm:cxn modelId="{5196AC92-3DB7-4CD0-A61F-F36343A4CD71}" type="presOf" srcId="{65A96ACC-35AE-44E9-8D0D-4B26CD508DDB}" destId="{69401DD6-C8E9-473A-8B5E-EE1AD9E08CA0}" srcOrd="1" destOrd="0" presId="urn:microsoft.com/office/officeart/2005/8/layout/hierarchy2"/>
    <dgm:cxn modelId="{0FCFAD51-A67D-4DEF-A9EF-80F4378DD1E4}" type="presOf" srcId="{E3E9BFBD-2132-4276-A677-8F22D6299387}" destId="{B93F4AF9-7D6A-44A2-A935-06F86908C362}" srcOrd="0" destOrd="0" presId="urn:microsoft.com/office/officeart/2005/8/layout/hierarchy2"/>
    <dgm:cxn modelId="{85FEACEB-8138-447A-B5EC-E5204497414B}" type="presOf" srcId="{E4BCAF45-770D-4580-A031-76E3B141A2DE}" destId="{A4209578-BD6A-4942-B282-451BC3FFF72B}" srcOrd="0" destOrd="0" presId="urn:microsoft.com/office/officeart/2005/8/layout/hierarchy2"/>
    <dgm:cxn modelId="{AC60C240-30CC-4C31-BB3F-B36B5A119277}" type="presOf" srcId="{E3E9BFBD-2132-4276-A677-8F22D6299387}" destId="{FFC58A96-0EFA-4CEB-BE9F-599581744694}" srcOrd="1" destOrd="0" presId="urn:microsoft.com/office/officeart/2005/8/layout/hierarchy2"/>
    <dgm:cxn modelId="{BEFB5740-0C97-4162-88BF-00E5814E90EA}" type="presOf" srcId="{1C8EBFFA-F03C-4071-8068-E6612F4FE7D7}" destId="{35F3A18C-DEA5-4C6F-B8F3-88BD110F1210}" srcOrd="0" destOrd="0" presId="urn:microsoft.com/office/officeart/2005/8/layout/hierarchy2"/>
    <dgm:cxn modelId="{01E6A55B-009D-44F2-A1C8-812787AC3FA7}" srcId="{97708A23-1391-411D-97CD-B40299BC7772}" destId="{E4BCAF45-770D-4580-A031-76E3B141A2DE}" srcOrd="2" destOrd="0" parTransId="{1C8EBFFA-F03C-4071-8068-E6612F4FE7D7}" sibTransId="{EE091A0B-2A9D-49A8-9761-5AD3234A11A3}"/>
    <dgm:cxn modelId="{06F4D2FB-F3DC-4718-BD27-7E962480FB7D}" type="presOf" srcId="{09C43E49-74D2-4951-A779-6C1C9F92A3B4}" destId="{E8DBAA90-9ED4-4CD3-88F1-653CFCC12909}" srcOrd="0" destOrd="0" presId="urn:microsoft.com/office/officeart/2005/8/layout/hierarchy2"/>
    <dgm:cxn modelId="{38C09104-2983-47AA-A76C-E6071542FA99}" srcId="{97708A23-1391-411D-97CD-B40299BC7772}" destId="{09C43E49-74D2-4951-A779-6C1C9F92A3B4}" srcOrd="0" destOrd="0" parTransId="{65A96ACC-35AE-44E9-8D0D-4B26CD508DDB}" sibTransId="{73A6DFDF-77F4-4F82-ACCC-F183D64919CE}"/>
    <dgm:cxn modelId="{3145E996-1EE9-494C-9BCD-8B2055E86CD5}" srcId="{CB0B4C80-D1C8-40B8-8A91-A96BF11EFDD5}" destId="{97708A23-1391-411D-97CD-B40299BC7772}" srcOrd="0" destOrd="0" parTransId="{B654CED0-440F-42B6-892E-23492BDCEDA1}" sibTransId="{5CF156CD-BB68-433D-8D45-5EB0D4C63096}"/>
    <dgm:cxn modelId="{B19DAEE7-AD8D-4FE5-A67B-238A6DD4C727}" srcId="{97708A23-1391-411D-97CD-B40299BC7772}" destId="{5D00D4A2-9793-4BDF-A059-BF215FA5B380}" srcOrd="1" destOrd="0" parTransId="{E3E9BFBD-2132-4276-A677-8F22D6299387}" sibTransId="{1F3FC4C1-41D8-4726-A9DD-F52EB5F05075}"/>
    <dgm:cxn modelId="{7961C4C0-D028-476B-96BB-DEC95F7070AC}" type="presParOf" srcId="{0DE690AE-C7F0-4D96-B64D-ACF5D7F1F6D8}" destId="{7D8EAE5C-1C98-46DC-9A75-36C9D687F8BD}" srcOrd="0" destOrd="0" presId="urn:microsoft.com/office/officeart/2005/8/layout/hierarchy2"/>
    <dgm:cxn modelId="{9BEC5841-5F57-4AAE-8A8F-E0AE5D66B149}" type="presParOf" srcId="{7D8EAE5C-1C98-46DC-9A75-36C9D687F8BD}" destId="{7583F6EA-9A83-4C03-B1CF-2C6C7C3983CD}" srcOrd="0" destOrd="0" presId="urn:microsoft.com/office/officeart/2005/8/layout/hierarchy2"/>
    <dgm:cxn modelId="{D0DAC305-3728-4BD1-9E71-1A10698D48D5}" type="presParOf" srcId="{7D8EAE5C-1C98-46DC-9A75-36C9D687F8BD}" destId="{13A6148B-E921-40C8-9A24-7CC494F25E16}" srcOrd="1" destOrd="0" presId="urn:microsoft.com/office/officeart/2005/8/layout/hierarchy2"/>
    <dgm:cxn modelId="{BC1BE0DF-CA7B-42A4-B958-64A49930B102}" type="presParOf" srcId="{13A6148B-E921-40C8-9A24-7CC494F25E16}" destId="{53C146E2-9D05-4176-B405-4B052D96E149}" srcOrd="0" destOrd="0" presId="urn:microsoft.com/office/officeart/2005/8/layout/hierarchy2"/>
    <dgm:cxn modelId="{6AA7AEB2-9180-40AA-BD55-DC55D678DA32}" type="presParOf" srcId="{53C146E2-9D05-4176-B405-4B052D96E149}" destId="{69401DD6-C8E9-473A-8B5E-EE1AD9E08CA0}" srcOrd="0" destOrd="0" presId="urn:microsoft.com/office/officeart/2005/8/layout/hierarchy2"/>
    <dgm:cxn modelId="{981A9F80-33E6-48B7-8B76-572B91437AEB}" type="presParOf" srcId="{13A6148B-E921-40C8-9A24-7CC494F25E16}" destId="{FFE90127-1E80-43BA-88D8-A8AB17DD71A0}" srcOrd="1" destOrd="0" presId="urn:microsoft.com/office/officeart/2005/8/layout/hierarchy2"/>
    <dgm:cxn modelId="{FD0ECD4E-F70E-45E7-9C46-9D79328727A1}" type="presParOf" srcId="{FFE90127-1E80-43BA-88D8-A8AB17DD71A0}" destId="{E8DBAA90-9ED4-4CD3-88F1-653CFCC12909}" srcOrd="0" destOrd="0" presId="urn:microsoft.com/office/officeart/2005/8/layout/hierarchy2"/>
    <dgm:cxn modelId="{3FE8DA55-4F8E-4902-8337-00B44355EDDE}" type="presParOf" srcId="{FFE90127-1E80-43BA-88D8-A8AB17DD71A0}" destId="{0603A9CE-ACD1-4A37-AA11-092D15A17BE4}" srcOrd="1" destOrd="0" presId="urn:microsoft.com/office/officeart/2005/8/layout/hierarchy2"/>
    <dgm:cxn modelId="{C47CF530-16F7-45F8-B55B-55DBB86DBFCF}" type="presParOf" srcId="{13A6148B-E921-40C8-9A24-7CC494F25E16}" destId="{B93F4AF9-7D6A-44A2-A935-06F86908C362}" srcOrd="2" destOrd="0" presId="urn:microsoft.com/office/officeart/2005/8/layout/hierarchy2"/>
    <dgm:cxn modelId="{0FC6797B-195F-47B0-B6B8-0F9ED6CACFF1}" type="presParOf" srcId="{B93F4AF9-7D6A-44A2-A935-06F86908C362}" destId="{FFC58A96-0EFA-4CEB-BE9F-599581744694}" srcOrd="0" destOrd="0" presId="urn:microsoft.com/office/officeart/2005/8/layout/hierarchy2"/>
    <dgm:cxn modelId="{3E1C6AFD-7DE8-4362-8856-09578F3FAC21}" type="presParOf" srcId="{13A6148B-E921-40C8-9A24-7CC494F25E16}" destId="{178B2747-68A1-40E9-9AF8-DD95B0D267E0}" srcOrd="3" destOrd="0" presId="urn:microsoft.com/office/officeart/2005/8/layout/hierarchy2"/>
    <dgm:cxn modelId="{BBCCE692-1426-48B1-AD9D-CD0AC3F19B30}" type="presParOf" srcId="{178B2747-68A1-40E9-9AF8-DD95B0D267E0}" destId="{B36E62C8-3D4B-4BA7-995F-98EFC778FE55}" srcOrd="0" destOrd="0" presId="urn:microsoft.com/office/officeart/2005/8/layout/hierarchy2"/>
    <dgm:cxn modelId="{E353BEA1-71C1-4BC6-BD3D-CEDF936C08F0}" type="presParOf" srcId="{178B2747-68A1-40E9-9AF8-DD95B0D267E0}" destId="{3CC496C9-717B-4803-AB6C-078EBD6E8426}" srcOrd="1" destOrd="0" presId="urn:microsoft.com/office/officeart/2005/8/layout/hierarchy2"/>
    <dgm:cxn modelId="{3D5B6269-8538-4C33-9676-110CEAA764C8}" type="presParOf" srcId="{13A6148B-E921-40C8-9A24-7CC494F25E16}" destId="{35F3A18C-DEA5-4C6F-B8F3-88BD110F1210}" srcOrd="4" destOrd="0" presId="urn:microsoft.com/office/officeart/2005/8/layout/hierarchy2"/>
    <dgm:cxn modelId="{0121EDE9-5ED7-4B9A-99D9-8E775D4E2497}" type="presParOf" srcId="{35F3A18C-DEA5-4C6F-B8F3-88BD110F1210}" destId="{F458195B-D855-4F1E-926B-EA5441D7534E}" srcOrd="0" destOrd="0" presId="urn:microsoft.com/office/officeart/2005/8/layout/hierarchy2"/>
    <dgm:cxn modelId="{4F8AD5B7-E5E3-4F1D-A0F3-5D982E5B374B}" type="presParOf" srcId="{13A6148B-E921-40C8-9A24-7CC494F25E16}" destId="{0C1F4279-010A-4DA9-A1B4-84762E70A97F}" srcOrd="5" destOrd="0" presId="urn:microsoft.com/office/officeart/2005/8/layout/hierarchy2"/>
    <dgm:cxn modelId="{4118CF37-E39A-4BE6-B97E-78DB2AF4BB46}" type="presParOf" srcId="{0C1F4279-010A-4DA9-A1B4-84762E70A97F}" destId="{A4209578-BD6A-4942-B282-451BC3FFF72B}" srcOrd="0" destOrd="0" presId="urn:microsoft.com/office/officeart/2005/8/layout/hierarchy2"/>
    <dgm:cxn modelId="{ACBCF893-B84E-422D-B0F5-3622CEF8CE3A}" type="presParOf" srcId="{0C1F4279-010A-4DA9-A1B4-84762E70A97F}" destId="{9C8981BC-B1F5-49EA-B260-4D769A3F29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3F6EA-9A83-4C03-B1CF-2C6C7C3983CD}">
      <dsp:nvSpPr>
        <dsp:cNvPr id="0" name=""/>
        <dsp:cNvSpPr/>
      </dsp:nvSpPr>
      <dsp:spPr>
        <a:xfrm>
          <a:off x="2" y="6309"/>
          <a:ext cx="2663937" cy="4427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Изобретения</a:t>
          </a:r>
          <a:r>
            <a:rPr lang="ru-RU" sz="2000" kern="1200" dirty="0" smtClean="0"/>
            <a:t>, реализуемые с использованием компьютера </a:t>
          </a:r>
          <a:r>
            <a:rPr lang="ru-RU" sz="2000" b="1" kern="1200" dirty="0" smtClean="0"/>
            <a:t>могут быть заявлены как</a:t>
          </a:r>
          <a:r>
            <a:rPr lang="ru-RU" sz="2000" kern="1200" dirty="0" smtClean="0"/>
            <a:t>: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78026" y="84333"/>
        <a:ext cx="2507889" cy="4271081"/>
      </dsp:txXfrm>
    </dsp:sp>
    <dsp:sp modelId="{53C146E2-9D05-4176-B405-4B052D96E149}">
      <dsp:nvSpPr>
        <dsp:cNvPr id="0" name=""/>
        <dsp:cNvSpPr/>
      </dsp:nvSpPr>
      <dsp:spPr>
        <a:xfrm rot="17891108">
          <a:off x="2200153" y="1429762"/>
          <a:ext cx="1757837" cy="30819"/>
        </a:xfrm>
        <a:custGeom>
          <a:avLst/>
          <a:gdLst/>
          <a:ahLst/>
          <a:cxnLst/>
          <a:rect l="0" t="0" r="0" b="0"/>
          <a:pathLst>
            <a:path>
              <a:moveTo>
                <a:pt x="0" y="15409"/>
              </a:moveTo>
              <a:lnTo>
                <a:pt x="1757837" y="15409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triangle" w="med" len="med"/>
        </a:ln>
        <a:effectLst/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35126" y="1401226"/>
        <a:ext cx="87891" cy="87891"/>
      </dsp:txXfrm>
    </dsp:sp>
    <dsp:sp modelId="{E8DBAA90-9ED4-4CD3-88F1-653CFCC12909}">
      <dsp:nvSpPr>
        <dsp:cNvPr id="0" name=""/>
        <dsp:cNvSpPr/>
      </dsp:nvSpPr>
      <dsp:spPr>
        <a:xfrm>
          <a:off x="3494205" y="0"/>
          <a:ext cx="4808944" cy="13409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0000"/>
              </a:solidFill>
            </a:rPr>
            <a:t>Способ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Реализуемый на компьютере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3533480" y="39275"/>
        <a:ext cx="4730394" cy="1262391"/>
      </dsp:txXfrm>
    </dsp:sp>
    <dsp:sp modelId="{B93F4AF9-7D6A-44A2-A935-06F86908C362}">
      <dsp:nvSpPr>
        <dsp:cNvPr id="0" name=""/>
        <dsp:cNvSpPr/>
      </dsp:nvSpPr>
      <dsp:spPr>
        <a:xfrm rot="20018">
          <a:off x="2663932" y="2206779"/>
          <a:ext cx="795100" cy="30819"/>
        </a:xfrm>
        <a:custGeom>
          <a:avLst/>
          <a:gdLst/>
          <a:ahLst/>
          <a:cxnLst/>
          <a:rect l="0" t="0" r="0" b="0"/>
          <a:pathLst>
            <a:path>
              <a:moveTo>
                <a:pt x="0" y="15409"/>
              </a:moveTo>
              <a:lnTo>
                <a:pt x="795100" y="15409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triangle" w="med" len="med"/>
        </a:ln>
        <a:effectLst/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1605" y="2202311"/>
        <a:ext cx="39755" cy="39755"/>
      </dsp:txXfrm>
    </dsp:sp>
    <dsp:sp modelId="{B36E62C8-3D4B-4BA7-995F-98EFC778FE55}">
      <dsp:nvSpPr>
        <dsp:cNvPr id="0" name=""/>
        <dsp:cNvSpPr/>
      </dsp:nvSpPr>
      <dsp:spPr>
        <a:xfrm>
          <a:off x="3459026" y="1485954"/>
          <a:ext cx="4808944" cy="1477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C2FD6"/>
              </a:solidFill>
            </a:rPr>
            <a:t>Система (устройство),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содержащая процессор и хранящиеся в памяти инструкции, обеспечивающие реализацию функционального назначения</a:t>
          </a:r>
          <a:endParaRPr lang="ru-RU" sz="2000" b="0" kern="1200" dirty="0"/>
        </a:p>
      </dsp:txBody>
      <dsp:txXfrm>
        <a:off x="3502289" y="1529217"/>
        <a:ext cx="4722418" cy="1390573"/>
      </dsp:txXfrm>
    </dsp:sp>
    <dsp:sp modelId="{35F3A18C-DEA5-4C6F-B8F3-88BD110F1210}">
      <dsp:nvSpPr>
        <dsp:cNvPr id="0" name=""/>
        <dsp:cNvSpPr/>
      </dsp:nvSpPr>
      <dsp:spPr>
        <a:xfrm rot="3702174">
          <a:off x="2203345" y="2975542"/>
          <a:ext cx="1751453" cy="30819"/>
        </a:xfrm>
        <a:custGeom>
          <a:avLst/>
          <a:gdLst/>
          <a:ahLst/>
          <a:cxnLst/>
          <a:rect l="0" t="0" r="0" b="0"/>
          <a:pathLst>
            <a:path>
              <a:moveTo>
                <a:pt x="0" y="15409"/>
              </a:moveTo>
              <a:lnTo>
                <a:pt x="1751453" y="15409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triangle" w="med" len="med"/>
        </a:ln>
        <a:effectLst/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35286" y="2947166"/>
        <a:ext cx="87572" cy="87572"/>
      </dsp:txXfrm>
    </dsp:sp>
    <dsp:sp modelId="{A4209578-BD6A-4942-B282-451BC3FFF72B}">
      <dsp:nvSpPr>
        <dsp:cNvPr id="0" name=""/>
        <dsp:cNvSpPr/>
      </dsp:nvSpPr>
      <dsp:spPr>
        <a:xfrm>
          <a:off x="3494205" y="3090623"/>
          <a:ext cx="4808944" cy="13428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4"/>
              </a:solidFill>
            </a:rPr>
            <a:t>Машиночитаемый носитель информации,,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содержащий инструкции обеспечивающие реализацию функционального назначения</a:t>
          </a:r>
          <a:endParaRPr lang="en-US" sz="1900" b="1" kern="1200" dirty="0" smtClean="0">
            <a:solidFill>
              <a:srgbClr val="FF0000"/>
            </a:solidFill>
          </a:endParaRPr>
        </a:p>
      </dsp:txBody>
      <dsp:txXfrm>
        <a:off x="3533535" y="3129953"/>
        <a:ext cx="4730284" cy="1264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941C0202-9AEC-4971-86CD-C6C17B6251E0}" type="datetimeFigureOut">
              <a:rPr lang="id-ID" smtClean="0"/>
              <a:pPr/>
              <a:t>02/06/2023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5E308649-DEA3-43CA-BBD9-CBA46697201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30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67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0FD3E4-EB9C-0242-9732-283C0EBF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BB9807-13BC-5D47-B260-8D2CCCD4D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5826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EC3C3-8D0C-DA42-82B9-C2E71114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1B0820-41C6-E043-B4E2-7B04F55A1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AF4843-4A07-2344-A7D1-9ED18EE0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0AB6E6D1-F9AD-1744-9B76-8AA3DBC8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52764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4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Tektur" pitchFamily="2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49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Tektur" pitchFamily="2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8108896" cy="6858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8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892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814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0512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7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347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5183C5-0169-2C43-9F8C-18E3DCA3D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06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AE0CA5-4D10-744F-9E4D-73F6E534E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4216"/>
            <a:ext cx="9144000" cy="3033584"/>
          </a:xfr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2EB572-B87C-154D-9927-8E020CB7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728163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1225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8540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4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2996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5173" y="999596"/>
            <a:ext cx="5662613" cy="341632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804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4027" y="999596"/>
            <a:ext cx="5662613" cy="341632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48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83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xmlns="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ru-RU" sz="8000" dirty="0"/>
              <a:t>НАЗВАНИЕ ПРЕЗЕНТАЦИИ</a:t>
            </a:r>
            <a:endParaRPr sz="8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97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057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130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F333A-D542-8844-BB03-B1530893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AC54-301B-3E46-A87D-2C6B75D0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2E1D5E-2C18-FD42-A779-C1B176D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37759EC6-EDB2-AD40-8AC2-6F5976D26FFD}" type="datetimeFigureOut">
              <a:rPr lang="ru-RU" smtClean="0"/>
              <a:pPr/>
              <a:t>02.06.2023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17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8C4EB2-FF1A-1F41-80B6-06F24B04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0"/>
            <a:ext cx="10515600" cy="90487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FAF1AA-838C-DF4C-BC31-4F80EF3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D549CA64-5E86-4D49-9E5E-30C8E7F1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21933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1E9CC-A34A-3148-9121-B32A2F69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64E926-CE39-094D-8036-5C1560F0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A52544-CA69-284F-A989-C37428811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B2D83338-C97D-2948-AC2C-B4FBD7AD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8944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52BD21-3B26-6748-88CA-A63A98D1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978359-9BFC-CF49-85D8-8901550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7CE0407-C094-8D4F-8F27-D6A33F6D9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C5BEF7-1655-8C46-BF8B-4781402E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BD18910-65FA-5447-A84F-C3D25857F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F7089703-2783-B849-8033-CD33DA9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42051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E97623-CBC6-A741-BA26-C7E45F9C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="" xmlns:a16="http://schemas.microsoft.com/office/drawing/2014/main" id="{33F074A2-F8AD-DC47-B754-91CBAB12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94840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43E1E32C-E06E-5946-B975-A9462C61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54934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A468B2-0D59-2143-9EA6-C9117692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64449E-A802-6241-BC8F-9054F0CD9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ontserrat" pitchFamily="2" charset="0"/>
              </a:defRPr>
            </a:lvl1pPr>
            <a:lvl2pPr>
              <a:defRPr sz="2800" b="0" i="0">
                <a:latin typeface="Montserrat" pitchFamily="2" charset="0"/>
              </a:defRPr>
            </a:lvl2pPr>
            <a:lvl3pPr>
              <a:defRPr sz="2400" b="0" i="0">
                <a:latin typeface="Montserrat" pitchFamily="2" charset="0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4D1EDBD-CEDB-3C41-885D-550AE821E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D86BA31B-0042-2342-B553-C881E9B9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49303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714667-DE71-5D44-83BC-6A06F371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515600" cy="5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в одну строку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0124BE-76D7-0647-954C-A5A8A7DB7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804" y="1025611"/>
            <a:ext cx="10515600" cy="4922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890AA3-3CE7-CA4C-BA93-CAC39ECB63E8}"/>
              </a:ext>
            </a:extLst>
          </p:cNvPr>
          <p:cNvSpPr txBox="1"/>
          <p:nvPr userDrawn="1"/>
        </p:nvSpPr>
        <p:spPr>
          <a:xfrm>
            <a:off x="2785110" y="3419594"/>
            <a:ext cx="6271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D539158-F6DD-0643-8694-23FE8E9922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24" y="6036906"/>
            <a:ext cx="452560" cy="457400"/>
          </a:xfrm>
          <a:prstGeom prst="rect">
            <a:avLst/>
          </a:prstGeom>
        </p:spPr>
      </p:pic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BFA1E629-42E5-4E45-BDAA-38167314F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5971" y="6356350"/>
            <a:ext cx="964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098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3" r:id="rId11"/>
    <p:sldLayoutId id="2147483758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Tektur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0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24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orient="horz" pos="22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50" y="2033443"/>
            <a:ext cx="6476947" cy="9407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003E23B6-C852-4AB9-982B-FED5B724A2AF}" type="datetimeFigureOut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55799" y="409817"/>
            <a:ext cx="480748" cy="4875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805" r:id="rId11"/>
    <p:sldLayoutId id="2147483807" r:id="rId12"/>
    <p:sldLayoutId id="21474838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50" y="2033443"/>
            <a:ext cx="6476947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003E23B6-C852-4AB9-982B-FED5B724A2AF}" type="datetimeFigureOut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799" y="409817"/>
            <a:ext cx="480748" cy="4875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64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1028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10" name="Oval 9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5E2BE89-0B10-1C49-A8EC-3D9E6FB391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20" y="2489701"/>
            <a:ext cx="1704453" cy="1722683"/>
          </a:xfrm>
        </p:spPr>
      </p:pic>
      <p:pic>
        <p:nvPicPr>
          <p:cNvPr id="64" name="awpr0s.tif.png" descr="awpr0s.tif.png">
            <a:extLst>
              <a:ext uri="{FF2B5EF4-FFF2-40B4-BE49-F238E27FC236}">
                <a16:creationId xmlns="" xmlns:a16="http://schemas.microsoft.com/office/drawing/2014/main" id="{655BCF58-9CF2-D949-AE30-E9559E64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8" y="559983"/>
            <a:ext cx="9148857" cy="629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Group 429.png" descr="Group 429.png">
            <a:extLst>
              <a:ext uri="{FF2B5EF4-FFF2-40B4-BE49-F238E27FC236}">
                <a16:creationId xmlns="" xmlns:a16="http://schemas.microsoft.com/office/drawing/2014/main" id="{4872213B-E022-2D44-9EF8-AD0D5BE8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6" y="382667"/>
            <a:ext cx="2534322" cy="8968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ЕВРАЗИЙСКАЯ…">
            <a:extLst>
              <a:ext uri="{FF2B5EF4-FFF2-40B4-BE49-F238E27FC236}">
                <a16:creationId xmlns="" xmlns:a16="http://schemas.microsoft.com/office/drawing/2014/main" id="{7627AC62-31E0-9F49-B9FF-C9E24111C82C}"/>
              </a:ext>
            </a:extLst>
          </p:cNvPr>
          <p:cNvSpPr txBox="1"/>
          <p:nvPr/>
        </p:nvSpPr>
        <p:spPr>
          <a:xfrm>
            <a:off x="745886" y="3070151"/>
            <a:ext cx="73689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endParaRPr lang="ru-RU" sz="3600" spc="500" dirty="0">
              <a:latin typeface="Tektur Bold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6C8A0002-12C4-514D-98D8-9BF6FB08D8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89" y="20702"/>
            <a:ext cx="4208797" cy="6855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4451" y="4770327"/>
            <a:ext cx="89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b="1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86" y="194034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F8F8F8"/>
                </a:solidFill>
              </a:rPr>
              <a:t>Экспертиза по существу в ЕАПВ</a:t>
            </a:r>
            <a:endParaRPr lang="ru-RU" sz="2000" dirty="0">
              <a:solidFill>
                <a:srgbClr val="F8F8F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6" y="4630262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Муин Юсупов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Заместитель начальника Отдела механики, физики и электротехники.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Евразийское патентное ведомство (ЕАПВ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smtClean="0">
                <a:solidFill>
                  <a:schemeClr val="bg1"/>
                </a:solidFill>
              </a:rPr>
              <a:t>Душанбе </a:t>
            </a:r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1"/>
                </a:solidFill>
              </a:rPr>
              <a:t>Экспертиза евразийской заявки </a:t>
            </a:r>
            <a:br>
              <a:rPr lang="ru-RU" altLang="ru-RU" dirty="0">
                <a:solidFill>
                  <a:schemeClr val="accent1"/>
                </a:solidFill>
              </a:rPr>
            </a:br>
            <a:r>
              <a:rPr lang="ru-RU" altLang="ru-RU" dirty="0">
                <a:solidFill>
                  <a:schemeClr val="accent1"/>
                </a:solidFill>
              </a:rPr>
              <a:t>по существу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14215" y="1793631"/>
            <a:ext cx="9644184" cy="492955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dirty="0"/>
              <a:t>(3) Не признаются изобретениями по смыслу правила 3(1) Инструкции, </a:t>
            </a:r>
            <a:r>
              <a:rPr lang="ru-RU" altLang="ru-RU" sz="2000" dirty="0">
                <a:solidFill>
                  <a:srgbClr val="FF0000"/>
                </a:solidFill>
              </a:rPr>
              <a:t>в частности</a:t>
            </a:r>
            <a:r>
              <a:rPr lang="ru-RU" altLang="ru-RU" sz="2000" dirty="0"/>
              <a:t>: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открытия;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научные теории и математические методы;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представление информации;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методы организации и управления хозяйством;</a:t>
            </a:r>
          </a:p>
          <a:p>
            <a:pPr marL="68580"/>
            <a:r>
              <a:rPr lang="ru-RU" sz="2000" dirty="0"/>
              <a:t>условные обозначения, расписания, правила, </a:t>
            </a:r>
            <a:r>
              <a:rPr lang="ru-RU" sz="2000" b="1" dirty="0"/>
              <a:t>в том числе правила игр</a:t>
            </a:r>
            <a:r>
              <a:rPr lang="ru-RU" sz="2000" dirty="0"/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методы выполнения умственных операций;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алгоритмы и программы для вычислительных машин;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проекты и схемы планировки сооружений, зданий, территорий;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решения, касающиеся лишь внешнего вида изделий, направленные на удовлетворение эстетических потребностей.</a:t>
            </a:r>
          </a:p>
          <a:p>
            <a:pPr>
              <a:spcBef>
                <a:spcPct val="0"/>
              </a:spcBef>
            </a:pPr>
            <a:r>
              <a:rPr lang="ru-RU" altLang="ru-RU" sz="2000" dirty="0"/>
              <a:t>		Перечисленные объекты не признаются изобретениями в тех случаях, когда евразийская заявка или евразийский патент касаются только непосредственно какого-либо из перечисленных объектов </a:t>
            </a:r>
            <a:r>
              <a:rPr lang="ru-RU" altLang="ru-RU" sz="2000" dirty="0">
                <a:solidFill>
                  <a:srgbClr val="FF0000"/>
                </a:solidFill>
              </a:rPr>
              <a:t>как такового.</a:t>
            </a:r>
          </a:p>
        </p:txBody>
      </p:sp>
    </p:spTree>
    <p:extLst>
      <p:ext uri="{BB962C8B-B14F-4D97-AF65-F5344CB8AC3E}">
        <p14:creationId xmlns:p14="http://schemas.microsoft.com/office/powerpoint/2010/main" val="203342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1089529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1"/>
                </a:solidFill>
              </a:rPr>
              <a:t>решения, касающиеся лишь внешнего вида изделий, направленные на удовлетворение эстетических потребностей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600400" cy="31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3888432" cy="31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5173" y="313170"/>
            <a:ext cx="8602815" cy="424732"/>
          </a:xfrm>
        </p:spPr>
        <p:txBody>
          <a:bodyPr/>
          <a:lstStyle/>
          <a:p>
            <a:r>
              <a:rPr lang="ru-RU" dirty="0" smtClean="0"/>
              <a:t>Патентоспособность изобретений, реализуемых с использованием компьютера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2"/>
          </p:nvPr>
        </p:nvSpPr>
        <p:spPr>
          <a:xfrm>
            <a:off x="2834497" y="2160180"/>
            <a:ext cx="6897331" cy="923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Алгоритмы и программы для вычислительных машин </a:t>
            </a:r>
            <a:r>
              <a:rPr lang="ru-RU" b="1" dirty="0">
                <a:solidFill>
                  <a:srgbClr val="FF0000"/>
                </a:solidFill>
              </a:rPr>
              <a:t>как таковые </a:t>
            </a:r>
            <a:r>
              <a:rPr lang="ru-RU" dirty="0"/>
              <a:t>не могут получить правовую охрану в </a:t>
            </a:r>
            <a:r>
              <a:rPr lang="ru-RU" dirty="0" smtClean="0"/>
              <a:t>ЕАПВ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5" y="2219688"/>
            <a:ext cx="953633" cy="8493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7" y="4191551"/>
            <a:ext cx="939971" cy="9650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7" y="3557461"/>
            <a:ext cx="5029175" cy="100628"/>
          </a:xfrm>
          <a:prstGeom prst="rect">
            <a:avLst/>
          </a:prstGeom>
        </p:spPr>
      </p:pic>
      <p:sp>
        <p:nvSpPr>
          <p:cNvPr id="7" name="Текст 24"/>
          <p:cNvSpPr txBox="1">
            <a:spLocks/>
          </p:cNvSpPr>
          <p:nvPr/>
        </p:nvSpPr>
        <p:spPr>
          <a:xfrm>
            <a:off x="2834498" y="4125938"/>
            <a:ext cx="6897331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 smtClean="0"/>
              <a:t>Изобретения, в которых программы для вычислительных машин являются частями технического  решения и представляют из себя </a:t>
            </a:r>
            <a:r>
              <a:rPr lang="ru-RU" b="1" dirty="0" smtClean="0">
                <a:solidFill>
                  <a:srgbClr val="FF0000"/>
                </a:solidFill>
              </a:rPr>
              <a:t>наборы инструкций выполняемых  процессором и обеспечивающих реализацию нового функционального назначения</a:t>
            </a:r>
            <a:r>
              <a:rPr lang="ru-RU" dirty="0" smtClean="0"/>
              <a:t> могут получить правовую охрану в ЕАПВ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886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5174" y="313170"/>
            <a:ext cx="8548494" cy="424732"/>
          </a:xfrm>
        </p:spPr>
        <p:txBody>
          <a:bodyPr/>
          <a:lstStyle/>
          <a:p>
            <a:r>
              <a:rPr lang="ru-RU" dirty="0" smtClean="0"/>
              <a:t>Типы объектов изобретений, реализуемых с использованием компьютера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365080001"/>
              </p:ext>
            </p:extLst>
          </p:nvPr>
        </p:nvGraphicFramePr>
        <p:xfrm>
          <a:off x="1145650" y="1886857"/>
          <a:ext cx="8303150" cy="443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7091" y="4044744"/>
            <a:ext cx="4265744" cy="1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7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1089529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Проверка соответствия изобретения условию патентоспособности </a:t>
            </a:r>
            <a:r>
              <a:rPr lang="ru-RU" altLang="ru-RU" b="1" dirty="0">
                <a:solidFill>
                  <a:srgbClr val="FF0000"/>
                </a:solidFill>
              </a:rPr>
              <a:t>«промышленная применимость»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313932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dirty="0"/>
              <a:t>наличие в материалах заявки указания на назначение изобретения (для химических соединений - возможное их применение), то есть возможности выполнения им функции, характеризующей определенную общественную потребность;</a:t>
            </a:r>
          </a:p>
          <a:p>
            <a:pPr>
              <a:spcBef>
                <a:spcPct val="0"/>
              </a:spcBef>
            </a:pPr>
            <a:endParaRPr lang="ru-RU" altLang="ru-RU" sz="2000" dirty="0"/>
          </a:p>
          <a:p>
            <a:pPr>
              <a:spcBef>
                <a:spcPct val="0"/>
              </a:spcBef>
            </a:pPr>
            <a:r>
              <a:rPr lang="ru-RU" altLang="ru-RU" sz="2000" dirty="0"/>
              <a:t>наличие в материалах евразийской заявки или источниках информации, относящихся к предшествующему уровню техники, сведений о средствах и методах, использование которых позволяет осуществить изобретение в том виде, как оно охарактеризовано в формуле изобретения с реализацией указанного назначения и достижения ожидаемого технического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53198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Проверка соответствия изобретения </a:t>
            </a:r>
            <a:br>
              <a:rPr lang="ru-RU" altLang="ru-RU" b="1" dirty="0">
                <a:solidFill>
                  <a:schemeClr val="accent1"/>
                </a:solidFill>
              </a:rPr>
            </a:br>
            <a:r>
              <a:rPr lang="ru-RU" altLang="ru-RU" b="1" dirty="0">
                <a:solidFill>
                  <a:schemeClr val="accent1"/>
                </a:solidFill>
              </a:rPr>
              <a:t>условию патентоспособности </a:t>
            </a:r>
            <a:r>
              <a:rPr lang="ru-RU" altLang="ru-RU" b="1" dirty="0">
                <a:solidFill>
                  <a:srgbClr val="FF0000"/>
                </a:solidFill>
              </a:rPr>
              <a:t>«новизна»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230832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dirty="0"/>
              <a:t>Проверка </a:t>
            </a:r>
            <a:r>
              <a:rPr lang="ru-RU" altLang="ru-RU" sz="2000" b="1" dirty="0">
                <a:solidFill>
                  <a:schemeClr val="accent5"/>
                </a:solidFill>
              </a:rPr>
              <a:t>новизны</a:t>
            </a:r>
            <a:r>
              <a:rPr lang="ru-RU" altLang="ru-RU" sz="2000" dirty="0"/>
              <a:t> осуществляется в отношении всей совокупности признаков, характеризующих изобретение, т.е. содержащихся в формуле изобретения.</a:t>
            </a:r>
          </a:p>
          <a:p>
            <a:pPr>
              <a:spcBef>
                <a:spcPct val="0"/>
              </a:spcBef>
            </a:pPr>
            <a:endParaRPr lang="ru-RU" altLang="ru-RU" sz="2000" dirty="0"/>
          </a:p>
          <a:p>
            <a:pPr>
              <a:spcBef>
                <a:spcPct val="0"/>
              </a:spcBef>
            </a:pPr>
            <a:r>
              <a:rPr lang="ru-RU" altLang="ru-RU" sz="2000" dirty="0"/>
              <a:t>Изобретение </a:t>
            </a:r>
            <a:r>
              <a:rPr lang="ru-RU" altLang="ru-RU" sz="2000" b="1" dirty="0">
                <a:solidFill>
                  <a:schemeClr val="accent5"/>
                </a:solidFill>
              </a:rPr>
              <a:t>не признается новым</a:t>
            </a:r>
            <a:r>
              <a:rPr lang="ru-RU" altLang="ru-RU" sz="2000" dirty="0"/>
              <a:t>, если в предшествующем уровне техники выявлены сведения об объекте, который имеет признаки, идентичные всем признакам, содержащимся в независимом пункте формулы изобретения.</a:t>
            </a:r>
          </a:p>
        </p:txBody>
      </p:sp>
    </p:spTree>
    <p:extLst>
      <p:ext uri="{BB962C8B-B14F-4D97-AF65-F5344CB8AC3E}">
        <p14:creationId xmlns:p14="http://schemas.microsoft.com/office/powerpoint/2010/main" val="43494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1089529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Проверка соответствия изобретения </a:t>
            </a:r>
            <a:br>
              <a:rPr lang="ru-RU" altLang="ru-RU" b="1" dirty="0">
                <a:solidFill>
                  <a:schemeClr val="accent1"/>
                </a:solidFill>
              </a:rPr>
            </a:br>
            <a:r>
              <a:rPr lang="ru-RU" altLang="ru-RU" b="1" dirty="0">
                <a:solidFill>
                  <a:schemeClr val="accent1"/>
                </a:solidFill>
              </a:rPr>
              <a:t>условию патентоспособности </a:t>
            </a:r>
            <a:r>
              <a:rPr lang="ru-RU" altLang="ru-RU" b="1" dirty="0">
                <a:solidFill>
                  <a:srgbClr val="FF0000"/>
                </a:solidFill>
              </a:rPr>
              <a:t>«изобретательский уровень»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313932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dirty="0"/>
              <a:t>В соответствии с правилом 3(1) Инструкции изобретение имеет изобретательский уровень, если оно для специалиста очевидным образом не следует из предшествующего уровня техники.</a:t>
            </a:r>
          </a:p>
          <a:p>
            <a:pPr>
              <a:spcBef>
                <a:spcPct val="0"/>
              </a:spcBef>
            </a:pPr>
            <a:endParaRPr lang="ru-RU" altLang="ru-RU" sz="2000" dirty="0"/>
          </a:p>
          <a:p>
            <a:pPr>
              <a:spcBef>
                <a:spcPct val="0"/>
              </a:spcBef>
            </a:pPr>
            <a:r>
              <a:rPr lang="ru-RU" altLang="ru-RU" sz="2000" dirty="0"/>
              <a:t>Под "специалистом" для этих целей понимается лицо, квалификация которого, соответствующая среднему уровню в данной области техники, позволила бы ему осуществить заявленное изобретение.</a:t>
            </a:r>
          </a:p>
          <a:p>
            <a:pPr>
              <a:spcBef>
                <a:spcPct val="0"/>
              </a:spcBef>
            </a:pPr>
            <a:endParaRPr lang="ru-RU" altLang="ru-RU" sz="2000" dirty="0"/>
          </a:p>
          <a:p>
            <a:pPr>
              <a:spcBef>
                <a:spcPct val="0"/>
              </a:spcBef>
            </a:pPr>
            <a:r>
              <a:rPr lang="ru-RU" altLang="ru-RU" sz="2000" dirty="0"/>
              <a:t>В случае рассмотрения заявок, касающихся нескольких технических областей, под "специалистом" понимается группа лиц, которая в совокупности обладает указанными качествами.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27912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1089529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Проверка соответствия изобретения </a:t>
            </a:r>
            <a:br>
              <a:rPr lang="ru-RU" altLang="ru-RU" b="1" dirty="0">
                <a:solidFill>
                  <a:schemeClr val="accent1"/>
                </a:solidFill>
              </a:rPr>
            </a:br>
            <a:r>
              <a:rPr lang="ru-RU" altLang="ru-RU" b="1" dirty="0">
                <a:solidFill>
                  <a:schemeClr val="accent1"/>
                </a:solidFill>
              </a:rPr>
              <a:t>условию патентоспособности </a:t>
            </a:r>
            <a:r>
              <a:rPr lang="ru-RU" altLang="ru-RU" b="1" dirty="0">
                <a:solidFill>
                  <a:srgbClr val="FF0000"/>
                </a:solidFill>
              </a:rPr>
              <a:t>«изобретательский уровень»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175432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dirty="0"/>
              <a:t>Изобретение признается не следующим для специалиста явным образом из уровня техники, в частности, в том случае, когда не выявлены решения, имеющие признаки, совпадающие с его отличительными признаками, или такие решения выявлены, но не установлена известность влияния отличительных признаков на указанный заявителем технический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425476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1089529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Проверка соответствия изобретения </a:t>
            </a:r>
            <a:br>
              <a:rPr lang="ru-RU" altLang="ru-RU" b="1" dirty="0">
                <a:solidFill>
                  <a:schemeClr val="accent1"/>
                </a:solidFill>
              </a:rPr>
            </a:br>
            <a:r>
              <a:rPr lang="ru-RU" altLang="ru-RU" b="1" dirty="0">
                <a:solidFill>
                  <a:schemeClr val="accent1"/>
                </a:solidFill>
              </a:rPr>
              <a:t>условию патентоспособности </a:t>
            </a:r>
            <a:r>
              <a:rPr lang="ru-RU" altLang="ru-RU" b="1" dirty="0">
                <a:solidFill>
                  <a:srgbClr val="FF0000"/>
                </a:solidFill>
              </a:rPr>
              <a:t>«изобретательский уровень»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3748719"/>
          </a:xfrm>
        </p:spPr>
        <p:txBody>
          <a:bodyPr/>
          <a:lstStyle/>
          <a:p>
            <a:pPr marL="358775" indent="-288925">
              <a:spcBef>
                <a:spcPct val="0"/>
              </a:spcBef>
            </a:pPr>
            <a:r>
              <a:rPr lang="ru-RU" altLang="ru-RU" sz="2400" dirty="0"/>
              <a:t>Проверка соблюдения указанных условий включает:</a:t>
            </a:r>
          </a:p>
          <a:p>
            <a:pPr>
              <a:spcBef>
                <a:spcPct val="0"/>
              </a:spcBef>
            </a:pPr>
            <a:endParaRPr lang="ru-RU" altLang="ru-RU" sz="2400" dirty="0"/>
          </a:p>
          <a:p>
            <a:pPr lvl="1">
              <a:spcBef>
                <a:spcPct val="0"/>
              </a:spcBef>
            </a:pPr>
            <a:r>
              <a:rPr lang="ru-RU" altLang="ru-RU" dirty="0"/>
              <a:t>выявление наиболее близкого аналога (прототипа);</a:t>
            </a:r>
          </a:p>
          <a:p>
            <a:pPr lvl="1">
              <a:spcBef>
                <a:spcPct val="0"/>
              </a:spcBef>
            </a:pPr>
            <a:endParaRPr lang="ru-RU" altLang="ru-RU" dirty="0"/>
          </a:p>
          <a:p>
            <a:pPr lvl="1">
              <a:spcBef>
                <a:spcPct val="0"/>
              </a:spcBef>
            </a:pPr>
            <a:r>
              <a:rPr lang="ru-RU" altLang="ru-RU" dirty="0"/>
              <a:t>выявление признаков, которыми заявленное изобретение отличается от наиболее близкого аналога (отличительных признаков);</a:t>
            </a:r>
          </a:p>
          <a:p>
            <a:pPr lvl="1">
              <a:spcBef>
                <a:spcPct val="0"/>
              </a:spcBef>
            </a:pPr>
            <a:endParaRPr lang="ru-RU" altLang="ru-RU" dirty="0"/>
          </a:p>
          <a:p>
            <a:pPr lvl="1">
              <a:spcBef>
                <a:spcPct val="0"/>
              </a:spcBef>
            </a:pPr>
            <a:r>
              <a:rPr lang="ru-RU" altLang="ru-RU" dirty="0"/>
              <a:t>выявление из уровня техники решений, имеющих признаки, совпадающие с отличительными признаками рассматриваемого изобретения;</a:t>
            </a:r>
          </a:p>
          <a:p>
            <a:pPr lvl="1">
              <a:spcBef>
                <a:spcPct val="0"/>
              </a:spcBef>
            </a:pPr>
            <a:endParaRPr lang="ru-RU" altLang="ru-RU" dirty="0"/>
          </a:p>
          <a:p>
            <a:pPr lvl="1">
              <a:spcBef>
                <a:spcPct val="0"/>
              </a:spcBef>
            </a:pPr>
            <a:r>
              <a:rPr lang="ru-RU" altLang="ru-RU" dirty="0"/>
              <a:t>анализ уровня техники с целью установления известности влияния признаков, совпадающих с отличительными признаками заявленного изобретения, на указанный заявителем технический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195145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Единство изобретения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4541756"/>
          </a:xfrm>
        </p:spPr>
        <p:txBody>
          <a:bodyPr/>
          <a:lstStyle/>
          <a:p>
            <a:r>
              <a:rPr lang="ru-RU" sz="2400" dirty="0"/>
              <a:t>Евразийская заявка должна относиться к одному изобретению или группе изобретений, связанных между собой настолько, что они образуют единый изобретательский замысел.</a:t>
            </a:r>
          </a:p>
          <a:p>
            <a:r>
              <a:rPr lang="ru-RU" sz="2400" dirty="0"/>
              <a:t>Если в одной и той же евразийской заявке заявляется группа изобретений, требование единства изобретения считается выполненным только в том случае, когда имеется техническая взаимосвязь между этими изобретениями, выражаемая одним или несколькими одинаковыми или соответствующими особыми техническими признаками, </a:t>
            </a:r>
            <a:r>
              <a:rPr lang="ru-RU" sz="2400" dirty="0">
                <a:solidFill>
                  <a:srgbClr val="FF0000"/>
                </a:solidFill>
              </a:rPr>
              <a:t>то есть такими техническими признаками, которые определяют вклад, вносимый в уровень техники каждым из заявленных изобретений.</a:t>
            </a:r>
          </a:p>
        </p:txBody>
      </p:sp>
    </p:spTree>
    <p:extLst>
      <p:ext uri="{BB962C8B-B14F-4D97-AF65-F5344CB8AC3E}">
        <p14:creationId xmlns:p14="http://schemas.microsoft.com/office/powerpoint/2010/main" val="269390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r>
              <a:rPr lang="ru-RU" smtClean="0"/>
              <a:t>Патентные права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358412" y="2137508"/>
            <a:ext cx="8238881" cy="415088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ru-RU" sz="2000" dirty="0" smtClean="0"/>
              <a:t>Владелец евразийского патента обладает </a:t>
            </a:r>
            <a:r>
              <a:rPr lang="ru-RU" sz="2000" b="1" dirty="0" smtClean="0">
                <a:solidFill>
                  <a:srgbClr val="FF0000"/>
                </a:solidFill>
              </a:rPr>
              <a:t>исключительным правом</a:t>
            </a:r>
            <a:r>
              <a:rPr lang="ru-RU" sz="2000" dirty="0" smtClean="0"/>
              <a:t> использовать, а также разрешать или запрещать другим использование запатентованного изобретения.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Нарушением исключительного права патентовладельца в соответствии со статьей 13(1) Конвенции признается несанкционированное: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изготовление, применение, ввоз, предложение к продаже, продажа и иное введение в хозяйственный оборот или хранение с этой целью продукта, охраняемого евразийским патентом;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применение способа, охраняемого евразийским патентом, или предложение к его применению;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применение, ввоз, предложение к продаже, продажа и иное введение в хозяйственный оборот или хранение с этой целью продукта, изготовленного непосредственно способом, охраняемым евразийским патентом.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546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Внесение изменений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37231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400" dirty="0"/>
              <a:t>Дополнение, уточнение или исправление описания и формулы изобретения, а также чертежей, </a:t>
            </a:r>
            <a:r>
              <a:rPr lang="ru-RU" sz="2400" b="1" dirty="0">
                <a:solidFill>
                  <a:schemeClr val="accent5"/>
                </a:solidFill>
              </a:rPr>
              <a:t>не выходящее за пределы  первоначальных материалов заявки,  содержащихся на дату ее подачи, и</a:t>
            </a:r>
            <a:r>
              <a:rPr lang="ru-RU" sz="2400" b="1" dirty="0"/>
              <a:t> </a:t>
            </a:r>
            <a:r>
              <a:rPr lang="ru-RU" sz="2400" dirty="0"/>
              <a:t>не изменяющее сущности изобретения, допускается, за исключением исправления технических и очевидных ошибок, до даты вынесения по евразийской заявке решения об отказе в выдаче евразийского патента или решения о его выдаче.</a:t>
            </a:r>
          </a:p>
        </p:txBody>
      </p:sp>
    </p:spTree>
    <p:extLst>
      <p:ext uri="{BB962C8B-B14F-4D97-AF65-F5344CB8AC3E}">
        <p14:creationId xmlns:p14="http://schemas.microsoft.com/office/powerpoint/2010/main" val="169453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Внесение изменений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5" y="1916832"/>
            <a:ext cx="3960440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41" y="1916832"/>
            <a:ext cx="3800475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0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09"/>
            <a:ext cx="10886831" cy="68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2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51"/>
            <a:ext cx="10761786" cy="6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4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10" name="Oval 9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5E2BE89-0B10-1C49-A8EC-3D9E6FB391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20" y="2489701"/>
            <a:ext cx="1704453" cy="1722683"/>
          </a:xfrm>
        </p:spPr>
      </p:pic>
      <p:pic>
        <p:nvPicPr>
          <p:cNvPr id="64" name="awpr0s.tif.png" descr="awpr0s.tif.png">
            <a:extLst>
              <a:ext uri="{FF2B5EF4-FFF2-40B4-BE49-F238E27FC236}">
                <a16:creationId xmlns="" xmlns:a16="http://schemas.microsoft.com/office/drawing/2014/main" id="{655BCF58-9CF2-D949-AE30-E9559E64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983"/>
            <a:ext cx="9148857" cy="629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Group 429.png" descr="Group 429.png">
            <a:extLst>
              <a:ext uri="{FF2B5EF4-FFF2-40B4-BE49-F238E27FC236}">
                <a16:creationId xmlns="" xmlns:a16="http://schemas.microsoft.com/office/drawing/2014/main" id="{4872213B-E022-2D44-9EF8-AD0D5BE8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6" y="382667"/>
            <a:ext cx="2534322" cy="8968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ЕВРАЗИЙСКАЯ…">
            <a:extLst>
              <a:ext uri="{FF2B5EF4-FFF2-40B4-BE49-F238E27FC236}">
                <a16:creationId xmlns="" xmlns:a16="http://schemas.microsoft.com/office/drawing/2014/main" id="{7627AC62-31E0-9F49-B9FF-C9E24111C82C}"/>
              </a:ext>
            </a:extLst>
          </p:cNvPr>
          <p:cNvSpPr txBox="1"/>
          <p:nvPr/>
        </p:nvSpPr>
        <p:spPr>
          <a:xfrm>
            <a:off x="531180" y="2868864"/>
            <a:ext cx="73689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ru-RU" sz="3600" spc="500" dirty="0">
                <a:latin typeface="Tektur Bold" pitchFamily="2" charset="0"/>
              </a:rPr>
              <a:t>СПАСИБО ЗА ВНИМАНИЕ!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6C8A0002-12C4-514D-98D8-9BF6FB08D8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27" y="2040"/>
            <a:ext cx="4208797" cy="6855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4451" y="4770327"/>
            <a:ext cx="89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b="1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30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r>
              <a:rPr lang="ru-RU" dirty="0"/>
              <a:t>Действия, не признаваемые нарушением евразийского патента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545981" y="1762369"/>
            <a:ext cx="9387742" cy="3801041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Не признаются нарушением евразийского патента следующие действия, связанные с использованием запатентованного </a:t>
            </a:r>
            <a:r>
              <a:rPr lang="ru-RU" sz="2000" dirty="0" smtClean="0"/>
              <a:t>изобретения, </a:t>
            </a:r>
            <a:r>
              <a:rPr lang="ru-RU" sz="2000" dirty="0" smtClean="0">
                <a:solidFill>
                  <a:srgbClr val="FF0000"/>
                </a:solidFill>
              </a:rPr>
              <a:t>в частности</a:t>
            </a:r>
            <a:r>
              <a:rPr lang="ru-RU" sz="2000" dirty="0" smtClean="0"/>
              <a:t>: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проведение </a:t>
            </a:r>
            <a:r>
              <a:rPr lang="ru-RU" sz="2000" dirty="0"/>
              <a:t>научного исследования или эксперимента; разовое изготовление лекарств в аптеках по рецептам врача; </a:t>
            </a:r>
            <a:endParaRPr lang="ru-RU" sz="20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действия</a:t>
            </a:r>
            <a:r>
              <a:rPr lang="ru-RU" sz="2000" dirty="0"/>
              <a:t>, совершаемые в частном порядке без осуществления предпринимательской деятельности; </a:t>
            </a:r>
            <a:endParaRPr lang="ru-RU" sz="20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действия </a:t>
            </a:r>
            <a:r>
              <a:rPr lang="ru-RU" sz="2000" dirty="0"/>
              <a:t>с продуктом после того, как этот продукт введен в хозяйственный оборот самим патентовладельцем или с его согласия в том Договаривающемся государстве, где действует евразийский патент и в котором было осуществлено такое введение в хозяйственный оборот</a:t>
            </a:r>
          </a:p>
        </p:txBody>
      </p:sp>
    </p:spTree>
    <p:extLst>
      <p:ext uri="{BB962C8B-B14F-4D97-AF65-F5344CB8AC3E}">
        <p14:creationId xmlns:p14="http://schemas.microsoft.com/office/powerpoint/2010/main" val="7497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Раскрытие изобретения</a:t>
            </a:r>
            <a:r>
              <a:rPr lang="en-US" dirty="0"/>
              <a:t/>
            </a:r>
            <a:br>
              <a:rPr lang="en-US" dirty="0"/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25366" y="2035907"/>
            <a:ext cx="9387742" cy="1425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/>
                </a:solidFill>
              </a:rPr>
              <a:t>Евразийская заявка должна</a:t>
            </a:r>
            <a:r>
              <a:rPr lang="ru-RU" sz="2000" dirty="0">
                <a:solidFill>
                  <a:schemeClr val="accent5"/>
                </a:solidFill>
              </a:rPr>
              <a:t> </a:t>
            </a:r>
            <a:r>
              <a:rPr lang="ru-RU" sz="2000" dirty="0"/>
              <a:t>раскрывать изобретение достаточно ясно и полно, чтобы изобретение могло быть осуществлено специалистом.</a:t>
            </a:r>
          </a:p>
        </p:txBody>
      </p:sp>
    </p:spTree>
    <p:extLst>
      <p:ext uri="{BB962C8B-B14F-4D97-AF65-F5344CB8AC3E}">
        <p14:creationId xmlns:p14="http://schemas.microsoft.com/office/powerpoint/2010/main" val="117668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Толкование формулы изобретения при определении правовой охраны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358412" y="2137508"/>
            <a:ext cx="8238881" cy="3118803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В соответствии со статьей 10 Конвенции формула изобретения определяет объем правовой охраны, предоставляемой патентом. Для толкования формулы изобретения используются описание и чертежи.</a:t>
            </a:r>
            <a:endParaRPr lang="en-US" sz="2000" dirty="0"/>
          </a:p>
          <a:p>
            <a:pPr>
              <a:buClr>
                <a:schemeClr val="accent1"/>
              </a:buClr>
            </a:pPr>
            <a:r>
              <a:rPr lang="ru-RU" sz="2000" dirty="0"/>
              <a:t> </a:t>
            </a: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При этом принимается во внимание каждый признак изобретения, включенный в независимый пункт формулы изобретения, а в случаях, допускаемых национальным законодательством Договаривающегося государства, и эквивалентные ему признаки.</a:t>
            </a:r>
          </a:p>
        </p:txBody>
      </p:sp>
    </p:spTree>
    <p:extLst>
      <p:ext uri="{BB962C8B-B14F-4D97-AF65-F5344CB8AC3E}">
        <p14:creationId xmlns:p14="http://schemas.microsoft.com/office/powerpoint/2010/main" val="382433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Толкование формулы изобретения при определении правовой охраны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358412" y="2137508"/>
            <a:ext cx="8238881" cy="3118803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Толкование формулы изобретения заключается не только в преодолении ее неясных или неопределенных положений, но и в установлении ее полного и действительного содержания.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При этом исключаются крайности как буквального (ограничительного) толкования формулы изобретения, так и расширительной ее интерпретации (с учетом всего описания и чертежей в целях выявления общей изобретательской идеи).</a:t>
            </a:r>
          </a:p>
        </p:txBody>
      </p:sp>
    </p:spTree>
    <p:extLst>
      <p:ext uri="{BB962C8B-B14F-4D97-AF65-F5344CB8AC3E}">
        <p14:creationId xmlns:p14="http://schemas.microsoft.com/office/powerpoint/2010/main" val="7984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формула изобретения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2195473"/>
          </a:xfrm>
        </p:spPr>
        <p:txBody>
          <a:bodyPr/>
          <a:lstStyle/>
          <a:p>
            <a:pPr indent="-342900">
              <a:lnSpc>
                <a:spcPct val="150000"/>
              </a:lnSpc>
            </a:pPr>
            <a:r>
              <a:rPr lang="ru-RU" sz="2000" b="1" dirty="0">
                <a:solidFill>
                  <a:schemeClr val="accent5"/>
                </a:solidFill>
              </a:rPr>
              <a:t>Формула изобретения должна </a:t>
            </a:r>
            <a:r>
              <a:rPr lang="ru-RU" sz="2000" dirty="0"/>
              <a:t>определять объект изобретения и выражать сущность изобретения. </a:t>
            </a:r>
          </a:p>
          <a:p>
            <a:pPr indent="-342900">
              <a:lnSpc>
                <a:spcPct val="150000"/>
              </a:lnSpc>
            </a:pPr>
            <a:r>
              <a:rPr lang="ru-RU" sz="2000" dirty="0"/>
              <a:t>Формула должна быть ясной, точной и основываться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на описании.</a:t>
            </a:r>
          </a:p>
        </p:txBody>
      </p:sp>
    </p:spTree>
    <p:extLst>
      <p:ext uri="{BB962C8B-B14F-4D97-AF65-F5344CB8AC3E}">
        <p14:creationId xmlns:p14="http://schemas.microsoft.com/office/powerpoint/2010/main" val="89648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формула изобретения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3267561"/>
          </a:xfrm>
        </p:spPr>
        <p:txBody>
          <a:bodyPr/>
          <a:lstStyle/>
          <a:p>
            <a:r>
              <a:rPr lang="ru-RU" sz="2000" dirty="0"/>
              <a:t>Формула изобретения представляет собой логическое определение объекта изобретения, содержащее совокупность характеризующих изобретение технических признаков, представленных в одном или нескольких пунктах.</a:t>
            </a:r>
            <a:r>
              <a:rPr lang="en-US" sz="2000" dirty="0"/>
              <a:t> </a:t>
            </a:r>
            <a:endParaRPr lang="ru-RU" sz="2000" dirty="0"/>
          </a:p>
          <a:p>
            <a:r>
              <a:rPr lang="ru-RU" sz="2000" dirty="0"/>
              <a:t>Пункт формулы включает технические признаки изобретения, в том числе родовое понятие, отражающее назначение изобретения, которые должны быть выражены таким образом, чтобы была возможна их идентификация. Совокупность технических признаков в каждом пункте формулы изобретения должна быть достаточной для достижения указанного в описании изобретения технического результата при реализации изобретения по указанному назначению.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9375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1"/>
                </a:solidFill>
              </a:rPr>
              <a:t>Экспертиза евразийской заявки </a:t>
            </a:r>
            <a:br>
              <a:rPr lang="ru-RU" altLang="ru-RU" dirty="0">
                <a:solidFill>
                  <a:schemeClr val="accent1"/>
                </a:solidFill>
              </a:rPr>
            </a:br>
            <a:r>
              <a:rPr lang="ru-RU" altLang="ru-RU" dirty="0">
                <a:solidFill>
                  <a:schemeClr val="accent1"/>
                </a:solidFill>
              </a:rPr>
              <a:t>по существу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7662" y="2137508"/>
            <a:ext cx="9644184" cy="2543773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ru-RU" altLang="ru-RU" sz="2100" dirty="0"/>
              <a:t>В ходе экспертизы проверяется:</a:t>
            </a:r>
          </a:p>
          <a:p>
            <a:pPr lvl="1">
              <a:spcBef>
                <a:spcPct val="60000"/>
              </a:spcBef>
            </a:pPr>
            <a:r>
              <a:rPr lang="ru-RU" altLang="ru-RU" dirty="0"/>
              <a:t>соответствие заявленных изобретений требованию единства изобретения</a:t>
            </a:r>
          </a:p>
          <a:p>
            <a:pPr lvl="1">
              <a:spcBef>
                <a:spcPct val="60000"/>
              </a:spcBef>
            </a:pPr>
            <a:r>
              <a:rPr lang="ru-RU" altLang="ru-RU" dirty="0"/>
              <a:t>правомерность </a:t>
            </a:r>
            <a:r>
              <a:rPr lang="ru-RU" altLang="ru-RU" dirty="0" err="1"/>
              <a:t>испрашивания</a:t>
            </a:r>
            <a:r>
              <a:rPr lang="ru-RU" altLang="ru-RU" dirty="0"/>
              <a:t> приоритета</a:t>
            </a:r>
          </a:p>
          <a:p>
            <a:pPr lvl="1">
              <a:spcBef>
                <a:spcPct val="60000"/>
              </a:spcBef>
            </a:pPr>
            <a:r>
              <a:rPr lang="ru-RU" altLang="ru-RU" dirty="0"/>
              <a:t>возможность принятия дополнительных материалов</a:t>
            </a:r>
          </a:p>
          <a:p>
            <a:pPr lvl="1">
              <a:spcBef>
                <a:spcPct val="60000"/>
              </a:spcBef>
            </a:pPr>
            <a:r>
              <a:rPr lang="ru-RU" altLang="ru-RU" dirty="0"/>
              <a:t>соответствие заявленных  изобретений условиям патентоспособности изобретения и другим требованиям нормативных правовых актов ЕАПО</a:t>
            </a:r>
          </a:p>
        </p:txBody>
      </p:sp>
    </p:spTree>
    <p:extLst>
      <p:ext uri="{BB962C8B-B14F-4D97-AF65-F5344CB8AC3E}">
        <p14:creationId xmlns:p14="http://schemas.microsoft.com/office/powerpoint/2010/main" val="2234205040"/>
      </p:ext>
    </p:extLst>
  </p:cSld>
  <p:clrMapOvr>
    <a:masterClrMapping/>
  </p:clrMapOvr>
</p:sld>
</file>

<file path=ppt/theme/theme1.xml><?xml version="1.0" encoding="utf-8"?>
<a:theme xmlns:a="http://schemas.openxmlformats.org/drawingml/2006/main" name="ЕАПО">
  <a:themeElements>
    <a:clrScheme name="ЕАПО_4">
      <a:dk1>
        <a:srgbClr val="000000"/>
      </a:dk1>
      <a:lt1>
        <a:srgbClr val="E3E6E6"/>
      </a:lt1>
      <a:dk2>
        <a:srgbClr val="FEFFFE"/>
      </a:dk2>
      <a:lt2>
        <a:srgbClr val="454646"/>
      </a:lt2>
      <a:accent1>
        <a:srgbClr val="3C2FD6"/>
      </a:accent1>
      <a:accent2>
        <a:srgbClr val="03D2C6"/>
      </a:accent2>
      <a:accent3>
        <a:srgbClr val="EFB800"/>
      </a:accent3>
      <a:accent4>
        <a:srgbClr val="FF5F55"/>
      </a:accent4>
      <a:accent5>
        <a:srgbClr val="009D52"/>
      </a:accent5>
      <a:accent6>
        <a:srgbClr val="D8DBDB"/>
      </a:accent6>
      <a:hlink>
        <a:srgbClr val="0082FF"/>
      </a:hlink>
      <a:folHlink>
        <a:srgbClr val="707FC6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10262</TotalTime>
  <Words>1157</Words>
  <Application>Microsoft Office PowerPoint</Application>
  <PresentationFormat>Произвольный</PresentationFormat>
  <Paragraphs>100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Segoe UI</vt:lpstr>
      <vt:lpstr>Tektur</vt:lpstr>
      <vt:lpstr>Wingdings</vt:lpstr>
      <vt:lpstr>Helvetica Neue Medium</vt:lpstr>
      <vt:lpstr>Montserrat</vt:lpstr>
      <vt:lpstr>Tektur Bold</vt:lpstr>
      <vt:lpstr>Verdana</vt:lpstr>
      <vt:lpstr>Liberation Sans</vt:lpstr>
      <vt:lpstr>ЕАПО</vt:lpstr>
      <vt:lpstr>Специальное оформление</vt:lpstr>
      <vt:lpstr>1_Специальное оформление</vt:lpstr>
      <vt:lpstr>Презентация PowerPoint</vt:lpstr>
      <vt:lpstr>Патентные права</vt:lpstr>
      <vt:lpstr>Действия, не признаваемые нарушением евразийского патента</vt:lpstr>
      <vt:lpstr>Раскрытие изобретения </vt:lpstr>
      <vt:lpstr>Толкование формулы изобретения при определении правовой охраны </vt:lpstr>
      <vt:lpstr>Толкование формулы изобретения при определении правовой охраны </vt:lpstr>
      <vt:lpstr>формула изобретения</vt:lpstr>
      <vt:lpstr>формула изобретения</vt:lpstr>
      <vt:lpstr>Экспертиза евразийской заявки  по существу</vt:lpstr>
      <vt:lpstr>Экспертиза евразийской заявки  по существу</vt:lpstr>
      <vt:lpstr>решения, касающиеся лишь внешнего вида изделий, направленные на удовлетворение эстетических потребностей</vt:lpstr>
      <vt:lpstr>Патентоспособность изобретений, реализуемых с использованием компьютера</vt:lpstr>
      <vt:lpstr>Типы объектов изобретений, реализуемых с использованием компьютера</vt:lpstr>
      <vt:lpstr>Проверка соответствия изобретения условию патентоспособности «промышленная применимость»</vt:lpstr>
      <vt:lpstr>Проверка соответствия изобретения  условию патентоспособности «новизна»</vt:lpstr>
      <vt:lpstr>Проверка соответствия изобретения  условию патентоспособности «изобретательский уровень»</vt:lpstr>
      <vt:lpstr>Проверка соответствия изобретения  условию патентоспособности «изобретательский уровень»</vt:lpstr>
      <vt:lpstr>Проверка соответствия изобретения  условию патентоспособности «изобретательский уровень»</vt:lpstr>
      <vt:lpstr>Единство изобретения</vt:lpstr>
      <vt:lpstr>Внесение изменений</vt:lpstr>
      <vt:lpstr>Внесение изменений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Юсупов Муин Наимович</cp:lastModifiedBy>
  <cp:revision>428</cp:revision>
  <dcterms:created xsi:type="dcterms:W3CDTF">2017-02-28T05:28:20Z</dcterms:created>
  <dcterms:modified xsi:type="dcterms:W3CDTF">2023-06-02T13:16:38Z</dcterms:modified>
</cp:coreProperties>
</file>