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6" r:id="rId4"/>
    <p:sldId id="277" r:id="rId5"/>
    <p:sldId id="266" r:id="rId6"/>
    <p:sldId id="274" r:id="rId7"/>
    <p:sldId id="267" r:id="rId8"/>
    <p:sldId id="270" r:id="rId9"/>
    <p:sldId id="275" r:id="rId10"/>
    <p:sldId id="272" r:id="rId11"/>
    <p:sldId id="278" r:id="rId12"/>
    <p:sldId id="273" r:id="rId13"/>
    <p:sldId id="27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8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1" d="100"/>
          <a:sy n="101" d="100"/>
        </p:scale>
        <p:origin x="-90" y="-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25F09D-4536-FA3D-5094-247CDC900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CB17AC0-69AC-5A55-D1EB-03C967770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C6F5F10-FD4E-B0CC-2C25-88DE5C4D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7803-AAA4-4AC3-A64E-1E91DADED5D5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DC62280-4FB1-F34E-8BBF-153E30D2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48101DE-B689-772A-FF6D-8A2640F2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A1B1-343E-469D-9B78-6DF65F95A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743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1D86FD-5824-6550-2794-9709CACE0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8200A01-9CC9-584F-008B-527CEAC6C0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4806FA8-289E-43A4-666F-746F5E5C1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7803-AAA4-4AC3-A64E-1E91DADED5D5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466299-53E2-AC4F-E297-14BEC3091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F56F3D6-4947-5B8F-15D0-A5EE9C9B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A1B1-343E-469D-9B78-6DF65F95A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0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287204A-4DCE-BA10-2A7F-F462BC14E0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F32CFEC-5B03-C358-98F8-D9BA57724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A91E95-1B96-ABBD-C890-3C99E54E6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7803-AAA4-4AC3-A64E-1E91DADED5D5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C63272-C8D6-7B4F-8041-44BC28215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80EDA44-FA52-7C1B-03A6-A405F791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A1B1-343E-469D-9B78-6DF65F95A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8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70D5D1-2AD6-A311-AFCC-665AC3D5C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6525B84-3077-EBC2-74AB-CE0323104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700494-3AF4-C2CD-388D-4073128DF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7803-AAA4-4AC3-A64E-1E91DADED5D5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22FC8B-BB15-4B78-2002-AD01A6AB9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715E745-4FFC-B533-F66A-0AD6F89E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A1B1-343E-469D-9B78-6DF65F95A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59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ABA4F1-6E62-607D-80AC-C890F9077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E8FC1EA-A111-3816-B3E9-FCB2219DD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6AA2D7C-44FA-6A0B-9773-0877EAB95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7803-AAA4-4AC3-A64E-1E91DADED5D5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4F678B9-765A-18D9-7C57-65EF5FD12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D6E44E6-0B89-F26F-286D-B3DDF6093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A1B1-343E-469D-9B78-6DF65F95A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902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E4A0E-0FBE-084B-CA87-BE809D743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84B2BBE-4160-FD78-4FEF-A04AC6AC6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98F5E38-050C-E240-7F64-C918E2782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DFE6EB9-6B2E-0249-E295-60C20C242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7803-AAA4-4AC3-A64E-1E91DADED5D5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BDB1EF5-2146-A693-E599-0DF0DAF1D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EBA9316-5607-27EE-9668-C87425A58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A1B1-343E-469D-9B78-6DF65F95A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45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4D2110-D4AE-15FA-6BC5-867C7D5F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1078D06-4D97-FA57-B8AE-2F3869C9C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12E53BE-7504-F934-1FC0-0ABCADFDF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DB41603-82D8-AC5C-9273-16D2B68D77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E5B6FDE-CFC5-5FCF-F42A-179BC107AE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E2F33B4-B351-2DE0-F098-1B559199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7803-AAA4-4AC3-A64E-1E91DADED5D5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D25027C-BC34-7632-E491-86C4C4FE2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DC676F2-6CD5-74BA-3F75-22A4BC68E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A1B1-343E-469D-9B78-6DF65F95A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336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B6EC76-F429-95C5-3C7A-13558463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885F062-0539-7A98-D76E-F0C93D690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7803-AAA4-4AC3-A64E-1E91DADED5D5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AB4025D-6F8F-653C-4944-557EFB78C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617B469-FADA-F9D2-1826-371779CF7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A1B1-343E-469D-9B78-6DF65F95A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051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9DF2E03-74C2-60BB-9028-2E9C29318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7803-AAA4-4AC3-A64E-1E91DADED5D5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A03F7E3-EACD-4433-C265-43CE5E2D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EA42117-A5BD-DF49-5CF8-97CB1E2D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A1B1-343E-469D-9B78-6DF65F95A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18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659323-E7F1-939B-493E-0F480BF0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B9ABE1-A7BD-411B-C08F-800689283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67600F4-BF6B-187F-2618-DA96C5EFF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18E343B-1BED-883F-8AA2-1E30E35D2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7803-AAA4-4AC3-A64E-1E91DADED5D5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3008F8F-260A-6C3F-F7B3-D9707F392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F70674E-1CEE-22E7-71EB-087F5F9C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A1B1-343E-469D-9B78-6DF65F95A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3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BF737B-2ED8-6429-F8F1-43EBD1070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0B525EF-AE2C-F7CB-49F0-68E79F8D70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0B21E6B-D7AC-1653-ED84-3923A4A56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2B72A9E-3EE1-B677-EB9D-DE4BB5CCF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7803-AAA4-4AC3-A64E-1E91DADED5D5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0ACE8DC-0B32-6453-D488-5B4B20A94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2768736-D456-8F66-BD04-0497F5BD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A1B1-343E-469D-9B78-6DF65F95A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956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DD478D-C508-0EAC-1176-AC39E0DA3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1A31436-2FB4-CC0D-7E88-2F9907899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8149CC-4DCE-FFF3-8926-3A831FE74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47803-AAA4-4AC3-A64E-1E91DADED5D5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1F0E694-654E-15E8-9EBD-7DA3CC3A65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E814DC9-BF22-9E8D-8BA8-4D3271ABF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6A1B1-343E-469D-9B78-6DF65F95A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16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C91D69-8F5A-4D95-298D-3E1C239C0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19756"/>
            <a:ext cx="9144000" cy="2387600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chemeClr val="bg1"/>
                </a:solidFill>
              </a:rPr>
              <a:t>Евразийская патентная система и форматы сотрудничества в области ИС</a:t>
            </a:r>
            <a:endParaRPr lang="ru-RU" sz="45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DD42EBF-FD2C-1FD6-D306-EA15F749C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80" y="1214283"/>
            <a:ext cx="7354839" cy="16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7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890C25B-F734-2859-0FC8-6BA7B6D6A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32" y="0"/>
            <a:ext cx="5171768" cy="685807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6499FA1-21E4-DA04-0FC6-8DC0D175F3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13639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23F85FF-6A08-2E36-50E4-87837FA7BD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221" y="5853586"/>
            <a:ext cx="1987300" cy="4541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CE9F68-D3B7-069F-D188-83B305970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266802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88785"/>
                </a:solidFill>
                <a:latin typeface="Montserrat SemiBold" panose="00000700000000000000" pitchFamily="2" charset="-52"/>
              </a:rPr>
              <a:t>Основные этапы процедуры</a:t>
            </a:r>
            <a:endParaRPr lang="ru-RU" dirty="0">
              <a:solidFill>
                <a:srgbClr val="088785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95536" y="1983378"/>
            <a:ext cx="2160240" cy="83099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2400" b="1">
                <a:solidFill>
                  <a:schemeClr val="dk1"/>
                </a:solidFill>
                <a:latin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dirty="0" smtClean="0"/>
              <a:t>Подача заявки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233192" y="1983378"/>
            <a:ext cx="2160240" cy="83099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2400" b="1">
                <a:solidFill>
                  <a:schemeClr val="dk1"/>
                </a:solidFill>
                <a:latin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dirty="0" smtClean="0"/>
              <a:t>Формальная экспертиза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072396" y="3481990"/>
            <a:ext cx="3528392" cy="83099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2400" b="1">
                <a:latin typeface="Arial" pitchFamily="34" charset="0"/>
              </a:defRPr>
            </a:lvl1pPr>
          </a:lstStyle>
          <a:p>
            <a:pPr algn="ctr"/>
            <a:r>
              <a:rPr lang="ru-RU" dirty="0" smtClean="0"/>
              <a:t>Публикация заявки (А1,А2,А3)</a:t>
            </a:r>
            <a:endParaRPr lang="ru-RU" dirty="0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540569" y="5367754"/>
            <a:ext cx="2559823" cy="83099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2400" b="1">
                <a:solidFill>
                  <a:schemeClr val="dk1"/>
                </a:solidFill>
                <a:latin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dirty="0" smtClean="0"/>
              <a:t>Экспертиза по существу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39552" y="5367754"/>
            <a:ext cx="3243803" cy="83099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2400" b="1">
                <a:solidFill>
                  <a:schemeClr val="dk1"/>
                </a:solidFill>
                <a:latin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dirty="0" smtClean="0"/>
              <a:t>Выдача и публикация патента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2624740" y="2199402"/>
            <a:ext cx="533400" cy="381000"/>
          </a:xfrm>
          <a:prstGeom prst="rightArrow">
            <a:avLst>
              <a:gd name="adj1" fmla="val 50000"/>
              <a:gd name="adj2" fmla="val 7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188641" y="2169785"/>
            <a:ext cx="1418456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2400" b="1">
                <a:solidFill>
                  <a:schemeClr val="dk1"/>
                </a:solidFill>
                <a:latin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dirty="0" smtClean="0"/>
              <a:t>Поиск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 rot="5400000">
            <a:off x="6471346" y="4641880"/>
            <a:ext cx="758773" cy="381000"/>
          </a:xfrm>
          <a:prstGeom prst="rightArrow">
            <a:avLst>
              <a:gd name="adj1" fmla="val 50000"/>
              <a:gd name="adj2" fmla="val 7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5524498" y="2178442"/>
            <a:ext cx="533400" cy="381000"/>
          </a:xfrm>
          <a:prstGeom prst="rightArrow">
            <a:avLst>
              <a:gd name="adj1" fmla="val 50000"/>
              <a:gd name="adj2" fmla="val 7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 rot="5400000">
            <a:off x="6507351" y="2889656"/>
            <a:ext cx="542747" cy="381000"/>
          </a:xfrm>
          <a:prstGeom prst="rightArrow">
            <a:avLst>
              <a:gd name="adj1" fmla="val 50000"/>
              <a:gd name="adj2" fmla="val 7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 rot="10800000">
            <a:off x="4189049" y="5562817"/>
            <a:ext cx="981926" cy="381000"/>
          </a:xfrm>
          <a:prstGeom prst="rightArrow">
            <a:avLst>
              <a:gd name="adj1" fmla="val 50000"/>
              <a:gd name="adj2" fmla="val 7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487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28A5E29-B276-8B74-FD60-AB2A92E6D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266802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88785"/>
                </a:solidFill>
                <a:latin typeface="Montserrat SemiBold" panose="00000700000000000000" pitchFamily="2" charset="-52"/>
              </a:rPr>
              <a:t>Признание евразийского патента недействительным</a:t>
            </a:r>
            <a:endParaRPr lang="ru-RU" sz="2400" b="1" dirty="0">
              <a:solidFill>
                <a:srgbClr val="088785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1319539-829B-EC23-DE91-B4D480E5F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84" y="681037"/>
            <a:ext cx="1987300" cy="4541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453D29F-BB97-AAB2-CBCE-C0ED19848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" y="6425183"/>
            <a:ext cx="6351640" cy="432817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67175" y="1372428"/>
            <a:ext cx="3313113" cy="78105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 dirty="0"/>
              <a:t>Признание евразийского патента недействительным 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258888" y="2661741"/>
            <a:ext cx="4392612" cy="5619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 dirty="0"/>
              <a:t>Административное аннулирование евразийского патента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795963" y="2628721"/>
            <a:ext cx="4284662" cy="5619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/>
              <a:t>Признание евразийского патента недействительным в ДГ</a:t>
            </a:r>
            <a:endParaRPr lang="ru-RU" sz="1400" b="1"/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 flipH="1">
            <a:off x="3419473" y="2193341"/>
            <a:ext cx="1028377" cy="3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6875463" y="2193341"/>
            <a:ext cx="1152524" cy="39696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403350" y="3309441"/>
            <a:ext cx="2808288" cy="78105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 dirty="0"/>
              <a:t>Решение действительно в отношении всех ДГ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6875463" y="3276421"/>
            <a:ext cx="3168650" cy="5619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/>
              <a:t>Решение действует только в конкретном ДГ</a:t>
            </a:r>
            <a:endParaRPr lang="ru-RU" sz="1400" b="1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403350" y="4174628"/>
            <a:ext cx="2808288" cy="100012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 dirty="0"/>
              <a:t>Процедура рассмотрения: евразийское законодательство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6875463" y="3997146"/>
            <a:ext cx="3168650" cy="100012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/>
              <a:t>Процедура рассмотрения: национальное законодательство ДГ</a:t>
            </a:r>
            <a:endParaRPr lang="ru-RU" sz="1400" b="1"/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1403350" y="5294133"/>
            <a:ext cx="2808288" cy="78105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 dirty="0"/>
              <a:t>Подача возражения: ограничение по срокам </a:t>
            </a:r>
            <a:r>
              <a:rPr lang="ru-RU" b="1" dirty="0" smtClean="0"/>
              <a:t>(</a:t>
            </a:r>
            <a:r>
              <a:rPr lang="en-US" b="1" dirty="0" smtClean="0"/>
              <a:t>9</a:t>
            </a:r>
            <a:r>
              <a:rPr lang="ru-RU" b="1" dirty="0" smtClean="0"/>
              <a:t> м.)</a:t>
            </a:r>
            <a:endParaRPr lang="ru-RU" b="1" dirty="0"/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6875463" y="5221108"/>
            <a:ext cx="3170237" cy="922338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/>
              <a:t>Подача возражения (иска): </a:t>
            </a:r>
          </a:p>
          <a:p>
            <a:pPr algn="ctr" eaLnBrk="1" fontAlgn="auto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/>
              <a:t>нет ограничений по срокам</a:t>
            </a:r>
          </a:p>
        </p:txBody>
      </p:sp>
    </p:spTree>
    <p:extLst>
      <p:ext uri="{BB962C8B-B14F-4D97-AF65-F5344CB8AC3E}">
        <p14:creationId xmlns:p14="http://schemas.microsoft.com/office/powerpoint/2010/main" val="876608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28A5E29-B276-8B74-FD60-AB2A92E6D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266802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88785"/>
                </a:solidFill>
                <a:latin typeface="Montserrat SemiBold" panose="00000700000000000000" pitchFamily="2" charset="-52"/>
              </a:rPr>
              <a:t>Евразийские патентные поверенные</a:t>
            </a:r>
            <a:endParaRPr lang="ru-RU" sz="2800" b="1" dirty="0">
              <a:solidFill>
                <a:srgbClr val="088785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1319539-829B-EC23-DE91-B4D480E5F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84" y="681037"/>
            <a:ext cx="1987300" cy="4541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453D29F-BB97-AAB2-CBCE-C0ED19848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" y="6425183"/>
            <a:ext cx="6351640" cy="432817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283656" y="1892179"/>
            <a:ext cx="8289326" cy="3408648"/>
            <a:chOff x="1319867" y="1097910"/>
            <a:chExt cx="9615227" cy="4266287"/>
          </a:xfrm>
        </p:grpSpPr>
        <p:sp>
          <p:nvSpPr>
            <p:cNvPr id="8" name="Кружок"/>
            <p:cNvSpPr/>
            <p:nvPr/>
          </p:nvSpPr>
          <p:spPr>
            <a:xfrm>
              <a:off x="3687992" y="1189768"/>
              <a:ext cx="4174429" cy="4174429"/>
            </a:xfrm>
            <a:prstGeom prst="ellipse">
              <a:avLst/>
            </a:prstGeom>
            <a:solidFill>
              <a:srgbClr val="3C2FD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1" name="+530"/>
            <p:cNvSpPr txBox="1"/>
            <p:nvPr/>
          </p:nvSpPr>
          <p:spPr>
            <a:xfrm>
              <a:off x="4120897" y="1915804"/>
              <a:ext cx="3535673" cy="2107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>
              <a:normAutofit fontScale="47500" lnSpcReduction="20000"/>
            </a:bodyPr>
            <a:lstStyle>
              <a:lvl1pPr algn="l" defTabSz="457200">
                <a:defRPr sz="19900" b="0">
                  <a:solidFill>
                    <a:srgbClr val="FFFFFF"/>
                  </a:solidFill>
                  <a:latin typeface="Tektur Bold"/>
                  <a:ea typeface="Tektur Bold"/>
                  <a:cs typeface="Tektur Bold"/>
                  <a:sym typeface="Tektur Bold"/>
                </a:defRPr>
              </a:lvl1pPr>
            </a:lstStyle>
            <a:p>
              <a:r>
                <a:rPr dirty="0"/>
                <a:t>+530</a:t>
              </a:r>
            </a:p>
          </p:txBody>
        </p:sp>
        <p:sp>
          <p:nvSpPr>
            <p:cNvPr id="12" name="504"/>
            <p:cNvSpPr txBox="1"/>
            <p:nvPr/>
          </p:nvSpPr>
          <p:spPr>
            <a:xfrm>
              <a:off x="1319867" y="3230117"/>
              <a:ext cx="1273921" cy="9891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>
              <a:normAutofit fontScale="47500" lnSpcReduction="20000"/>
            </a:bodyPr>
            <a:lstStyle>
              <a:lvl1pPr algn="l" defTabSz="457200">
                <a:defRPr sz="9300" b="0">
                  <a:solidFill>
                    <a:srgbClr val="E34141"/>
                  </a:solidFill>
                  <a:latin typeface="Tektur Bold"/>
                  <a:ea typeface="Tektur Bold"/>
                  <a:cs typeface="Tektur Bold"/>
                  <a:sym typeface="Tektur Bold"/>
                </a:defRPr>
              </a:lvl1pPr>
            </a:lstStyle>
            <a:p>
              <a:r>
                <a:rPr dirty="0"/>
                <a:t>504</a:t>
              </a:r>
            </a:p>
          </p:txBody>
        </p:sp>
        <p:sp>
          <p:nvSpPr>
            <p:cNvPr id="13" name="83"/>
            <p:cNvSpPr txBox="1"/>
            <p:nvPr/>
          </p:nvSpPr>
          <p:spPr>
            <a:xfrm>
              <a:off x="8972234" y="1097910"/>
              <a:ext cx="1273921" cy="989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>
              <a:normAutofit fontScale="62500" lnSpcReduction="20000"/>
            </a:bodyPr>
            <a:lstStyle>
              <a:lvl1pPr algn="l" defTabSz="457200">
                <a:defRPr sz="9300" b="0">
                  <a:solidFill>
                    <a:srgbClr val="E09609"/>
                  </a:solidFill>
                  <a:latin typeface="Tektur Bold"/>
                  <a:ea typeface="Tektur Bold"/>
                  <a:cs typeface="Tektur Bold"/>
                  <a:sym typeface="Tektur Bold"/>
                </a:defRPr>
              </a:lvl1pPr>
            </a:lstStyle>
            <a:p>
              <a:r>
                <a:rPr dirty="0"/>
                <a:t>83</a:t>
              </a:r>
            </a:p>
          </p:txBody>
        </p:sp>
        <p:sp>
          <p:nvSpPr>
            <p:cNvPr id="15" name="56"/>
            <p:cNvSpPr txBox="1"/>
            <p:nvPr/>
          </p:nvSpPr>
          <p:spPr>
            <a:xfrm>
              <a:off x="8972234" y="3249167"/>
              <a:ext cx="1273921" cy="9891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>
              <a:normAutofit fontScale="62500" lnSpcReduction="20000"/>
            </a:bodyPr>
            <a:lstStyle>
              <a:lvl1pPr algn="l" defTabSz="457200">
                <a:defRPr sz="9300" b="0">
                  <a:solidFill>
                    <a:srgbClr val="41A1A7"/>
                  </a:solidFill>
                  <a:latin typeface="Tektur Bold"/>
                  <a:ea typeface="Tektur Bold"/>
                  <a:cs typeface="Tektur Bold"/>
                  <a:sym typeface="Tektur Bold"/>
                </a:defRPr>
              </a:lvl1pPr>
            </a:lstStyle>
            <a:p>
              <a:r>
                <a:rPr dirty="0"/>
                <a:t>56</a:t>
              </a:r>
            </a:p>
          </p:txBody>
        </p:sp>
        <p:sp>
          <p:nvSpPr>
            <p:cNvPr id="16" name="со специализацией…"/>
            <p:cNvSpPr txBox="1"/>
            <p:nvPr/>
          </p:nvSpPr>
          <p:spPr>
            <a:xfrm>
              <a:off x="1320358" y="4006017"/>
              <a:ext cx="1965769" cy="7732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>
              <a:normAutofit fontScale="47500" lnSpcReduction="20000"/>
            </a:bodyPr>
            <a:lstStyle/>
            <a:p>
              <a:pPr defTabSz="228600">
                <a:defRPr sz="2700" b="0">
                  <a:latin typeface="Montserrat-Regular"/>
                  <a:ea typeface="Montserrat-Regular"/>
                  <a:cs typeface="Montserrat-Regular"/>
                  <a:sym typeface="Montserrat-Regular"/>
                </a:defRPr>
              </a:pPr>
              <a:r>
                <a:rPr dirty="0" err="1"/>
                <a:t>со</a:t>
              </a:r>
              <a:r>
                <a:rPr dirty="0"/>
                <a:t> </a:t>
              </a:r>
              <a:r>
                <a:rPr dirty="0" err="1"/>
                <a:t>специализацией</a:t>
              </a:r>
              <a:endParaRPr dirty="0"/>
            </a:p>
            <a:p>
              <a:pPr defTabSz="228600">
                <a:defRPr sz="2700" b="0">
                  <a:latin typeface="Montserrat-Regular"/>
                  <a:ea typeface="Montserrat-Regular"/>
                  <a:cs typeface="Montserrat-Regular"/>
                  <a:sym typeface="Montserrat-Regular"/>
                </a:defRPr>
              </a:pPr>
              <a:r>
                <a:rPr dirty="0" err="1"/>
                <a:t>в</a:t>
              </a:r>
              <a:r>
                <a:rPr dirty="0"/>
                <a:t> </a:t>
              </a:r>
              <a:r>
                <a:rPr dirty="0" err="1"/>
                <a:t>отношении</a:t>
              </a:r>
              <a:endParaRPr dirty="0"/>
            </a:p>
            <a:p>
              <a:pPr defTabSz="228600">
                <a:defRPr sz="2700" b="0">
                  <a:latin typeface="Montserrat-Regular"/>
                  <a:ea typeface="Montserrat-Regular"/>
                  <a:cs typeface="Montserrat-Regular"/>
                  <a:sym typeface="Montserrat-Regular"/>
                </a:defRPr>
              </a:pPr>
              <a:r>
                <a:rPr dirty="0" err="1"/>
                <a:t>изобретений</a:t>
              </a:r>
              <a:endParaRPr dirty="0"/>
            </a:p>
          </p:txBody>
        </p:sp>
        <p:sp>
          <p:nvSpPr>
            <p:cNvPr id="17" name="Линия"/>
            <p:cNvSpPr/>
            <p:nvPr/>
          </p:nvSpPr>
          <p:spPr>
            <a:xfrm>
              <a:off x="7543848" y="1884224"/>
              <a:ext cx="1273920" cy="1"/>
            </a:xfrm>
            <a:prstGeom prst="line">
              <a:avLst/>
            </a:prstGeom>
            <a:ln w="63500">
              <a:solidFill>
                <a:srgbClr val="E4990A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endParaRPr/>
            </a:p>
          </p:txBody>
        </p:sp>
        <p:sp>
          <p:nvSpPr>
            <p:cNvPr id="18" name="Линия"/>
            <p:cNvSpPr/>
            <p:nvPr/>
          </p:nvSpPr>
          <p:spPr>
            <a:xfrm>
              <a:off x="7766540" y="4092729"/>
              <a:ext cx="957733" cy="1"/>
            </a:xfrm>
            <a:prstGeom prst="line">
              <a:avLst/>
            </a:prstGeom>
            <a:ln w="63500">
              <a:solidFill>
                <a:srgbClr val="47AFB6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endParaRPr/>
            </a:p>
          </p:txBody>
        </p:sp>
        <p:sp>
          <p:nvSpPr>
            <p:cNvPr id="19" name="со специализацией…"/>
            <p:cNvSpPr txBox="1"/>
            <p:nvPr/>
          </p:nvSpPr>
          <p:spPr>
            <a:xfrm>
              <a:off x="8969325" y="1936976"/>
              <a:ext cx="1965769" cy="9891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>
              <a:normAutofit fontScale="47500" lnSpcReduction="20000"/>
            </a:bodyPr>
            <a:lstStyle/>
            <a:p>
              <a:pPr defTabSz="228600">
                <a:defRPr sz="2700" b="0">
                  <a:latin typeface="Montserrat-Regular"/>
                  <a:ea typeface="Montserrat-Regular"/>
                  <a:cs typeface="Montserrat-Regular"/>
                  <a:sym typeface="Montserrat-Regular"/>
                </a:defRPr>
              </a:pPr>
              <a:r>
                <a:rPr dirty="0" err="1"/>
                <a:t>со</a:t>
              </a:r>
              <a:r>
                <a:rPr dirty="0"/>
                <a:t> </a:t>
              </a:r>
              <a:r>
                <a:rPr dirty="0" err="1"/>
                <a:t>специализацией</a:t>
              </a:r>
              <a:endParaRPr dirty="0"/>
            </a:p>
            <a:p>
              <a:pPr defTabSz="228600">
                <a:defRPr sz="2700" b="0">
                  <a:latin typeface="Montserrat-Regular"/>
                  <a:ea typeface="Montserrat-Regular"/>
                  <a:cs typeface="Montserrat-Regular"/>
                  <a:sym typeface="Montserrat-Regular"/>
                </a:defRPr>
              </a:pPr>
              <a:r>
                <a:rPr dirty="0" err="1"/>
                <a:t>в</a:t>
              </a:r>
              <a:r>
                <a:rPr dirty="0"/>
                <a:t> </a:t>
              </a:r>
              <a:r>
                <a:rPr dirty="0" err="1"/>
                <a:t>отношении</a:t>
              </a:r>
              <a:endParaRPr dirty="0"/>
            </a:p>
            <a:p>
              <a:pPr defTabSz="228600">
                <a:defRPr sz="2700" b="0">
                  <a:latin typeface="Montserrat-Regular"/>
                  <a:ea typeface="Montserrat-Regular"/>
                  <a:cs typeface="Montserrat-Regular"/>
                  <a:sym typeface="Montserrat-Regular"/>
                </a:defRPr>
              </a:pPr>
              <a:r>
                <a:rPr dirty="0" err="1"/>
                <a:t>промышленных</a:t>
              </a:r>
              <a:endParaRPr dirty="0"/>
            </a:p>
            <a:p>
              <a:pPr defTabSz="228600">
                <a:defRPr sz="2700" b="0">
                  <a:latin typeface="Montserrat-Regular"/>
                  <a:ea typeface="Montserrat-Regular"/>
                  <a:cs typeface="Montserrat-Regular"/>
                  <a:sym typeface="Montserrat-Regular"/>
                </a:defRPr>
              </a:pPr>
              <a:r>
                <a:rPr dirty="0" err="1"/>
                <a:t>образцов</a:t>
              </a:r>
              <a:endParaRPr dirty="0"/>
            </a:p>
          </p:txBody>
        </p:sp>
        <p:sp>
          <p:nvSpPr>
            <p:cNvPr id="20" name="со специализацией…"/>
            <p:cNvSpPr txBox="1"/>
            <p:nvPr/>
          </p:nvSpPr>
          <p:spPr>
            <a:xfrm>
              <a:off x="8969325" y="4055630"/>
              <a:ext cx="1965769" cy="11790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>
              <a:normAutofit fontScale="47500" lnSpcReduction="20000"/>
            </a:bodyPr>
            <a:lstStyle/>
            <a:p>
              <a:pPr defTabSz="228600">
                <a:defRPr sz="2700" b="0">
                  <a:latin typeface="Montserrat-Regular"/>
                  <a:ea typeface="Montserrat-Regular"/>
                  <a:cs typeface="Montserrat-Regular"/>
                  <a:sym typeface="Montserrat-Regular"/>
                </a:defRPr>
              </a:pPr>
              <a:r>
                <a:rPr dirty="0" err="1"/>
                <a:t>со</a:t>
              </a:r>
              <a:r>
                <a:rPr dirty="0"/>
                <a:t> </a:t>
              </a:r>
              <a:r>
                <a:rPr dirty="0" err="1"/>
                <a:t>специализацией</a:t>
              </a:r>
              <a:endParaRPr dirty="0"/>
            </a:p>
            <a:p>
              <a:pPr defTabSz="228600">
                <a:defRPr sz="2700" b="0">
                  <a:latin typeface="Montserrat-Regular"/>
                  <a:ea typeface="Montserrat-Regular"/>
                  <a:cs typeface="Montserrat-Regular"/>
                  <a:sym typeface="Montserrat-Regular"/>
                </a:defRPr>
              </a:pPr>
              <a:r>
                <a:rPr dirty="0"/>
                <a:t>в </a:t>
              </a:r>
              <a:r>
                <a:rPr dirty="0" err="1"/>
                <a:t>отношении</a:t>
              </a:r>
              <a:endParaRPr dirty="0"/>
            </a:p>
            <a:p>
              <a:pPr defTabSz="228600">
                <a:defRPr sz="2700" b="0">
                  <a:latin typeface="Montserrat-Regular"/>
                  <a:ea typeface="Montserrat-Regular"/>
                  <a:cs typeface="Montserrat-Regular"/>
                  <a:sym typeface="Montserrat-Regular"/>
                </a:defRPr>
              </a:pPr>
              <a:r>
                <a:rPr dirty="0" err="1"/>
                <a:t>изобретений</a:t>
              </a:r>
              <a:endParaRPr dirty="0"/>
            </a:p>
            <a:p>
              <a:pPr defTabSz="228600">
                <a:defRPr sz="2700" b="0">
                  <a:latin typeface="Montserrat-Regular"/>
                  <a:ea typeface="Montserrat-Regular"/>
                  <a:cs typeface="Montserrat-Regular"/>
                  <a:sym typeface="Montserrat-Regular"/>
                </a:defRPr>
              </a:pPr>
              <a:r>
                <a:rPr dirty="0"/>
                <a:t>и </a:t>
              </a:r>
              <a:r>
                <a:rPr dirty="0" err="1"/>
                <a:t>промышленных</a:t>
              </a:r>
              <a:endParaRPr dirty="0"/>
            </a:p>
            <a:p>
              <a:pPr defTabSz="228600">
                <a:defRPr sz="2700" b="0">
                  <a:latin typeface="Montserrat-Regular"/>
                  <a:ea typeface="Montserrat-Regular"/>
                  <a:cs typeface="Montserrat-Regular"/>
                  <a:sym typeface="Montserrat-Regular"/>
                </a:defRPr>
              </a:pPr>
              <a:r>
                <a:rPr dirty="0" err="1"/>
                <a:t>образцов</a:t>
              </a:r>
              <a:endParaRPr dirty="0"/>
            </a:p>
          </p:txBody>
        </p:sp>
        <p:sp>
          <p:nvSpPr>
            <p:cNvPr id="21" name="евразийских…"/>
            <p:cNvSpPr txBox="1"/>
            <p:nvPr/>
          </p:nvSpPr>
          <p:spPr>
            <a:xfrm>
              <a:off x="4944863" y="3528945"/>
              <a:ext cx="2368635" cy="989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>
              <a:normAutofit fontScale="55000" lnSpcReduction="20000"/>
            </a:bodyPr>
            <a:lstStyle/>
            <a:p>
              <a:pPr defTabSz="228600">
                <a:defRPr sz="3700" b="0" spc="37">
                  <a:solidFill>
                    <a:srgbClr val="FFFFFF"/>
                  </a:solidFill>
                  <a:latin typeface="Tektur Regular"/>
                  <a:ea typeface="Tektur Regular"/>
                  <a:cs typeface="Tektur Regular"/>
                  <a:sym typeface="Tektur Regular"/>
                </a:defRPr>
              </a:pPr>
              <a:r>
                <a:rPr dirty="0" err="1">
                  <a:latin typeface="Montserrat" pitchFamily="2" charset="0"/>
                </a:rPr>
                <a:t>евразийских</a:t>
              </a:r>
              <a:endParaRPr dirty="0">
                <a:latin typeface="Montserrat" pitchFamily="2" charset="0"/>
              </a:endParaRPr>
            </a:p>
            <a:p>
              <a:pPr defTabSz="228600">
                <a:defRPr sz="3700" b="0" spc="37">
                  <a:solidFill>
                    <a:srgbClr val="FFFFFF"/>
                  </a:solidFill>
                  <a:latin typeface="Tektur Regular"/>
                  <a:ea typeface="Tektur Regular"/>
                  <a:cs typeface="Tektur Regular"/>
                  <a:sym typeface="Tektur Regular"/>
                </a:defRPr>
              </a:pPr>
              <a:r>
                <a:rPr dirty="0" err="1">
                  <a:latin typeface="Montserrat" pitchFamily="2" charset="0"/>
                </a:rPr>
                <a:t>патентных</a:t>
              </a:r>
              <a:endParaRPr dirty="0">
                <a:latin typeface="Montserrat" pitchFamily="2" charset="0"/>
              </a:endParaRPr>
            </a:p>
            <a:p>
              <a:pPr defTabSz="228600">
                <a:defRPr sz="3700" b="0" spc="37">
                  <a:solidFill>
                    <a:srgbClr val="FFFFFF"/>
                  </a:solidFill>
                  <a:latin typeface="Tektur Regular"/>
                  <a:ea typeface="Tektur Regular"/>
                  <a:cs typeface="Tektur Regular"/>
                  <a:sym typeface="Tektur Regular"/>
                </a:defRPr>
              </a:pPr>
              <a:r>
                <a:rPr dirty="0" err="1">
                  <a:latin typeface="Montserrat" pitchFamily="2" charset="0"/>
                </a:rPr>
                <a:t>поверенных</a:t>
              </a:r>
              <a:endParaRPr dirty="0">
                <a:latin typeface="Montserrat" pitchFamily="2" charset="0"/>
              </a:endParaRPr>
            </a:p>
          </p:txBody>
        </p:sp>
        <p:sp>
          <p:nvSpPr>
            <p:cNvPr id="22" name="Кружок"/>
            <p:cNvSpPr/>
            <p:nvPr/>
          </p:nvSpPr>
          <p:spPr>
            <a:xfrm>
              <a:off x="2646805" y="1183419"/>
              <a:ext cx="1782966" cy="1782966"/>
            </a:xfrm>
            <a:prstGeom prst="ellipse">
              <a:avLst/>
            </a:prstGeom>
            <a:solidFill>
              <a:srgbClr val="EF6969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" name="Кружок"/>
            <p:cNvSpPr/>
            <p:nvPr/>
          </p:nvSpPr>
          <p:spPr>
            <a:xfrm>
              <a:off x="6936823" y="1503927"/>
              <a:ext cx="760594" cy="760594"/>
            </a:xfrm>
            <a:prstGeom prst="ellipse">
              <a:avLst/>
            </a:prstGeom>
            <a:solidFill>
              <a:srgbClr val="FFBD3D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" name="Кружок"/>
            <p:cNvSpPr/>
            <p:nvPr/>
          </p:nvSpPr>
          <p:spPr>
            <a:xfrm>
              <a:off x="7475882" y="3874844"/>
              <a:ext cx="404020" cy="404020"/>
            </a:xfrm>
            <a:prstGeom prst="ellipse">
              <a:avLst/>
            </a:prstGeom>
            <a:solidFill>
              <a:srgbClr val="66CB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" name="Линия"/>
            <p:cNvSpPr/>
            <p:nvPr/>
          </p:nvSpPr>
          <p:spPr>
            <a:xfrm flipV="1">
              <a:off x="1918727" y="2020386"/>
              <a:ext cx="1" cy="1327217"/>
            </a:xfrm>
            <a:prstGeom prst="line">
              <a:avLst/>
            </a:prstGeom>
            <a:ln w="63500">
              <a:solidFill>
                <a:srgbClr val="EF6969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endParaRPr/>
            </a:p>
          </p:txBody>
        </p:sp>
        <p:sp>
          <p:nvSpPr>
            <p:cNvPr id="26" name="Линия"/>
            <p:cNvSpPr/>
            <p:nvPr/>
          </p:nvSpPr>
          <p:spPr>
            <a:xfrm>
              <a:off x="1919426" y="2037095"/>
              <a:ext cx="767633" cy="1"/>
            </a:xfrm>
            <a:prstGeom prst="line">
              <a:avLst/>
            </a:prstGeom>
            <a:ln w="63500">
              <a:solidFill>
                <a:srgbClr val="EF6969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endParaRPr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265300" y="5486400"/>
            <a:ext cx="8421907" cy="887240"/>
            <a:chOff x="574155" y="5544910"/>
            <a:chExt cx="9378055" cy="1012308"/>
          </a:xfrm>
        </p:grpSpPr>
        <p:pic>
          <p:nvPicPr>
            <p:cNvPr id="28" name="Rectangle 366.png" descr="Rectangle 36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730" y="5633298"/>
              <a:ext cx="9328480" cy="92392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" name="Профессиональное представительство перед Евразийским патентным ведомством обязательно только в случае, если заявитель или патентовладелец не имеет постоянного местожительства или постоянного местонахождения на территории государства ЕАПО"/>
            <p:cNvSpPr txBox="1"/>
            <p:nvPr/>
          </p:nvSpPr>
          <p:spPr>
            <a:xfrm>
              <a:off x="1463027" y="5744442"/>
              <a:ext cx="8146167" cy="7732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>
              <a:normAutofit fontScale="47500" lnSpcReduction="20000"/>
            </a:bodyPr>
            <a:lstStyle/>
            <a:p>
              <a:pPr defTabSz="228600">
                <a:defRPr sz="2700" b="0">
                  <a:solidFill>
                    <a:srgbClr val="3C2FD6"/>
                  </a:solidFill>
                  <a:latin typeface="Montserrat-Regular"/>
                  <a:ea typeface="Montserrat-Regular"/>
                  <a:cs typeface="Montserrat-Regular"/>
                  <a:sym typeface="Montserrat-Regular"/>
                </a:defRPr>
              </a:pPr>
              <a:r>
                <a:rPr dirty="0">
                  <a:latin typeface="Montserrat Bold"/>
                  <a:ea typeface="Montserrat Bold"/>
                  <a:cs typeface="Montserrat Bold"/>
                  <a:sym typeface="Montserrat Bold"/>
                </a:rPr>
                <a:t>Профессиональное</a:t>
              </a:r>
              <a:r>
                <a:rPr dirty="0"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dirty="0">
                  <a:latin typeface="Montserrat Bold"/>
                  <a:ea typeface="Montserrat Bold"/>
                  <a:cs typeface="Montserrat Bold"/>
                  <a:sym typeface="Montserrat Bold"/>
                </a:rPr>
                <a:t>представительство</a:t>
              </a:r>
              <a:r>
                <a:rPr dirty="0"/>
                <a:t> </a:t>
              </a:r>
              <a:r>
                <a:rPr dirty="0"/>
                <a:t>перед</a:t>
              </a:r>
              <a:r>
                <a:rPr dirty="0"/>
                <a:t> </a:t>
              </a:r>
              <a:r>
                <a:rPr dirty="0"/>
                <a:t>Евразийским</a:t>
              </a:r>
              <a:r>
                <a:rPr dirty="0"/>
                <a:t> </a:t>
              </a:r>
              <a:r>
                <a:rPr dirty="0"/>
                <a:t>патентным</a:t>
              </a:r>
              <a:r>
                <a:rPr dirty="0"/>
                <a:t> </a:t>
              </a:r>
              <a:r>
                <a:rPr dirty="0"/>
                <a:t>ведомством</a:t>
              </a:r>
              <a:r>
                <a:rPr dirty="0"/>
                <a:t> </a:t>
              </a:r>
              <a:r>
                <a:rPr dirty="0"/>
                <a:t>обязательно</a:t>
              </a:r>
              <a:r>
                <a:rPr dirty="0"/>
                <a:t> </a:t>
              </a:r>
              <a:r>
                <a:rPr dirty="0">
                  <a:latin typeface="Montserrat Bold"/>
                  <a:ea typeface="Montserrat Bold"/>
                  <a:cs typeface="Montserrat Bold"/>
                  <a:sym typeface="Montserrat Bold"/>
                </a:rPr>
                <a:t>только</a:t>
              </a:r>
              <a:r>
                <a:rPr dirty="0"/>
                <a:t> в </a:t>
              </a:r>
              <a:r>
                <a:rPr dirty="0"/>
                <a:t>случае</a:t>
              </a:r>
              <a:r>
                <a:rPr dirty="0"/>
                <a:t>, </a:t>
              </a:r>
              <a:r>
                <a:rPr dirty="0"/>
                <a:t>если</a:t>
              </a:r>
              <a:r>
                <a:rPr dirty="0"/>
                <a:t> </a:t>
              </a:r>
              <a:r>
                <a:rPr dirty="0"/>
                <a:t>заявитель</a:t>
              </a:r>
              <a:r>
                <a:rPr dirty="0"/>
                <a:t> </a:t>
              </a:r>
              <a:r>
                <a:rPr dirty="0"/>
                <a:t>или</a:t>
              </a:r>
              <a:r>
                <a:rPr dirty="0"/>
                <a:t> </a:t>
              </a:r>
              <a:r>
                <a:rPr dirty="0"/>
                <a:t>патентовладелец</a:t>
              </a:r>
              <a:r>
                <a:rPr dirty="0"/>
                <a:t> </a:t>
              </a:r>
              <a:r>
                <a:rPr dirty="0"/>
                <a:t>не</a:t>
              </a:r>
              <a:r>
                <a:rPr dirty="0"/>
                <a:t> </a:t>
              </a:r>
              <a:r>
                <a:rPr dirty="0"/>
                <a:t>имеет</a:t>
              </a:r>
              <a:r>
                <a:rPr dirty="0"/>
                <a:t> </a:t>
              </a:r>
              <a:r>
                <a:rPr dirty="0"/>
                <a:t>постоянного</a:t>
              </a:r>
              <a:r>
                <a:rPr dirty="0"/>
                <a:t> </a:t>
              </a:r>
              <a:r>
                <a:rPr dirty="0"/>
                <a:t>местожительства</a:t>
              </a:r>
              <a:r>
                <a:rPr dirty="0"/>
                <a:t> </a:t>
              </a:r>
              <a:r>
                <a:rPr dirty="0"/>
                <a:t>или</a:t>
              </a:r>
              <a:r>
                <a:rPr dirty="0"/>
                <a:t> </a:t>
              </a:r>
              <a:r>
                <a:rPr dirty="0"/>
                <a:t>постоянного</a:t>
              </a:r>
              <a:r>
                <a:rPr dirty="0"/>
                <a:t> </a:t>
              </a:r>
              <a:r>
                <a:rPr dirty="0"/>
                <a:t>местонахождения</a:t>
              </a:r>
              <a:r>
                <a:rPr dirty="0"/>
                <a:t> </a:t>
              </a:r>
              <a:r>
                <a:rPr dirty="0"/>
                <a:t>на</a:t>
              </a:r>
              <a:r>
                <a:rPr dirty="0"/>
                <a:t> </a:t>
              </a:r>
              <a:r>
                <a:rPr dirty="0"/>
                <a:t>территории</a:t>
              </a:r>
              <a:r>
                <a:rPr dirty="0"/>
                <a:t> </a:t>
              </a:r>
              <a:r>
                <a:rPr dirty="0"/>
                <a:t>государства</a:t>
              </a:r>
              <a:r>
                <a:rPr dirty="0"/>
                <a:t> ЕАПО</a:t>
              </a:r>
            </a:p>
          </p:txBody>
        </p:sp>
        <p:pic>
          <p:nvPicPr>
            <p:cNvPr id="30" name="Group 434.png" descr="Group 43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155" y="5544910"/>
              <a:ext cx="546101" cy="546101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901113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B41B69-48DB-D20A-F042-9B8AC8742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29" y="0"/>
            <a:ext cx="7885471" cy="6860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454C3A9-FC36-7E4E-50C9-E4C46B01E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51639" cy="685800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634E52BB-931D-7B90-4B7E-5877830D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266802"/>
            <a:ext cx="5176000" cy="5417561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88785"/>
                </a:solidFill>
                <a:latin typeface="Montserrat SemiBold" panose="00000700000000000000" pitchFamily="2" charset="-52"/>
              </a:rPr>
              <a:t>СПАСИБО</a:t>
            </a:r>
            <a:br>
              <a:rPr lang="ru-RU" sz="5400" dirty="0" smtClean="0">
                <a:solidFill>
                  <a:srgbClr val="088785"/>
                </a:solidFill>
                <a:latin typeface="Montserrat SemiBold" panose="00000700000000000000" pitchFamily="2" charset="-52"/>
              </a:rPr>
            </a:br>
            <a:r>
              <a:rPr lang="ru-RU" sz="5400" dirty="0" smtClean="0">
                <a:solidFill>
                  <a:srgbClr val="088785"/>
                </a:solidFill>
                <a:latin typeface="Montserrat SemiBold" panose="00000700000000000000" pitchFamily="2" charset="-52"/>
              </a:rPr>
              <a:t>ЗА ВНИМАНИЕ</a:t>
            </a:r>
            <a:endParaRPr lang="ru-RU" sz="5400" dirty="0">
              <a:solidFill>
                <a:srgbClr val="088785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30FA80E-C551-83E2-4556-092EE86CC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84" y="681036"/>
            <a:ext cx="1987300" cy="4541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7BF3BCC-C162-E2FC-F8A6-89AC15078F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" y="6425183"/>
            <a:ext cx="6351640" cy="4328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562646B-32FB-EBE3-4B3D-9B6C177F09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74" y="4125361"/>
            <a:ext cx="2865126" cy="246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60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890C25B-F734-2859-0FC8-6BA7B6D6A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32" y="0"/>
            <a:ext cx="5171768" cy="685807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6499FA1-21E4-DA04-0FC6-8DC0D175F3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13639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23F85FF-6A08-2E36-50E4-87837FA7BD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221" y="5853586"/>
            <a:ext cx="1987300" cy="4541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CE9F68-D3B7-069F-D188-83B305970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266802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088785"/>
                </a:solidFill>
                <a:latin typeface="Montserrat SemiBold" panose="00000700000000000000" pitchFamily="2" charset="-52"/>
              </a:rPr>
              <a:t>Патентные права</a:t>
            </a:r>
            <a:endParaRPr lang="ru-RU" sz="4800" dirty="0">
              <a:solidFill>
                <a:srgbClr val="088785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F05A83A-0885-D48C-469A-4C50E7CCF136}"/>
              </a:ext>
            </a:extLst>
          </p:cNvPr>
          <p:cNvSpPr txBox="1"/>
          <p:nvPr/>
        </p:nvSpPr>
        <p:spPr>
          <a:xfrm>
            <a:off x="618202" y="1575492"/>
            <a:ext cx="612366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" panose="00000500000000000000" pitchFamily="2" charset="-52"/>
              </a:rPr>
              <a:t>Владелец евразийского патента обладает исключительным правом использовать, а также разрешать или запрещать другим использование запатентованного изобретения.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anose="00000500000000000000" pitchFamily="2" charset="-52"/>
              </a:rPr>
              <a:t>Нарушением исключительного права патентовладельца в соответствии со статьей 13(1) Конвенции признается несанкционированное: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anose="00000500000000000000" pitchFamily="2" charset="-52"/>
              </a:rPr>
              <a:t>изготовление, применение, ввоз, предложение к продаже, продажа и иное введение в хозяйственный оборот или хранение с этой целью продукта, охраняемого евразийским патентом;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anose="00000500000000000000" pitchFamily="2" charset="-52"/>
              </a:rPr>
              <a:t>применение способа, охраняемого евразийским патентом, или предложение к его применению;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anose="00000500000000000000" pitchFamily="2" charset="-52"/>
              </a:rPr>
              <a:t>применение, ввоз, предложение к продаже, продажа и иное введение в хозяйственный оборот или хранение с этой целью продукта, изготовленного непосредственно способом, охраняемым евразийским патентом.</a:t>
            </a:r>
          </a:p>
        </p:txBody>
      </p:sp>
    </p:spTree>
    <p:extLst>
      <p:ext uri="{BB962C8B-B14F-4D97-AF65-F5344CB8AC3E}">
        <p14:creationId xmlns:p14="http://schemas.microsoft.com/office/powerpoint/2010/main" val="1850253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28A5E29-B276-8B74-FD60-AB2A92E6D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266802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88785"/>
                </a:solidFill>
                <a:latin typeface="Montserrat SemiBold" panose="00000700000000000000" pitchFamily="2" charset="-52"/>
              </a:rPr>
              <a:t>Государства –участники ЕАПК</a:t>
            </a:r>
            <a:endParaRPr lang="ru-RU" sz="3600" b="1" dirty="0">
              <a:solidFill>
                <a:srgbClr val="088785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1319539-829B-EC23-DE91-B4D480E5F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84" y="681037"/>
            <a:ext cx="1987300" cy="4541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453D29F-BB97-AAB2-CBCE-C0ED19848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" y="6425183"/>
            <a:ext cx="6351640" cy="43281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6" y="1415262"/>
            <a:ext cx="1020988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829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28A5E29-B276-8B74-FD60-AB2A92E6D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266802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88785"/>
                </a:solidFill>
                <a:latin typeface="Montserrat SemiBold" panose="00000700000000000000" pitchFamily="2" charset="-52"/>
              </a:rPr>
              <a:t>Евразийское патентное ведомство</a:t>
            </a:r>
            <a:endParaRPr lang="ru-RU" sz="3600" b="1" dirty="0">
              <a:solidFill>
                <a:srgbClr val="088785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1319539-829B-EC23-DE91-B4D480E5F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84" y="681037"/>
            <a:ext cx="1987300" cy="4541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453D29F-BB97-AAB2-CBCE-C0ED19848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" y="6425183"/>
            <a:ext cx="6351640" cy="432817"/>
          </a:xfrm>
          <a:prstGeom prst="rect">
            <a:avLst/>
          </a:prstGeom>
        </p:spPr>
      </p:pic>
      <p:sp>
        <p:nvSpPr>
          <p:cNvPr id="8" name="Текст 18"/>
          <p:cNvSpPr txBox="1">
            <a:spLocks/>
          </p:cNvSpPr>
          <p:nvPr/>
        </p:nvSpPr>
        <p:spPr>
          <a:xfrm>
            <a:off x="405353" y="1375809"/>
            <a:ext cx="6070861" cy="42952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ru-RU" dirty="0" smtClean="0"/>
              <a:t>Основные функции ЕАПВ</a:t>
            </a:r>
          </a:p>
          <a:p>
            <a:pPr marL="742950" lvl="1" indent="-285750"/>
            <a:r>
              <a:rPr lang="ru-RU" sz="2800" dirty="0" smtClean="0"/>
              <a:t>получение евразийских заявок </a:t>
            </a:r>
          </a:p>
          <a:p>
            <a:pPr marL="742950" lvl="1" indent="-285750"/>
            <a:r>
              <a:rPr lang="ru-RU" sz="2800" dirty="0" smtClean="0"/>
              <a:t>проведение экспертизы заявленных изобретений и промышленных образцов</a:t>
            </a:r>
          </a:p>
          <a:p>
            <a:pPr marL="742950" lvl="1" indent="-285750"/>
            <a:r>
              <a:rPr lang="ru-RU" sz="2800" dirty="0" smtClean="0"/>
              <a:t>выдача евразийских патентов</a:t>
            </a:r>
          </a:p>
          <a:p>
            <a:pPr marL="285750" indent="-285750"/>
            <a:r>
              <a:rPr lang="ru-RU" dirty="0" smtClean="0"/>
              <a:t>Местонахождение </a:t>
            </a:r>
          </a:p>
          <a:p>
            <a:pPr marL="742950" lvl="1" indent="-285750"/>
            <a:r>
              <a:rPr lang="ru-RU" sz="2800" dirty="0" smtClean="0"/>
              <a:t>г. Москва, Российская Федерация</a:t>
            </a:r>
          </a:p>
          <a:p>
            <a:pPr marL="285750" indent="-285750"/>
            <a:r>
              <a:rPr lang="ru-RU" dirty="0" smtClean="0"/>
              <a:t>Соглашение между правительством РФ и ЕАПО о штаб-квартире ЕАПО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0" b="25010"/>
          <a:stretch>
            <a:fillRect/>
          </a:stretch>
        </p:blipFill>
        <p:spPr bwMode="auto">
          <a:xfrm>
            <a:off x="7678057" y="3526970"/>
            <a:ext cx="3976913" cy="2334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8" b="15158"/>
          <a:stretch>
            <a:fillRect/>
          </a:stretch>
        </p:blipFill>
        <p:spPr bwMode="auto">
          <a:xfrm>
            <a:off x="6642099" y="1413428"/>
            <a:ext cx="4301671" cy="197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1269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28A5E29-B276-8B74-FD60-AB2A92E6D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266802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88785"/>
                </a:solidFill>
                <a:latin typeface="Montserrat SemiBold" panose="00000700000000000000" pitchFamily="2" charset="-52"/>
              </a:rPr>
              <a:t>Евразийский патент</a:t>
            </a:r>
            <a:endParaRPr lang="ru-RU" sz="4000" b="1" dirty="0">
              <a:solidFill>
                <a:srgbClr val="088785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1319539-829B-EC23-DE91-B4D480E5F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84" y="681037"/>
            <a:ext cx="1987300" cy="4541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453D29F-BB97-AAB2-CBCE-C0ED19848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" y="6425183"/>
            <a:ext cx="6351640" cy="432817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875541" y="3837607"/>
            <a:ext cx="4742345" cy="3416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 smtClean="0">
                <a:solidFill>
                  <a:srgbClr val="FF0000"/>
                </a:solidFill>
              </a:rPr>
              <a:t>1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/>
              <a:t>заявка </a:t>
            </a:r>
            <a:endParaRPr lang="ru-RU" sz="1600" b="1" dirty="0" smtClean="0"/>
          </a:p>
          <a:p>
            <a:r>
              <a:rPr lang="ru-RU" sz="5400" b="1" dirty="0" smtClean="0">
                <a:solidFill>
                  <a:srgbClr val="FF0000"/>
                </a:solidFill>
              </a:rPr>
              <a:t>1</a:t>
            </a:r>
            <a:r>
              <a:rPr lang="ru-RU" sz="1600" b="1" dirty="0" smtClean="0"/>
              <a:t> </a:t>
            </a:r>
            <a:r>
              <a:rPr lang="ru-RU" sz="2400" b="1" dirty="0" smtClean="0"/>
              <a:t>язык (русский)</a:t>
            </a:r>
            <a:endParaRPr lang="ru-RU" sz="1600" b="1" dirty="0" smtClean="0"/>
          </a:p>
          <a:p>
            <a:r>
              <a:rPr lang="ru-RU" sz="5400" b="1" dirty="0" smtClean="0">
                <a:solidFill>
                  <a:srgbClr val="FF0000"/>
                </a:solidFill>
              </a:rPr>
              <a:t>1</a:t>
            </a:r>
            <a:r>
              <a:rPr lang="ru-RU" sz="4000" b="1" dirty="0" smtClean="0"/>
              <a:t> </a:t>
            </a:r>
            <a:r>
              <a:rPr lang="ru-RU" sz="2400" b="1" dirty="0" smtClean="0"/>
              <a:t>экспертиза</a:t>
            </a:r>
          </a:p>
          <a:p>
            <a:r>
              <a:rPr lang="ru-RU" sz="5400" b="1" dirty="0" smtClean="0">
                <a:solidFill>
                  <a:srgbClr val="FF0000"/>
                </a:solidFill>
              </a:rPr>
              <a:t>1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/>
              <a:t>набор пошлин</a:t>
            </a:r>
          </a:p>
          <a:p>
            <a:r>
              <a:rPr lang="ru-RU" sz="5400" b="1" dirty="0" smtClean="0">
                <a:solidFill>
                  <a:srgbClr val="FF0000"/>
                </a:solidFill>
              </a:rPr>
              <a:t>1</a:t>
            </a:r>
            <a:r>
              <a:rPr lang="ru-RU" sz="1600" b="1" dirty="0" smtClean="0"/>
              <a:t> </a:t>
            </a:r>
            <a:r>
              <a:rPr lang="ru-RU" sz="2400" b="1" dirty="0" smtClean="0"/>
              <a:t>поверенный</a:t>
            </a:r>
            <a:endParaRPr lang="ru-RU" sz="1600" b="1" dirty="0" smtClean="0"/>
          </a:p>
          <a:p>
            <a:endParaRPr lang="ru-RU" sz="1600" b="1" dirty="0"/>
          </a:p>
        </p:txBody>
      </p:sp>
      <p:pic>
        <p:nvPicPr>
          <p:cNvPr id="11" name="Cross a4 paper.png" descr="Cross a4 paper.png"/>
          <p:cNvPicPr>
            <a:picLocks noChangeAspect="1"/>
          </p:cNvPicPr>
          <p:nvPr/>
        </p:nvPicPr>
        <p:blipFill>
          <a:blip r:embed="rId4"/>
          <a:srcRect l="27442" t="15997"/>
          <a:stretch>
            <a:fillRect/>
          </a:stretch>
        </p:blipFill>
        <p:spPr>
          <a:xfrm>
            <a:off x="3877149" y="2186408"/>
            <a:ext cx="2847458" cy="350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Прямоугольник 11"/>
          <p:cNvSpPr/>
          <p:nvPr/>
        </p:nvSpPr>
        <p:spPr>
          <a:xfrm>
            <a:off x="6724607" y="1684708"/>
            <a:ext cx="3888429" cy="212365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единый патент </a:t>
            </a:r>
            <a:r>
              <a:rPr lang="ru-RU" b="1" dirty="0"/>
              <a:t>на изобретение, действующий на территории</a:t>
            </a:r>
          </a:p>
          <a:p>
            <a:r>
              <a:rPr lang="ru-RU" sz="9600" b="1" dirty="0">
                <a:solidFill>
                  <a:srgbClr val="FF0000"/>
                </a:solidFill>
              </a:rPr>
              <a:t>8</a:t>
            </a:r>
            <a:r>
              <a:rPr lang="ru-RU" b="1" dirty="0"/>
              <a:t> СТРАН</a:t>
            </a:r>
            <a:endParaRPr lang="en-US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724607" y="3987541"/>
            <a:ext cx="3888429" cy="212365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dirty="0"/>
              <a:t>ваш </a:t>
            </a:r>
            <a:r>
              <a:rPr lang="ru-RU" b="1" dirty="0">
                <a:solidFill>
                  <a:srgbClr val="FF0000"/>
                </a:solidFill>
              </a:rPr>
              <a:t>дизайн</a:t>
            </a:r>
            <a:r>
              <a:rPr lang="ru-RU" b="1" dirty="0"/>
              <a:t> одновременно будет охраняться в</a:t>
            </a:r>
          </a:p>
          <a:p>
            <a:r>
              <a:rPr lang="ru-RU" sz="9600" b="1" dirty="0">
                <a:solidFill>
                  <a:srgbClr val="FF0000"/>
                </a:solidFill>
              </a:rPr>
              <a:t>7</a:t>
            </a:r>
            <a:r>
              <a:rPr lang="ru-RU" dirty="0"/>
              <a:t> </a:t>
            </a:r>
            <a:r>
              <a:rPr lang="ru-RU" b="1" dirty="0"/>
              <a:t>СТРАНАХ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1077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28A5E29-B276-8B74-FD60-AB2A92E6D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266802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88785"/>
                </a:solidFill>
                <a:latin typeface="Montserrat SemiBold" panose="00000700000000000000" pitchFamily="2" charset="-52"/>
              </a:rPr>
              <a:t>Основные нормативные документы (</a:t>
            </a:r>
            <a:r>
              <a:rPr lang="en-US" sz="2800" b="1" dirty="0">
                <a:solidFill>
                  <a:srgbClr val="088785"/>
                </a:solidFill>
                <a:latin typeface="Montserrat SemiBold" panose="00000700000000000000" pitchFamily="2" charset="-52"/>
              </a:rPr>
              <a:t>eapo.org)</a:t>
            </a:r>
            <a:endParaRPr lang="ru-RU" sz="2800" b="1" dirty="0">
              <a:solidFill>
                <a:srgbClr val="088785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1319539-829B-EC23-DE91-B4D480E5F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84" y="681037"/>
            <a:ext cx="1987300" cy="4541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453D29F-BB97-AAB2-CBCE-C0ED19848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" y="6425183"/>
            <a:ext cx="6351640" cy="432817"/>
          </a:xfrm>
          <a:prstGeom prst="rect">
            <a:avLst/>
          </a:prstGeom>
        </p:spPr>
      </p:pic>
      <p:sp>
        <p:nvSpPr>
          <p:cNvPr id="9" name="Текст 6"/>
          <p:cNvSpPr txBox="1">
            <a:spLocks/>
          </p:cNvSpPr>
          <p:nvPr/>
        </p:nvSpPr>
        <p:spPr>
          <a:xfrm>
            <a:off x="781728" y="1795731"/>
            <a:ext cx="5364548" cy="4063999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ru-RU" dirty="0" smtClean="0"/>
              <a:t>Евразийская патентная конвенция</a:t>
            </a:r>
            <a:endParaRPr lang="en-US" dirty="0" smtClean="0"/>
          </a:p>
          <a:p>
            <a:pPr marL="285750" indent="-285750"/>
            <a:r>
              <a:rPr lang="ru-RU" dirty="0" smtClean="0"/>
              <a:t>Протокол об охране промышленных образцов</a:t>
            </a:r>
          </a:p>
          <a:p>
            <a:pPr marL="285750" indent="-285750"/>
            <a:r>
              <a:rPr lang="ru-RU" dirty="0" smtClean="0"/>
              <a:t>Патентная инструкция к евразийской патентной конвенции</a:t>
            </a:r>
          </a:p>
          <a:p>
            <a:pPr marL="285750" indent="-285750"/>
            <a:r>
              <a:rPr lang="ru-RU" dirty="0" smtClean="0"/>
              <a:t>Положение о пошлинах Евразийской патентной организации </a:t>
            </a:r>
          </a:p>
          <a:p>
            <a:pPr marL="742950" lvl="1" indent="-285750"/>
            <a:r>
              <a:rPr lang="ru-RU" dirty="0" smtClean="0"/>
              <a:t>за юридически значимые и иные действия, совершаемые в отношении заявок на выдачу евразийских патентов на  </a:t>
            </a:r>
            <a:r>
              <a:rPr lang="ru-RU" dirty="0" smtClean="0">
                <a:solidFill>
                  <a:srgbClr val="FF0000"/>
                </a:solidFill>
              </a:rPr>
              <a:t>изобретения</a:t>
            </a:r>
            <a:r>
              <a:rPr lang="ru-RU" dirty="0" smtClean="0"/>
              <a:t> и евразийских патентов на изобретения</a:t>
            </a:r>
          </a:p>
          <a:p>
            <a:pPr marL="285750" indent="-285750"/>
            <a:r>
              <a:rPr lang="ru-RU" dirty="0" smtClean="0"/>
              <a:t>Положение о пошлинах Евразийской патентной организации </a:t>
            </a:r>
          </a:p>
          <a:p>
            <a:pPr marL="742950" lvl="1" indent="-285750"/>
            <a:r>
              <a:rPr lang="ru-RU" dirty="0" smtClean="0"/>
              <a:t>за юридически значимые и иные действия, совершаемые в отношении заявок на выдачу евразийских патентов на </a:t>
            </a:r>
            <a:r>
              <a:rPr lang="ru-RU" dirty="0" smtClean="0">
                <a:solidFill>
                  <a:srgbClr val="FF0000"/>
                </a:solidFill>
              </a:rPr>
              <a:t>промышленные образцы </a:t>
            </a:r>
            <a:r>
              <a:rPr lang="ru-RU" dirty="0" smtClean="0"/>
              <a:t>и евразийских патентов на промышленные образцы</a:t>
            </a:r>
            <a:endParaRPr lang="en-US" dirty="0" smtClean="0"/>
          </a:p>
          <a:p>
            <a:pPr marL="285750" indent="-285750"/>
            <a:r>
              <a:rPr lang="ru-RU" dirty="0" smtClean="0"/>
              <a:t>Правила составления, подачи и рассмотрения заявок на выдачу евразийских патентов на </a:t>
            </a:r>
            <a:r>
              <a:rPr lang="ru-RU" dirty="0" smtClean="0">
                <a:solidFill>
                  <a:srgbClr val="FF0000"/>
                </a:solidFill>
              </a:rPr>
              <a:t>изобретения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/>
            <a:r>
              <a:rPr lang="ru-RU" dirty="0" smtClean="0"/>
              <a:t>Правила составления, подачи и рассмотрения заявок на выдачу евразийского патента на </a:t>
            </a:r>
            <a:r>
              <a:rPr lang="ru-RU" dirty="0" smtClean="0">
                <a:solidFill>
                  <a:srgbClr val="FF0000"/>
                </a:solidFill>
              </a:rPr>
              <a:t>промышленный образец</a:t>
            </a:r>
          </a:p>
          <a:p>
            <a:pPr marL="285750" indent="-285750"/>
            <a:endParaRPr lang="ru-RU" dirty="0"/>
          </a:p>
        </p:txBody>
      </p:sp>
      <p:pic>
        <p:nvPicPr>
          <p:cNvPr id="14" name="Picture 2"/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8" b="3748"/>
          <a:stretch/>
        </p:blipFill>
        <p:spPr bwMode="auto">
          <a:xfrm>
            <a:off x="6947553" y="1795731"/>
            <a:ext cx="4015819" cy="387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850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B41B69-48DB-D20A-F042-9B8AC8742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29" y="0"/>
            <a:ext cx="7885471" cy="6860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454C3A9-FC36-7E4E-50C9-E4C46B01E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51639" cy="685800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634E52BB-931D-7B90-4B7E-5877830D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266802"/>
            <a:ext cx="1051560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88785"/>
                </a:solidFill>
                <a:latin typeface="Montserrat SemiBold" panose="00000700000000000000" pitchFamily="2" charset="-52"/>
              </a:rPr>
              <a:t>Затраты на патентование изобретения</a:t>
            </a:r>
            <a:endParaRPr lang="ru-RU" sz="2000" dirty="0">
              <a:solidFill>
                <a:srgbClr val="088785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30FA80E-C551-83E2-4556-092EE86CC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84" y="681036"/>
            <a:ext cx="1987300" cy="4541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7BF3BCC-C162-E2FC-F8A6-89AC15078F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" y="6425183"/>
            <a:ext cx="6351640" cy="4328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676EA8-9BA7-5C20-4356-06E44C83C317}"/>
              </a:ext>
            </a:extLst>
          </p:cNvPr>
          <p:cNvSpPr txBox="1"/>
          <p:nvPr/>
        </p:nvSpPr>
        <p:spPr>
          <a:xfrm>
            <a:off x="618202" y="1575492"/>
            <a:ext cx="5159478" cy="3785652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algn="just"/>
            <a:r>
              <a:rPr lang="ru-RU" sz="1500" dirty="0">
                <a:latin typeface="Montserrat" panose="00000500000000000000" pitchFamily="2" charset="-52"/>
              </a:rPr>
              <a:t>Пошлины за все юридически значимые действия, уплачиваемые в рамках процедуры получения </a:t>
            </a:r>
            <a:r>
              <a:rPr lang="ru-RU" sz="1500" dirty="0">
                <a:solidFill>
                  <a:srgbClr val="C00000"/>
                </a:solidFill>
                <a:latin typeface="Montserrat" panose="00000500000000000000" pitchFamily="2" charset="-52"/>
              </a:rPr>
              <a:t>евразийского патента СНИЖЕНЫ: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C00000"/>
                </a:solidFill>
                <a:latin typeface="Montserrat" panose="00000500000000000000" pitchFamily="2" charset="-52"/>
              </a:rPr>
              <a:t>на 90% для заявителей – физических лиц из государств-участников Конвенции</a:t>
            </a:r>
            <a:r>
              <a:rPr lang="ru-RU" sz="1500" dirty="0">
                <a:latin typeface="Montserrat" panose="00000500000000000000" pitchFamily="2" charset="-52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latin typeface="Montserrat" panose="00000500000000000000" pitchFamily="2" charset="-52"/>
              </a:rPr>
              <a:t>на 70% для заявителей – государственных научных и образовательных организаций из государств-участников Конвенции,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latin typeface="Montserrat" panose="00000500000000000000" pitchFamily="2" charset="-52"/>
              </a:rPr>
              <a:t>на 10% для заявителей – иных юридических лиц из государств-участников Конвенции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latin typeface="Montserrat" panose="00000500000000000000" pitchFamily="2" charset="-52"/>
              </a:rPr>
              <a:t>на 50% для заявителей – физических лиц из государств, не являющихся участниками Конвенции, которые входят в перечень государств, отвечающих критериям, установленным для предоставления льгот по уплате международных пошлин в рамках РСТ</a:t>
            </a:r>
            <a:endParaRPr lang="ru-RU" sz="1500" dirty="0">
              <a:latin typeface="Montserrat" panose="00000500000000000000" pitchFamily="2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562646B-32FB-EBE3-4B3D-9B6C177F09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74" y="4125361"/>
            <a:ext cx="2865126" cy="246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82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28A5E29-B276-8B74-FD60-AB2A92E6D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266802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88785"/>
                </a:solidFill>
                <a:latin typeface="Montserrat SemiBold" panose="00000700000000000000" pitchFamily="2" charset="-52"/>
              </a:rPr>
              <a:t>Затраты на патентование изобретения</a:t>
            </a:r>
            <a:endParaRPr lang="ru-RU" sz="2800" b="1" dirty="0">
              <a:solidFill>
                <a:srgbClr val="088785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1319539-829B-EC23-DE91-B4D480E5F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84" y="681037"/>
            <a:ext cx="1987300" cy="4541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453D29F-BB97-AAB2-CBCE-C0ED19848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" y="6425183"/>
            <a:ext cx="6351640" cy="43281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52" y="1637457"/>
            <a:ext cx="10482605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972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28A5E29-B276-8B74-FD60-AB2A92E6D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266802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88785"/>
                </a:solidFill>
                <a:latin typeface="Montserrat SemiBold" panose="00000700000000000000" pitchFamily="2" charset="-52"/>
              </a:rPr>
              <a:t>Затраты на патентование промышленного образца</a:t>
            </a:r>
            <a:endParaRPr lang="ru-RU" sz="2400" b="1" dirty="0">
              <a:solidFill>
                <a:srgbClr val="088785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1319539-829B-EC23-DE91-B4D480E5F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84" y="681037"/>
            <a:ext cx="1987300" cy="4541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453D29F-BB97-AAB2-CBCE-C0ED19848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" y="6425183"/>
            <a:ext cx="6351640" cy="43281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" y="1512887"/>
            <a:ext cx="10133814" cy="424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3880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532</Words>
  <Application>Microsoft Office PowerPoint</Application>
  <PresentationFormat>Произвольный</PresentationFormat>
  <Paragraphs>84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Евразийская патентная система и форматы сотрудничества в области ИС</vt:lpstr>
      <vt:lpstr>Патентные права</vt:lpstr>
      <vt:lpstr>Государства –участники ЕАПК</vt:lpstr>
      <vt:lpstr>Евразийское патентное ведомство</vt:lpstr>
      <vt:lpstr>Евразийский патент</vt:lpstr>
      <vt:lpstr>Основные нормативные документы (eapo.org)</vt:lpstr>
      <vt:lpstr>Затраты на патентование изобретения</vt:lpstr>
      <vt:lpstr>Затраты на патентование изобретения</vt:lpstr>
      <vt:lpstr>Затраты на патентование промышленного образца</vt:lpstr>
      <vt:lpstr>Основные этапы процедуры</vt:lpstr>
      <vt:lpstr>Признание евразийского патента недействительным</vt:lpstr>
      <vt:lpstr>Евразийские патентные поверенные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User</dc:creator>
  <cp:lastModifiedBy>Юсупов Муин Наимович</cp:lastModifiedBy>
  <cp:revision>13</cp:revision>
  <dcterms:created xsi:type="dcterms:W3CDTF">2023-02-08T15:15:52Z</dcterms:created>
  <dcterms:modified xsi:type="dcterms:W3CDTF">2023-05-15T13:11:47Z</dcterms:modified>
</cp:coreProperties>
</file>