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82" r:id="rId4"/>
    <p:sldId id="283" r:id="rId5"/>
    <p:sldId id="291" r:id="rId6"/>
    <p:sldId id="273" r:id="rId7"/>
    <p:sldId id="289" r:id="rId8"/>
    <p:sldId id="287" r:id="rId9"/>
    <p:sldId id="290" r:id="rId10"/>
    <p:sldId id="284" r:id="rId11"/>
    <p:sldId id="285" r:id="rId12"/>
    <p:sldId id="292" r:id="rId13"/>
    <p:sldId id="294" r:id="rId14"/>
    <p:sldId id="293" r:id="rId15"/>
    <p:sldId id="271" r:id="rId16"/>
  </p:sldIdLst>
  <p:sldSz cx="9144000" cy="5143500" type="screen16x9"/>
  <p:notesSz cx="6858000" cy="9144000"/>
  <p:embeddedFontLst>
    <p:embeddedFont>
      <p:font typeface="Roboto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65113D0D-AE50-424F-A54A-0888C1DE7F07}">
  <a:tblStyle styleId="{65113D0D-AE50-424F-A54A-0888C1DE7F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-33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86430db5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86430db5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C5577-B865-4B8D-B476-89AA6CAA8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B29C8F3-725A-4F9A-A507-94E9D5D4F6DB}" type="datetimeFigureOut">
              <a:rPr lang="zh-CN" altLang="en-US" smtClean="0"/>
              <a:pPr/>
              <a:t>2023/3/11</a:t>
            </a:fld>
            <a:endParaRPr lang="zh-CN" altLang="en-US"/>
          </a:p>
        </p:txBody>
      </p:sp>
      <p:sp>
        <p:nvSpPr>
          <p:cNvPr id="104864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86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extLst>
          <p:ext uri="http://mobile.wps.cn/transition/2016/1">
            <p:transition xmlns="" val="wps_teeter_l_1500"/>
          </p:ext>
        </p:extLst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atent.kg/index.php/ru/innovation/91-npa-innovatsii/928-o-gosudarstvennom-innovatsionnom-fonde-kyrgyzskoj-respubliki.html" TargetMode="External"/><Relationship Id="rId2" Type="http://schemas.openxmlformats.org/officeDocument/2006/relationships/hyperlink" Target="http://patent.kg/index.php/ru/innovation/legal-acts/91-npa-innovatsii/918-zakon-kyrgyzskoj-respubliki-ob-innovatsionnoj-deyatelnosti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patent.kg/index.php/ru/innovation/legal-acts.html?layout=edit&amp;id=228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267594" y="914400"/>
            <a:ext cx="3797630" cy="27681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 smtClean="0"/>
              <a:t>Опыт деятельности Технопарка Ошского технологическом университета</a:t>
            </a:r>
            <a:br>
              <a:rPr lang="ru" sz="2800" b="1" dirty="0" smtClean="0"/>
            </a:br>
            <a:endParaRPr sz="2800" b="1"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256565" y="4004888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/>
              <a:t> </a:t>
            </a:r>
            <a:r>
              <a:rPr lang="ru-RU" sz="1400" dirty="0" smtClean="0"/>
              <a:t> докладчик </a:t>
            </a:r>
            <a:r>
              <a:rPr lang="ru-RU" sz="1400" dirty="0" err="1" smtClean="0"/>
              <a:t>Калдыбаев</a:t>
            </a:r>
            <a:r>
              <a:rPr lang="ru-RU" sz="1400" dirty="0" smtClean="0"/>
              <a:t> Н.А.</a:t>
            </a:r>
            <a:endParaRPr sz="1400" dirty="0"/>
          </a:p>
        </p:txBody>
      </p:sp>
      <p:pic>
        <p:nvPicPr>
          <p:cNvPr id="4" name="Picture 4" descr="Герб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0449" y="143220"/>
            <a:ext cx="1169962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yrg Acad logo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4051" y="143220"/>
            <a:ext cx="892365" cy="89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1390" y="135072"/>
            <a:ext cx="1603988" cy="9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93987" y="1278193"/>
            <a:ext cx="4863200" cy="364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145" y="356240"/>
            <a:ext cx="4762650" cy="275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Нет описания фото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2773" y="358266"/>
            <a:ext cx="1248697" cy="1665204"/>
          </a:xfrm>
          <a:prstGeom prst="rect">
            <a:avLst/>
          </a:prstGeom>
          <a:noFill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5733" y="2270020"/>
            <a:ext cx="1374061" cy="68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457201" y="338228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ОСВОЕНИЕ НОВОЙ ТЕРРИТОРИИ для </a:t>
            </a:r>
            <a:r>
              <a:rPr lang="ru-RU" b="1" dirty="0" smtClean="0">
                <a:solidFill>
                  <a:srgbClr val="C00000"/>
                </a:solidFill>
              </a:rPr>
              <a:t>ТЕХНОПАРКА (по договору с ИПР ЮО НАН КР</a:t>
            </a:r>
            <a:r>
              <a:rPr lang="ru-RU" b="1" dirty="0" smtClean="0">
                <a:solidFill>
                  <a:srgbClr val="C00000"/>
                </a:solidFill>
              </a:rPr>
              <a:t>)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с. </a:t>
            </a:r>
            <a:r>
              <a:rPr lang="ru-RU" b="1" dirty="0" err="1" smtClean="0">
                <a:solidFill>
                  <a:srgbClr val="C00000"/>
                </a:solidFill>
              </a:rPr>
              <a:t>Учар</a:t>
            </a:r>
            <a:r>
              <a:rPr lang="ru-RU" b="1" dirty="0" smtClean="0">
                <a:solidFill>
                  <a:srgbClr val="C00000"/>
                </a:solidFill>
              </a:rPr>
              <a:t>, в окрестностях г.Ош. </a:t>
            </a:r>
            <a:r>
              <a:rPr lang="en-US" b="1" dirty="0" smtClean="0">
                <a:solidFill>
                  <a:srgbClr val="C00000"/>
                </a:solidFill>
              </a:rPr>
              <a:t>S=10500 </a:t>
            </a:r>
            <a:r>
              <a:rPr lang="ru-RU" b="1" dirty="0" smtClean="0">
                <a:solidFill>
                  <a:srgbClr val="C00000"/>
                </a:solidFill>
              </a:rPr>
              <a:t>кв. метров</a:t>
            </a:r>
            <a:endParaRPr lang="ru-RU" dirty="0"/>
          </a:p>
        </p:txBody>
      </p:sp>
      <p:pic>
        <p:nvPicPr>
          <p:cNvPr id="35847" name="Picture 7" descr="Возможно, это изображение 1 челове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2774" y="3018491"/>
            <a:ext cx="1336946" cy="1782890"/>
          </a:xfrm>
          <a:prstGeom prst="rect">
            <a:avLst/>
          </a:prstGeom>
          <a:noFill/>
        </p:spPr>
      </p:pic>
      <p:pic>
        <p:nvPicPr>
          <p:cNvPr id="12" name="Picture 7" descr="https://scontent.ffru1-1.fna.fbcdn.net/v/t1.0-9/125344737_3765170706862478_6028344834034382914_o.jpg?_nc_cat=109&amp;ccb=2&amp;_nc_sid=dbeb18&amp;_nc_eui2=AeHDsa0y5N2XIP6_ogcbsa-aXjph4mqE77leOmHiaoTvubGBvx6wsOLTmzcFqtXV96uO4c3bjApPmR0ZLLvG_c_8&amp;_nc_ohc=MwkEN09KwK8AX-NorlZ&amp;_nc_ht=scontent.ffru1-1.fna&amp;oh=a0c2363e3c71f3335c5101d31000a96a&amp;oe=5FD5D8F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3941" y="403805"/>
            <a:ext cx="2502575" cy="336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141685"/>
            <a:ext cx="8229600" cy="594122"/>
          </a:xfrm>
        </p:spPr>
        <p:txBody>
          <a:bodyPr>
            <a:normAutofit fontScale="90000"/>
          </a:bodyPr>
          <a:lstStyle/>
          <a:p>
            <a:r>
              <a:rPr lang="ky-KG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СВЕДЕНИЯ О РЕЗИДЕНТАХ ТЕХНОПАРКА</a:t>
            </a:r>
            <a:endParaRPr lang="ru-RU" sz="2800" b="1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323850" y="-12005073"/>
            <a:ext cx="84963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/>
              <a:t>.</a:t>
            </a:r>
          </a:p>
          <a:p>
            <a:r>
              <a:rPr lang="ru-RU" sz="1400"/>
              <a:t>Администрация Технопарка оказывает на возмездной основе конференц- и</a:t>
            </a:r>
          </a:p>
          <a:p>
            <a:r>
              <a:rPr lang="ru-RU" sz="1400"/>
              <a:t>консалтинговые услуги (юридические и бухгалтерские услуги), на безвозмездной</a:t>
            </a:r>
          </a:p>
          <a:p>
            <a:r>
              <a:rPr lang="ru-RU" sz="1400"/>
              <a:t>– GR, PR и иные услуги, соответствующие целевому назначению проекта.</a:t>
            </a:r>
          </a:p>
          <a:p>
            <a:r>
              <a:rPr lang="ru-RU" sz="1400"/>
              <a:t>- оказывает помощь предпринимателям и предприятиям технопарка в</a:t>
            </a:r>
          </a:p>
          <a:p>
            <a:r>
              <a:rPr lang="ru-RU" sz="1400"/>
              <a:t>патентно-лицензионной и правовой сферах, в области защиты интеллектуальной</a:t>
            </a:r>
          </a:p>
          <a:p>
            <a:r>
              <a:rPr lang="ru-RU" sz="1400"/>
              <a:t>собственности;</a:t>
            </a:r>
          </a:p>
          <a:p>
            <a:r>
              <a:rPr lang="ru-RU" sz="1400"/>
              <a:t>- предоставляет информацию по инновационным предложениям и</a:t>
            </a:r>
          </a:p>
          <a:p>
            <a:r>
              <a:rPr lang="ru-RU" sz="1400"/>
              <a:t>продуктам, реализуемым и создаваемым на территории технопарка, в том числе,</a:t>
            </a:r>
          </a:p>
          <a:p>
            <a:r>
              <a:rPr lang="ru-RU" sz="1400"/>
              <a:t>возможным партнерам предприятий технопарка, продавцам и покупателям</a:t>
            </a:r>
          </a:p>
          <a:p>
            <a:r>
              <a:rPr lang="ru-RU" sz="1400"/>
              <a:t>интеллектуальной собственности, научно-технической продукции и услуг о</a:t>
            </a:r>
          </a:p>
          <a:p>
            <a:r>
              <a:rPr lang="ru-RU" sz="1400"/>
              <a:t>возможностях предприятий технопарка.</a:t>
            </a:r>
          </a:p>
        </p:txBody>
      </p:sp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250825" y="711994"/>
            <a:ext cx="8713788" cy="412420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 smtClean="0"/>
              <a:t>Внутренние </a:t>
            </a:r>
            <a:r>
              <a:rPr lang="ru-RU" b="1" dirty="0"/>
              <a:t>резиденты </a:t>
            </a:r>
            <a:r>
              <a:rPr lang="ru-RU" dirty="0"/>
              <a:t>-творческие группы из числа сотрудников университета пользуются льготными услугами и субсидиями, выделяемому Технопарку на основе соглашения или договора. </a:t>
            </a:r>
          </a:p>
          <a:p>
            <a:pPr algn="just"/>
            <a:r>
              <a:rPr lang="ru-RU" dirty="0"/>
              <a:t>В настоящее время внутренними резидентами являются группы </a:t>
            </a:r>
            <a:r>
              <a:rPr lang="ru-RU" b="1" dirty="0">
                <a:solidFill>
                  <a:srgbClr val="C00000"/>
                </a:solidFill>
              </a:rPr>
              <a:t>“IT-технологии” (рук. </a:t>
            </a:r>
            <a:r>
              <a:rPr lang="ru-RU" b="1" dirty="0" err="1">
                <a:solidFill>
                  <a:srgbClr val="C00000"/>
                </a:solidFill>
              </a:rPr>
              <a:t>Сейдаматов</a:t>
            </a:r>
            <a:r>
              <a:rPr lang="ru-RU" b="1" dirty="0">
                <a:solidFill>
                  <a:srgbClr val="C00000"/>
                </a:solidFill>
              </a:rPr>
              <a:t> Ш.М.), </a:t>
            </a:r>
            <a:r>
              <a:rPr lang="ru-RU" b="1" dirty="0" smtClean="0">
                <a:solidFill>
                  <a:srgbClr val="C00000"/>
                </a:solidFill>
              </a:rPr>
              <a:t>группа </a:t>
            </a:r>
            <a:r>
              <a:rPr lang="ru-RU" b="1" dirty="0" err="1" smtClean="0">
                <a:solidFill>
                  <a:srgbClr val="C00000"/>
                </a:solidFill>
              </a:rPr>
              <a:t>Универ</a:t>
            </a:r>
            <a:r>
              <a:rPr lang="ru-RU" b="1" dirty="0" smtClean="0">
                <a:solidFill>
                  <a:srgbClr val="C00000"/>
                </a:solidFill>
              </a:rPr>
              <a:t> (рук. </a:t>
            </a:r>
            <a:r>
              <a:rPr lang="ru-RU" b="1" dirty="0" err="1" smtClean="0">
                <a:solidFill>
                  <a:srgbClr val="C00000"/>
                </a:solidFill>
              </a:rPr>
              <a:t>Бокоев</a:t>
            </a:r>
            <a:r>
              <a:rPr lang="ru-RU" b="1" dirty="0" smtClean="0">
                <a:solidFill>
                  <a:srgbClr val="C00000"/>
                </a:solidFill>
              </a:rPr>
              <a:t> К.А.), “</a:t>
            </a:r>
            <a:r>
              <a:rPr lang="ru-RU" b="1" dirty="0" err="1" smtClean="0">
                <a:solidFill>
                  <a:srgbClr val="C00000"/>
                </a:solidFill>
              </a:rPr>
              <a:t>АльтерЭнерго</a:t>
            </a:r>
            <a:r>
              <a:rPr lang="ru-RU" b="1" dirty="0">
                <a:solidFill>
                  <a:srgbClr val="C00000"/>
                </a:solidFill>
              </a:rPr>
              <a:t>” (рук. </a:t>
            </a:r>
            <a:r>
              <a:rPr lang="ru-RU" b="1" dirty="0" err="1">
                <a:solidFill>
                  <a:srgbClr val="C00000"/>
                </a:solidFill>
              </a:rPr>
              <a:t>Токоев</a:t>
            </a:r>
            <a:r>
              <a:rPr lang="ru-RU" b="1" dirty="0">
                <a:solidFill>
                  <a:srgbClr val="C00000"/>
                </a:solidFill>
              </a:rPr>
              <a:t> О.) и группа “</a:t>
            </a:r>
            <a:r>
              <a:rPr lang="ru-RU" b="1" dirty="0" err="1">
                <a:solidFill>
                  <a:srgbClr val="C00000"/>
                </a:solidFill>
              </a:rPr>
              <a:t>ГеоТехно</a:t>
            </a:r>
            <a:r>
              <a:rPr lang="ru-RU" b="1" dirty="0">
                <a:solidFill>
                  <a:srgbClr val="C00000"/>
                </a:solidFill>
              </a:rPr>
              <a:t>” (рук. </a:t>
            </a:r>
            <a:r>
              <a:rPr lang="ru-RU" b="1" dirty="0" err="1">
                <a:solidFill>
                  <a:srgbClr val="C00000"/>
                </a:solidFill>
              </a:rPr>
              <a:t>Калдыбаев</a:t>
            </a:r>
            <a:r>
              <a:rPr lang="ru-RU" b="1" dirty="0">
                <a:solidFill>
                  <a:srgbClr val="C00000"/>
                </a:solidFill>
              </a:rPr>
              <a:t> Н.А.)</a:t>
            </a:r>
            <a:r>
              <a:rPr lang="ru-RU" dirty="0"/>
              <a:t>.</a:t>
            </a:r>
          </a:p>
          <a:p>
            <a:r>
              <a:rPr lang="ru-RU" b="1" dirty="0"/>
              <a:t>Якорным резидентом </a:t>
            </a:r>
            <a:r>
              <a:rPr lang="ru-RU" dirty="0"/>
              <a:t>создаваемого в </a:t>
            </a:r>
            <a:r>
              <a:rPr lang="ru-RU" dirty="0" err="1"/>
              <a:t>ОшТУ</a:t>
            </a:r>
            <a:r>
              <a:rPr lang="ru-RU" dirty="0"/>
              <a:t> Технопарка стал  </a:t>
            </a:r>
            <a:r>
              <a:rPr lang="ru-RU" b="1" i="1" dirty="0">
                <a:solidFill>
                  <a:srgbClr val="C00000"/>
                </a:solidFill>
              </a:rPr>
              <a:t>Институт природных ресурсов ЮО НАН КР им. А.С. </a:t>
            </a:r>
            <a:r>
              <a:rPr lang="ru-RU" b="1" i="1" dirty="0" err="1">
                <a:solidFill>
                  <a:srgbClr val="C00000"/>
                </a:solidFill>
              </a:rPr>
              <a:t>Жаманбаева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i="1" dirty="0"/>
              <a:t>(подписан договор)</a:t>
            </a:r>
          </a:p>
          <a:p>
            <a:r>
              <a:rPr lang="ru-RU" dirty="0"/>
              <a:t> </a:t>
            </a:r>
            <a:r>
              <a:rPr lang="ru-RU" sz="1200" b="1" dirty="0" smtClean="0"/>
              <a:t>В </a:t>
            </a:r>
            <a:r>
              <a:rPr lang="ru-RU" sz="1200" b="1" dirty="0" smtClean="0"/>
              <a:t>ноябре 2020 года подписано резидентское соглашение с кафедрой "Технологии легкой промышленности" ,(зав. каф., к.т.н. Бакирова Н</a:t>
            </a:r>
            <a:r>
              <a:rPr lang="ru-RU" sz="1200" b="1" dirty="0" smtClean="0"/>
              <a:t>.) в целях реализации проекта «Дизайн одежды». </a:t>
            </a:r>
            <a:endParaRPr lang="ru-RU" sz="1200" i="1" dirty="0"/>
          </a:p>
          <a:p>
            <a:pPr algn="just"/>
            <a:endParaRPr lang="en-US" i="1" dirty="0" smtClean="0"/>
          </a:p>
          <a:p>
            <a:pPr algn="just"/>
            <a:r>
              <a:rPr lang="ky-KG" i="1" dirty="0" smtClean="0"/>
              <a:t>Активно </a:t>
            </a:r>
            <a:r>
              <a:rPr lang="ky-KG" i="1" dirty="0"/>
              <a:t>ведется сотрудничество с программой  </a:t>
            </a:r>
            <a:r>
              <a:rPr lang="en-US" dirty="0"/>
              <a:t>Accelerate Prosperity Kyrgyzstan</a:t>
            </a:r>
            <a:r>
              <a:rPr lang="ru-RU" dirty="0"/>
              <a:t> инициированной Организацией Ага Хана по развитию (АКДН) в Центральной и Южной Азии. </a:t>
            </a:r>
            <a:r>
              <a:rPr lang="ru-RU" dirty="0" smtClean="0"/>
              <a:t>Проводятся совместные семинары в рамках Программы </a:t>
            </a:r>
            <a:r>
              <a:rPr lang="ru-RU" dirty="0" smtClean="0"/>
              <a:t>по развитию </a:t>
            </a:r>
            <a:r>
              <a:rPr lang="ru-RU" dirty="0" smtClean="0"/>
              <a:t>предпринимательства и</a:t>
            </a:r>
            <a:r>
              <a:rPr lang="ru-RU" dirty="0" smtClean="0"/>
              <a:t> </a:t>
            </a:r>
            <a:r>
              <a:rPr lang="ru-RU" b="1" dirty="0" smtClean="0"/>
              <a:t>инноваций</a:t>
            </a:r>
            <a:r>
              <a:rPr lang="ru-RU" dirty="0" smtClean="0"/>
              <a:t> РЕАК, </a:t>
            </a:r>
            <a:r>
              <a:rPr lang="ru-RU" b="1" dirty="0" smtClean="0"/>
              <a:t>финансируемая</a:t>
            </a:r>
            <a:r>
              <a:rPr lang="ru-RU" dirty="0" smtClean="0"/>
              <a:t> Правительством </a:t>
            </a:r>
            <a:r>
              <a:rPr lang="ru-RU" b="1" dirty="0" smtClean="0"/>
              <a:t>Великобритани</a:t>
            </a:r>
            <a:r>
              <a:rPr lang="ru-RU" b="1" dirty="0" smtClean="0"/>
              <a:t>и</a:t>
            </a:r>
            <a:r>
              <a:rPr lang="ru-RU" b="1" dirty="0" smtClean="0"/>
              <a:t>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Ключевыми партнерами Технопарка </a:t>
            </a:r>
            <a:r>
              <a:rPr lang="ru-RU" b="1" dirty="0" err="1" smtClean="0"/>
              <a:t>ОшТУ</a:t>
            </a:r>
            <a:r>
              <a:rPr lang="ru-RU" b="1" dirty="0" smtClean="0"/>
              <a:t> являются </a:t>
            </a:r>
            <a:r>
              <a:rPr lang="ru-RU" b="1" dirty="0" err="1" smtClean="0"/>
              <a:t>Кыргызпатент</a:t>
            </a:r>
            <a:r>
              <a:rPr lang="ru-RU" b="1" dirty="0" smtClean="0"/>
              <a:t>, МОН КР, ЖИА, </a:t>
            </a:r>
            <a:r>
              <a:rPr lang="en-US" b="1" dirty="0" smtClean="0"/>
              <a:t>JICA</a:t>
            </a:r>
            <a:r>
              <a:rPr lang="ru-RU" b="1" dirty="0" smtClean="0"/>
              <a:t>,  ВУЗЫ</a:t>
            </a:r>
            <a:r>
              <a:rPr lang="en-US" b="1" dirty="0" smtClean="0"/>
              <a:t> </a:t>
            </a:r>
            <a:r>
              <a:rPr lang="ru-RU" b="1" dirty="0" smtClean="0"/>
              <a:t>и </a:t>
            </a:r>
            <a:r>
              <a:rPr lang="ru-RU" dirty="0" smtClean="0"/>
              <a:t>др.</a:t>
            </a:r>
            <a:endParaRPr lang="ru-RU" dirty="0"/>
          </a:p>
          <a:p>
            <a:endParaRPr lang="ru-RU" sz="1200" dirty="0"/>
          </a:p>
          <a:p>
            <a:r>
              <a:rPr lang="ky-KG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ОшТУнун  мугалимдери өзгөчө сенсордук доска жасашып, аны студенттерге белек кылышты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73882"/>
            <a:ext cx="4357688" cy="183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AutoShape 2" descr="https://apf.mail.ru/cgi-bin/readmsg/122.jpg?id=15126467650000000556%3B0%3B1&amp;x-email=nurlan67%40mail.ru&amp;exif=1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6" name="AutoShape 4" descr="https://apf.mail.ru/cgi-bin/readmsg/122.jpg?id=15126467650000000556%3B0%3B1&amp;x-email=nurlan67%40mail.ru&amp;exif=1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7" name="AutoShape 6" descr="https://apf.mail.ru/cgi-bin/readmsg/122.jpg?id=15126467650000000556%3B0%3B1&amp;x-email=nurlan67%40mail.ru&amp;exif=1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38" name="Picture 7" descr="C:\Users\user\Downloads\1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6" y="2733675"/>
            <a:ext cx="4271963" cy="183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Прямоугольник 6"/>
          <p:cNvSpPr>
            <a:spLocks noChangeArrowheads="1"/>
          </p:cNvSpPr>
          <p:nvPr/>
        </p:nvSpPr>
        <p:spPr bwMode="auto">
          <a:xfrm>
            <a:off x="4704429" y="570271"/>
            <a:ext cx="414460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y-KG" b="1" dirty="0">
                <a:solidFill>
                  <a:srgbClr val="0070C0"/>
                </a:solidFill>
              </a:rPr>
              <a:t>Изготовление и реализация интер-активной стеклянной сенсорной доски</a:t>
            </a:r>
          </a:p>
          <a:p>
            <a:r>
              <a:rPr lang="ky-KG" dirty="0">
                <a:solidFill>
                  <a:srgbClr val="0070C0"/>
                </a:solidFill>
              </a:rPr>
              <a:t>Назначение: -широкоформатное представление графической и цифровой информации через компьютерную сеть</a:t>
            </a:r>
          </a:p>
          <a:p>
            <a:r>
              <a:rPr lang="ky-KG" dirty="0" smtClean="0">
                <a:solidFill>
                  <a:srgbClr val="0070C0"/>
                </a:solidFill>
              </a:rPr>
              <a:t>Потребители</a:t>
            </a:r>
            <a:r>
              <a:rPr lang="ky-KG" dirty="0">
                <a:solidFill>
                  <a:srgbClr val="0070C0"/>
                </a:solidFill>
              </a:rPr>
              <a:t>: -учебные заведения (школы, лицеи, курсы обучения, ВУЗы .</a:t>
            </a:r>
          </a:p>
          <a:p>
            <a:r>
              <a:rPr lang="ky-KG" dirty="0" smtClean="0">
                <a:solidFill>
                  <a:srgbClr val="0070C0"/>
                </a:solidFill>
              </a:rPr>
              <a:t>Ориентировочная </a:t>
            </a:r>
            <a:r>
              <a:rPr lang="ky-KG" dirty="0">
                <a:solidFill>
                  <a:srgbClr val="0070C0"/>
                </a:solidFill>
              </a:rPr>
              <a:t>цена:  от 15000  до 80 000 сомов в зависимости от типоразмеров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440" name="Прямоугольник 10"/>
          <p:cNvSpPr>
            <a:spLocks noChangeArrowheads="1"/>
          </p:cNvSpPr>
          <p:nvPr/>
        </p:nvSpPr>
        <p:spPr bwMode="auto">
          <a:xfrm>
            <a:off x="250826" y="195263"/>
            <a:ext cx="8424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y-KG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ПИЛОТНАЯ ИННОВАЦИОННАЯ ПРОДУКЦИЯ </a:t>
            </a:r>
            <a:endParaRPr lang="ky-KG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ky-KG" dirty="0"/>
              <a:t>                                                                 </a:t>
            </a:r>
            <a:endParaRPr lang="ru-RU" dirty="0"/>
          </a:p>
        </p:txBody>
      </p:sp>
      <p:sp>
        <p:nvSpPr>
          <p:cNvPr id="18441" name="Прямоугольник 11"/>
          <p:cNvSpPr>
            <a:spLocks noChangeArrowheads="1"/>
          </p:cNvSpPr>
          <p:nvPr/>
        </p:nvSpPr>
        <p:spPr bwMode="auto">
          <a:xfrm>
            <a:off x="4532672" y="2749699"/>
            <a:ext cx="4176713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ky-KG" b="1" dirty="0"/>
          </a:p>
          <a:p>
            <a:r>
              <a:rPr lang="ky-KG" b="1" dirty="0">
                <a:solidFill>
                  <a:srgbClr val="002060"/>
                </a:solidFill>
              </a:rPr>
              <a:t>Разработка и реализация программного  пакета “Универ” и “Школа”</a:t>
            </a:r>
          </a:p>
          <a:p>
            <a:r>
              <a:rPr lang="ky-KG" sz="1600" dirty="0">
                <a:solidFill>
                  <a:srgbClr val="002060"/>
                </a:solidFill>
              </a:rPr>
              <a:t>Назначение: -автоматизация организационных работ по учебному процессу</a:t>
            </a:r>
          </a:p>
          <a:p>
            <a:r>
              <a:rPr lang="ky-KG" sz="1600" dirty="0" smtClean="0">
                <a:solidFill>
                  <a:srgbClr val="002060"/>
                </a:solidFill>
              </a:rPr>
              <a:t>Потребители</a:t>
            </a:r>
            <a:r>
              <a:rPr lang="ky-KG" sz="1600" dirty="0">
                <a:solidFill>
                  <a:srgbClr val="002060"/>
                </a:solidFill>
              </a:rPr>
              <a:t>: -ВУзы, колледжи и школы</a:t>
            </a:r>
          </a:p>
          <a:p>
            <a:r>
              <a:rPr lang="ky-KG" sz="1600" dirty="0" smtClean="0">
                <a:solidFill>
                  <a:srgbClr val="002060"/>
                </a:solidFill>
              </a:rPr>
              <a:t>Ориентировочная </a:t>
            </a:r>
            <a:r>
              <a:rPr lang="ky-KG" sz="1600" dirty="0">
                <a:solidFill>
                  <a:srgbClr val="002060"/>
                </a:solidFill>
              </a:rPr>
              <a:t>цена : от 30 до 90 тыс. сомов.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24865"/>
            <a:ext cx="8520600" cy="6078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ДЕЯТЕЛЬНОСТЬ СТУДЕНЧЕСКОГО БИЗНЕС-ИНКУБАТОРА</a:t>
            </a:r>
            <a:endParaRPr lang="ru-RU" sz="2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0693" y="551449"/>
            <a:ext cx="8520600" cy="3339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Миссией студенческого </a:t>
            </a:r>
            <a:r>
              <a:rPr lang="ru-RU" sz="1600" b="1" dirty="0" err="1" smtClean="0">
                <a:solidFill>
                  <a:srgbClr val="002060"/>
                </a:solidFill>
              </a:rPr>
              <a:t>бизнес-инкубатора</a:t>
            </a:r>
            <a:r>
              <a:rPr lang="ru-RU" sz="1600" b="1" dirty="0" smtClean="0">
                <a:solidFill>
                  <a:srgbClr val="002060"/>
                </a:solidFill>
              </a:rPr>
              <a:t> является: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-</a:t>
            </a:r>
            <a:r>
              <a:rPr lang="ru-RU" sz="1600" b="1" dirty="0" smtClean="0">
                <a:solidFill>
                  <a:srgbClr val="002060"/>
                </a:solidFill>
              </a:rPr>
              <a:t> выявление </a:t>
            </a:r>
            <a:r>
              <a:rPr lang="ru-RU" sz="1600" b="1" dirty="0" smtClean="0">
                <a:solidFill>
                  <a:srgbClr val="002060"/>
                </a:solidFill>
              </a:rPr>
              <a:t>инициатив в сфере инновационной деятельности </a:t>
            </a:r>
            <a:r>
              <a:rPr lang="ru-RU" sz="1600" b="1" dirty="0" smtClean="0">
                <a:solidFill>
                  <a:srgbClr val="002060"/>
                </a:solidFill>
              </a:rPr>
              <a:t>для формирования </a:t>
            </a:r>
            <a:r>
              <a:rPr lang="ru-RU" sz="1600" b="1" dirty="0" smtClean="0">
                <a:solidFill>
                  <a:srgbClr val="002060"/>
                </a:solidFill>
              </a:rPr>
              <a:t>и подготовки молодежных </a:t>
            </a:r>
            <a:r>
              <a:rPr lang="ru-RU" sz="1600" b="1" dirty="0" err="1" smtClean="0">
                <a:solidFill>
                  <a:srgbClr val="002060"/>
                </a:solidFill>
              </a:rPr>
              <a:t>бизнес-команд</a:t>
            </a:r>
            <a:r>
              <a:rPr lang="ru-RU" sz="1600" b="1" dirty="0" smtClean="0">
                <a:solidFill>
                  <a:srgbClr val="002060"/>
                </a:solidFill>
              </a:rPr>
              <a:t> к проектной деятельности.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-Осуществление </a:t>
            </a:r>
            <a:r>
              <a:rPr lang="ru-RU" sz="1600" b="1" dirty="0" smtClean="0">
                <a:solidFill>
                  <a:srgbClr val="002060"/>
                </a:solidFill>
              </a:rPr>
              <a:t>образовательной поддержки и предоставление технических услуг </a:t>
            </a:r>
            <a:r>
              <a:rPr lang="ru-RU" sz="1600" b="1" dirty="0" err="1" smtClean="0">
                <a:solidFill>
                  <a:srgbClr val="002060"/>
                </a:solidFill>
              </a:rPr>
              <a:t>стартаперам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К настоящему времени количество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стартаперов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составлет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около  30 чел, они объединены в 6 команд. Для них организована акселерационная программа с помощью специалистов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USAID 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фонда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Ага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хана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Администратор\Documents\Scanned Documents\Рисунок (298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478" y="2418735"/>
            <a:ext cx="1425678" cy="214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1394" y="282228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b="1" dirty="0" err="1" smtClean="0">
                <a:solidFill>
                  <a:srgbClr val="7030A0"/>
                </a:solidFill>
              </a:rPr>
              <a:t>Стартапер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Азаматов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Арген</a:t>
            </a:r>
            <a:r>
              <a:rPr lang="ru-RU" b="1" dirty="0" smtClean="0">
                <a:solidFill>
                  <a:srgbClr val="7030A0"/>
                </a:solidFill>
              </a:rPr>
              <a:t> занял 1-место в конкурсе «</a:t>
            </a:r>
            <a:r>
              <a:rPr lang="en-US" b="1" dirty="0" err="1" smtClean="0">
                <a:solidFill>
                  <a:srgbClr val="7030A0"/>
                </a:solidFill>
              </a:rPr>
              <a:t>Studstartap</a:t>
            </a:r>
            <a:r>
              <a:rPr lang="ru-RU" b="1" dirty="0" smtClean="0">
                <a:solidFill>
                  <a:srgbClr val="7030A0"/>
                </a:solidFill>
              </a:rPr>
              <a:t>», проведенного </a:t>
            </a:r>
            <a:r>
              <a:rPr lang="ru-RU" b="1" dirty="0" err="1" smtClean="0">
                <a:solidFill>
                  <a:srgbClr val="7030A0"/>
                </a:solidFill>
              </a:rPr>
              <a:t>Кыргызпатентом</a:t>
            </a:r>
            <a:r>
              <a:rPr lang="ru-RU" b="1" dirty="0" smtClean="0">
                <a:solidFill>
                  <a:srgbClr val="7030A0"/>
                </a:solidFill>
              </a:rPr>
              <a:t> и награжден ценным призом на сумму 100 000 </a:t>
            </a:r>
            <a:r>
              <a:rPr lang="ru-RU" b="1" dirty="0" smtClean="0">
                <a:solidFill>
                  <a:srgbClr val="7030A0"/>
                </a:solidFill>
              </a:rPr>
              <a:t>сомов</a:t>
            </a:r>
          </a:p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</a:rPr>
              <a:t>Два студента </a:t>
            </a:r>
            <a:r>
              <a:rPr lang="ru-RU" b="1" dirty="0" err="1" smtClean="0">
                <a:solidFill>
                  <a:srgbClr val="7030A0"/>
                </a:solidFill>
              </a:rPr>
              <a:t>ОшТУ</a:t>
            </a:r>
            <a:r>
              <a:rPr lang="ru-RU" b="1" dirty="0" smtClean="0">
                <a:solidFill>
                  <a:srgbClr val="7030A0"/>
                </a:solidFill>
              </a:rPr>
              <a:t> выиграли по 2000</a:t>
            </a:r>
            <a:r>
              <a:rPr lang="en-US" b="1" dirty="0" smtClean="0">
                <a:solidFill>
                  <a:srgbClr val="7030A0"/>
                </a:solidFill>
              </a:rPr>
              <a:t>$ </a:t>
            </a:r>
            <a:r>
              <a:rPr lang="ru-RU" b="1" dirty="0" smtClean="0">
                <a:solidFill>
                  <a:srgbClr val="7030A0"/>
                </a:solidFill>
              </a:rPr>
              <a:t> для реализации соей бизнес идеи</a:t>
            </a:r>
            <a:endParaRPr lang="ru-RU" b="1" dirty="0" smtClean="0">
              <a:solidFill>
                <a:srgbClr val="7030A0"/>
              </a:solidFill>
            </a:endParaRPr>
          </a:p>
        </p:txBody>
      </p:sp>
      <p:pic>
        <p:nvPicPr>
          <p:cNvPr id="43010" name="Picture 2" descr="Возможно, это изображение 2 человека, в помещении и текст «иннояционност прректа невербальное общения включает жесты, позы мимику с их помощью передается порядка 50% всей информации. остальные 50% составля голос,интонация интонация внещность. язык телодвижений может рассказать o человеке практичеки все: его настроении, привычках, слабостях и социальном статусе.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4877" y="2560319"/>
            <a:ext cx="2397337" cy="1798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54362"/>
            <a:ext cx="8520600" cy="607800"/>
          </a:xfrm>
        </p:spPr>
        <p:txBody>
          <a:bodyPr>
            <a:normAutofit fontScale="90000"/>
          </a:bodyPr>
          <a:lstStyle/>
          <a:p>
            <a:r>
              <a:rPr lang="ky-KG" b="1" dirty="0" smtClean="0"/>
              <a:t>Предложения и рекомендации по дальнейшему развитию технопарков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981" y="1141383"/>
            <a:ext cx="8596325" cy="3339000"/>
          </a:xfrm>
        </p:spPr>
        <p:txBody>
          <a:bodyPr>
            <a:normAutofit fontScale="70000" lnSpcReduction="20000"/>
          </a:bodyPr>
          <a:lstStyle/>
          <a:p>
            <a:r>
              <a:rPr lang="ky-KG" dirty="0" smtClean="0"/>
              <a:t>С </a:t>
            </a:r>
            <a:r>
              <a:rPr lang="ky-KG" dirty="0" smtClean="0"/>
              <a:t>учетом накопленного </a:t>
            </a:r>
            <a:r>
              <a:rPr lang="ky-KG" dirty="0" smtClean="0"/>
              <a:t>опыта необходимо активизировать </a:t>
            </a:r>
            <a:r>
              <a:rPr lang="ky-KG" dirty="0" smtClean="0"/>
              <a:t>подключение к инновационной деятельности технопарков  </a:t>
            </a:r>
            <a:r>
              <a:rPr lang="ky-KG" dirty="0" smtClean="0"/>
              <a:t>соответствующие министерства </a:t>
            </a:r>
            <a:r>
              <a:rPr lang="ky-KG" dirty="0" smtClean="0"/>
              <a:t>и ведомства, имеющие отношение к экономической и промышленной деятельности, а также местные органы власти для дальнейшего обеспечения технопарков обеспечения госзаказом на инновационные разработки. </a:t>
            </a:r>
            <a:endParaRPr lang="ru-RU" dirty="0" smtClean="0"/>
          </a:p>
          <a:p>
            <a:r>
              <a:rPr lang="ky-KG" dirty="0" smtClean="0"/>
              <a:t>Министерство образования и науки </a:t>
            </a:r>
            <a:r>
              <a:rPr lang="ky-KG" dirty="0" smtClean="0"/>
              <a:t>мог бы оказать поддержку вузовским технопаркам. </a:t>
            </a:r>
            <a:r>
              <a:rPr lang="ky-KG" dirty="0" smtClean="0"/>
              <a:t>Для этого они должны зарегистрировать Технопарки в качестве отраслевых НИУ </a:t>
            </a:r>
            <a:r>
              <a:rPr lang="ky-KG" dirty="0" smtClean="0"/>
              <a:t>9по экономическим кадастрам)и </a:t>
            </a:r>
            <a:r>
              <a:rPr lang="ky-KG" dirty="0" smtClean="0"/>
              <a:t>включить в базовое финансирование, или же допустить к конкурсу НИР по госзаказу.</a:t>
            </a:r>
            <a:endParaRPr lang="ru-RU" dirty="0" smtClean="0"/>
          </a:p>
          <a:p>
            <a:r>
              <a:rPr lang="ky-KG" dirty="0" smtClean="0"/>
              <a:t>Необходимо </a:t>
            </a:r>
            <a:r>
              <a:rPr lang="ky-KG" dirty="0" smtClean="0"/>
              <a:t>ускорить процесс разработки и внедрения нормативно-правовых документов по урегулированию деятельности технопарков, с правом получению ссуд и налоговых льгот, решением вопроса выделения земельных участков.</a:t>
            </a:r>
            <a:endParaRPr lang="ru-RU" dirty="0" smtClean="0"/>
          </a:p>
          <a:p>
            <a:r>
              <a:rPr lang="ky-KG" dirty="0" smtClean="0"/>
              <a:t>Технопарк в качестве инновационной структуры, наряду с коммерциализацией НИР в дальнейшем может расширить </a:t>
            </a:r>
            <a:r>
              <a:rPr lang="ky-KG" dirty="0" smtClean="0"/>
              <a:t>спектр услуг </a:t>
            </a:r>
            <a:r>
              <a:rPr lang="ky-KG" dirty="0" smtClean="0"/>
              <a:t>и вести обучение по </a:t>
            </a:r>
            <a:r>
              <a:rPr lang="ky-KG" dirty="0" smtClean="0"/>
              <a:t>актуальным направлениям инновационной </a:t>
            </a:r>
            <a:r>
              <a:rPr lang="ky-KG" dirty="0" smtClean="0"/>
              <a:t>деятельности</a:t>
            </a:r>
            <a:r>
              <a:rPr lang="ky-KG" dirty="0" smtClean="0"/>
              <a:t>.</a:t>
            </a:r>
          </a:p>
          <a:p>
            <a:r>
              <a:rPr lang="ky-KG" dirty="0" smtClean="0"/>
              <a:t>Считаем целесообразным создание Ассоциации или Консорциума технопарков в ЕАПО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3925" y="2417862"/>
            <a:ext cx="6316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y-KG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ky-KG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ky-KG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AutoShape 2" descr="blob:https://web.whatsapp.com/3d9da33b-6716-4e18-8452-42e7334f28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272725" y="139317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/>
              <a:t>Инновационная экосистема ОшТУ</a:t>
            </a:r>
            <a:endParaRPr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5759" y="629099"/>
            <a:ext cx="83507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y-KG" dirty="0" smtClean="0">
                <a:solidFill>
                  <a:srgbClr val="0070C0"/>
                </a:solidFill>
                <a:cs typeface="Times New Roman" pitchFamily="18" charset="0"/>
              </a:rPr>
              <a:t>Сегодня ОшТУ –это динамично развивающийся крупный инновационный и образовательный центр на юге республики. В настоящее время на 7 факультетах, 2-х колледжах и 2-х институтах университета обучаются более 15000 студентов, их воспитанием занимаются  около 400 сотрудников (ППС).</a:t>
            </a:r>
            <a:endParaRPr lang="ru-RU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033" y="3533509"/>
            <a:ext cx="1254086" cy="70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8141" y="1300053"/>
            <a:ext cx="1960584" cy="27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329" y="1729106"/>
            <a:ext cx="1901781" cy="116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9729" y="1376517"/>
            <a:ext cx="1710813" cy="111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49231" y="2719079"/>
            <a:ext cx="22669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 descr="Нет описания фото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1690" y="2856272"/>
            <a:ext cx="2587625" cy="1940719"/>
          </a:xfrm>
          <a:prstGeom prst="rect">
            <a:avLst/>
          </a:prstGeom>
          <a:noFill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23549" y="1452563"/>
            <a:ext cx="1345328" cy="134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4793226" y="4237262"/>
            <a:ext cx="4134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y-KG" b="1" dirty="0" smtClean="0">
                <a:solidFill>
                  <a:srgbClr val="7030A0"/>
                </a:solidFill>
              </a:rPr>
              <a:t>-Члены клуба “Энактус”</a:t>
            </a:r>
            <a:br>
              <a:rPr lang="ky-KG" b="1" dirty="0" smtClean="0">
                <a:solidFill>
                  <a:srgbClr val="7030A0"/>
                </a:solidFill>
              </a:rPr>
            </a:br>
            <a:r>
              <a:rPr lang="ky-KG" b="1" dirty="0" smtClean="0">
                <a:solidFill>
                  <a:srgbClr val="7030A0"/>
                </a:solidFill>
              </a:rPr>
              <a:t>-Команды клуба “Интеллект” и  “</a:t>
            </a:r>
            <a:r>
              <a:rPr lang="en-US" b="1" dirty="0" smtClean="0">
                <a:solidFill>
                  <a:srgbClr val="7030A0"/>
                </a:solidFill>
              </a:rPr>
              <a:t>S</a:t>
            </a:r>
            <a:r>
              <a:rPr lang="ky-KG" b="1" dirty="0" smtClean="0">
                <a:solidFill>
                  <a:srgbClr val="7030A0"/>
                </a:solidFill>
              </a:rPr>
              <a:t>ТЕ</a:t>
            </a:r>
            <a:r>
              <a:rPr lang="en-US" b="1" dirty="0" smtClean="0">
                <a:solidFill>
                  <a:srgbClr val="7030A0"/>
                </a:solidFill>
              </a:rPr>
              <a:t>A</a:t>
            </a:r>
            <a:r>
              <a:rPr lang="ky-KG" b="1" dirty="0" smtClean="0">
                <a:solidFill>
                  <a:srgbClr val="7030A0"/>
                </a:solidFill>
              </a:rPr>
              <a:t>М”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97" y="193690"/>
            <a:ext cx="8520600" cy="607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ЦЕЛИ И ЗАДАЧИ ТЕХНОПАРКА</a:t>
            </a:r>
            <a:endParaRPr lang="ru-RU" b="1" dirty="0"/>
          </a:p>
        </p:txBody>
      </p:sp>
      <p:sp>
        <p:nvSpPr>
          <p:cNvPr id="4" name="Содержимое 6"/>
          <p:cNvSpPr>
            <a:spLocks noGrp="1"/>
          </p:cNvSpPr>
          <p:nvPr>
            <p:ph type="body" idx="1"/>
          </p:nvPr>
        </p:nvSpPr>
        <p:spPr>
          <a:xfrm>
            <a:off x="292036" y="1062727"/>
            <a:ext cx="8520600" cy="3339000"/>
          </a:xfrm>
          <a:blipFill>
            <a:blip r:embed="rId2" cstate="print"/>
            <a:tile tx="0" ty="0" sx="100000" sy="100000" flip="none" algn="tl"/>
          </a:blipFill>
        </p:spPr>
        <p:txBody>
          <a:bodyPr rtlCol="0">
            <a:normAutofit fontScale="85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y-KG" b="1" dirty="0" smtClean="0">
                <a:solidFill>
                  <a:srgbClr val="0070C0"/>
                </a:solidFill>
              </a:rPr>
              <a:t>         Целью создания </a:t>
            </a:r>
            <a:r>
              <a:rPr lang="ru-RU" b="1" dirty="0" smtClean="0">
                <a:solidFill>
                  <a:srgbClr val="0070C0"/>
                </a:solidFill>
              </a:rPr>
              <a:t>Технопарк</a:t>
            </a:r>
            <a:r>
              <a:rPr lang="ky-KG" b="1" dirty="0" smtClean="0">
                <a:solidFill>
                  <a:srgbClr val="0070C0"/>
                </a:solidFill>
              </a:rPr>
              <a:t>а 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ky-KG" b="1" dirty="0" smtClean="0">
                <a:solidFill>
                  <a:srgbClr val="0070C0"/>
                </a:solidFill>
              </a:rPr>
              <a:t>при ОшТУ является </a:t>
            </a:r>
            <a:r>
              <a:rPr lang="ru-RU" b="1" dirty="0" err="1" smtClean="0">
                <a:solidFill>
                  <a:srgbClr val="0070C0"/>
                </a:solidFill>
              </a:rPr>
              <a:t>развити</a:t>
            </a:r>
            <a:r>
              <a:rPr lang="ky-KG" b="1" dirty="0" smtClean="0">
                <a:solidFill>
                  <a:srgbClr val="0070C0"/>
                </a:solidFill>
              </a:rPr>
              <a:t>е</a:t>
            </a:r>
            <a:r>
              <a:rPr lang="ru-RU" b="1" dirty="0" smtClean="0">
                <a:solidFill>
                  <a:srgbClr val="0070C0"/>
                </a:solidFill>
              </a:rPr>
              <a:t> инновационной деятельности, </a:t>
            </a:r>
            <a:r>
              <a:rPr lang="ru-RU" b="1" dirty="0" err="1" smtClean="0">
                <a:solidFill>
                  <a:srgbClr val="0070C0"/>
                </a:solidFill>
              </a:rPr>
              <a:t>стимулировани</a:t>
            </a:r>
            <a:r>
              <a:rPr lang="ky-KG" b="1" dirty="0" smtClean="0">
                <a:solidFill>
                  <a:srgbClr val="0070C0"/>
                </a:solidFill>
              </a:rPr>
              <a:t>е</a:t>
            </a:r>
            <a:r>
              <a:rPr lang="ru-RU" b="1" dirty="0" smtClean="0">
                <a:solidFill>
                  <a:srgbClr val="0070C0"/>
                </a:solidFill>
              </a:rPr>
              <a:t> процессов создания новой техники и технологии,  </a:t>
            </a:r>
            <a:r>
              <a:rPr lang="ru-RU" b="1" dirty="0" err="1" smtClean="0">
                <a:solidFill>
                  <a:srgbClr val="0070C0"/>
                </a:solidFill>
              </a:rPr>
              <a:t>внедрени</a:t>
            </a:r>
            <a:r>
              <a:rPr lang="ky-KG" b="1" dirty="0" smtClean="0">
                <a:solidFill>
                  <a:srgbClr val="0070C0"/>
                </a:solidFill>
              </a:rPr>
              <a:t>е</a:t>
            </a:r>
            <a:r>
              <a:rPr lang="ru-RU" b="1" dirty="0" smtClean="0">
                <a:solidFill>
                  <a:srgbClr val="0070C0"/>
                </a:solidFill>
              </a:rPr>
              <a:t> и реализация региональных программ промышленного использования наукоемких технологий, в приоритетных направлениях для предприятий, организаций и народного хозяйства южного региона </a:t>
            </a:r>
            <a:r>
              <a:rPr lang="ru-RU" b="1" dirty="0" err="1" smtClean="0">
                <a:solidFill>
                  <a:srgbClr val="0070C0"/>
                </a:solidFill>
              </a:rPr>
              <a:t>Кыргызской</a:t>
            </a:r>
            <a:r>
              <a:rPr lang="ru-RU" b="1" dirty="0" smtClean="0">
                <a:solidFill>
                  <a:srgbClr val="0070C0"/>
                </a:solidFill>
              </a:rPr>
              <a:t> Республики</a:t>
            </a:r>
            <a:r>
              <a:rPr lang="ky-KG" b="1" dirty="0" smtClean="0">
                <a:solidFill>
                  <a:srgbClr val="0070C0"/>
                </a:solidFill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y-KG" dirty="0" smtClean="0">
                <a:solidFill>
                  <a:srgbClr val="002060"/>
                </a:solidFill>
              </a:rPr>
              <a:t/>
            </a:r>
            <a:br>
              <a:rPr lang="ky-KG" dirty="0" smtClean="0">
                <a:solidFill>
                  <a:srgbClr val="002060"/>
                </a:solidFill>
              </a:rPr>
            </a:br>
            <a:r>
              <a:rPr lang="ky-KG" dirty="0" smtClean="0">
                <a:solidFill>
                  <a:srgbClr val="002060"/>
                </a:solidFill>
              </a:rPr>
              <a:t>Технопарк будет содействовать: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y-KG" dirty="0" smtClean="0">
                <a:solidFill>
                  <a:srgbClr val="002060"/>
                </a:solidFill>
              </a:rPr>
              <a:t> -к </a:t>
            </a:r>
            <a:r>
              <a:rPr lang="ru-RU" dirty="0" smtClean="0">
                <a:solidFill>
                  <a:srgbClr val="002060"/>
                </a:solidFill>
              </a:rPr>
              <a:t>созданию благоприятной среды для развития малого и среднего инновационного предпринимательства;</a:t>
            </a:r>
            <a:endParaRPr lang="ky-KG" dirty="0" smtClean="0">
              <a:solidFill>
                <a:srgbClr val="002060"/>
              </a:solidFill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-предпринимательству, созданию (содействии в создании) малых инновационных предприятий и реализации венчурных проектов;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-передаче технологий от разработчиков в различные сектора промышленности, содействие партнерству между государственным и частным секторами экономики;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ky-KG" dirty="0" smtClean="0">
                <a:solidFill>
                  <a:srgbClr val="002060"/>
                </a:solidFill>
              </a:rPr>
              <a:t> </a:t>
            </a:r>
            <a:endParaRPr lang="ru-RU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029" y="203523"/>
            <a:ext cx="8520600" cy="6078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cs typeface="Times New Roman" pitchFamily="18" charset="0"/>
              </a:rPr>
              <a:t>ОСНОВНЫЕ ЗАДАЧИ ТЕХНОПАРКА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210" y="816920"/>
            <a:ext cx="8520600" cy="391334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 algn="just" eaLnBrk="0" hangingPunct="0"/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       </a:t>
            </a:r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dirty="0" smtClean="0">
                <a:solidFill>
                  <a:srgbClr val="C00000"/>
                </a:solidFill>
              </a:rPr>
              <a:t>         </a:t>
            </a:r>
            <a:r>
              <a:rPr lang="ru-RU" sz="1600" dirty="0">
                <a:solidFill>
                  <a:srgbClr val="C00000"/>
                </a:solidFill>
              </a:rPr>
              <a:t>-поддержка коллективов </a:t>
            </a:r>
            <a:r>
              <a:rPr lang="ru-RU" sz="1600" dirty="0" smtClean="0">
                <a:solidFill>
                  <a:srgbClr val="C00000"/>
                </a:solidFill>
              </a:rPr>
              <a:t>университетских разработчиков</a:t>
            </a:r>
            <a:r>
              <a:rPr lang="ru-RU" sz="1600" dirty="0">
                <a:solidFill>
                  <a:srgbClr val="C00000"/>
                </a:solidFill>
              </a:rPr>
              <a:t>, занятых </a:t>
            </a:r>
          </a:p>
          <a:p>
            <a:pPr algn="just">
              <a:lnSpc>
                <a:spcPct val="100000"/>
              </a:lnSpc>
            </a:pPr>
            <a:r>
              <a:rPr lang="ru-RU" sz="1600" dirty="0">
                <a:solidFill>
                  <a:srgbClr val="C00000"/>
                </a:solidFill>
              </a:rPr>
              <a:t>           созданием    перспективных  наукоемких технологий; </a:t>
            </a:r>
          </a:p>
          <a:p>
            <a:pPr lvl="1" algn="just" eaLnBrk="0" hangingPunct="0">
              <a:lnSpc>
                <a:spcPct val="100000"/>
              </a:lnSpc>
            </a:pPr>
            <a:r>
              <a:rPr lang="ru-RU" sz="1600" dirty="0" smtClean="0">
                <a:cs typeface="Times New Roman" pitchFamily="18" charset="0"/>
              </a:rPr>
              <a:t>-</a:t>
            </a:r>
            <a:r>
              <a:rPr lang="ru-RU" sz="1600" dirty="0">
                <a:cs typeface="Times New Roman" pitchFamily="18" charset="0"/>
              </a:rPr>
              <a:t>содействие разработке и реализации, научно технических проектов и программ, направленных на создание наукоемких технологий и конкурентоспособной продукции, ускоренное их освоение в производстве;</a:t>
            </a:r>
          </a:p>
          <a:p>
            <a:pPr lvl="1" algn="just" eaLnBrk="0" hangingPunct="0">
              <a:lnSpc>
                <a:spcPct val="100000"/>
              </a:lnSpc>
            </a:pPr>
            <a:r>
              <a:rPr lang="ru-RU" sz="1600" dirty="0" smtClean="0">
                <a:cs typeface="Times New Roman" pitchFamily="18" charset="0"/>
              </a:rPr>
              <a:t>-</a:t>
            </a:r>
            <a:r>
              <a:rPr lang="ru-RU" sz="1600" dirty="0">
                <a:cs typeface="Times New Roman" pitchFamily="18" charset="0"/>
              </a:rPr>
              <a:t>привлечение к активной предпринимательской деятельности профессорско-преподавательского состава и студентов университета, сотрудников научных организаций, отдельных ученых и специалистов, содействие реализации их идей и проектов;</a:t>
            </a:r>
          </a:p>
          <a:p>
            <a:pPr algn="just"/>
            <a:r>
              <a:rPr lang="ru-RU" sz="2000" dirty="0" smtClean="0"/>
              <a:t>       </a:t>
            </a:r>
            <a:r>
              <a:rPr lang="ru-RU" sz="1600" dirty="0" smtClean="0"/>
              <a:t>- поиск потенциальных партнеров, заказчиков с целью привлечения </a:t>
            </a:r>
            <a:r>
              <a:rPr lang="ru-RU" sz="1600" dirty="0"/>
              <a:t>инвестиций; </a:t>
            </a:r>
          </a:p>
          <a:p>
            <a:pPr algn="just"/>
            <a:r>
              <a:rPr lang="ru-RU" sz="1600" dirty="0" smtClean="0"/>
              <a:t>       </a:t>
            </a:r>
            <a:r>
              <a:rPr lang="ru-RU" sz="1600" dirty="0"/>
              <a:t>-проведение комплексных маркетинговых исследований; </a:t>
            </a:r>
          </a:p>
          <a:p>
            <a:pPr algn="just">
              <a:buNone/>
            </a:pPr>
            <a:endParaRPr lang="ru-RU" sz="1600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878" y="167629"/>
            <a:ext cx="8149254" cy="607800"/>
          </a:xfrm>
        </p:spPr>
        <p:txBody>
          <a:bodyPr>
            <a:normAutofit fontScale="90000"/>
          </a:bodyPr>
          <a:lstStyle/>
          <a:p>
            <a:r>
              <a:rPr lang="ky-KG" dirty="0" smtClean="0"/>
              <a:t>Нормативно-правовая база </a:t>
            </a:r>
            <a:endParaRPr lang="ru-RU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86107" y="979825"/>
            <a:ext cx="813078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своей деятельности бизнес-инкубатор руководствуется: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акон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 науке и об основах государственной научно-технической политики</a:t>
            </a: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 16 июня 2017 года № 103</a:t>
            </a: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Закон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Кыргызской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 Республики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  <a:hlinkClick r:id="rId2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Об инновационной деятельности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  <a:hlinkClick r:id="rId2"/>
              </a:rPr>
              <a:t>»</a:t>
            </a: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26.11.1999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№128</a:t>
            </a: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Закон </a:t>
            </a: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О Государственном инновационном фонде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Кыргызской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 Республики</a:t>
            </a: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”</a:t>
            </a: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30.06.2003 № 396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Концепция научно-инновационного развития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Кыргызской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 Республики на период до 2022 года</a:t>
            </a: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08.02.2017 № 79</a:t>
            </a:r>
            <a:r>
              <a:rPr kumimoji="0" lang="ky-K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y-KG" sz="16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y-K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Разработан проект Положения о бизнес инкубаторе ОшТУ,</a:t>
            </a:r>
            <a:r>
              <a:rPr kumimoji="0" lang="ky-KG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утверждение которого планируеся на ближайшем заседании Ученого Совета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sz="1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y-KG" sz="16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Рассматривается вопрос о дополнительном выделении 1 штатной единицы в Технопарк, для оплаты труда координаторов бизнес-инкубатора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sz="1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818" y="277797"/>
            <a:ext cx="8520600" cy="607800"/>
          </a:xfrm>
        </p:spPr>
        <p:txBody>
          <a:bodyPr>
            <a:normAutofit fontScale="90000"/>
          </a:bodyPr>
          <a:lstStyle/>
          <a:p>
            <a:r>
              <a:rPr lang="ky-KG" dirty="0" smtClean="0"/>
              <a:t>ИНФРАСТРУКТУРА </a:t>
            </a:r>
            <a:r>
              <a:rPr lang="ky-KG" dirty="0" smtClean="0"/>
              <a:t>ТЕХНОПАРКА</a:t>
            </a:r>
            <a:endParaRPr lang="ru-RU" dirty="0"/>
          </a:p>
        </p:txBody>
      </p:sp>
      <p:pic>
        <p:nvPicPr>
          <p:cNvPr id="31746" name="Picture 2" descr="Возможно, это изображение (стол и в помещении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065" y="907463"/>
            <a:ext cx="2203068" cy="2937425"/>
          </a:xfrm>
          <a:prstGeom prst="rect">
            <a:avLst/>
          </a:prstGeom>
          <a:noFill/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86103" y="4118618"/>
            <a:ext cx="61163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ky-KG" sz="18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Общая площадь оффисных и лабораторных помещений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ky-KG" sz="18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-200 квадратных метров .</a:t>
            </a:r>
            <a:endParaRPr kumimoji="0" lang="ky-KG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33001" y="2890363"/>
            <a:ext cx="2610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ky-KG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Технопарк оснащен 3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</a:t>
            </a: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-принтерами и набором робототехники</a:t>
            </a:r>
            <a:endParaRPr lang="ky-KG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0033" y="855873"/>
            <a:ext cx="3165513" cy="237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820674" y="3251874"/>
            <a:ext cx="348180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y-KG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               Бизнес-инкубатор</a:t>
            </a:r>
            <a:endParaRPr lang="ky-KG" b="1" dirty="0" smtClean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y-KG" sz="1200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-расположено в библиотеке,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y-KG" sz="1200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площадь -36 квадратных метров,посадочных мест -20 чел.</a:t>
            </a: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, </a:t>
            </a:r>
            <a:endParaRPr lang="ky-KG" sz="1200" dirty="0" smtClean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Возможно, это изображение в помещен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0666" y="796413"/>
            <a:ext cx="2576018" cy="192597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67537" y="3322429"/>
            <a:ext cx="1755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Оффис  Технопарка 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4224" y="255637"/>
            <a:ext cx="3722124" cy="257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619" y="304801"/>
            <a:ext cx="1797614" cy="360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3368" y="285136"/>
            <a:ext cx="234007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9188" y="4059850"/>
            <a:ext cx="7282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sz="1600" b="1" dirty="0" smtClean="0">
                <a:solidFill>
                  <a:schemeClr val="accent2"/>
                </a:solidFill>
              </a:rPr>
              <a:t>Будни технопарка. </a:t>
            </a:r>
            <a:r>
              <a:rPr lang="ky-KG" sz="1600" dirty="0" smtClean="0">
                <a:solidFill>
                  <a:schemeClr val="accent2"/>
                </a:solidFill>
              </a:rPr>
              <a:t>За последние 2 года поданы 3 заявки на ИС.</a:t>
            </a:r>
          </a:p>
          <a:p>
            <a:r>
              <a:rPr lang="ky-KG" sz="1600" dirty="0" smtClean="0">
                <a:solidFill>
                  <a:schemeClr val="accent2"/>
                </a:solidFill>
              </a:rPr>
              <a:t>Получен 1 патент на изобретение. </a:t>
            </a:r>
            <a:r>
              <a:rPr lang="ru-RU" sz="1600" dirty="0" smtClean="0">
                <a:solidFill>
                  <a:schemeClr val="accent2"/>
                </a:solidFill>
              </a:rPr>
              <a:t> </a:t>
            </a:r>
            <a:r>
              <a:rPr lang="ru-RU" sz="1600" dirty="0" smtClean="0">
                <a:solidFill>
                  <a:schemeClr val="accent2"/>
                </a:solidFill>
              </a:rPr>
              <a:t>В лабораториях </a:t>
            </a:r>
            <a:r>
              <a:rPr lang="ru-RU" sz="1600" dirty="0" err="1" smtClean="0">
                <a:solidFill>
                  <a:schemeClr val="accent2"/>
                </a:solidFill>
              </a:rPr>
              <a:t>п</a:t>
            </a:r>
            <a:r>
              <a:rPr lang="ky-KG" sz="1600" dirty="0" smtClean="0">
                <a:solidFill>
                  <a:schemeClr val="accent2"/>
                </a:solidFill>
              </a:rPr>
              <a:t>одготовлены 5  </a:t>
            </a:r>
            <a:r>
              <a:rPr lang="en-US" sz="1600" dirty="0" smtClean="0">
                <a:solidFill>
                  <a:schemeClr val="accent2"/>
                </a:solidFill>
              </a:rPr>
              <a:t>MPV</a:t>
            </a:r>
            <a:endParaRPr lang="ru-RU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C:\Users\Нome\AppData\Local\Microsoft\Windows\Temporary Internet Files\Content.Word\IMG_20190213_105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6465" y="546738"/>
            <a:ext cx="3239474" cy="200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3" descr="C:\Users\Нome\AppData\Local\Microsoft\Windows\Temporary Internet Files\Content.Word\IMG_20190213_105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643757"/>
            <a:ext cx="3576535" cy="18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1" descr="C:\Users\Нome\AppData\Local\Microsoft\Windows\Temporary Internet Files\Content.Word\IMG_20190213_105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72" y="2743200"/>
            <a:ext cx="2624429" cy="203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596640" y="2780557"/>
            <a:ext cx="4917440" cy="607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Лаборатория по обогащению и переработке минерального сырья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526" y="0"/>
            <a:ext cx="8520600" cy="6078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ДИНАМИКА ПОКАЗАТЕЛЕЙ ДЕЯТЕЛЬНОСТИ ТЕХНОПАРКА</a:t>
            </a:r>
            <a:endParaRPr lang="ru-RU" sz="20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7148" y="539750"/>
          <a:ext cx="8839200" cy="4289855"/>
        </p:xfrm>
        <a:graphic>
          <a:graphicData uri="http://schemas.openxmlformats.org/drawingml/2006/table">
            <a:tbl>
              <a:tblPr/>
              <a:tblGrid>
                <a:gridCol w="379536"/>
                <a:gridCol w="3445091"/>
                <a:gridCol w="1020085"/>
                <a:gridCol w="1151173"/>
                <a:gridCol w="905616"/>
                <a:gridCol w="994236"/>
                <a:gridCol w="943463"/>
              </a:tblGrid>
              <a:tr h="154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№№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Ед. изм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г.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Общее число сотрудников  (в пересчете на полную штатную единицу)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чел.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3,5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3,5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Количество резидентов технопарка\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числителе к-во пользователей коворкинга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чел.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5\6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6\8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6\24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Количество реализуемых проектов (бизнес-планов)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Общая площадь объектов технопарка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кв.м.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400 </a:t>
                      </a:r>
                      <a:r>
                        <a:rPr lang="ky-KG" sz="10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*,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вкл.аренду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400” </a:t>
                      </a: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endParaRPr lang="ky-KG" sz="10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вкл.аренду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86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Объем финансирования деятельности технопарка: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а) собственные вложения университета, в т.ч.: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 фонд зарплаты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-кап.вложения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б) выручка от реализации собственной продукции и услуг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в) грант Кыргызпатента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-г) НИР по заказу ДН МОН КР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Всего: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тыс. сом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-//-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-//-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-//-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-//-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endParaRPr lang="ky-KG" sz="1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148,0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160,0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1,280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704,0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1013,3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324,0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280,3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620,0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1282,0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324,0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104,0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3,0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350,0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781,0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324,0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5.0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350,0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679,0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Количество проведенных мероприятий ( семинары, тренинги, круглые столы и др.)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Изготовление опытных образцов инновационной продукции 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шт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Трансфер технологий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Количество запатентованных объектов интеллектуальной собственности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шт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  <a:tab pos="307340" algn="ctr"/>
                        </a:tabLs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735" marR="3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9543</TotalTime>
  <Words>1094</Words>
  <Application>Microsoft Office PowerPoint</Application>
  <PresentationFormat>Экран (16:9)</PresentationFormat>
  <Paragraphs>197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Roboto</vt:lpstr>
      <vt:lpstr>Times New Roman</vt:lpstr>
      <vt:lpstr>Calibri</vt:lpstr>
      <vt:lpstr>Geometric</vt:lpstr>
      <vt:lpstr>Опыт деятельности Технопарка Ошского технологическом университета </vt:lpstr>
      <vt:lpstr>Инновационная экосистема ОшТУ</vt:lpstr>
      <vt:lpstr>ЦЕЛИ И ЗАДАЧИ ТЕХНОПАРКА</vt:lpstr>
      <vt:lpstr>ОСНОВНЫЕ ЗАДАЧИ ТЕХНОПАРКА</vt:lpstr>
      <vt:lpstr>Нормативно-правовая база </vt:lpstr>
      <vt:lpstr>ИНФРАСТРУКТУРА ТЕХНОПАРКА</vt:lpstr>
      <vt:lpstr>Слайд 7</vt:lpstr>
      <vt:lpstr>Слайд 8</vt:lpstr>
      <vt:lpstr>ДИНАМИКА ПОКАЗАТЕЛЕЙ ДЕЯТЕЛЬНОСТИ ТЕХНОПАРКА</vt:lpstr>
      <vt:lpstr>Слайд 10</vt:lpstr>
      <vt:lpstr>СВЕДЕНИЯ О РЕЗИДЕНТАХ ТЕХНОПАРКА</vt:lpstr>
      <vt:lpstr>Слайд 12</vt:lpstr>
      <vt:lpstr>ДЕЯТЕЛЬНОСТЬ СТУДЕНЧЕСКОГО БИЗНЕС-ИНКУБАТОРА</vt:lpstr>
      <vt:lpstr>Предложения и рекомендации по дальнейшему развитию технопарков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Бизнес-инкубатор при ______(Название ВУЗа)</dc:title>
  <dc:creator>user</dc:creator>
  <cp:lastModifiedBy>XTreme.ws</cp:lastModifiedBy>
  <cp:revision>565</cp:revision>
  <dcterms:modified xsi:type="dcterms:W3CDTF">2023-03-11T13:28:32Z</dcterms:modified>
</cp:coreProperties>
</file>