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54" r:id="rId3"/>
    <p:sldId id="343" r:id="rId4"/>
    <p:sldId id="450" r:id="rId5"/>
    <p:sldId id="425" r:id="rId6"/>
    <p:sldId id="410" r:id="rId7"/>
    <p:sldId id="414" r:id="rId8"/>
    <p:sldId id="467" r:id="rId9"/>
    <p:sldId id="433" r:id="rId10"/>
    <p:sldId id="422" r:id="rId11"/>
    <p:sldId id="439" r:id="rId12"/>
    <p:sldId id="462" r:id="rId13"/>
    <p:sldId id="463" r:id="rId14"/>
    <p:sldId id="464" r:id="rId15"/>
    <p:sldId id="466" r:id="rId16"/>
    <p:sldId id="465" r:id="rId17"/>
    <p:sldId id="458" r:id="rId18"/>
    <p:sldId id="424" r:id="rId19"/>
    <p:sldId id="441" r:id="rId20"/>
    <p:sldId id="469" r:id="rId21"/>
  </p:sldIdLst>
  <p:sldSz cx="12192000" cy="6858000"/>
  <p:notesSz cx="6896100" cy="10033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33" autoAdjust="0"/>
  </p:normalViewPr>
  <p:slideViewPr>
    <p:cSldViewPr snapToGrid="0">
      <p:cViewPr varScale="1">
        <p:scale>
          <a:sx n="86" d="100"/>
          <a:sy n="86" d="100"/>
        </p:scale>
        <p:origin x="40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6838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E0F39-9230-4F24-9C0F-488D2BFA5D73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6838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3042B-A44A-4541-A9D7-C90C4E3449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0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8310" cy="503392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6194" y="1"/>
            <a:ext cx="2988310" cy="503392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r">
              <a:defRPr sz="1200"/>
            </a:lvl1pPr>
          </a:lstStyle>
          <a:p>
            <a:fld id="{F558E2D5-F9CF-4710-83BF-6DAB47811530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4125"/>
            <a:ext cx="601980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32" tIns="46616" rIns="93232" bIns="4661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9611" y="4828382"/>
            <a:ext cx="5516880" cy="3950494"/>
          </a:xfrm>
          <a:prstGeom prst="rect">
            <a:avLst/>
          </a:prstGeom>
        </p:spPr>
        <p:txBody>
          <a:bodyPr vert="horz" lIns="93232" tIns="46616" rIns="93232" bIns="46616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29610"/>
            <a:ext cx="2988310" cy="503391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6194" y="9529610"/>
            <a:ext cx="2988310" cy="503391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r">
              <a:defRPr sz="1200"/>
            </a:lvl1pPr>
          </a:lstStyle>
          <a:p>
            <a:fld id="{37284E8F-1102-4D32-80F4-667B8FDE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562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5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920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8CF3F-328B-4B06-A608-4E7B26E45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5B83595-3266-44F7-A0A8-8C25C47E27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2F4895-BF0D-46F8-84BE-05FBA7BBE5FA}" type="datetime1">
              <a:rPr lang="ru-RU" smtClean="0">
                <a:solidFill>
                  <a:prstClr val="black"/>
                </a:solidFill>
              </a:rPr>
              <a:pPr/>
              <a:t>14.03.2023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Верхний колонтитул 6">
            <a:extLst>
              <a:ext uri="{FF2B5EF4-FFF2-40B4-BE49-F238E27FC236}">
                <a16:creationId xmlns:a16="http://schemas.microsoft.com/office/drawing/2014/main" id="{18F63624-D328-49EE-A9DC-0FD3438FDEC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88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3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5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03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C8CF3F-328B-4B06-A608-4E7B26E45C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C5B83595-3266-44F7-A0A8-8C25C47E273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22F4895-BF0D-46F8-84BE-05FBA7BBE5FA}" type="datetime1">
              <a:rPr lang="ru-RU" smtClean="0">
                <a:solidFill>
                  <a:prstClr val="black"/>
                </a:solidFill>
              </a:rPr>
              <a:pPr/>
              <a:t>14.03.2023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Верхний колонтитул 6">
            <a:extLst>
              <a:ext uri="{FF2B5EF4-FFF2-40B4-BE49-F238E27FC236}">
                <a16:creationId xmlns:a16="http://schemas.microsoft.com/office/drawing/2014/main" id="{18F63624-D328-49EE-A9DC-0FD3438FDEC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52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028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58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395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646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05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67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67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8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53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070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55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84E8F-1102-4D32-80F4-667B8FDECF0C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0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93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28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6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8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71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772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96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70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14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99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12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CE770-F0CF-4250-AA3B-81353965C399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AC9F-C3C1-4F5F-9EB5-F9B434F0F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5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3.emf"/><Relationship Id="rId4" Type="http://schemas.openxmlformats.org/officeDocument/2006/relationships/image" Target="../media/image34.png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10.png"/><Relationship Id="rId10" Type="http://schemas.openxmlformats.org/officeDocument/2006/relationships/image" Target="../media/image42.png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9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10.png"/><Relationship Id="rId10" Type="http://schemas.openxmlformats.org/officeDocument/2006/relationships/image" Target="../media/image49.jpeg"/><Relationship Id="rId4" Type="http://schemas.microsoft.com/office/2007/relationships/hdphoto" Target="../media/hdphoto2.wdp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10.png"/><Relationship Id="rId10" Type="http://schemas.openxmlformats.org/officeDocument/2006/relationships/image" Target="../media/image54.jpeg"/><Relationship Id="rId4" Type="http://schemas.microsoft.com/office/2007/relationships/hdphoto" Target="../media/hdphoto2.wdp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57.jpe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12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11" Type="http://schemas.openxmlformats.org/officeDocument/2006/relationships/image" Target="../media/image15.emf"/><Relationship Id="rId5" Type="http://schemas.microsoft.com/office/2007/relationships/hdphoto" Target="../media/hdphoto1.wdp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9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9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8.jpeg"/><Relationship Id="rId10" Type="http://schemas.openxmlformats.org/officeDocument/2006/relationships/image" Target="../media/image32.png"/><Relationship Id="rId4" Type="http://schemas.microsoft.com/office/2007/relationships/hdphoto" Target="../media/hdphoto2.wdp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54153" y="1631105"/>
            <a:ext cx="8337847" cy="26065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54153" y="1833229"/>
            <a:ext cx="8131901" cy="2404474"/>
          </a:xfrm>
        </p:spPr>
        <p:txBody>
          <a:bodyPr anchor="t">
            <a:normAutofit fontScale="90000"/>
          </a:bodyPr>
          <a:lstStyle/>
          <a:p>
            <a:pPr algn="r"/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технопарк. Создание и развитие 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территории инноваций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22068" y="4213046"/>
            <a:ext cx="7659420" cy="1655762"/>
          </a:xfrm>
        </p:spPr>
        <p:txBody>
          <a:bodyPr/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Заместитель директора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инновационному развитию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Анна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Рупенко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165181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53533"/>
            <a:ext cx="12192000" cy="5146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1631105"/>
            <a:ext cx="1524000" cy="485027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524000" y="1631105"/>
            <a:ext cx="2516224" cy="5025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79" y="255016"/>
            <a:ext cx="2911927" cy="11946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524000" y="6173634"/>
            <a:ext cx="10667999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24000" y="5996987"/>
            <a:ext cx="10668000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67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3" y="639013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842" y="1726346"/>
            <a:ext cx="2386386" cy="47660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6566" y="854940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ООО «ФАЕРДОРС»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0148" y="1890594"/>
            <a:ext cx="86568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dirty="0">
                <a:solidFill>
                  <a:prstClr val="black"/>
                </a:solidFill>
              </a:rPr>
              <a:t>Производство и монтаж </a:t>
            </a:r>
            <a:r>
              <a:rPr lang="ru-RU" sz="2400" dirty="0" err="1">
                <a:solidFill>
                  <a:prstClr val="black"/>
                </a:solidFill>
              </a:rPr>
              <a:t>дымозащитных</a:t>
            </a:r>
            <a:r>
              <a:rPr lang="ru-RU" sz="2400" dirty="0">
                <a:solidFill>
                  <a:prstClr val="black"/>
                </a:solidFill>
              </a:rPr>
              <a:t> (противодымных) </a:t>
            </a:r>
            <a:br>
              <a:rPr lang="ru-RU" sz="2400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и противопожарных штор любой сложности и предела огнестойкости, производство и монтаж противопожарных ворот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553" y="3849699"/>
            <a:ext cx="6496452" cy="23358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1713" y="3847207"/>
            <a:ext cx="4052159" cy="23358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Объект 2"/>
          <p:cNvGraphicFramePr>
            <a:graphicFrameLocks noChangeAspect="1"/>
          </p:cNvGraphicFramePr>
          <p:nvPr/>
        </p:nvGraphicFramePr>
        <p:xfrm>
          <a:off x="1666565" y="846641"/>
          <a:ext cx="2351239" cy="460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CorelDRAW" r:id="rId9" imgW="4879140" imgH="956024" progId="CorelDraw.Graphic.21">
                  <p:embed/>
                </p:oleObj>
              </mc:Choice>
              <mc:Fallback>
                <p:oleObj name="CorelDRAW" r:id="rId9" imgW="4879140" imgH="956024" progId="CorelDraw.Graphic.2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66565" y="846641"/>
                        <a:ext cx="2351239" cy="460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026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2569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ООО «</a:t>
            </a:r>
            <a:r>
              <a:rPr lang="ru-RU" sz="2800" b="1" kern="0" spc="-2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Сайнс</a:t>
            </a:r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b="1" kern="0" spc="-2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Солюшнс</a:t>
            </a:r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BD1C8E-F7FE-4C5F-AFC7-D4D72DD4DA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/>
          <a:stretch/>
        </p:blipFill>
        <p:spPr>
          <a:xfrm>
            <a:off x="4434279" y="3329517"/>
            <a:ext cx="1496672" cy="29308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" t="242" r="4700" b="-242"/>
          <a:stretch/>
        </p:blipFill>
        <p:spPr>
          <a:xfrm>
            <a:off x="6262521" y="3325274"/>
            <a:ext cx="2890299" cy="29351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1" y="3325274"/>
            <a:ext cx="2578708" cy="29423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4390" y="1919344"/>
            <a:ext cx="2314320" cy="43483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81E5D2-9F1D-2CAD-2094-FEC9BC5B4726}"/>
              </a:ext>
            </a:extLst>
          </p:cNvPr>
          <p:cNvSpPr txBox="1"/>
          <p:nvPr/>
        </p:nvSpPr>
        <p:spPr>
          <a:xfrm>
            <a:off x="1523303" y="1825623"/>
            <a:ext cx="10275407" cy="10486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750" b="1" spc="-2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67025" indent="0">
              <a:buFont typeface="Arial" panose="020B0604020202020204" pitchFamily="34" charset="0"/>
              <a:buNone/>
            </a:pPr>
            <a:r>
              <a:rPr lang="ru-RU" sz="1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Информационно-справочные киоски, платежно-информационные терминалы, видеостены и </a:t>
            </a:r>
            <a:r>
              <a:rPr lang="ru-RU" sz="19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мультиборды</a:t>
            </a:r>
            <a:r>
              <a:rPr lang="ru-RU" sz="1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9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почтоматы</a:t>
            </a:r>
            <a:r>
              <a:rPr lang="ru-RU" sz="1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9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билетоматы</a:t>
            </a:r>
            <a:endParaRPr lang="ru-RU" sz="1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55705F-0603-3407-B123-97A3876E4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" t="22015" r="5212" b="19211"/>
          <a:stretch/>
        </p:blipFill>
        <p:spPr bwMode="auto">
          <a:xfrm>
            <a:off x="1523302" y="1825623"/>
            <a:ext cx="2848401" cy="104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582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технопарк. Немного истории.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AB005C-671C-4347-9677-0F6401FA2817}"/>
              </a:ext>
            </a:extLst>
          </p:cNvPr>
          <p:cNvSpPr txBox="1"/>
          <p:nvPr/>
        </p:nvSpPr>
        <p:spPr>
          <a:xfrm>
            <a:off x="8749937" y="3017656"/>
            <a:ext cx="2603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  <a:endParaRPr lang="x-none" sz="8800" b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6149" t="15376" r="19189" b="27207"/>
          <a:stretch/>
        </p:blipFill>
        <p:spPr>
          <a:xfrm>
            <a:off x="1523999" y="1322137"/>
            <a:ext cx="5844019" cy="25280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8243" t="18377" r="9594" b="28289"/>
          <a:stretch/>
        </p:blipFill>
        <p:spPr>
          <a:xfrm>
            <a:off x="1523999" y="3935549"/>
            <a:ext cx="5844019" cy="23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1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технопарк. Немного истории.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07766" y="1998193"/>
            <a:ext cx="2798827" cy="42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white"/>
                </a:solidFill>
              </a:rPr>
              <a:t>2-я очередь</a:t>
            </a:r>
            <a:endParaRPr lang="ru-RU" sz="1800" b="1" spc="-50" dirty="0">
              <a:solidFill>
                <a:prstClr val="white"/>
              </a:solidFill>
            </a:endParaRPr>
          </a:p>
        </p:txBody>
      </p:sp>
      <p:pic>
        <p:nvPicPr>
          <p:cNvPr id="27" name="Picture 3" descr="G:\ФОТО\image-26f2fe2bb4a813be1b01fb2e47ff6159117ab1264cf241244ef47480a9be9fe8-V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53" y="1913468"/>
            <a:ext cx="4020091" cy="21201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4" descr="G:\ФОТО\P20-07-12_10.0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13469"/>
            <a:ext cx="3038909" cy="21195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5" descr="G:\ФОТО\P20-07-12_10.08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"/>
          <a:stretch/>
        </p:blipFill>
        <p:spPr bwMode="auto">
          <a:xfrm>
            <a:off x="1524000" y="4117695"/>
            <a:ext cx="3038909" cy="20815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6" descr="G:\ФОТО\P20-07-12_10.03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53" y="4117695"/>
            <a:ext cx="4020091" cy="20815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B8A687-917A-467A-B02D-F01767D37E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087" y="1913468"/>
            <a:ext cx="2408623" cy="4282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59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07766" y="1998193"/>
            <a:ext cx="2798827" cy="42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white"/>
                </a:solidFill>
              </a:rPr>
              <a:t>2-я очередь</a:t>
            </a:r>
            <a:endParaRPr lang="ru-RU" sz="1800" b="1" spc="-50" dirty="0">
              <a:solidFill>
                <a:prstClr val="white"/>
              </a:solidFill>
            </a:endParaRPr>
          </a:p>
        </p:txBody>
      </p:sp>
      <p:pic>
        <p:nvPicPr>
          <p:cNvPr id="20" name="Picture 2" descr="C:\все\доклад 15 07 13\фото\1\IMG_185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30" y="4132869"/>
            <a:ext cx="3411930" cy="1935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все\доклад 15 07 13\фото\1\IMG_183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79" y="4132869"/>
            <a:ext cx="3411930" cy="19355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30" y="1970278"/>
            <a:ext cx="3417079" cy="1972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630" y="1970278"/>
            <a:ext cx="3417080" cy="19694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524000" y="776028"/>
            <a:ext cx="10274710" cy="480131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2800" b="1" kern="0" spc="-2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prstClr val="black"/>
                </a:solidFill>
              </a:rPr>
              <a:t>Минский городской технопарк. Немного истории.</a:t>
            </a:r>
          </a:p>
        </p:txBody>
      </p:sp>
      <p:pic>
        <p:nvPicPr>
          <p:cNvPr id="26" name="Picture 3">
            <a:extLst>
              <a:ext uri="{FF2B5EF4-FFF2-40B4-BE49-F238E27FC236}">
                <a16:creationId xmlns:a16="http://schemas.microsoft.com/office/drawing/2014/main" id="{69830529-0D53-41B0-BF61-DE133518E6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75150"/>
            <a:ext cx="3159908" cy="19725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725E235F-1778-42F4-82FF-1E4F531A24B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134895"/>
            <a:ext cx="3159908" cy="19390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867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Picture 4" descr="https://realt.by/typo3temp/pics/60/24/60246d03cace4656a7b4c28dce69cae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57"/>
          <a:stretch/>
        </p:blipFill>
        <p:spPr bwMode="auto">
          <a:xfrm>
            <a:off x="1524001" y="1999021"/>
            <a:ext cx="3814915" cy="41363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67" y="1998193"/>
            <a:ext cx="2798827" cy="186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технопарк. Немного истории.</a:t>
            </a:r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5507766" y="1998193"/>
            <a:ext cx="2798827" cy="425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white"/>
                </a:solidFill>
              </a:rPr>
              <a:t>2-я очередь</a:t>
            </a:r>
            <a:endParaRPr lang="ru-RU" sz="1800" b="1" spc="-50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0998" y="4269495"/>
            <a:ext cx="2792361" cy="186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Объект 2"/>
          <p:cNvSpPr txBox="1">
            <a:spLocks/>
          </p:cNvSpPr>
          <p:nvPr/>
        </p:nvSpPr>
        <p:spPr>
          <a:xfrm>
            <a:off x="5532904" y="4246812"/>
            <a:ext cx="2792361" cy="37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black"/>
                </a:solidFill>
              </a:rPr>
              <a:t>7-я очередь</a:t>
            </a:r>
            <a:endParaRPr lang="ru-RU" sz="1800" b="1" spc="-50" dirty="0">
              <a:solidFill>
                <a:prstClr val="black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45" y="1986343"/>
            <a:ext cx="3323265" cy="186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8475445" y="1986343"/>
            <a:ext cx="2892904" cy="37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black"/>
                </a:solidFill>
              </a:rPr>
              <a:t>4-я очередь</a:t>
            </a:r>
            <a:endParaRPr lang="ru-RU" sz="1800" b="1" spc="-50" dirty="0">
              <a:solidFill>
                <a:prstClr val="black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41" y="4247535"/>
            <a:ext cx="3323269" cy="188784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8475441" y="4269495"/>
            <a:ext cx="3323269" cy="376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None/>
            </a:pPr>
            <a:r>
              <a:rPr lang="ru-RU" sz="1800" b="1" spc="-20" dirty="0">
                <a:solidFill>
                  <a:prstClr val="black"/>
                </a:solidFill>
              </a:rPr>
              <a:t>3-я очередь</a:t>
            </a:r>
            <a:endParaRPr lang="ru-RU" sz="1800" b="1" spc="-50" dirty="0">
              <a:solidFill>
                <a:prstClr val="black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47401" y="2010993"/>
            <a:ext cx="2391515" cy="37645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ru-RU" sz="1800" b="1" spc="-20" dirty="0"/>
              <a:t>1-я очередь</a:t>
            </a:r>
            <a:endParaRPr lang="ru-RU" sz="1800" b="1" spc="-50" dirty="0"/>
          </a:p>
        </p:txBody>
      </p:sp>
    </p:spTree>
    <p:extLst>
      <p:ext uri="{BB962C8B-B14F-4D97-AF65-F5344CB8AC3E}">
        <p14:creationId xmlns:p14="http://schemas.microsoft.com/office/powerpoint/2010/main" val="2614608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технопарк. Немного истории.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60D42E6-4303-44C4-829B-EEC6AA0F2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31174"/>
            <a:ext cx="5834744" cy="2305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AD9D13A-8F99-41FD-9C11-75943FB433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78305"/>
            <a:ext cx="5844018" cy="2305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0AB005C-671C-4347-9677-0F6401FA2817}"/>
              </a:ext>
            </a:extLst>
          </p:cNvPr>
          <p:cNvSpPr txBox="1"/>
          <p:nvPr/>
        </p:nvSpPr>
        <p:spPr>
          <a:xfrm>
            <a:off x="8334103" y="1960634"/>
            <a:ext cx="2603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endParaRPr lang="x-none" sz="8800" b="1" dirty="0"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4C3571-F16F-45FD-AC13-D4832F288706}"/>
              </a:ext>
            </a:extLst>
          </p:cNvPr>
          <p:cNvSpPr txBox="1"/>
          <p:nvPr/>
        </p:nvSpPr>
        <p:spPr>
          <a:xfrm>
            <a:off x="8334103" y="4307765"/>
            <a:ext cx="26038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x-none" sz="88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422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0863" y="1793631"/>
            <a:ext cx="2352388" cy="46981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rgbClr val="70AD47">
                <a:lumMod val="50000"/>
              </a:srgb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① Территория «Улица Центральная»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1733" y="1919725"/>
            <a:ext cx="3856978" cy="4237613"/>
          </a:xfrm>
          <a:prstGeom prst="rect">
            <a:avLst/>
          </a:prstGeom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261901" y="2363097"/>
            <a:ext cx="5589864" cy="27501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 anchorCtr="0">
            <a:noAutofit/>
          </a:bodyPr>
          <a:lstStyle/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prstClr val="black"/>
                </a:solidFill>
              </a:rPr>
              <a:t>Экономические условия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налог на прибыль </a:t>
            </a:r>
            <a:r>
              <a:rPr lang="en-US" sz="2000" b="1" dirty="0">
                <a:solidFill>
                  <a:prstClr val="black"/>
                </a:solidFill>
              </a:rPr>
              <a:t>10%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  <a:r>
              <a:rPr lang="en-US" sz="2000" b="1" dirty="0">
                <a:solidFill>
                  <a:prstClr val="black"/>
                </a:solidFill>
              </a:rPr>
              <a:t>;</a:t>
            </a:r>
            <a:r>
              <a:rPr lang="ru-RU" sz="2000" b="1" dirty="0">
                <a:solidFill>
                  <a:prstClr val="black"/>
                </a:solidFill>
              </a:rPr>
              <a:t> </a:t>
            </a: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льготные условия аренды</a:t>
            </a:r>
            <a:r>
              <a:rPr lang="en-US" sz="2000" b="1" dirty="0">
                <a:solidFill>
                  <a:prstClr val="black"/>
                </a:solidFill>
              </a:rPr>
              <a:t>;</a:t>
            </a:r>
            <a:endParaRPr lang="ru-RU" sz="2000" b="1" dirty="0">
              <a:solidFill>
                <a:prstClr val="black"/>
              </a:solidFill>
            </a:endParaRP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освобождение от налога на землю и налога </a:t>
            </a:r>
            <a:br>
              <a:rPr lang="ru-RU" sz="2000" b="1" dirty="0">
                <a:solidFill>
                  <a:prstClr val="black"/>
                </a:solidFill>
              </a:rPr>
            </a:br>
            <a:r>
              <a:rPr lang="ru-RU" sz="2000" b="1" dirty="0">
                <a:solidFill>
                  <a:prstClr val="black"/>
                </a:solidFill>
              </a:rPr>
              <a:t>на недвижимость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endParaRPr lang="ru-RU" sz="1600" b="1" i="1" dirty="0">
              <a:solidFill>
                <a:prstClr val="black"/>
              </a:solidFill>
            </a:endParaRP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en-US" sz="1600" b="1" i="1" dirty="0">
                <a:solidFill>
                  <a:srgbClr val="C00000"/>
                </a:solidFill>
              </a:rPr>
              <a:t>*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ru-RU" sz="1600" b="1" i="1" dirty="0">
                <a:solidFill>
                  <a:prstClr val="black"/>
                </a:solidFill>
              </a:rPr>
              <a:t>Общий порядок – 20 %</a:t>
            </a:r>
          </a:p>
        </p:txBody>
      </p:sp>
    </p:spTree>
    <p:extLst>
      <p:ext uri="{BB962C8B-B14F-4D97-AF65-F5344CB8AC3E}">
        <p14:creationId xmlns:p14="http://schemas.microsoft.com/office/powerpoint/2010/main" val="682337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843" y="1769810"/>
            <a:ext cx="2363068" cy="47194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85" y="-120775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rgbClr val="70AD47">
                <a:lumMod val="50000"/>
              </a:srgb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② Территория «</a:t>
            </a:r>
            <a:r>
              <a:rPr lang="ru-RU" sz="2800" b="1" kern="0" spc="-20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Мотовело</a:t>
            </a:r>
            <a:r>
              <a:rPr lang="ru-RU" sz="2800" b="1" kern="0" spc="-2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1" name="Группа 40"/>
          <p:cNvGrpSpPr/>
          <p:nvPr/>
        </p:nvGrpSpPr>
        <p:grpSpPr>
          <a:xfrm>
            <a:off x="5711749" y="1679202"/>
            <a:ext cx="6371415" cy="4470302"/>
            <a:chOff x="5579694" y="1727188"/>
            <a:chExt cx="6655400" cy="4506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694" y="1727188"/>
              <a:ext cx="6655400" cy="4506778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43" name="Прямоугольник 42"/>
            <p:cNvSpPr/>
            <p:nvPr/>
          </p:nvSpPr>
          <p:spPr>
            <a:xfrm>
              <a:off x="8907393" y="2263779"/>
              <a:ext cx="3037471" cy="6672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1505519" y="1659890"/>
            <a:ext cx="4097394" cy="450892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>
                <a:solidFill>
                  <a:prstClr val="black"/>
                </a:solidFill>
              </a:rPr>
              <a:t>Специальные экономические условия</a:t>
            </a:r>
            <a:r>
              <a:rPr lang="en-US" sz="2400" b="1" dirty="0">
                <a:solidFill>
                  <a:prstClr val="black"/>
                </a:solidFill>
              </a:rPr>
              <a:t>:</a:t>
            </a:r>
            <a:endParaRPr lang="ru-RU" sz="2400" b="1" dirty="0">
              <a:solidFill>
                <a:prstClr val="black"/>
              </a:solidFill>
            </a:endParaRP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налог на прибыль 0%</a:t>
            </a:r>
            <a:r>
              <a:rPr lang="ru-RU" sz="2000" b="1" dirty="0">
                <a:solidFill>
                  <a:srgbClr val="C00000"/>
                </a:solidFill>
              </a:rPr>
              <a:t>*</a:t>
            </a:r>
            <a:r>
              <a:rPr lang="ru-RU" sz="2000" b="1" dirty="0">
                <a:solidFill>
                  <a:prstClr val="black"/>
                </a:solidFill>
              </a:rPr>
              <a:t>; </a:t>
            </a: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освобождение от ввозных таможенных пошлин и НДС</a:t>
            </a:r>
            <a:r>
              <a:rPr lang="en-US" sz="2000" b="1" dirty="0">
                <a:solidFill>
                  <a:srgbClr val="C00000"/>
                </a:solidFill>
              </a:rPr>
              <a:t>*</a:t>
            </a:r>
            <a:r>
              <a:rPr lang="ru-RU" sz="2000" b="1" dirty="0">
                <a:solidFill>
                  <a:srgbClr val="C00000"/>
                </a:solidFill>
              </a:rPr>
              <a:t>*</a:t>
            </a:r>
            <a:r>
              <a:rPr lang="en-US" sz="2000" b="1" dirty="0">
                <a:solidFill>
                  <a:prstClr val="black"/>
                </a:solidFill>
              </a:rPr>
              <a:t>;</a:t>
            </a:r>
            <a:r>
              <a:rPr lang="ru-RU" sz="2000" b="1" dirty="0">
                <a:solidFill>
                  <a:prstClr val="black"/>
                </a:solidFill>
              </a:rPr>
              <a:t> </a:t>
            </a: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льготные условия аренды</a:t>
            </a:r>
            <a:r>
              <a:rPr lang="en-US" sz="2000" b="1" dirty="0">
                <a:solidFill>
                  <a:prstClr val="black"/>
                </a:solidFill>
              </a:rPr>
              <a:t>;</a:t>
            </a:r>
            <a:endParaRPr lang="ru-RU" sz="2000" b="1" dirty="0">
              <a:solidFill>
                <a:prstClr val="black"/>
              </a:solidFill>
            </a:endParaRPr>
          </a:p>
          <a:p>
            <a:pPr marL="360000" indent="-360000" fontAlgn="base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prstClr val="black"/>
                </a:solidFill>
              </a:rPr>
              <a:t>освобождение от налога на землю и налога на недвижимость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endParaRPr lang="ru-RU" sz="1600" b="1" i="1" dirty="0">
              <a:solidFill>
                <a:prstClr val="black"/>
              </a:solidFill>
            </a:endParaRP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en-US" sz="1600" i="1" dirty="0">
                <a:solidFill>
                  <a:srgbClr val="C00000"/>
                </a:solidFill>
              </a:rPr>
              <a:t>*</a:t>
            </a:r>
            <a:r>
              <a:rPr lang="en-US" sz="1600" i="1" dirty="0">
                <a:solidFill>
                  <a:prstClr val="black"/>
                </a:solidFill>
              </a:rPr>
              <a:t>5 </a:t>
            </a:r>
            <a:r>
              <a:rPr lang="ru-RU" sz="1600" i="1" dirty="0">
                <a:solidFill>
                  <a:prstClr val="black"/>
                </a:solidFill>
              </a:rPr>
              <a:t>лет с момента регистрации в качестве резидента технопарка</a:t>
            </a:r>
          </a:p>
          <a:p>
            <a:pPr fontAlgn="base">
              <a:spcAft>
                <a:spcPts val="600"/>
              </a:spcAft>
              <a:buClr>
                <a:srgbClr val="C00000"/>
              </a:buClr>
            </a:pPr>
            <a:r>
              <a:rPr lang="ru-RU" sz="1600" i="1" dirty="0">
                <a:solidFill>
                  <a:srgbClr val="C00000"/>
                </a:solidFill>
              </a:rPr>
              <a:t>**</a:t>
            </a:r>
            <a:r>
              <a:rPr lang="ru-RU" sz="1600" i="1" dirty="0">
                <a:solidFill>
                  <a:prstClr val="black"/>
                </a:solidFill>
              </a:rPr>
              <a:t>до 31 декабря 2030 года</a:t>
            </a:r>
          </a:p>
        </p:txBody>
      </p:sp>
    </p:spTree>
    <p:extLst>
      <p:ext uri="{BB962C8B-B14F-4D97-AF65-F5344CB8AC3E}">
        <p14:creationId xmlns:p14="http://schemas.microsoft.com/office/powerpoint/2010/main" val="1875663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867930"/>
          </a:xfrm>
          <a:ln w="19050">
            <a:solidFill>
              <a:srgbClr val="70AD47">
                <a:lumMod val="50000"/>
              </a:srgb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Перспективная площадка</a:t>
            </a:r>
            <a:br>
              <a:rPr lang="ru-RU" sz="2800" b="1" kern="0" spc="-2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</a:br>
            <a:endParaRPr lang="ru-RU" sz="2800" b="1" kern="0" spc="-20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13716" t="2857" r="24460" b="2181"/>
          <a:stretch/>
        </p:blipFill>
        <p:spPr>
          <a:xfrm>
            <a:off x="1522813" y="1312307"/>
            <a:ext cx="10382867" cy="53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1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 — столица Республики Беларусь</a:t>
            </a:r>
            <a:endParaRPr lang="en-US" sz="2800" b="1" kern="0" spc="-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Политическая карта Европы — Planetolog.r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22" y="1445342"/>
            <a:ext cx="3666845" cy="475297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а Беларуси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904" y="1445341"/>
            <a:ext cx="2847490" cy="237476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24434" y="3414713"/>
            <a:ext cx="737033" cy="6154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4961467" y="1432807"/>
            <a:ext cx="571436" cy="1981910"/>
          </a:xfrm>
          <a:prstGeom prst="lin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4961467" y="3819077"/>
            <a:ext cx="571437" cy="211056"/>
          </a:xfrm>
          <a:prstGeom prst="lin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080" name="Picture 8" descr="Файл:Minsk location map.svg — Википедия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53575" y="1445341"/>
            <a:ext cx="3045135" cy="2376000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761661" y="2473590"/>
            <a:ext cx="215119" cy="18150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>
            <a:stCxn id="32" idx="0"/>
          </p:cNvCxnSpPr>
          <p:nvPr/>
        </p:nvCxnSpPr>
        <p:spPr>
          <a:xfrm flipV="1">
            <a:off x="6869221" y="1431924"/>
            <a:ext cx="1866468" cy="1041666"/>
          </a:xfrm>
          <a:prstGeom prst="lin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6976780" y="2662771"/>
            <a:ext cx="1758909" cy="1169868"/>
          </a:xfrm>
          <a:prstGeom prst="lin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Прямоугольник 19"/>
          <p:cNvSpPr>
            <a:spLocks noChangeArrowheads="1"/>
          </p:cNvSpPr>
          <p:nvPr/>
        </p:nvSpPr>
        <p:spPr bwMode="auto">
          <a:xfrm>
            <a:off x="8839200" y="4865561"/>
            <a:ext cx="2959509" cy="125274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216000" indent="-216000" algn="r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spc="-20" dirty="0"/>
              <a:t>Площадь –</a:t>
            </a:r>
            <a:r>
              <a:rPr lang="en-US" b="1" spc="-20" dirty="0"/>
              <a:t> 349 </a:t>
            </a:r>
            <a:r>
              <a:rPr lang="ru-RU" b="1" spc="-20" dirty="0"/>
              <a:t>кв</a:t>
            </a:r>
            <a:r>
              <a:rPr lang="en-US" b="1" spc="-20" dirty="0"/>
              <a:t>.</a:t>
            </a:r>
            <a:r>
              <a:rPr lang="ru-RU" b="1" spc="-20" dirty="0"/>
              <a:t> км</a:t>
            </a:r>
            <a:r>
              <a:rPr lang="en-US" b="1" spc="-20" dirty="0"/>
              <a:t>.</a:t>
            </a:r>
            <a:r>
              <a:rPr lang="ru-RU" b="1" spc="-20" dirty="0"/>
              <a:t> </a:t>
            </a:r>
          </a:p>
          <a:p>
            <a:pPr marL="216000" indent="-216000" algn="r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spc="-20" dirty="0"/>
              <a:t>Население</a:t>
            </a:r>
            <a:r>
              <a:rPr lang="en-US" b="1" spc="-20" dirty="0"/>
              <a:t> </a:t>
            </a:r>
            <a:r>
              <a:rPr lang="ru-RU" b="1" spc="-20" dirty="0"/>
              <a:t>– </a:t>
            </a:r>
            <a:r>
              <a:rPr lang="en-US" b="1" spc="-20" dirty="0"/>
              <a:t>1,89 </a:t>
            </a:r>
            <a:r>
              <a:rPr lang="ru-RU" b="1" spc="-20" dirty="0"/>
              <a:t>млн чел.</a:t>
            </a:r>
            <a:endParaRPr lang="en-US" b="1" spc="-20" dirty="0"/>
          </a:p>
          <a:p>
            <a:pPr marL="216000" indent="-216000" algn="r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b="1" spc="-20" dirty="0"/>
              <a:t>9 административных районов</a:t>
            </a:r>
            <a:endParaRPr lang="en-US" b="1" spc="-20" dirty="0"/>
          </a:p>
          <a:p>
            <a:pPr marL="216000" indent="-216000" algn="r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b="1" spc="-20" dirty="0"/>
          </a:p>
        </p:txBody>
      </p:sp>
      <p:sp>
        <p:nvSpPr>
          <p:cNvPr id="42" name="Стрелка вниз 41"/>
          <p:cNvSpPr/>
          <p:nvPr/>
        </p:nvSpPr>
        <p:spPr>
          <a:xfrm>
            <a:off x="10058005" y="3902239"/>
            <a:ext cx="769101" cy="882424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L="216000" indent="-216000" algn="r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000" b="1" spc="-20">
              <a:solidFill>
                <a:schemeClr val="tx1"/>
              </a:solidFill>
            </a:endParaRPr>
          </a:p>
        </p:txBody>
      </p:sp>
      <p:pic>
        <p:nvPicPr>
          <p:cNvPr id="3084" name="Picture 12" descr="Проспект Независимости Минск - фото, описание, адрес с картой, отзывы,  достопримечательноcти Белорусси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894" y="4060266"/>
            <a:ext cx="3230682" cy="2153788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23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3" y="665404"/>
            <a:ext cx="10776156" cy="10775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Общество с ограниченной ответственностью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«Минский городской технопарк»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2E6F6A-2D2F-4746-981A-C0F56F59D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88" y="2347145"/>
            <a:ext cx="3337833" cy="13705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082A0F-980F-4A72-965F-07077A80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98" y="2308903"/>
            <a:ext cx="3110016" cy="3110016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D84F0C-C235-40D4-80AC-7E0B79536E37}"/>
              </a:ext>
            </a:extLst>
          </p:cNvPr>
          <p:cNvSpPr/>
          <p:nvPr/>
        </p:nvSpPr>
        <p:spPr>
          <a:xfrm>
            <a:off x="6943088" y="3941591"/>
            <a:ext cx="38230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ул.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Солтыса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187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Минск, Республика Беларусь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mgtp.by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+375 17 322-03-02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mgtp@tut.by,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post@mgtp.by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690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Минский городской технопарк — крупнейший в республике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4" descr="https://realt.by/typo3temp/pics/60/24/60246d03cace4656a7b4c28dce69cae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03"/>
          <a:stretch/>
        </p:blipFill>
        <p:spPr bwMode="auto">
          <a:xfrm>
            <a:off x="1399357" y="1432807"/>
            <a:ext cx="4382578" cy="4101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83" y="1435242"/>
            <a:ext cx="2798827" cy="186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2407" y="1435242"/>
            <a:ext cx="2792361" cy="18658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23504" y="3369151"/>
            <a:ext cx="6416432" cy="2545669"/>
          </a:xfr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1750" b="1" spc="-20" dirty="0"/>
              <a:t>Территория 43 га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1750" b="1" spc="-20" dirty="0"/>
              <a:t>Площадь помещений в эксплуатации </a:t>
            </a:r>
            <a:br>
              <a:rPr lang="ru-RU" sz="1750" b="1" spc="-20" dirty="0"/>
            </a:br>
            <a:r>
              <a:rPr lang="ru-RU" sz="1750" b="1" spc="-20" dirty="0"/>
              <a:t>около 90 000 м. кв.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1750" b="1" spc="-20" dirty="0"/>
              <a:t>Количество резидентов 47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1750" b="1" dirty="0"/>
              <a:t>Объем производства продукции (работ, услуг) резидентами</a:t>
            </a:r>
            <a:r>
              <a:rPr lang="en-US" sz="1750" b="1" dirty="0"/>
              <a:t> </a:t>
            </a:r>
            <a:r>
              <a:rPr lang="ru-RU" sz="1750" b="1" dirty="0"/>
              <a:t>около 150</a:t>
            </a:r>
            <a:r>
              <a:rPr lang="en-US" sz="1750" b="1" dirty="0"/>
              <a:t> </a:t>
            </a:r>
            <a:r>
              <a:rPr lang="ru-RU" sz="1750" b="1" dirty="0"/>
              <a:t>млн </a:t>
            </a:r>
            <a:r>
              <a:rPr lang="en-US" sz="1750" b="1" dirty="0"/>
              <a:t>BYN/</a:t>
            </a:r>
            <a:r>
              <a:rPr lang="ru-RU" sz="1750" b="1" dirty="0"/>
              <a:t>4 млрд </a:t>
            </a:r>
            <a:r>
              <a:rPr lang="en-US" sz="1750" b="1" dirty="0"/>
              <a:t>RUB</a:t>
            </a:r>
            <a:r>
              <a:rPr lang="ru-RU" sz="1750" b="1" dirty="0"/>
              <a:t>/</a:t>
            </a:r>
            <a:r>
              <a:rPr lang="en-US" sz="1750" b="1" dirty="0"/>
              <a:t>23,8 </a:t>
            </a:r>
            <a:r>
              <a:rPr lang="ru-RU" sz="1750" b="1" dirty="0"/>
              <a:t>млрд </a:t>
            </a:r>
            <a:r>
              <a:rPr lang="en-US" sz="1750" b="1" dirty="0"/>
              <a:t>KZT/</a:t>
            </a:r>
            <a:r>
              <a:rPr lang="ru-RU" sz="1750" b="1" dirty="0"/>
              <a:t>5</a:t>
            </a:r>
            <a:r>
              <a:rPr lang="en-US" sz="1750" b="1" dirty="0"/>
              <a:t>2,7</a:t>
            </a:r>
            <a:r>
              <a:rPr lang="ru-RU" sz="1750" b="1" dirty="0"/>
              <a:t> млн </a:t>
            </a:r>
            <a:r>
              <a:rPr lang="en-US" sz="1750" b="1" dirty="0"/>
              <a:t>USD</a:t>
            </a:r>
            <a:r>
              <a:rPr lang="ru-RU" sz="1750" b="1" dirty="0"/>
              <a:t>)</a:t>
            </a:r>
          </a:p>
          <a:p>
            <a: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1750" b="1" spc="-50" dirty="0"/>
              <a:t>Количество работников резидентов около 1</a:t>
            </a:r>
            <a:r>
              <a:rPr lang="en-US" sz="1750" b="1" spc="-50" dirty="0"/>
              <a:t>230</a:t>
            </a:r>
            <a:r>
              <a:rPr lang="ru-RU" sz="1750" b="1" spc="-50" dirty="0"/>
              <a:t> человек</a:t>
            </a:r>
          </a:p>
        </p:txBody>
      </p:sp>
    </p:spTree>
    <p:extLst>
      <p:ext uri="{BB962C8B-B14F-4D97-AF65-F5344CB8AC3E}">
        <p14:creationId xmlns:p14="http://schemas.microsoft.com/office/powerpoint/2010/main" val="283161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842" y="1781809"/>
            <a:ext cx="2350911" cy="469517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14389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867930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Функция технопарка – создание благоприятной среды для реализации инновационных проектов предприятиями г. Минска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 6"/>
          <p:cNvSpPr>
            <a:spLocks noChangeArrowheads="1"/>
          </p:cNvSpPr>
          <p:nvPr/>
        </p:nvSpPr>
        <p:spPr bwMode="auto">
          <a:xfrm>
            <a:off x="6137796" y="2671441"/>
            <a:ext cx="3070293" cy="76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>
            <a:no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</a:rPr>
              <a:t>Минский городской исполнительный комитет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71606" y="2525941"/>
            <a:ext cx="2411998" cy="98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 anchorCtr="0">
            <a:no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</a:rPr>
              <a:t>Белорусский государственный университет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889673" y="3625705"/>
            <a:ext cx="2025059" cy="1131522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Поддержка: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правовая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финансовая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9208089" y="3558164"/>
            <a:ext cx="2590621" cy="938688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Поддержка: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научно-технический потенциал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599533" y="3481249"/>
            <a:ext cx="2337472" cy="1416445"/>
          </a:xfrm>
          <a:prstGeom prst="rect">
            <a:avLst/>
          </a:prstGeom>
        </p:spPr>
        <p:txBody>
          <a:bodyPr wrap="square" anchor="t" anchorCtr="0">
            <a:no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Поддержка: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организационная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финансовая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имущественная</a:t>
            </a:r>
            <a:endParaRPr lang="en-US" b="1" dirty="0">
              <a:solidFill>
                <a:srgbClr val="10126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070678" y="1822897"/>
            <a:ext cx="0" cy="303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9208089" y="1822897"/>
            <a:ext cx="0" cy="303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3680604" y="1829489"/>
            <a:ext cx="0" cy="303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11798710" y="1853294"/>
            <a:ext cx="0" cy="30397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трелка вниз 39"/>
          <p:cNvSpPr/>
          <p:nvPr/>
        </p:nvSpPr>
        <p:spPr>
          <a:xfrm>
            <a:off x="4555977" y="4859751"/>
            <a:ext cx="568369" cy="73509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79" y="1891930"/>
            <a:ext cx="791722" cy="836081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4185227" y="5562929"/>
            <a:ext cx="697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EAEAEA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itchFamily="18" charset="0"/>
              </a:rPr>
              <a:t>Минский городской технопарк</a:t>
            </a:r>
          </a:p>
        </p:txBody>
      </p:sp>
      <p:graphicFrame>
        <p:nvGraphicFramePr>
          <p:cNvPr id="44" name="Объект 43"/>
          <p:cNvGraphicFramePr>
            <a:graphicFrameLocks noChangeAspect="1"/>
          </p:cNvGraphicFramePr>
          <p:nvPr/>
        </p:nvGraphicFramePr>
        <p:xfrm>
          <a:off x="9257647" y="1855151"/>
          <a:ext cx="2412000" cy="643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8" imgW="1600288" imgH="426928" progId="CorelDraw.Graphic.21">
                  <p:embed/>
                </p:oleObj>
              </mc:Choice>
              <mc:Fallback>
                <p:oleObj name="CorelDRAW" r:id="rId8" imgW="1600288" imgH="426928" progId="CorelDraw.Graphic.21">
                  <p:embed/>
                  <p:pic>
                    <p:nvPicPr>
                      <p:cNvPr id="44" name="Объект 4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57647" y="1855151"/>
                        <a:ext cx="2412000" cy="643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Объект 44"/>
          <p:cNvGraphicFramePr>
            <a:graphicFrameLocks noChangeAspect="1"/>
          </p:cNvGraphicFramePr>
          <p:nvPr/>
        </p:nvGraphicFramePr>
        <p:xfrm>
          <a:off x="4362804" y="1822897"/>
          <a:ext cx="1070036" cy="872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orelDRAW" r:id="rId10" imgW="666933" imgH="555077" progId="CorelDraw.Graphic.21">
                  <p:embed/>
                </p:oleObj>
              </mc:Choice>
              <mc:Fallback>
                <p:oleObj name="CorelDRAW" r:id="rId10" imgW="666933" imgH="555077" progId="CorelDraw.Graphic.21">
                  <p:embed/>
                  <p:pic>
                    <p:nvPicPr>
                      <p:cNvPr id="45" name="Объект 4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62804" y="1822897"/>
                        <a:ext cx="1070036" cy="872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3755315" y="2602904"/>
            <a:ext cx="2306854" cy="77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anchor="t" anchorCtr="0">
            <a:no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</a:rPr>
              <a:t>Белорусский инновационный фонд</a:t>
            </a: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28" name="Стрелка вниз 39">
            <a:extLst>
              <a:ext uri="{FF2B5EF4-FFF2-40B4-BE49-F238E27FC236}">
                <a16:creationId xmlns:a16="http://schemas.microsoft.com/office/drawing/2014/main" id="{F2860D35-B250-418F-B587-5EBCD9731BB3}"/>
              </a:ext>
            </a:extLst>
          </p:cNvPr>
          <p:cNvSpPr/>
          <p:nvPr/>
        </p:nvSpPr>
        <p:spPr>
          <a:xfrm>
            <a:off x="7388757" y="4859751"/>
            <a:ext cx="568369" cy="73509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29" name="Стрелка вниз 39">
            <a:extLst>
              <a:ext uri="{FF2B5EF4-FFF2-40B4-BE49-F238E27FC236}">
                <a16:creationId xmlns:a16="http://schemas.microsoft.com/office/drawing/2014/main" id="{90F5B087-9E4C-430E-9FE8-AAD37BB954A1}"/>
              </a:ext>
            </a:extLst>
          </p:cNvPr>
          <p:cNvSpPr/>
          <p:nvPr/>
        </p:nvSpPr>
        <p:spPr>
          <a:xfrm>
            <a:off x="10250677" y="4859751"/>
            <a:ext cx="568369" cy="735090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F7FE498-B4E1-489B-8A65-051504D0ED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86" y="5090870"/>
            <a:ext cx="2299340" cy="9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2569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Поддержка резидентов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296408" y="1826425"/>
            <a:ext cx="750230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Tx/>
              <a:buAutoNum type="arabicPeriod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Государственная поддержка</a:t>
            </a: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аренда площадей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по низким ставкам</a:t>
            </a: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налог на прибыль по ставке 10%</a:t>
            </a: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освобождение от налога </a:t>
            </a:r>
          </a:p>
          <a:p>
            <a:pPr marL="358775">
              <a:spcAft>
                <a:spcPts val="600"/>
              </a:spcAft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на недвижимость и земельного налога</a:t>
            </a:r>
          </a:p>
          <a:p>
            <a:pPr marL="358775" indent="-358775" algn="just">
              <a:spcAft>
                <a:spcPts val="600"/>
              </a:spcAft>
              <a:buFont typeface="+mj-lt"/>
              <a:buAutoNum type="arabicPeriod" startAt="2"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Услуги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резидентам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содействие в доступе к финансовым, организационным </a:t>
            </a:r>
            <a:b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 административным ресурсам</a:t>
            </a: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доступ к технологическому оборудованию</a:t>
            </a:r>
          </a:p>
          <a:p>
            <a:pPr marL="717550" indent="-358775">
              <a:spcAft>
                <a:spcPts val="600"/>
              </a:spcAft>
              <a:buFont typeface="Arial" pitchFamily="34" charset="0"/>
              <a:buChar char="•"/>
              <a:tabLst>
                <a:tab pos="717550" algn="l"/>
              </a:tabLst>
              <a:defRPr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информационная поддержка</a:t>
            </a:r>
          </a:p>
        </p:txBody>
      </p:sp>
      <p:pic>
        <p:nvPicPr>
          <p:cNvPr id="13" name="Picture 2" descr="Image result for выращивание дерева в горшке полив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11641"/>
            <a:ext cx="2772408" cy="1642909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выращивание дерева в горшке полив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670" y="1971078"/>
            <a:ext cx="2770040" cy="178667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569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Как стать резидентом технопарка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1884" y="1864655"/>
            <a:ext cx="8109475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3600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этап - предварительное рассмотрение представленных материалов, их комплектность и соответствие требованиям</a:t>
            </a:r>
          </a:p>
          <a:p>
            <a:pPr marL="342900" indent="-3429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360000" algn="l"/>
              </a:tabLst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9138" indent="-3556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719138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 этап - представление проекта на заседании экспертного совета </a:t>
            </a:r>
          </a:p>
          <a:p>
            <a:pPr marL="342900" indent="-3429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360000" algn="l"/>
              </a:tabLst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74738" indent="-3556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III этап - подведение итогов</a:t>
            </a:r>
          </a:p>
          <a:p>
            <a:pPr marL="1062038" indent="-3429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2514600" algn="l"/>
              </a:tabLst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95463" indent="-355600">
              <a:spcAft>
                <a:spcPts val="1500"/>
              </a:spcAft>
              <a:buClr>
                <a:schemeClr val="accent5"/>
              </a:buClr>
              <a:buSzPct val="200000"/>
              <a:buFont typeface="Wingdings" panose="05000000000000000000" pitchFamily="2" charset="2"/>
              <a:buChar char="§"/>
              <a:tabLst>
                <a:tab pos="1795463" algn="l"/>
              </a:tabLst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ДОГОВОРЫ АРЕНДЫ и на ОСУЩЕСТВЛЕНИЕ ИННОВАЦИОННОЙ ДЕЯТЕЛЬСТИ    →    РЕЗИДЕНТ</a:t>
            </a:r>
          </a:p>
        </p:txBody>
      </p:sp>
      <p:sp>
        <p:nvSpPr>
          <p:cNvPr id="13" name="Стрелка вниз 12"/>
          <p:cNvSpPr/>
          <p:nvPr/>
        </p:nvSpPr>
        <p:spPr>
          <a:xfrm rot="19840060">
            <a:off x="4654804" y="2599146"/>
            <a:ext cx="571971" cy="494664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9840060">
            <a:off x="5328622" y="3571639"/>
            <a:ext cx="571971" cy="494664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9840060">
            <a:off x="5984171" y="4578753"/>
            <a:ext cx="571971" cy="494664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139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b="12474"/>
          <a:stretch/>
        </p:blipFill>
        <p:spPr>
          <a:xfrm>
            <a:off x="4300342" y="1783291"/>
            <a:ext cx="4722026" cy="44692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1637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9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Направления деятельности резидентов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2155008"/>
            <a:ext cx="34920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Проведение НИОК(Т)Р в различных областях науки и техники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28467" y="2155007"/>
            <a:ext cx="34920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/>
              <a:t>Инжиниринговые услуги широкого профиля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0" y="3109427"/>
            <a:ext cx="34920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Зеленая энергетика, переработка отходов, защита окружающей среды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06636" y="3109426"/>
            <a:ext cx="34920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Точное приборостроение и обработка материалов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35920" y="4063846"/>
            <a:ext cx="349207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Фармакология и биотехнологии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25418" y="3940734"/>
            <a:ext cx="347329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Лазерная техника, оптические приборы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24000" y="4772043"/>
            <a:ext cx="3492074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Микроэлектроника широкого профиля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25418" y="4772043"/>
            <a:ext cx="347329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r>
              <a:rPr lang="ru-RU" dirty="0"/>
              <a:t>Системы безопасности и контроля доступа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1981" y="5949046"/>
            <a:ext cx="179874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/>
              <a:t>Робототехника</a:t>
            </a:r>
          </a:p>
        </p:txBody>
      </p:sp>
    </p:spTree>
    <p:extLst>
      <p:ext uri="{BB962C8B-B14F-4D97-AF65-F5344CB8AC3E}">
        <p14:creationId xmlns:p14="http://schemas.microsoft.com/office/powerpoint/2010/main" val="286148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5843" y="1432807"/>
            <a:ext cx="2701212" cy="507841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2191999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3424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560" y="853218"/>
            <a:ext cx="10348722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ООО «</a:t>
            </a:r>
            <a:r>
              <a:rPr lang="ru-RU" sz="2800" b="1" kern="0" spc="-2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Белспецкомплект</a:t>
            </a:r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70F2A5-D1A6-410D-813D-1AD961B40AA5}"/>
              </a:ext>
            </a:extLst>
          </p:cNvPr>
          <p:cNvSpPr txBox="1"/>
          <p:nvPr/>
        </p:nvSpPr>
        <p:spPr>
          <a:xfrm>
            <a:off x="3982577" y="1825626"/>
            <a:ext cx="83439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K89"/>
                <a:cs typeface="NK89"/>
              </a:rPr>
              <a:t>Ассортимент продукции: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NK89"/>
              <a:cs typeface="NK89"/>
            </a:endParaRPr>
          </a:p>
          <a:p>
            <a:pPr marL="360000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Огнетушащие порошки класса АВСЕ, ВСЕ;</a:t>
            </a:r>
          </a:p>
          <a:p>
            <a:pPr marL="360000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Регенерированные огнетушащие порошки класса АВСЕ, ВСЕ;</a:t>
            </a:r>
          </a:p>
          <a:p>
            <a:pPr marL="360000" marR="215265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Материалы для заграждений при розливе нефти и нефтепродуктов; </a:t>
            </a:r>
          </a:p>
          <a:p>
            <a:pPr marL="360000" marR="215265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Составы для очистки поверхности, загрязненной нефтью и нефтепродуктами;</a:t>
            </a:r>
          </a:p>
          <a:p>
            <a:pPr marL="360000" marR="1572895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Чистящие сухие средства в том числе для детей(0+); </a:t>
            </a:r>
          </a:p>
          <a:p>
            <a:pPr marL="360000" marR="1572895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Шампунь-пудра (для волос и тела);</a:t>
            </a:r>
          </a:p>
          <a:p>
            <a:pPr marL="360000" indent="-360000" fontAlgn="base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dirty="0">
                <a:solidFill>
                  <a:prstClr val="black"/>
                </a:solidFill>
              </a:rPr>
              <a:t>Детская присыпка.</a:t>
            </a: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20F5CFEB-F3CC-4B23-85DE-D13CA4BC5719}"/>
              </a:ext>
            </a:extLst>
          </p:cNvPr>
          <p:cNvSpPr/>
          <p:nvPr/>
        </p:nvSpPr>
        <p:spPr>
          <a:xfrm>
            <a:off x="1637590" y="4450710"/>
            <a:ext cx="2522900" cy="19126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7">
            <a:extLst>
              <a:ext uri="{FF2B5EF4-FFF2-40B4-BE49-F238E27FC236}">
                <a16:creationId xmlns:a16="http://schemas.microsoft.com/office/drawing/2014/main" id="{93C26094-F18D-4FD1-8056-90C28EA8F718}"/>
              </a:ext>
            </a:extLst>
          </p:cNvPr>
          <p:cNvSpPr/>
          <p:nvPr/>
        </p:nvSpPr>
        <p:spPr>
          <a:xfrm>
            <a:off x="4338800" y="4463310"/>
            <a:ext cx="2782737" cy="191579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">
            <a:extLst>
              <a:ext uri="{FF2B5EF4-FFF2-40B4-BE49-F238E27FC236}">
                <a16:creationId xmlns:a16="http://schemas.microsoft.com/office/drawing/2014/main" id="{4F177750-93FE-46A3-BD17-7C63EE6AF8DA}"/>
              </a:ext>
            </a:extLst>
          </p:cNvPr>
          <p:cNvSpPr/>
          <p:nvPr/>
        </p:nvSpPr>
        <p:spPr>
          <a:xfrm>
            <a:off x="7354194" y="4442899"/>
            <a:ext cx="2782736" cy="19243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3">
            <a:extLst>
              <a:ext uri="{FF2B5EF4-FFF2-40B4-BE49-F238E27FC236}">
                <a16:creationId xmlns:a16="http://schemas.microsoft.com/office/drawing/2014/main" id="{F5757476-B25C-4CDA-BFC1-21A19FD5DA02}"/>
              </a:ext>
            </a:extLst>
          </p:cNvPr>
          <p:cNvSpPr/>
          <p:nvPr/>
        </p:nvSpPr>
        <p:spPr>
          <a:xfrm>
            <a:off x="10369588" y="3608461"/>
            <a:ext cx="1704109" cy="27628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A9F91E6-DD6B-4299-B25A-DDF1A124C780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637590" y="2416852"/>
            <a:ext cx="2133230" cy="173160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DD63733-766B-421A-9AEE-4B6294535C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32" y="702883"/>
            <a:ext cx="1321208" cy="99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6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06" r="61735"/>
          <a:stretch/>
        </p:blipFill>
        <p:spPr>
          <a:xfrm>
            <a:off x="1415846" y="1445342"/>
            <a:ext cx="2701212" cy="5394789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3F2BCB2-7166-DEDA-BEBD-B2828A3741B1}"/>
              </a:ext>
            </a:extLst>
          </p:cNvPr>
          <p:cNvSpPr/>
          <p:nvPr/>
        </p:nvSpPr>
        <p:spPr>
          <a:xfrm>
            <a:off x="1524001" y="1825624"/>
            <a:ext cx="1307689" cy="23719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D69694-2F5C-9539-2614-AF184200C71B}"/>
              </a:ext>
            </a:extLst>
          </p:cNvPr>
          <p:cNvSpPr txBox="1"/>
          <p:nvPr/>
        </p:nvSpPr>
        <p:spPr>
          <a:xfrm>
            <a:off x="2831689" y="1825624"/>
            <a:ext cx="5676585" cy="23719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750" b="1" spc="-2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698500" indent="-342900">
              <a:buFont typeface="Wingdings" panose="05000000000000000000" pitchFamily="2" charset="2"/>
              <a:buChar char="q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кофе свежей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обжарки «SORSO» </a:t>
            </a:r>
          </a:p>
          <a:p>
            <a:pPr marL="698500" indent="-342900">
              <a:buFont typeface="Wingdings" panose="05000000000000000000" pitchFamily="2" charset="2"/>
              <a:buChar char="q"/>
            </a:pP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COFFEETAB /КОФЕТАБ/ – технология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продления вкусо-ароматических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 натурального молотого кофе, </a:t>
            </a:r>
            <a:b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форме таблетированного кофе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0" y="1631614"/>
            <a:ext cx="3011760" cy="45176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15844" y="621770"/>
            <a:ext cx="10776156" cy="12038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6685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523753"/>
            <a:ext cx="12192000" cy="3444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54564"/>
            <a:ext cx="1415845" cy="586918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91"/>
          <a:stretch/>
        </p:blipFill>
        <p:spPr>
          <a:xfrm>
            <a:off x="205688" y="259857"/>
            <a:ext cx="1030807" cy="11068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776028"/>
            <a:ext cx="10274710" cy="480131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 anchor="t">
            <a:spAutoFit/>
          </a:bodyPr>
          <a:lstStyle/>
          <a:p>
            <a:pPr algn="ctr"/>
            <a:r>
              <a:rPr lang="ru-RU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Группа компаний </a:t>
            </a:r>
            <a:r>
              <a:rPr lang="en-US" sz="2800" b="1" kern="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SORSO</a:t>
            </a:r>
            <a:endParaRPr lang="ru-RU" sz="2800" b="1" kern="0" spc="-2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15844" y="6375849"/>
            <a:ext cx="10776155" cy="17989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15845" y="6199202"/>
            <a:ext cx="10776155" cy="1798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11503742" y="151733"/>
            <a:ext cx="557980" cy="365125"/>
          </a:xfrm>
          <a:ln>
            <a:noFill/>
          </a:ln>
          <a:scene3d>
            <a:camera prst="orthographicFront"/>
            <a:lightRig rig="threePt" dir="t"/>
          </a:scene3d>
          <a:sp3d>
            <a:contourClr>
              <a:schemeClr val="accent6">
                <a:lumMod val="20000"/>
                <a:lumOff val="80000"/>
              </a:schemeClr>
            </a:contourClr>
          </a:sp3d>
        </p:spPr>
        <p:txBody>
          <a:bodyPr/>
          <a:lstStyle/>
          <a:p>
            <a:fld id="{3F81411C-85F8-48C5-BFE7-9F1500D72E4A}" type="slidenum">
              <a:rPr lang="ru-RU" sz="1800" b="1" smtClean="0">
                <a:solidFill>
                  <a:srgbClr val="70AD47">
                    <a:lumMod val="20000"/>
                    <a:lumOff val="80000"/>
                  </a:srgbClr>
                </a:solidFill>
              </a:rPr>
              <a:pPr/>
              <a:t>9</a:t>
            </a:fld>
            <a:endParaRPr lang="ru-RU" sz="1800" b="1" dirty="0">
              <a:solidFill>
                <a:srgbClr val="70AD47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331" y="4413644"/>
            <a:ext cx="3408778" cy="1729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420548"/>
            <a:ext cx="2593058" cy="1728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29" y="4420548"/>
            <a:ext cx="2594931" cy="1729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1F32ECE-E18A-E861-EE54-65FDB60E1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91" y="1881229"/>
            <a:ext cx="1087750" cy="10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5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4340</TotalTime>
  <Words>612</Words>
  <Application>Microsoft Office PowerPoint</Application>
  <PresentationFormat>Широкоэкранный</PresentationFormat>
  <Paragraphs>133</Paragraphs>
  <Slides>20</Slides>
  <Notes>19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NK89</vt:lpstr>
      <vt:lpstr>Wingdings</vt:lpstr>
      <vt:lpstr>Тема Office</vt:lpstr>
      <vt:lpstr>CorelDRAW</vt:lpstr>
      <vt:lpstr>Минский городской технопарк. Создание и развитие  территории инноваций </vt:lpstr>
      <vt:lpstr>Минск — столица Республики Беларусь</vt:lpstr>
      <vt:lpstr>Минский городской технопарк — крупнейший в республике</vt:lpstr>
      <vt:lpstr>Функция технопарка – создание благоприятной среды для реализации инновационных проектов предприятиями г. Минска</vt:lpstr>
      <vt:lpstr>Поддержка резидентов</vt:lpstr>
      <vt:lpstr>Как стать резидентом технопарка</vt:lpstr>
      <vt:lpstr>Направления деятельности резидентов</vt:lpstr>
      <vt:lpstr>ООО «Белспецкомплект»</vt:lpstr>
      <vt:lpstr>Группа компаний SORSO</vt:lpstr>
      <vt:lpstr>ООО «ФАЕРДОРС»</vt:lpstr>
      <vt:lpstr>ООО «Сайнс Солюшнс»</vt:lpstr>
      <vt:lpstr>Минский городской технопарк. Немного истории.</vt:lpstr>
      <vt:lpstr>Минский городской технопарк. Немного истории.</vt:lpstr>
      <vt:lpstr>Презентация PowerPoint</vt:lpstr>
      <vt:lpstr>Минский городской технопарк. Немного истории.</vt:lpstr>
      <vt:lpstr>Минский городской технопарк. Немного истории.</vt:lpstr>
      <vt:lpstr>① Территория «Улица Центральная»</vt:lpstr>
      <vt:lpstr>② Территория «Мотовело»</vt:lpstr>
      <vt:lpstr>Перспективная площадка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Черныш</dc:creator>
  <cp:lastModifiedBy>Oit MGTP</cp:lastModifiedBy>
  <cp:revision>285</cp:revision>
  <cp:lastPrinted>2022-06-21T08:34:18Z</cp:lastPrinted>
  <dcterms:created xsi:type="dcterms:W3CDTF">2018-08-17T07:19:22Z</dcterms:created>
  <dcterms:modified xsi:type="dcterms:W3CDTF">2023-03-14T19:17:41Z</dcterms:modified>
</cp:coreProperties>
</file>