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327" r:id="rId3"/>
    <p:sldId id="628" r:id="rId4"/>
    <p:sldId id="580" r:id="rId5"/>
    <p:sldId id="715" r:id="rId6"/>
    <p:sldId id="693" r:id="rId7"/>
    <p:sldId id="654" r:id="rId8"/>
    <p:sldId id="736" r:id="rId9"/>
    <p:sldId id="623" r:id="rId10"/>
    <p:sldId id="655" r:id="rId11"/>
    <p:sldId id="656" r:id="rId12"/>
    <p:sldId id="658" r:id="rId13"/>
    <p:sldId id="659" r:id="rId14"/>
    <p:sldId id="662" r:id="rId15"/>
    <p:sldId id="664" r:id="rId16"/>
    <p:sldId id="663" r:id="rId17"/>
    <p:sldId id="686" r:id="rId18"/>
    <p:sldId id="669" r:id="rId19"/>
    <p:sldId id="685" r:id="rId20"/>
    <p:sldId id="668" r:id="rId21"/>
    <p:sldId id="354" r:id="rId22"/>
  </p:sldIdLst>
  <p:sldSz cx="12192000" cy="6858000"/>
  <p:notesSz cx="6797675" cy="98742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iza" initials="a" lastIdx="2" clrIdx="0"/>
  <p:cmAuthor id="2" name="IP AGENCY" initials="I" lastIdx="2" clrIdx="1"/>
  <p:cmAuthor id="0" name="Mia Vida Villanueva" initials="MVV" lastIdx="1" clrIdx="0"/>
  <p:cmAuthor id="7" name="Zuzana Radicova" initials="ZR" lastIdx="9" clrIdx="7"/>
  <p:cmAuthor id="8" name="Albert Vetrovec" initials="AV" lastIdx="16" clrIdx="8"/>
  <p:cmAuthor id="3" name="Jan Rendl" initials="JR" lastIdx="32" clrIdx="3"/>
  <p:cmAuthor id="4" name="Eduard Pavlar" initials="EP" lastIdx="21" clrIdx="4"/>
  <p:cmAuthor id="5" name="Jan Baca" initials="JB" lastIdx="2" clrIdx="5"/>
  <p:cmAuthor id="6" name="Monika Stankova" initials="MS" lastIdx="1" clrIdx="6"/>
  <p:cmAuthor id="9" name="PwC" initials="PwC" lastIdx="5" clrIdx="9"/>
  <p:cmAuthor id="11" name="Administrator" initials="A" lastIdx="1" clrIdx="1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7F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79" autoAdjust="0"/>
    <p:restoredTop sz="94660"/>
  </p:normalViewPr>
  <p:slideViewPr>
    <p:cSldViewPr snapToGrid="0">
      <p:cViewPr varScale="1">
        <p:scale>
          <a:sx n="92" d="100"/>
          <a:sy n="92" d="100"/>
        </p:scale>
        <p:origin x="8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8" Type="http://schemas.openxmlformats.org/officeDocument/2006/relationships/commentAuthors" Target="commentAuthors.xml"/><Relationship Id="rId27" Type="http://schemas.openxmlformats.org/officeDocument/2006/relationships/tableStyles" Target="tableStyles.xml"/><Relationship Id="rId26" Type="http://schemas.openxmlformats.org/officeDocument/2006/relationships/viewProps" Target="viewProps.xml"/><Relationship Id="rId25" Type="http://schemas.openxmlformats.org/officeDocument/2006/relationships/presProps" Target="presProps.xml"/><Relationship Id="rId24" Type="http://schemas.openxmlformats.org/officeDocument/2006/relationships/handoutMaster" Target="handoutMasters/handoutMaster1.xml"/><Relationship Id="rId23" Type="http://schemas.openxmlformats.org/officeDocument/2006/relationships/notesMaster" Target="notesMasters/notesMaster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748" cy="5349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18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6573" y="0"/>
            <a:ext cx="2919748" cy="5349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180"/>
            </a:lvl1pPr>
          </a:lstStyle>
          <a:p>
            <a:fld id="{696C064A-D61B-4B21-B757-51A9B82445B8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10127827"/>
            <a:ext cx="2919748" cy="5349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8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6573" y="10127827"/>
            <a:ext cx="2919748" cy="5349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180"/>
            </a:lvl1pPr>
          </a:lstStyle>
          <a:p>
            <a:fld id="{50305E07-67EA-4042-A3F6-853A8AD8D209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EF68B0-1414-40CA-82EA-4B037B48EF33}" type="datetimeFigureOut">
              <a:rPr lang="en-GB" smtClean="0"/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6563" y="1233488"/>
            <a:ext cx="5924550" cy="3333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51983"/>
            <a:ext cx="5438140" cy="388798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39EA70-06B2-4501-8CF7-AA17C65F10F3}" type="slidenum">
              <a:rPr lang="en-GB" smtClean="0"/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themeOverride" Target="../theme/themeOverride1.xml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spc="3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B49E9-A0D4-4A17-A949-7014491B4F05}" type="datetime1">
              <a:rPr lang="en-GB" smtClean="0"/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4872C-52A3-46D2-B01F-5A905DCE0D94}" type="slidenum">
              <a:rPr lang="en-GB" smtClean="0"/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352F4-FE12-4C0A-832B-90E76BA70B56}" type="datetime1">
              <a:rPr lang="en-GB" smtClean="0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4872C-52A3-46D2-B01F-5A905DCE0D94}" type="slidenum">
              <a:rPr lang="en-GB" smtClean="0"/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hf hdr="0" ft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352F4-FE12-4C0A-832B-90E76BA70B56}" type="datetime1">
              <a:rPr lang="en-GB" smtClean="0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4872C-52A3-46D2-B01F-5A905DCE0D94}" type="slidenum">
              <a:rPr lang="en-GB" smtClean="0"/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hf hdr="0" ft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: 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Placeholder 1"/>
          <p:cNvSpPr>
            <a:spLocks noGrp="1"/>
          </p:cNvSpPr>
          <p:nvPr>
            <p:ph type="title"/>
          </p:nvPr>
        </p:nvSpPr>
        <p:spPr>
          <a:xfrm>
            <a:off x="646546" y="1008571"/>
            <a:ext cx="10898910" cy="80685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noProof="0" smtClean="0"/>
              <a:t>Click to edit Master title style</a:t>
            </a:r>
            <a:endParaRPr lang="en-GB" noProof="0" dirty="0"/>
          </a:p>
        </p:txBody>
      </p:sp>
      <p:sp>
        <p:nvSpPr>
          <p:cNvPr id="19" name="Content Placeholder 18"/>
          <p:cNvSpPr>
            <a:spLocks noGrp="1"/>
          </p:cNvSpPr>
          <p:nvPr>
            <p:ph sz="quarter" idx="10"/>
          </p:nvPr>
        </p:nvSpPr>
        <p:spPr>
          <a:xfrm>
            <a:off x="646545" y="1949907"/>
            <a:ext cx="10898910" cy="3899811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GB" smtClean="0"/>
              <a:t>Click to edit Master text styles</a:t>
            </a:r>
            <a:endParaRPr lang="en-GB" smtClean="0"/>
          </a:p>
          <a:p>
            <a:pPr lvl="1"/>
            <a:r>
              <a:rPr lang="en-GB" smtClean="0"/>
              <a:t>Second level</a:t>
            </a:r>
            <a:endParaRPr lang="en-GB" smtClean="0"/>
          </a:p>
          <a:p>
            <a:pPr lvl="2"/>
            <a:r>
              <a:rPr lang="en-GB" smtClean="0"/>
              <a:t>Third level</a:t>
            </a:r>
            <a:endParaRPr lang="en-GB" smtClean="0"/>
          </a:p>
          <a:p>
            <a:pPr lvl="3"/>
            <a:r>
              <a:rPr lang="en-GB" smtClean="0"/>
              <a:t>Fourth level</a:t>
            </a:r>
            <a:endParaRPr lang="en-GB" smtClean="0"/>
          </a:p>
          <a:p>
            <a:pPr lvl="4"/>
            <a:r>
              <a:rPr lang="en-GB" smtClean="0"/>
              <a:t>Fifth level</a:t>
            </a:r>
            <a:endParaRPr lang="en-GB" dirty="0" smtClean="0"/>
          </a:p>
        </p:txBody>
      </p:sp>
      <p:cxnSp>
        <p:nvCxnSpPr>
          <p:cNvPr id="25" name="Shape 24"/>
          <p:cNvCxnSpPr/>
          <p:nvPr/>
        </p:nvCxnSpPr>
        <p:spPr>
          <a:xfrm flipV="1">
            <a:off x="461819" y="941334"/>
            <a:ext cx="11083639" cy="153302"/>
          </a:xfrm>
          <a:prstGeom prst="bentConnector3">
            <a:avLst>
              <a:gd name="adj1" fmla="val 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513455" y="6387623"/>
            <a:ext cx="2032000" cy="134476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905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EBD7F86-1881-4698-8703-FB80B0800997}" type="slidenum">
              <a:rPr lang="en-GB" smtClean="0"/>
            </a:fld>
            <a:endParaRPr lang="en-GB"/>
          </a:p>
        </p:txBody>
      </p:sp>
      <p:sp>
        <p:nvSpPr>
          <p:cNvPr id="9" name="PwCFirm"/>
          <p:cNvSpPr txBox="1"/>
          <p:nvPr userDrawn="1"/>
        </p:nvSpPr>
        <p:spPr>
          <a:xfrm>
            <a:off x="646545" y="6387623"/>
            <a:ext cx="3509818" cy="134476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noAutofit/>
          </a:bodyPr>
          <a:lstStyle/>
          <a:p>
            <a:r>
              <a:rPr lang="en-GB" sz="905" noProof="0" dirty="0" smtClean="0">
                <a:latin typeface="Arial" panose="020B0604020202020204" pitchFamily="34" charset="0"/>
                <a:cs typeface="Arial" panose="020B0604020202020204" pitchFamily="34" charset="0"/>
              </a:rPr>
              <a:t>PwC  |  July</a:t>
            </a:r>
            <a:r>
              <a:rPr lang="en-GB" sz="905" baseline="0" noProof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905" noProof="0" dirty="0" smtClean="0">
                <a:latin typeface="Arial" panose="020B0604020202020204" pitchFamily="34" charset="0"/>
                <a:cs typeface="Arial" panose="020B0604020202020204" pitchFamily="34" charset="0"/>
              </a:rPr>
              <a:t>2014</a:t>
            </a:r>
            <a:endParaRPr lang="en-GB" sz="905" noProof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Key point: Colou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hape 10"/>
          <p:cNvCxnSpPr/>
          <p:nvPr/>
        </p:nvCxnSpPr>
        <p:spPr>
          <a:xfrm rot="5400000" flipH="1" flipV="1">
            <a:off x="5889721" y="-3307976"/>
            <a:ext cx="209358" cy="7987553"/>
          </a:xfrm>
          <a:prstGeom prst="bentConnector2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2" y="685799"/>
            <a:ext cx="10769600" cy="914400"/>
          </a:xfrm>
        </p:spPr>
        <p:txBody>
          <a:bodyPr/>
          <a:lstStyle>
            <a:lvl1pPr>
              <a:lnSpc>
                <a:spcPct val="100000"/>
              </a:lnSpc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ru-RU" noProof="0" dirty="0" err="1" smtClean="0"/>
              <a:t>Click</a:t>
            </a:r>
            <a:r>
              <a:rPr lang="ru-RU" noProof="0" dirty="0" smtClean="0"/>
              <a:t> </a:t>
            </a:r>
            <a:r>
              <a:rPr lang="ru-RU" noProof="0" dirty="0" err="1" smtClean="0"/>
              <a:t>to</a:t>
            </a:r>
            <a:r>
              <a:rPr lang="ru-RU" noProof="0" dirty="0" smtClean="0"/>
              <a:t> </a:t>
            </a:r>
            <a:r>
              <a:rPr lang="ru-RU" noProof="0" dirty="0" err="1" smtClean="0"/>
              <a:t>edit</a:t>
            </a:r>
            <a:r>
              <a:rPr lang="ru-RU" noProof="0" dirty="0" smtClean="0"/>
              <a:t> </a:t>
            </a:r>
            <a:r>
              <a:rPr lang="ru-RU" noProof="0" dirty="0" err="1" smtClean="0"/>
              <a:t>Master</a:t>
            </a:r>
            <a:r>
              <a:rPr lang="ru-RU" noProof="0" dirty="0" smtClean="0"/>
              <a:t> </a:t>
            </a:r>
            <a:r>
              <a:rPr lang="ru-RU" noProof="0" dirty="0" err="1" smtClean="0"/>
              <a:t>title</a:t>
            </a:r>
            <a:r>
              <a:rPr lang="ru-RU" noProof="0" dirty="0" smtClean="0"/>
              <a:t> </a:t>
            </a:r>
            <a:r>
              <a:rPr lang="ru-RU" noProof="0" dirty="0" err="1" smtClean="0"/>
              <a:t>style</a:t>
            </a:r>
            <a:endParaRPr lang="ru-RU" noProof="0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mpty no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1292A-36A9-46B0-9297-17CFD07080EB}" type="datetime1">
              <a:rPr lang="en-GB" smtClean="0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4872C-52A3-46D2-B01F-5A905DCE0D94}" type="slidenum">
              <a:rPr lang="en-GB" smtClean="0"/>
            </a:fld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 spc="3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352F4-FE12-4C0A-832B-90E76BA70B56}" type="datetime1">
              <a:rPr lang="en-GB" smtClean="0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4872C-52A3-46D2-B01F-5A905DCE0D94}" type="slidenum">
              <a:rPr lang="en-GB" smtClean="0"/>
            </a:fld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hf hdr="0" ft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352F4-FE12-4C0A-832B-90E76BA70B56}" type="datetime1">
              <a:rPr lang="en-GB" smtClean="0"/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4872C-52A3-46D2-B01F-5A905DCE0D94}" type="slidenum">
              <a:rPr lang="en-GB" smtClean="0"/>
            </a:fld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hf hdr="0" ft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 smtClean="0"/>
              <a:t>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352F4-FE12-4C0A-832B-90E76BA70B56}" type="datetime1">
              <a:rPr lang="en-GB" smtClean="0"/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4872C-52A3-46D2-B01F-5A905DCE0D94}" type="slidenum">
              <a:rPr lang="en-GB" smtClean="0"/>
            </a:fld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hf hdr="0" ft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352F4-FE12-4C0A-832B-90E76BA70B56}" type="datetime1">
              <a:rPr lang="en-GB" smtClean="0"/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4872C-52A3-46D2-B01F-5A905DCE0D94}" type="slidenum">
              <a:rPr lang="en-GB" smtClean="0"/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hf hdr="0" ft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352F4-FE12-4C0A-832B-90E76BA70B56}" type="datetime1">
              <a:rPr lang="en-GB" smtClean="0"/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4872C-52A3-46D2-B01F-5A905DCE0D94}" type="slidenum">
              <a:rPr lang="en-GB" smtClean="0"/>
            </a:fld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hf hdr="0" ft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2800" b="1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352F4-FE12-4C0A-832B-90E76BA70B56}" type="datetime1">
              <a:rPr lang="en-GB" smtClean="0"/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4872C-52A3-46D2-B01F-5A905DCE0D94}" type="slidenum">
              <a:rPr lang="en-GB" smtClean="0"/>
            </a:fld>
            <a:endParaRPr lang="en-GB"/>
          </a:p>
        </p:txBody>
      </p:sp>
    </p:spTree>
  </p:cSld>
  <p:clrMapOvr>
    <a:masterClrMapping/>
  </p:clrMapOvr>
  <p:hf hdr="0" ft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400" baseline="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352F4-FE12-4C0A-832B-90E76BA70B56}" type="datetime1">
              <a:rPr lang="en-GB" smtClean="0"/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4872C-52A3-46D2-B01F-5A905DCE0D94}" type="slidenum">
              <a:rPr lang="en-GB" smtClean="0"/>
            </a:fld>
            <a:endParaRPr lang="en-GB"/>
          </a:p>
        </p:txBody>
      </p:sp>
    </p:spTree>
  </p:cSld>
  <p:clrMapOvr>
    <a:masterClrMapping/>
  </p:clrMapOvr>
  <p:hf hdr="0" ftr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5" Type="http://schemas.openxmlformats.org/officeDocument/2006/relationships/theme" Target="../theme/theme1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294198"/>
            <a:ext cx="9692640" cy="1397124"/>
          </a:xfrm>
          <a:prstGeom prst="rect">
            <a:avLst/>
          </a:prstGeom>
        </p:spPr>
        <p:txBody>
          <a:bodyPr vert="horz" lIns="91440" tIns="27432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fld id="{925352F4-FE12-4C0A-832B-90E76BA70B56}" type="datetime1">
              <a:rPr lang="en-GB" smtClean="0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</a:defRPr>
            </a:lvl1pPr>
          </a:lstStyle>
          <a:p>
            <a:fld id="{B184872C-52A3-46D2-B01F-5A905DCE0D94}" type="slidenum">
              <a:rPr lang="en-GB" smtClean="0"/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 spc="-5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anose="020B0604020202020204" pitchFamily="34" charset="0"/>
        <a:buChar char="•"/>
        <a:defRPr sz="2000" kern="1200" spc="1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6002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89992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200275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499995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9030" y="848995"/>
            <a:ext cx="10644505" cy="3587750"/>
          </a:xfrm>
        </p:spPr>
        <p:txBody>
          <a:bodyPr>
            <a:normAutofit/>
          </a:bodyPr>
          <a:lstStyle/>
          <a:p>
            <a:pPr algn="ctr"/>
            <a:br>
              <a:rPr lang="az-Latn-AZ" altLang="en-US" sz="3600" dirty="0" smtClean="0"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</a:br>
            <a:r>
              <a:rPr lang="az-Latn-AZ" altLang="en-US" sz="3600" dirty="0" smtClean="0"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“</a:t>
            </a:r>
            <a:r>
              <a:rPr lang="en-US" altLang="az-Latn-AZ" sz="3600" dirty="0" smtClean="0"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The Center for Commercialisation and Transfer of Tehcnology” under the Intellectual Property Agency of the Republic of Azerbaijan</a:t>
            </a:r>
            <a:r>
              <a:rPr lang="az-Latn-AZ" altLang="en-US" sz="3600" dirty="0" smtClean="0"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” </a:t>
            </a:r>
            <a:br>
              <a:rPr lang="az-Latn-AZ" altLang="en-US" sz="3600" dirty="0" smtClean="0"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</a:br>
            <a:br>
              <a:rPr lang="en-GB" sz="3600" dirty="0" smtClean="0"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</a:br>
            <a:endParaRPr lang="ru-RU" altLang="az-Latn-AZ" sz="3600" dirty="0" smtClean="0">
              <a:solidFill>
                <a:schemeClr val="tx2">
                  <a:lumMod val="90000"/>
                </a:schemeClr>
              </a:solidFill>
              <a:latin typeface="Georgia" panose="02040502050405020303" pitchFamily="18" charset="0"/>
              <a:cs typeface="Georgia" panose="02040502050405020303" pitchFamily="18" charset="0"/>
              <a:sym typeface="+mn-ea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745" y="5344795"/>
            <a:ext cx="9418320" cy="1243330"/>
          </a:xfrm>
        </p:spPr>
        <p:txBody>
          <a:bodyPr>
            <a:normAutofit/>
          </a:bodyPr>
          <a:lstStyle/>
          <a:p>
            <a:r>
              <a:rPr lang="en-US" altLang="en-GB" sz="2500" b="1" dirty="0">
                <a:latin typeface="Georgia" panose="02040502050405020303" pitchFamily="18" charset="0"/>
                <a:sym typeface="+mn-ea"/>
              </a:rPr>
              <a:t>F</a:t>
            </a:r>
            <a:r>
              <a:rPr lang="en-US" sz="2500" b="1" dirty="0">
                <a:latin typeface="Georgia" panose="02040502050405020303" pitchFamily="18" charset="0"/>
                <a:sym typeface="+mn-ea"/>
              </a:rPr>
              <a:t>aig Alizada</a:t>
            </a:r>
            <a:endParaRPr lang="en-US" altLang="en-GB" sz="2500" b="1" dirty="0">
              <a:latin typeface="Georgia" panose="02040502050405020303" pitchFamily="18" charset="0"/>
              <a:sym typeface="+mn-ea"/>
            </a:endParaRPr>
          </a:p>
          <a:p>
            <a:r>
              <a:rPr lang="en-US" altLang="az-Latn-AZ" sz="2500" dirty="0">
                <a:latin typeface="Georgia" panose="02040502050405020303" pitchFamily="18" charset="0"/>
                <a:sym typeface="+mn-ea"/>
              </a:rPr>
              <a:t>Deputy Director of the Center</a:t>
            </a:r>
            <a:endParaRPr lang="en-US" altLang="en-GB" sz="2500" dirty="0">
              <a:latin typeface="Georgia" panose="02040502050405020303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10629900" y="1166495"/>
            <a:ext cx="2240915" cy="365125"/>
          </a:xfrm>
        </p:spPr>
        <p:txBody>
          <a:bodyPr/>
          <a:lstStyle/>
          <a:p>
            <a:r>
              <a:rPr lang="az-Latn-AZ" altLang="en-GB" sz="1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0</a:t>
            </a:r>
            <a:fld id="{89489F98-9C50-4AE6-BDB5-911EF4D43B08}" type="datetime1">
              <a:rPr lang="en-GB" altLang="en-GB" sz="1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</a:fld>
            <a:endParaRPr lang="en-GB" sz="1400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0000"/>
          </a:bodyPr>
          <a:lstStyle/>
          <a:p>
            <a:fld id="{B184872C-52A3-46D2-B01F-5A905DCE0D94}" type="slidenum">
              <a:rPr lang="az-Latn-AZ" altLang="en-GB" smtClean="0">
                <a:latin typeface="Georgia" panose="02040502050405020303" pitchFamily="18" charset="0"/>
                <a:cs typeface="Georgia" panose="02040502050405020303" pitchFamily="18" charset="0"/>
              </a:rPr>
            </a:fld>
            <a:endParaRPr lang="az-Latn-AZ" altLang="en-GB" smtClean="0">
              <a:latin typeface="Georgia" panose="02040502050405020303" pitchFamily="18" charset="0"/>
              <a:cs typeface="Georgia" panose="02040502050405020303" pitchFamily="18" charset="0"/>
            </a:endParaRPr>
          </a:p>
        </p:txBody>
      </p:sp>
      <p:sp>
        <p:nvSpPr>
          <p:cNvPr id="5" name="Text Box 4"/>
          <p:cNvSpPr txBox="1"/>
          <p:nvPr/>
        </p:nvSpPr>
        <p:spPr>
          <a:xfrm>
            <a:off x="1234440" y="654685"/>
            <a:ext cx="3098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EF6BF-651B-4E02-B8A0-4CA1914078B8}" type="datetime1">
              <a:rPr lang="en-GB" sz="1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</a:fld>
            <a:endParaRPr lang="en-GB" sz="1400" i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" y="228600"/>
            <a:ext cx="10754360" cy="540385"/>
          </a:xfrm>
        </p:spPr>
        <p:txBody>
          <a:bodyPr>
            <a:normAutofit/>
          </a:bodyPr>
          <a:lstStyle/>
          <a:p>
            <a:r>
              <a:rPr lang="en-US" altLang="az-Latn-AZ" sz="2800" dirty="0" smtClean="0">
                <a:latin typeface="Georgia" panose="02040502050405020303" pitchFamily="18" charset="0"/>
                <a:sym typeface="+mn-ea"/>
              </a:rPr>
              <a:t>2</a:t>
            </a:r>
            <a:r>
              <a:rPr lang="az-Latn-AZ" altLang="en-US" sz="2800" dirty="0" smtClean="0">
                <a:latin typeface="Georgia" panose="02040502050405020303" pitchFamily="18" charset="0"/>
                <a:sym typeface="+mn-ea"/>
              </a:rPr>
              <a:t>.</a:t>
            </a:r>
            <a:r>
              <a:rPr lang="en-US" altLang="az-Latn-AZ" sz="2800" dirty="0" smtClean="0">
                <a:latin typeface="Georgia" panose="02040502050405020303" pitchFamily="18" charset="0"/>
                <a:sym typeface="+mn-ea"/>
              </a:rPr>
              <a:t>7.</a:t>
            </a:r>
            <a:r>
              <a:rPr lang="az-Latn-AZ" altLang="en-US" sz="2800" dirty="0" smtClean="0">
                <a:latin typeface="Georgia" panose="02040502050405020303" pitchFamily="18" charset="0"/>
                <a:sym typeface="+mn-ea"/>
              </a:rPr>
              <a:t> Creation of a single database of patents</a:t>
            </a:r>
            <a:endParaRPr lang="az-Latn-AZ" altLang="en-US" sz="2800" dirty="0" smtClean="0">
              <a:latin typeface="Georgia" panose="02040502050405020303" pitchFamily="18" charset="0"/>
              <a:sym typeface="+mn-ea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690245" y="1242060"/>
            <a:ext cx="10602595" cy="4530725"/>
          </a:xfrm>
        </p:spPr>
        <p:txBody>
          <a:bodyPr>
            <a:noAutofit/>
          </a:bodyPr>
          <a:p>
            <a:pPr marL="0" lvl="1" indent="-457200" algn="l" fontAlgn="auto">
              <a:spcBef>
                <a:spcPts val="800"/>
              </a:spcBef>
              <a:spcAft>
                <a:spcPts val="800"/>
              </a:spcAft>
              <a:buSzTx/>
              <a:buFont typeface="Wingdings" panose="05000000000000000000" charset="0"/>
              <a:buChar char="§"/>
            </a:pPr>
            <a:r>
              <a:rPr lang="az-Latn-AZ" altLang="az-Latn-AZ" sz="2700" dirty="0" smtClean="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The total </a:t>
            </a:r>
            <a:r>
              <a:rPr lang="en-US" altLang="az-Latn-AZ" sz="2700" dirty="0" smtClean="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data</a:t>
            </a:r>
            <a:r>
              <a:rPr lang="az-Latn-AZ" altLang="az-Latn-AZ" sz="2700" dirty="0" smtClean="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base includes </a:t>
            </a:r>
            <a:r>
              <a:rPr lang="az-Latn-AZ" altLang="az-Latn-AZ" sz="2700" dirty="0" smtClean="0">
                <a:solidFill>
                  <a:schemeClr val="accent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413 patent</a:t>
            </a:r>
            <a:r>
              <a:rPr lang="en-US" altLang="az-Latn-AZ" sz="2700" dirty="0" smtClean="0">
                <a:solidFill>
                  <a:schemeClr val="accent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s;</a:t>
            </a:r>
            <a:endParaRPr lang="az-Latn-AZ" altLang="az-Latn-AZ" sz="2700" dirty="0" smtClean="0">
              <a:solidFill>
                <a:schemeClr val="tx1"/>
              </a:solidFill>
              <a:latin typeface="Georgia" panose="02040502050405020303" pitchFamily="18" charset="0"/>
              <a:cs typeface="Georgia" panose="02040502050405020303" pitchFamily="18" charset="0"/>
              <a:sym typeface="+mn-ea"/>
            </a:endParaRPr>
          </a:p>
          <a:p>
            <a:pPr lvl="1" indent="-457200" algn="l" fontAlgn="auto">
              <a:spcBef>
                <a:spcPts val="800"/>
              </a:spcBef>
              <a:spcAft>
                <a:spcPts val="800"/>
              </a:spcAft>
              <a:buSzTx/>
              <a:buFont typeface="Wingdings" panose="05000000000000000000" charset="0"/>
              <a:buChar char="§"/>
            </a:pPr>
            <a:r>
              <a:rPr lang="az-Latn-AZ" altLang="az-Latn-AZ" sz="2700" dirty="0" smtClean="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The database mainly includes patents related to the last years </a:t>
            </a:r>
            <a:r>
              <a:rPr lang="en-US" altLang="az-Latn-AZ" sz="2700" dirty="0" smtClean="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of </a:t>
            </a:r>
            <a:r>
              <a:rPr lang="az-Latn-AZ" altLang="az-Latn-AZ" sz="2700" dirty="0" smtClean="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2019-2022</a:t>
            </a:r>
            <a:r>
              <a:rPr lang="en-US" altLang="az-Latn-AZ" sz="2700" dirty="0" smtClean="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;</a:t>
            </a:r>
            <a:endParaRPr lang="az-Latn-AZ" altLang="az-Latn-AZ" sz="2700" dirty="0" smtClean="0">
              <a:solidFill>
                <a:schemeClr val="tx1"/>
              </a:solidFill>
              <a:latin typeface="Georgia" panose="02040502050405020303" pitchFamily="18" charset="0"/>
              <a:cs typeface="Georgia" panose="02040502050405020303" pitchFamily="18" charset="0"/>
              <a:sym typeface="+mn-ea"/>
            </a:endParaRPr>
          </a:p>
          <a:p>
            <a:pPr lvl="1" indent="-457200" algn="l" fontAlgn="auto">
              <a:spcBef>
                <a:spcPts val="800"/>
              </a:spcBef>
              <a:spcAft>
                <a:spcPts val="800"/>
              </a:spcAft>
              <a:buSzTx/>
              <a:buFont typeface="Wingdings" panose="05000000000000000000" charset="0"/>
              <a:buChar char="§"/>
            </a:pPr>
            <a:r>
              <a:rPr lang="az-Latn-AZ" altLang="az-Latn-AZ" sz="2700" dirty="0" smtClean="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Several patents</a:t>
            </a:r>
            <a:r>
              <a:rPr lang="en-US" altLang="az-Latn-AZ" sz="2700" dirty="0" smtClean="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 are </a:t>
            </a:r>
            <a:r>
              <a:rPr lang="az-Latn-AZ" altLang="az-Latn-AZ" sz="2700" dirty="0" smtClean="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date back to 2012, 2014 and 2015</a:t>
            </a:r>
            <a:r>
              <a:rPr lang="en-US" altLang="az-Latn-AZ" sz="2700" dirty="0" smtClean="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;</a:t>
            </a:r>
            <a:endParaRPr lang="az-Latn-AZ" altLang="az-Latn-AZ" sz="2700" dirty="0" smtClean="0">
              <a:solidFill>
                <a:schemeClr val="tx1"/>
              </a:solidFill>
              <a:latin typeface="Georgia" panose="02040502050405020303" pitchFamily="18" charset="0"/>
              <a:cs typeface="Georgia" panose="02040502050405020303" pitchFamily="18" charset="0"/>
              <a:sym typeface="+mn-ea"/>
            </a:endParaRPr>
          </a:p>
          <a:p>
            <a:pPr lvl="1" indent="-457200" algn="l" fontAlgn="auto">
              <a:spcBef>
                <a:spcPts val="800"/>
              </a:spcBef>
              <a:spcAft>
                <a:spcPts val="800"/>
              </a:spcAft>
              <a:buSzTx/>
              <a:buFont typeface="Wingdings" panose="05000000000000000000" charset="0"/>
              <a:buChar char="§"/>
            </a:pPr>
            <a:r>
              <a:rPr lang="en-US" altLang="az-Latn-AZ" sz="2700" dirty="0" smtClean="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E</a:t>
            </a:r>
            <a:r>
              <a:rPr lang="az-Latn-AZ" altLang="az-Latn-AZ" sz="2700" dirty="0" smtClean="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valuations</a:t>
            </a:r>
            <a:r>
              <a:rPr lang="en-US" altLang="az-Latn-AZ" sz="2700" dirty="0" smtClean="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 </a:t>
            </a:r>
            <a:r>
              <a:rPr lang="az-Latn-AZ" altLang="az-Latn-AZ" sz="2700" dirty="0" smtClean="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were conducted on</a:t>
            </a:r>
            <a:r>
              <a:rPr lang="en-US" altLang="az-Latn-AZ" sz="2700" dirty="0" smtClean="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ly on</a:t>
            </a:r>
            <a:r>
              <a:rPr lang="az-Latn-AZ" altLang="az-Latn-AZ" sz="2700" dirty="0" smtClean="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 </a:t>
            </a:r>
            <a:r>
              <a:rPr lang="az-Latn-AZ" altLang="az-Latn-AZ" sz="2700" dirty="0" smtClean="0">
                <a:solidFill>
                  <a:schemeClr val="accent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1</a:t>
            </a:r>
            <a:r>
              <a:rPr lang="en-US" altLang="az-Latn-AZ" sz="2700" dirty="0" smtClean="0">
                <a:solidFill>
                  <a:schemeClr val="accent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07</a:t>
            </a:r>
            <a:r>
              <a:rPr lang="az-Latn-AZ" altLang="az-Latn-AZ" sz="2700" dirty="0" smtClean="0">
                <a:solidFill>
                  <a:schemeClr val="accent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 patents</a:t>
            </a:r>
            <a:r>
              <a:rPr lang="az-Latn-AZ" altLang="az-Latn-AZ" sz="2700" dirty="0" smtClean="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 </a:t>
            </a:r>
            <a:r>
              <a:rPr lang="en-US" altLang="az-Latn-AZ" sz="2700" dirty="0" smtClean="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in</a:t>
            </a:r>
            <a:r>
              <a:rPr lang="az-Latn-AZ" altLang="az-Latn-AZ" sz="2700" dirty="0" smtClean="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 the first stage (92 inventions, 15 utility models)</a:t>
            </a:r>
            <a:r>
              <a:rPr lang="en-US" altLang="az-Latn-AZ" sz="2700" dirty="0" smtClean="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;</a:t>
            </a:r>
            <a:endParaRPr lang="az-Latn-AZ" altLang="az-Latn-AZ" sz="2700" dirty="0" smtClean="0">
              <a:solidFill>
                <a:schemeClr val="tx1"/>
              </a:solidFill>
              <a:latin typeface="Georgia" panose="02040502050405020303" pitchFamily="18" charset="0"/>
              <a:cs typeface="Georgia" panose="02040502050405020303" pitchFamily="18" charset="0"/>
              <a:sym typeface="+mn-ea"/>
            </a:endParaRPr>
          </a:p>
          <a:p>
            <a:pPr lvl="1" indent="-457200" algn="l" fontAlgn="auto">
              <a:spcBef>
                <a:spcPts val="800"/>
              </a:spcBef>
              <a:spcAft>
                <a:spcPts val="800"/>
              </a:spcAft>
              <a:buSzTx/>
              <a:buFont typeface="Wingdings" panose="05000000000000000000" charset="0"/>
              <a:buChar char="§"/>
            </a:pPr>
            <a:r>
              <a:rPr lang="en-US" altLang="az-Latn-AZ" sz="2700" dirty="0" smtClean="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S</a:t>
            </a:r>
            <a:r>
              <a:rPr lang="az-Latn-AZ" altLang="az-Latn-AZ" sz="2700" dirty="0" smtClean="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elected patents are planned to be placed</a:t>
            </a:r>
            <a:r>
              <a:rPr lang="en-US" altLang="az-Latn-AZ" sz="2700" dirty="0" smtClean="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 in the</a:t>
            </a:r>
            <a:r>
              <a:rPr lang="az-Latn-AZ" altLang="az-Latn-AZ" sz="2700" dirty="0" smtClean="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 first </a:t>
            </a:r>
            <a:r>
              <a:rPr lang="en-US" altLang="az-Latn-AZ" sz="2700" dirty="0" smtClean="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stage </a:t>
            </a:r>
            <a:r>
              <a:rPr lang="az-Latn-AZ" altLang="az-Latn-AZ" sz="2700" dirty="0" smtClean="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on the </a:t>
            </a:r>
            <a:r>
              <a:rPr lang="en-US" altLang="az-Latn-AZ" sz="2700" dirty="0" smtClean="0">
                <a:solidFill>
                  <a:schemeClr val="accent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website of the Agency</a:t>
            </a:r>
            <a:r>
              <a:rPr lang="az-Latn-AZ" altLang="az-Latn-AZ" sz="2700" dirty="0" smtClean="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 and </a:t>
            </a:r>
            <a:r>
              <a:rPr lang="en-US" altLang="az-Latn-AZ" sz="2700" dirty="0" smtClean="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will be </a:t>
            </a:r>
            <a:r>
              <a:rPr lang="en-US" altLang="az-Latn-AZ" sz="2700" dirty="0" smtClean="0">
                <a:solidFill>
                  <a:schemeClr val="accent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integrated into the software</a:t>
            </a:r>
            <a:r>
              <a:rPr lang="az-Latn-AZ" altLang="az-Latn-AZ" sz="2700" dirty="0" smtClean="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 in the future.</a:t>
            </a:r>
            <a:endParaRPr lang="az-Latn-AZ" altLang="az-Latn-AZ" sz="2700" dirty="0" smtClean="0">
              <a:solidFill>
                <a:schemeClr val="tx1"/>
              </a:solidFill>
              <a:latin typeface="Georgia" panose="02040502050405020303" pitchFamily="18" charset="0"/>
              <a:cs typeface="Georgia" panose="02040502050405020303" pitchFamily="18" charset="0"/>
              <a:sym typeface="+mn-ea"/>
            </a:endParaRPr>
          </a:p>
          <a:p>
            <a:pPr marL="342900" lvl="1" indent="-342900" algn="l" fontAlgn="auto">
              <a:spcBef>
                <a:spcPts val="800"/>
              </a:spcBef>
              <a:spcAft>
                <a:spcPts val="800"/>
              </a:spcAft>
              <a:buSzTx/>
              <a:buFont typeface="Wingdings" panose="05000000000000000000" charset="0"/>
              <a:buNone/>
            </a:pPr>
            <a:r>
              <a:rPr lang="az-Latn-AZ" altLang="az-Latn-AZ" sz="2500" dirty="0" smtClean="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							</a:t>
            </a:r>
            <a:r>
              <a:rPr lang="en-US" altLang="az-Latn-AZ" sz="2500" dirty="0" smtClean="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		</a:t>
            </a:r>
            <a:r>
              <a:rPr lang="az-Latn-AZ" altLang="en-US" sz="2500" dirty="0" smtClean="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         </a:t>
            </a:r>
            <a:endParaRPr lang="en-US" altLang="az-Latn-AZ" sz="2000" b="1" i="1" dirty="0" smtClean="0">
              <a:solidFill>
                <a:schemeClr val="accent1"/>
              </a:solidFill>
              <a:latin typeface="Georgia" panose="02040502050405020303" pitchFamily="18" charset="0"/>
              <a:cs typeface="Georgia" panose="02040502050405020303" pitchFamily="18" charset="0"/>
              <a:sym typeface="+mn-ea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0000"/>
          </a:bodyPr>
          <a:lstStyle/>
          <a:p>
            <a:fld id="{B184872C-52A3-46D2-B01F-5A905DCE0D94}" type="slidenum">
              <a:rPr lang="az-Latn-AZ" altLang="en-GB" smtClean="0">
                <a:latin typeface="Georgia" panose="02040502050405020303" pitchFamily="18" charset="0"/>
                <a:cs typeface="Georgia" panose="02040502050405020303" pitchFamily="18" charset="0"/>
              </a:rPr>
            </a:fld>
            <a:endParaRPr lang="az-Latn-AZ" altLang="en-GB" smtClean="0">
              <a:latin typeface="Georgia" panose="02040502050405020303" pitchFamily="18" charset="0"/>
              <a:cs typeface="Georgia" panose="020405020504050203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EF6BF-651B-4E02-B8A0-4CA1914078B8}" type="datetime1">
              <a:rPr lang="en-GB" sz="1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</a:fld>
            <a:endParaRPr lang="en-GB" sz="1400" i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4060" y="120650"/>
            <a:ext cx="11047730" cy="685165"/>
          </a:xfrm>
        </p:spPr>
        <p:txBody>
          <a:bodyPr>
            <a:normAutofit/>
          </a:bodyPr>
          <a:lstStyle/>
          <a:p>
            <a:r>
              <a:rPr lang="en-US" altLang="az-Latn-AZ" sz="3000" dirty="0" smtClean="0">
                <a:latin typeface="Georgia" panose="02040502050405020303" pitchFamily="18" charset="0"/>
                <a:sym typeface="+mn-ea"/>
              </a:rPr>
              <a:t>2</a:t>
            </a:r>
            <a:r>
              <a:rPr lang="az-Latn-AZ" altLang="en-US" sz="3000" dirty="0" smtClean="0">
                <a:latin typeface="Georgia" panose="02040502050405020303" pitchFamily="18" charset="0"/>
                <a:sym typeface="+mn-ea"/>
              </a:rPr>
              <a:t>.</a:t>
            </a:r>
            <a:r>
              <a:rPr lang="en-US" altLang="az-Latn-AZ" sz="3000" dirty="0" smtClean="0">
                <a:latin typeface="Georgia" panose="02040502050405020303" pitchFamily="18" charset="0"/>
                <a:sym typeface="+mn-ea"/>
              </a:rPr>
              <a:t>8.</a:t>
            </a:r>
            <a:r>
              <a:rPr lang="az-Latn-AZ" altLang="en-US" sz="3000" dirty="0" smtClean="0">
                <a:latin typeface="Georgia" panose="02040502050405020303" pitchFamily="18" charset="0"/>
                <a:sym typeface="+mn-ea"/>
              </a:rPr>
              <a:t> </a:t>
            </a:r>
            <a:r>
              <a:rPr lang="en-US" altLang="az-Latn-AZ" sz="3000" dirty="0" smtClean="0">
                <a:latin typeface="Georgia" panose="02040502050405020303" pitchFamily="18" charset="0"/>
                <a:sym typeface="+mn-ea"/>
              </a:rPr>
              <a:t>Creation</a:t>
            </a:r>
            <a:r>
              <a:rPr lang="az-Latn-AZ" altLang="en-US" sz="3000" dirty="0" smtClean="0">
                <a:latin typeface="Georgia" panose="02040502050405020303" pitchFamily="18" charset="0"/>
                <a:sym typeface="+mn-ea"/>
              </a:rPr>
              <a:t> of the method</a:t>
            </a:r>
            <a:r>
              <a:rPr lang="en-US" altLang="az-Latn-AZ" sz="3000" dirty="0" smtClean="0">
                <a:latin typeface="Georgia" panose="02040502050405020303" pitchFamily="18" charset="0"/>
                <a:sym typeface="+mn-ea"/>
              </a:rPr>
              <a:t>ogy</a:t>
            </a:r>
            <a:r>
              <a:rPr lang="az-Latn-AZ" altLang="en-US" sz="3000" dirty="0" smtClean="0">
                <a:latin typeface="Georgia" panose="02040502050405020303" pitchFamily="18" charset="0"/>
                <a:sym typeface="+mn-ea"/>
              </a:rPr>
              <a:t> o</a:t>
            </a:r>
            <a:r>
              <a:rPr lang="en-US" altLang="az-Latn-AZ" sz="3000" dirty="0" smtClean="0">
                <a:latin typeface="Georgia" panose="02040502050405020303" pitchFamily="18" charset="0"/>
                <a:sym typeface="+mn-ea"/>
              </a:rPr>
              <a:t>n</a:t>
            </a:r>
            <a:r>
              <a:rPr lang="az-Latn-AZ" altLang="en-US" sz="3000" dirty="0" smtClean="0">
                <a:latin typeface="Georgia" panose="02040502050405020303" pitchFamily="18" charset="0"/>
                <a:sym typeface="+mn-ea"/>
              </a:rPr>
              <a:t> valuation of </a:t>
            </a:r>
            <a:r>
              <a:rPr lang="en-US" altLang="az-Latn-AZ" sz="3000" dirty="0" smtClean="0">
                <a:latin typeface="Georgia" panose="02040502050405020303" pitchFamily="18" charset="0"/>
                <a:sym typeface="+mn-ea"/>
              </a:rPr>
              <a:t>IP</a:t>
            </a:r>
            <a:r>
              <a:rPr lang="az-Latn-AZ" altLang="en-US" sz="3000" dirty="0" smtClean="0">
                <a:latin typeface="Georgia" panose="02040502050405020303" pitchFamily="18" charset="0"/>
                <a:sym typeface="+mn-ea"/>
              </a:rPr>
              <a:t> objects</a:t>
            </a:r>
            <a:endParaRPr lang="az-Latn-AZ" altLang="en-US" sz="3000" dirty="0" smtClean="0">
              <a:latin typeface="Georgia" panose="02040502050405020303" pitchFamily="18" charset="0"/>
              <a:sym typeface="+mn-ea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890905" y="985520"/>
            <a:ext cx="10221595" cy="5461000"/>
          </a:xfrm>
        </p:spPr>
        <p:txBody>
          <a:bodyPr>
            <a:noAutofit/>
          </a:bodyPr>
          <a:p>
            <a:pPr marL="342900" lvl="1" indent="-342900" algn="l" fontAlgn="auto">
              <a:spcBef>
                <a:spcPts val="700"/>
              </a:spcBef>
              <a:spcAft>
                <a:spcPts val="700"/>
              </a:spcAft>
              <a:buSzTx/>
              <a:buFont typeface="Wingdings" panose="05000000000000000000" charset="0"/>
              <a:buChar char="ü"/>
            </a:pPr>
            <a:endParaRPr lang="en-US" altLang="az-Latn-AZ" sz="2300" b="1" dirty="0" smtClean="0">
              <a:solidFill>
                <a:schemeClr val="tx1"/>
              </a:solidFill>
              <a:latin typeface="Georgia" panose="02040502050405020303" pitchFamily="18" charset="0"/>
              <a:cs typeface="Georgia" panose="02040502050405020303" pitchFamily="18" charset="0"/>
              <a:sym typeface="+mn-ea"/>
            </a:endParaRPr>
          </a:p>
          <a:p>
            <a:pPr marL="342900" lvl="1" indent="-342900" algn="l" fontAlgn="auto">
              <a:spcBef>
                <a:spcPts val="700"/>
              </a:spcBef>
              <a:spcAft>
                <a:spcPts val="700"/>
              </a:spcAft>
              <a:buSzTx/>
              <a:buFont typeface="Wingdings" panose="05000000000000000000" charset="0"/>
              <a:buChar char="ü"/>
            </a:pPr>
            <a:r>
              <a:rPr lang="en-US" altLang="az-Latn-AZ" sz="2300" dirty="0" smtClean="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Initial draft of the assesment metedology has been prepared;</a:t>
            </a:r>
            <a:endParaRPr lang="en-US" altLang="az-Latn-AZ" sz="2300" dirty="0" smtClean="0">
              <a:solidFill>
                <a:schemeClr val="tx1"/>
              </a:solidFill>
              <a:latin typeface="Georgia" panose="02040502050405020303" pitchFamily="18" charset="0"/>
              <a:cs typeface="Georgia" panose="02040502050405020303" pitchFamily="18" charset="0"/>
              <a:sym typeface="+mn-ea"/>
            </a:endParaRPr>
          </a:p>
          <a:p>
            <a:pPr marL="342900" lvl="1" indent="-342900" algn="l" fontAlgn="auto">
              <a:spcBef>
                <a:spcPts val="700"/>
              </a:spcBef>
              <a:spcAft>
                <a:spcPts val="700"/>
              </a:spcAft>
              <a:buSzTx/>
              <a:buFont typeface="Wingdings" panose="05000000000000000000" charset="0"/>
              <a:buChar char="ü"/>
            </a:pPr>
            <a:r>
              <a:rPr lang="az-Latn-AZ" altLang="ru-RU" sz="2300" dirty="0" smtClean="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The assessment methodology is based on </a:t>
            </a:r>
            <a:r>
              <a:rPr lang="en-US" altLang="az-Latn-AZ" sz="2300" dirty="0" smtClean="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(i) Legal, (ii) technology, (iii) market and (iv) finance aspects of the invention;</a:t>
            </a:r>
            <a:endParaRPr lang="az-Latn-AZ" altLang="ru-RU" sz="2300" dirty="0" smtClean="0">
              <a:solidFill>
                <a:schemeClr val="tx1"/>
              </a:solidFill>
              <a:latin typeface="Georgia" panose="02040502050405020303" pitchFamily="18" charset="0"/>
              <a:cs typeface="Georgia" panose="02040502050405020303" pitchFamily="18" charset="0"/>
              <a:sym typeface="+mn-ea"/>
            </a:endParaRPr>
          </a:p>
          <a:p>
            <a:pPr marL="342900" lvl="1" indent="-342900" algn="l" fontAlgn="auto">
              <a:spcBef>
                <a:spcPts val="700"/>
              </a:spcBef>
              <a:spcAft>
                <a:spcPts val="700"/>
              </a:spcAft>
              <a:buSzTx/>
              <a:buFont typeface="Wingdings" panose="05000000000000000000" charset="0"/>
              <a:buChar char="ü"/>
            </a:pPr>
            <a:r>
              <a:rPr lang="en-US" altLang="az-Latn-AZ" sz="2300" dirty="0" smtClean="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Metodology indicators consist of (i) limitiations &amp; (ii) criteria;</a:t>
            </a:r>
            <a:endParaRPr lang="en-US" altLang="az-Latn-AZ" sz="2300" dirty="0" smtClean="0">
              <a:solidFill>
                <a:schemeClr val="tx1"/>
              </a:solidFill>
              <a:latin typeface="Georgia" panose="02040502050405020303" pitchFamily="18" charset="0"/>
              <a:cs typeface="Georgia" panose="02040502050405020303" pitchFamily="18" charset="0"/>
              <a:sym typeface="+mn-ea"/>
            </a:endParaRPr>
          </a:p>
          <a:p>
            <a:pPr marL="342900" lvl="1" indent="-342900" algn="l" fontAlgn="auto">
              <a:spcBef>
                <a:spcPts val="700"/>
              </a:spcBef>
              <a:spcAft>
                <a:spcPts val="700"/>
              </a:spcAft>
              <a:buSzTx/>
              <a:buFont typeface="Wingdings" panose="05000000000000000000" charset="0"/>
              <a:buChar char="ü"/>
            </a:pPr>
            <a:r>
              <a:rPr lang="en-US" altLang="az-Latn-AZ" sz="2300" dirty="0" smtClean="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The assesment is conducted b</a:t>
            </a:r>
            <a:r>
              <a:rPr lang="en-US" altLang="az-Latn-AZ" sz="2300" dirty="0" smtClean="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ased on the answers given to questions re limitations and criteria; </a:t>
            </a:r>
            <a:endParaRPr lang="en-US" altLang="az-Latn-AZ" sz="2300" dirty="0" smtClean="0">
              <a:solidFill>
                <a:schemeClr val="tx1"/>
              </a:solidFill>
              <a:latin typeface="Georgia" panose="02040502050405020303" pitchFamily="18" charset="0"/>
              <a:cs typeface="Georgia" panose="02040502050405020303" pitchFamily="18" charset="0"/>
              <a:sym typeface="+mn-ea"/>
            </a:endParaRPr>
          </a:p>
          <a:p>
            <a:pPr marL="342900" lvl="1" indent="-342900" algn="l" fontAlgn="auto">
              <a:spcBef>
                <a:spcPts val="700"/>
              </a:spcBef>
              <a:spcAft>
                <a:spcPts val="700"/>
              </a:spcAft>
              <a:buSzTx/>
              <a:buFont typeface="Wingdings" panose="05000000000000000000" charset="0"/>
              <a:buChar char="ü"/>
            </a:pPr>
            <a:r>
              <a:rPr lang="en-US" altLang="az-Latn-AZ" sz="2300" dirty="0" smtClean="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The decision making process is conducted by the Working group and SB of the Center. If necessary we involve  field experts.</a:t>
            </a:r>
            <a:endParaRPr lang="en-US" altLang="az-Latn-AZ" sz="2300" dirty="0" smtClean="0">
              <a:solidFill>
                <a:schemeClr val="tx1"/>
              </a:solidFill>
              <a:latin typeface="Georgia" panose="02040502050405020303" pitchFamily="18" charset="0"/>
              <a:cs typeface="Georgia" panose="02040502050405020303" pitchFamily="18" charset="0"/>
              <a:sym typeface="+mn-ea"/>
            </a:endParaRPr>
          </a:p>
          <a:p>
            <a:pPr marL="274320" lvl="2" indent="0" algn="l" fontAlgn="auto">
              <a:spcBef>
                <a:spcPts val="700"/>
              </a:spcBef>
              <a:spcAft>
                <a:spcPts val="700"/>
              </a:spcAft>
              <a:buSzTx/>
              <a:buFont typeface="+mj-lt"/>
              <a:buNone/>
            </a:pPr>
            <a:r>
              <a:rPr lang="az-Latn-AZ" altLang="ru-RU" sz="2300" dirty="0" smtClean="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								</a:t>
            </a:r>
            <a:r>
              <a:rPr lang="en-US" altLang="az-Latn-AZ" sz="2300" dirty="0" smtClean="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	</a:t>
            </a:r>
            <a:endParaRPr lang="en-US" altLang="az-Latn-AZ" sz="2300" dirty="0" smtClean="0">
              <a:solidFill>
                <a:schemeClr val="tx1"/>
              </a:solidFill>
              <a:latin typeface="Georgia" panose="02040502050405020303" pitchFamily="18" charset="0"/>
              <a:cs typeface="Georgia" panose="02040502050405020303" pitchFamily="18" charset="0"/>
              <a:sym typeface="+mn-ea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0000"/>
          </a:bodyPr>
          <a:lstStyle/>
          <a:p>
            <a:fld id="{B184872C-52A3-46D2-B01F-5A905DCE0D94}" type="slidenum">
              <a:rPr lang="az-Latn-AZ" altLang="en-GB" smtClean="0">
                <a:latin typeface="Georgia" panose="02040502050405020303" pitchFamily="18" charset="0"/>
                <a:cs typeface="Georgia" panose="02040502050405020303" pitchFamily="18" charset="0"/>
              </a:rPr>
            </a:fld>
            <a:endParaRPr lang="az-Latn-AZ" altLang="en-GB" smtClean="0">
              <a:latin typeface="Georgia" panose="02040502050405020303" pitchFamily="18" charset="0"/>
              <a:cs typeface="Georgia" panose="020405020504050203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EF6BF-651B-4E02-B8A0-4CA1914078B8}" type="datetime1">
              <a:rPr lang="en-GB" sz="1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</a:fld>
            <a:endParaRPr lang="en-GB" sz="1400" i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8210" y="0"/>
            <a:ext cx="10754360" cy="540385"/>
          </a:xfrm>
        </p:spPr>
        <p:txBody>
          <a:bodyPr>
            <a:normAutofit/>
          </a:bodyPr>
          <a:lstStyle/>
          <a:p>
            <a:r>
              <a:rPr lang="en-US" altLang="az-Latn-AZ" sz="2800" dirty="0" smtClean="0">
                <a:latin typeface="Georgia" panose="02040502050405020303" pitchFamily="18" charset="0"/>
                <a:sym typeface="+mn-ea"/>
              </a:rPr>
              <a:t>2</a:t>
            </a:r>
            <a:r>
              <a:rPr lang="az-Latn-AZ" altLang="en-US" sz="2800" dirty="0" smtClean="0">
                <a:latin typeface="Georgia" panose="02040502050405020303" pitchFamily="18" charset="0"/>
                <a:sym typeface="+mn-ea"/>
              </a:rPr>
              <a:t>.</a:t>
            </a:r>
            <a:r>
              <a:rPr lang="en-US" altLang="az-Latn-AZ" sz="2800" dirty="0" smtClean="0">
                <a:latin typeface="Georgia" panose="02040502050405020303" pitchFamily="18" charset="0"/>
                <a:sym typeface="+mn-ea"/>
              </a:rPr>
              <a:t>9.</a:t>
            </a:r>
            <a:r>
              <a:rPr lang="az-Latn-AZ" altLang="en-US" sz="2800" dirty="0" smtClean="0">
                <a:latin typeface="Georgia" panose="02040502050405020303" pitchFamily="18" charset="0"/>
                <a:sym typeface="+mn-ea"/>
              </a:rPr>
              <a:t> </a:t>
            </a:r>
            <a:r>
              <a:rPr lang="en-US" altLang="az-Latn-AZ" sz="2800" dirty="0" smtClean="0">
                <a:latin typeface="Georgia" panose="02040502050405020303" pitchFamily="18" charset="0"/>
                <a:sym typeface="+mn-ea"/>
              </a:rPr>
              <a:t>Results of assesment</a:t>
            </a:r>
            <a:r>
              <a:rPr lang="az-Latn-AZ" altLang="en-US" sz="2800" dirty="0" smtClean="0">
                <a:latin typeface="Georgia" panose="02040502050405020303" pitchFamily="18" charset="0"/>
                <a:sym typeface="+mn-ea"/>
              </a:rPr>
              <a:t> (</a:t>
            </a:r>
            <a:r>
              <a:rPr lang="en-US" altLang="az-Latn-AZ" sz="2800" dirty="0" smtClean="0">
                <a:latin typeface="Georgia" panose="02040502050405020303" pitchFamily="18" charset="0"/>
                <a:sym typeface="+mn-ea"/>
              </a:rPr>
              <a:t>current situation</a:t>
            </a:r>
            <a:r>
              <a:rPr lang="az-Latn-AZ" altLang="en-US" sz="2800" dirty="0" smtClean="0">
                <a:latin typeface="Georgia" panose="02040502050405020303" pitchFamily="18" charset="0"/>
                <a:sym typeface="+mn-ea"/>
              </a:rPr>
              <a:t>)</a:t>
            </a:r>
            <a:endParaRPr lang="az-Latn-AZ" altLang="en-US" sz="2800" dirty="0" smtClean="0">
              <a:latin typeface="Georgia" panose="02040502050405020303" pitchFamily="18" charset="0"/>
              <a:sym typeface="+mn-ea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659130" y="697230"/>
            <a:ext cx="10873740" cy="5558155"/>
          </a:xfrm>
        </p:spPr>
        <p:txBody>
          <a:bodyPr>
            <a:noAutofit/>
          </a:bodyPr>
          <a:p>
            <a:pPr marL="0" lvl="1" indent="0" algn="l" fontAlgn="auto">
              <a:lnSpc>
                <a:spcPct val="150000"/>
              </a:lnSpc>
              <a:spcBef>
                <a:spcPts val="200"/>
              </a:spcBef>
              <a:spcAft>
                <a:spcPts val="200"/>
              </a:spcAft>
              <a:buSzTx/>
              <a:buFont typeface="Wingdings" panose="05000000000000000000" charset="0"/>
              <a:buNone/>
            </a:pPr>
            <a:r>
              <a:rPr lang="az-Latn-AZ" altLang="ru-RU" sz="2600" dirty="0" smtClean="0">
                <a:solidFill>
                  <a:schemeClr val="accent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107 patents</a:t>
            </a:r>
            <a:r>
              <a:rPr lang="az-Latn-AZ" altLang="ru-RU" sz="2600" dirty="0" smtClean="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 included in the database were evaluated based on the methodology. As a result of the </a:t>
            </a:r>
            <a:r>
              <a:rPr lang="en-US" altLang="az-Latn-AZ" sz="2600" dirty="0" smtClean="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assesment</a:t>
            </a:r>
            <a:r>
              <a:rPr lang="az-Latn-AZ" altLang="ru-RU" sz="2600" dirty="0" smtClean="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, the following</a:t>
            </a:r>
            <a:r>
              <a:rPr lang="en-US" altLang="az-Latn-AZ" sz="2600" dirty="0" smtClean="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s were identified</a:t>
            </a:r>
            <a:r>
              <a:rPr lang="az-Latn-AZ" altLang="ru-RU" sz="2600" dirty="0" smtClean="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:</a:t>
            </a:r>
            <a:endParaRPr lang="az-Latn-AZ" altLang="ru-RU" sz="2600" dirty="0" smtClean="0">
              <a:solidFill>
                <a:schemeClr val="tx1"/>
              </a:solidFill>
              <a:latin typeface="Georgia" panose="02040502050405020303" pitchFamily="18" charset="0"/>
              <a:cs typeface="Georgia" panose="02040502050405020303" pitchFamily="18" charset="0"/>
              <a:sym typeface="+mn-ea"/>
            </a:endParaRPr>
          </a:p>
          <a:p>
            <a:pPr marL="0" lvl="1" indent="-457200" algn="l" fontAlgn="auto">
              <a:lnSpc>
                <a:spcPct val="150000"/>
              </a:lnSpc>
              <a:spcBef>
                <a:spcPts val="200"/>
              </a:spcBef>
              <a:spcAft>
                <a:spcPts val="200"/>
              </a:spcAft>
              <a:buSzTx/>
              <a:buFont typeface="Wingdings" panose="05000000000000000000" charset="0"/>
              <a:buChar char="§"/>
            </a:pPr>
            <a:r>
              <a:rPr lang="az-Latn-AZ" altLang="ru-RU" sz="2600" dirty="0" smtClean="0">
                <a:solidFill>
                  <a:schemeClr val="accent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2 patent</a:t>
            </a:r>
            <a:r>
              <a:rPr lang="en-US" altLang="az-Latn-AZ" sz="2600" dirty="0" smtClean="0">
                <a:solidFill>
                  <a:schemeClr val="accent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s</a:t>
            </a:r>
            <a:r>
              <a:rPr lang="az-Latn-AZ" altLang="ru-RU" sz="2600" dirty="0" smtClean="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 have </a:t>
            </a:r>
            <a:r>
              <a:rPr lang="az-Latn-AZ" altLang="ru-RU" sz="2600" i="1" u="sng" dirty="0" smtClean="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business plan</a:t>
            </a:r>
            <a:r>
              <a:rPr lang="en-US" altLang="az-Latn-AZ" sz="2600" i="1" u="sng" dirty="0" smtClean="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s</a:t>
            </a:r>
            <a:r>
              <a:rPr lang="az-Latn-AZ" altLang="ru-RU" sz="2600" dirty="0" smtClean="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;</a:t>
            </a:r>
            <a:endParaRPr lang="az-Latn-AZ" altLang="ru-RU" sz="2600" dirty="0" smtClean="0">
              <a:solidFill>
                <a:schemeClr val="accent1"/>
              </a:solidFill>
              <a:latin typeface="Georgia" panose="02040502050405020303" pitchFamily="18" charset="0"/>
              <a:cs typeface="Georgia" panose="02040502050405020303" pitchFamily="18" charset="0"/>
              <a:sym typeface="+mn-ea"/>
            </a:endParaRPr>
          </a:p>
          <a:p>
            <a:pPr lvl="1" indent="-457200" algn="l" fontAlgn="auto">
              <a:lnSpc>
                <a:spcPct val="150000"/>
              </a:lnSpc>
              <a:spcBef>
                <a:spcPts val="200"/>
              </a:spcBef>
              <a:spcAft>
                <a:spcPts val="200"/>
              </a:spcAft>
              <a:buSzTx/>
              <a:buFont typeface="Wingdings" panose="05000000000000000000" charset="0"/>
              <a:buChar char="§"/>
            </a:pPr>
            <a:r>
              <a:rPr lang="az-Latn-AZ" altLang="ru-RU" sz="2600" dirty="0" smtClean="0">
                <a:solidFill>
                  <a:schemeClr val="accent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6 patent</a:t>
            </a:r>
            <a:r>
              <a:rPr lang="en-US" altLang="az-Latn-AZ" sz="2600" dirty="0" smtClean="0">
                <a:solidFill>
                  <a:schemeClr val="accent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s </a:t>
            </a:r>
            <a:r>
              <a:rPr lang="az-Latn-AZ" altLang="ru-RU" sz="2600" i="1" u="sng" dirty="0" smtClean="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have not been extended</a:t>
            </a:r>
            <a:r>
              <a:rPr lang="az-Latn-AZ" altLang="ru-RU" sz="2600" i="1" dirty="0" smtClean="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 </a:t>
            </a:r>
            <a:r>
              <a:rPr lang="en-US" altLang="az-Latn-AZ" sz="2600" i="1" dirty="0" smtClean="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&amp;</a:t>
            </a:r>
            <a:r>
              <a:rPr lang="az-Latn-AZ" altLang="ru-RU" sz="2600" i="1" dirty="0" smtClean="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 3 of them removed from the list</a:t>
            </a:r>
            <a:endParaRPr lang="az-Latn-AZ" altLang="ru-RU" sz="2600" i="1" dirty="0" smtClean="0">
              <a:solidFill>
                <a:schemeClr val="tx1"/>
              </a:solidFill>
              <a:latin typeface="Georgia" panose="02040502050405020303" pitchFamily="18" charset="0"/>
              <a:cs typeface="Georgia" panose="02040502050405020303" pitchFamily="18" charset="0"/>
              <a:sym typeface="+mn-ea"/>
            </a:endParaRPr>
          </a:p>
          <a:p>
            <a:pPr lvl="1" indent="-457200" algn="l" fontAlgn="auto">
              <a:lnSpc>
                <a:spcPct val="150000"/>
              </a:lnSpc>
              <a:spcBef>
                <a:spcPts val="200"/>
              </a:spcBef>
              <a:spcAft>
                <a:spcPts val="200"/>
              </a:spcAft>
              <a:buSzTx/>
              <a:buFont typeface="Wingdings" panose="05000000000000000000" charset="0"/>
              <a:buChar char="§"/>
            </a:pPr>
            <a:r>
              <a:rPr lang="az-Latn-AZ" altLang="ru-RU" sz="2600" dirty="0" smtClean="0">
                <a:solidFill>
                  <a:schemeClr val="accent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Most of the patents</a:t>
            </a:r>
            <a:r>
              <a:rPr lang="az-Latn-AZ" altLang="ru-RU" sz="2600" dirty="0" smtClean="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 were registered in </a:t>
            </a:r>
            <a:r>
              <a:rPr lang="en-US" altLang="az-Latn-AZ" sz="2600" i="1" u="sng" dirty="0" smtClean="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last 4 years</a:t>
            </a:r>
            <a:r>
              <a:rPr lang="az-Latn-AZ" altLang="ru-RU" sz="2600" i="1" u="sng" dirty="0" smtClean="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.</a:t>
            </a:r>
            <a:r>
              <a:rPr lang="az-Latn-AZ" altLang="ru-RU" sz="2600" dirty="0" smtClean="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;</a:t>
            </a:r>
            <a:endParaRPr lang="az-Latn-AZ" altLang="ru-RU" sz="2600" dirty="0" smtClean="0">
              <a:solidFill>
                <a:schemeClr val="tx1"/>
              </a:solidFill>
              <a:latin typeface="Georgia" panose="02040502050405020303" pitchFamily="18" charset="0"/>
              <a:cs typeface="Georgia" panose="02040502050405020303" pitchFamily="18" charset="0"/>
              <a:sym typeface="+mn-ea"/>
            </a:endParaRPr>
          </a:p>
          <a:p>
            <a:pPr marL="0" lvl="1" indent="-457200" algn="l" fontAlgn="auto">
              <a:lnSpc>
                <a:spcPct val="150000"/>
              </a:lnSpc>
              <a:spcBef>
                <a:spcPts val="200"/>
              </a:spcBef>
              <a:spcAft>
                <a:spcPts val="200"/>
              </a:spcAft>
              <a:buSzTx/>
              <a:buFont typeface="Wingdings" panose="05000000000000000000" charset="0"/>
              <a:buChar char="§"/>
            </a:pPr>
            <a:r>
              <a:rPr lang="az-Latn-AZ" altLang="ru-RU" sz="2600" dirty="0" smtClean="0">
                <a:solidFill>
                  <a:schemeClr val="accent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90-95% of the owners </a:t>
            </a:r>
            <a:r>
              <a:rPr lang="en-US" altLang="az-Latn-AZ" sz="2600" dirty="0" smtClean="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-</a:t>
            </a:r>
            <a:r>
              <a:rPr lang="az-Latn-AZ" altLang="ru-RU" sz="2600" dirty="0" smtClean="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 interested in </a:t>
            </a:r>
            <a:r>
              <a:rPr lang="az-Latn-AZ" altLang="ru-RU" sz="2600" i="1" u="sng" dirty="0" smtClean="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commercialization </a:t>
            </a:r>
            <a:r>
              <a:rPr lang="en-US" altLang="az-Latn-AZ" sz="2600" i="1" u="sng" dirty="0" smtClean="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&amp;</a:t>
            </a:r>
            <a:r>
              <a:rPr lang="az-Latn-AZ" altLang="ru-RU" sz="2600" i="1" u="sng" dirty="0" smtClean="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 exhibiti</a:t>
            </a:r>
            <a:r>
              <a:rPr lang="en-US" altLang="az-Latn-AZ" sz="2600" i="1" u="sng" dirty="0" smtClean="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on;</a:t>
            </a:r>
            <a:endParaRPr lang="az-Latn-AZ" altLang="ru-RU" sz="2600" dirty="0" smtClean="0">
              <a:solidFill>
                <a:schemeClr val="tx1"/>
              </a:solidFill>
              <a:latin typeface="Georgia" panose="02040502050405020303" pitchFamily="18" charset="0"/>
              <a:cs typeface="Georgia" panose="02040502050405020303" pitchFamily="18" charset="0"/>
              <a:sym typeface="+mn-ea"/>
            </a:endParaRPr>
          </a:p>
          <a:p>
            <a:pPr marL="0" lvl="1" indent="-457200" algn="l" fontAlgn="auto">
              <a:lnSpc>
                <a:spcPct val="150000"/>
              </a:lnSpc>
              <a:spcBef>
                <a:spcPts val="200"/>
              </a:spcBef>
              <a:spcAft>
                <a:spcPts val="200"/>
              </a:spcAft>
              <a:buSzTx/>
              <a:buFont typeface="Wingdings" panose="05000000000000000000" charset="0"/>
              <a:buChar char="§"/>
            </a:pPr>
            <a:r>
              <a:rPr lang="az-Latn-AZ" altLang="ru-RU" sz="2600" dirty="0" smtClean="0">
                <a:solidFill>
                  <a:schemeClr val="accent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3 patents </a:t>
            </a:r>
            <a:r>
              <a:rPr lang="az-Latn-AZ" altLang="ru-RU" sz="2600" dirty="0" smtClean="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have </a:t>
            </a:r>
            <a:r>
              <a:rPr lang="az-Latn-AZ" altLang="ru-RU" sz="2600" i="1" u="sng" dirty="0" smtClean="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international registration</a:t>
            </a:r>
            <a:r>
              <a:rPr lang="en-US" altLang="az-Latn-AZ" sz="2600" dirty="0" smtClean="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.</a:t>
            </a:r>
            <a:endParaRPr lang="en-US" altLang="az-Latn-AZ" sz="2600" dirty="0" smtClean="0">
              <a:solidFill>
                <a:schemeClr val="tx1"/>
              </a:solidFill>
              <a:latin typeface="Georgia" panose="02040502050405020303" pitchFamily="18" charset="0"/>
              <a:cs typeface="Georgia" panose="02040502050405020303" pitchFamily="18" charset="0"/>
              <a:sym typeface="+mn-ea"/>
            </a:endParaRPr>
          </a:p>
          <a:p>
            <a:pPr marL="0" lvl="1" indent="-457200" algn="l" fontAlgn="auto">
              <a:lnSpc>
                <a:spcPct val="150000"/>
              </a:lnSpc>
              <a:spcBef>
                <a:spcPts val="200"/>
              </a:spcBef>
              <a:spcAft>
                <a:spcPts val="200"/>
              </a:spcAft>
              <a:buSzTx/>
              <a:buFont typeface="Wingdings" panose="05000000000000000000" charset="0"/>
              <a:buChar char="§"/>
            </a:pPr>
            <a:r>
              <a:rPr lang="az-Latn-AZ" altLang="ru-RU" sz="2600" dirty="0" smtClean="0">
                <a:solidFill>
                  <a:schemeClr val="accent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8</a:t>
            </a:r>
            <a:r>
              <a:rPr lang="en-US" altLang="az-Latn-AZ" sz="2600" dirty="0" smtClean="0">
                <a:solidFill>
                  <a:schemeClr val="accent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3</a:t>
            </a:r>
            <a:r>
              <a:rPr lang="az-Latn-AZ" altLang="ru-RU" sz="2600" dirty="0" smtClean="0">
                <a:solidFill>
                  <a:schemeClr val="accent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 patent</a:t>
            </a:r>
            <a:r>
              <a:rPr lang="en-US" altLang="az-Latn-AZ" sz="2600" dirty="0" smtClean="0">
                <a:solidFill>
                  <a:schemeClr val="accent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s</a:t>
            </a:r>
            <a:r>
              <a:rPr lang="az-Latn-AZ" altLang="ru-RU" sz="2600" dirty="0" smtClean="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 - </a:t>
            </a:r>
            <a:r>
              <a:rPr lang="en-US" altLang="az-Latn-AZ" sz="2600" dirty="0" smtClean="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Have got samples;</a:t>
            </a:r>
            <a:endParaRPr lang="az-Latn-AZ" altLang="ru-RU" sz="2600" i="1" u="sng" dirty="0" smtClean="0">
              <a:solidFill>
                <a:schemeClr val="tx1"/>
              </a:solidFill>
              <a:latin typeface="Georgia" panose="02040502050405020303" pitchFamily="18" charset="0"/>
              <a:cs typeface="Georgia" panose="02040502050405020303" pitchFamily="18" charset="0"/>
              <a:sym typeface="+mn-ea"/>
            </a:endParaRPr>
          </a:p>
          <a:p>
            <a:pPr marL="0" lvl="1" indent="-457200" algn="l" fontAlgn="auto">
              <a:lnSpc>
                <a:spcPct val="100000"/>
              </a:lnSpc>
              <a:buSzTx/>
              <a:buFont typeface="Wingdings" panose="05000000000000000000" charset="0"/>
              <a:buChar char="§"/>
            </a:pPr>
            <a:endParaRPr lang="az-Latn-AZ" altLang="ru-RU" sz="2600" dirty="0" smtClean="0">
              <a:solidFill>
                <a:schemeClr val="tx1"/>
              </a:solidFill>
              <a:highlight>
                <a:srgbClr val="FFFF00"/>
              </a:highlight>
              <a:latin typeface="Georgia" panose="02040502050405020303" pitchFamily="18" charset="0"/>
              <a:cs typeface="Georgia" panose="02040502050405020303" pitchFamily="18" charset="0"/>
              <a:sym typeface="+mn-ea"/>
            </a:endParaRPr>
          </a:p>
          <a:p>
            <a:pPr lvl="1" indent="-457200" algn="l" fontAlgn="auto">
              <a:lnSpc>
                <a:spcPct val="100000"/>
              </a:lnSpc>
              <a:buSzTx/>
              <a:buFont typeface="Wingdings" panose="05000000000000000000" charset="0"/>
              <a:buChar char="§"/>
            </a:pPr>
            <a:endParaRPr lang="az-Latn-AZ" altLang="ru-RU" sz="2600" dirty="0" smtClean="0">
              <a:solidFill>
                <a:schemeClr val="tx1"/>
              </a:solidFill>
              <a:highlight>
                <a:srgbClr val="FFFF00"/>
              </a:highlight>
              <a:latin typeface="Georgia" panose="02040502050405020303" pitchFamily="18" charset="0"/>
              <a:cs typeface="Georgia" panose="02040502050405020303" pitchFamily="18" charset="0"/>
              <a:sym typeface="+mn-ea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0000"/>
          </a:bodyPr>
          <a:lstStyle/>
          <a:p>
            <a:fld id="{B184872C-52A3-46D2-B01F-5A905DCE0D94}" type="slidenum">
              <a:rPr lang="az-Latn-AZ" altLang="en-GB" smtClean="0">
                <a:latin typeface="Georgia" panose="02040502050405020303" pitchFamily="18" charset="0"/>
                <a:cs typeface="Georgia" panose="02040502050405020303" pitchFamily="18" charset="0"/>
              </a:rPr>
            </a:fld>
            <a:endParaRPr lang="az-Latn-AZ" altLang="en-GB" smtClean="0">
              <a:latin typeface="Georgia" panose="02040502050405020303" pitchFamily="18" charset="0"/>
              <a:cs typeface="Georgia" panose="020405020504050203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EF6BF-651B-4E02-B8A0-4CA1914078B8}" type="datetime1">
              <a:rPr lang="en-GB" sz="1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</a:fld>
            <a:endParaRPr lang="en-GB" sz="1400" i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65" y="0"/>
            <a:ext cx="11490325" cy="540385"/>
          </a:xfrm>
        </p:spPr>
        <p:txBody>
          <a:bodyPr>
            <a:normAutofit/>
          </a:bodyPr>
          <a:lstStyle/>
          <a:p>
            <a:r>
              <a:rPr lang="en-US" altLang="az-Latn-AZ" sz="2800" dirty="0" smtClean="0">
                <a:latin typeface="Georgia" panose="02040502050405020303" pitchFamily="18" charset="0"/>
                <a:sym typeface="+mn-ea"/>
              </a:rPr>
              <a:t>2</a:t>
            </a:r>
            <a:r>
              <a:rPr lang="az-Latn-AZ" altLang="en-US" sz="2800" dirty="0" smtClean="0">
                <a:latin typeface="Georgia" panose="02040502050405020303" pitchFamily="18" charset="0"/>
                <a:sym typeface="+mn-ea"/>
              </a:rPr>
              <a:t>.</a:t>
            </a:r>
            <a:r>
              <a:rPr lang="en-US" altLang="az-Latn-AZ" sz="2800" dirty="0" smtClean="0">
                <a:latin typeface="Georgia" panose="02040502050405020303" pitchFamily="18" charset="0"/>
                <a:sym typeface="+mn-ea"/>
              </a:rPr>
              <a:t>10.</a:t>
            </a:r>
            <a:r>
              <a:rPr lang="az-Latn-AZ" altLang="en-US" sz="2800" dirty="0" smtClean="0">
                <a:latin typeface="Georgia" panose="02040502050405020303" pitchFamily="18" charset="0"/>
                <a:sym typeface="+mn-ea"/>
              </a:rPr>
              <a:t> </a:t>
            </a:r>
            <a:r>
              <a:rPr lang="en-US" altLang="az-Latn-AZ" sz="2800" dirty="0" smtClean="0">
                <a:latin typeface="Georgia" panose="02040502050405020303" pitchFamily="18" charset="0"/>
                <a:sym typeface="+mn-ea"/>
              </a:rPr>
              <a:t>Passed decisions based on the </a:t>
            </a:r>
            <a:r>
              <a:rPr lang="az-Latn-AZ" altLang="en-US" sz="2800" dirty="0" smtClean="0">
                <a:latin typeface="Georgia" panose="02040502050405020303" pitchFamily="18" charset="0"/>
                <a:sym typeface="+mn-ea"/>
              </a:rPr>
              <a:t>Metodolog</a:t>
            </a:r>
            <a:r>
              <a:rPr lang="en-US" altLang="az-Latn-AZ" sz="2800" dirty="0" smtClean="0">
                <a:latin typeface="Georgia" panose="02040502050405020303" pitchFamily="18" charset="0"/>
                <a:sym typeface="+mn-ea"/>
              </a:rPr>
              <a:t>y</a:t>
            </a:r>
            <a:endParaRPr lang="az-Latn-AZ" altLang="en-US" sz="2800" dirty="0" smtClean="0">
              <a:latin typeface="Georgia" panose="02040502050405020303" pitchFamily="18" charset="0"/>
              <a:sym typeface="+mn-ea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732790" y="985520"/>
            <a:ext cx="10963910" cy="4886960"/>
          </a:xfrm>
        </p:spPr>
        <p:txBody>
          <a:bodyPr>
            <a:noAutofit/>
          </a:bodyPr>
          <a:p>
            <a:pPr marL="342900" lvl="1" indent="-342900" algn="l" fontAlgn="auto">
              <a:spcBef>
                <a:spcPts val="1000"/>
              </a:spcBef>
              <a:spcAft>
                <a:spcPts val="1000"/>
              </a:spcAft>
              <a:buSzTx/>
              <a:buFont typeface="Wingdings" panose="05000000000000000000" charset="0"/>
              <a:buChar char="§"/>
            </a:pPr>
            <a:r>
              <a:rPr lang="en-US" altLang="az-Latn-AZ" sz="2300" dirty="0" smtClean="0">
                <a:solidFill>
                  <a:schemeClr val="accent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20</a:t>
            </a:r>
            <a:r>
              <a:rPr lang="az-Latn-AZ" altLang="ru-RU" sz="2300" dirty="0" smtClean="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 </a:t>
            </a:r>
            <a:r>
              <a:rPr lang="en-US" altLang="az-Latn-AZ" sz="2300" dirty="0" smtClean="0">
                <a:solidFill>
                  <a:schemeClr val="accent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patents</a:t>
            </a:r>
            <a:r>
              <a:rPr lang="az-Latn-AZ" altLang="ru-RU" sz="2300" dirty="0" smtClean="0"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 </a:t>
            </a:r>
            <a:r>
              <a:rPr lang="az-Latn-AZ" altLang="ru-RU" sz="2300" dirty="0" smtClean="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 -  business plan can be written for commercialization purposes;</a:t>
            </a:r>
            <a:endParaRPr lang="az-Latn-AZ" altLang="ru-RU" sz="2300" dirty="0" smtClean="0">
              <a:solidFill>
                <a:schemeClr val="tx1"/>
              </a:solidFill>
              <a:latin typeface="Georgia" panose="02040502050405020303" pitchFamily="18" charset="0"/>
              <a:cs typeface="Georgia" panose="02040502050405020303" pitchFamily="18" charset="0"/>
              <a:sym typeface="+mn-ea"/>
            </a:endParaRPr>
          </a:p>
          <a:p>
            <a:pPr marL="342900" lvl="1" indent="-342900" algn="l" fontAlgn="auto">
              <a:spcBef>
                <a:spcPts val="1000"/>
              </a:spcBef>
              <a:spcAft>
                <a:spcPts val="1000"/>
              </a:spcAft>
              <a:buSzTx/>
              <a:buFont typeface="Wingdings" panose="05000000000000000000" charset="0"/>
              <a:buChar char="§"/>
            </a:pPr>
            <a:r>
              <a:rPr lang="az-Latn-AZ" altLang="en-US" sz="2300" dirty="0" smtClean="0">
                <a:solidFill>
                  <a:schemeClr val="accent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7</a:t>
            </a:r>
            <a:r>
              <a:rPr lang="az-Latn-AZ" altLang="ru-RU" sz="2300" dirty="0" smtClean="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 </a:t>
            </a:r>
            <a:r>
              <a:rPr lang="en-US" altLang="az-Latn-AZ" sz="2300" dirty="0" smtClean="0">
                <a:solidFill>
                  <a:schemeClr val="accent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patents</a:t>
            </a:r>
            <a:r>
              <a:rPr lang="az-Latn-AZ" altLang="ru-RU" sz="2300" dirty="0" smtClean="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 -  decision to </a:t>
            </a:r>
            <a:r>
              <a:rPr lang="en-US" altLang="az-Latn-AZ" sz="2300" dirty="0" smtClean="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assist them in preparation of sample and testing</a:t>
            </a:r>
            <a:r>
              <a:rPr lang="az-Latn-AZ" altLang="ru-RU" sz="2300" dirty="0" smtClean="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. </a:t>
            </a:r>
            <a:endParaRPr lang="az-Latn-AZ" altLang="ru-RU" sz="2300" dirty="0" smtClean="0">
              <a:solidFill>
                <a:schemeClr val="tx1"/>
              </a:solidFill>
              <a:latin typeface="Georgia" panose="02040502050405020303" pitchFamily="18" charset="0"/>
              <a:cs typeface="Georgia" panose="02040502050405020303" pitchFamily="18" charset="0"/>
              <a:sym typeface="+mn-ea"/>
            </a:endParaRPr>
          </a:p>
          <a:p>
            <a:pPr marL="342900" lvl="1" indent="-342900" algn="l" fontAlgn="auto">
              <a:spcBef>
                <a:spcPts val="1000"/>
              </a:spcBef>
              <a:spcAft>
                <a:spcPts val="1000"/>
              </a:spcAft>
              <a:buSzTx/>
              <a:buFont typeface="Wingdings" panose="05000000000000000000" charset="0"/>
              <a:buChar char="§"/>
            </a:pPr>
            <a:r>
              <a:rPr lang="en-US" altLang="az-Latn-AZ" sz="2300" dirty="0" smtClean="0">
                <a:solidFill>
                  <a:schemeClr val="accent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62</a:t>
            </a:r>
            <a:r>
              <a:rPr lang="az-Latn-AZ" altLang="ru-RU" sz="2300" dirty="0" smtClean="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 </a:t>
            </a:r>
            <a:r>
              <a:rPr lang="en-US" altLang="az-Latn-AZ" sz="2300" dirty="0" smtClean="0">
                <a:solidFill>
                  <a:schemeClr val="accent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patents</a:t>
            </a:r>
            <a:r>
              <a:rPr lang="az-Latn-AZ" altLang="ru-RU" sz="2300" dirty="0" smtClean="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 - WAITING decision</a:t>
            </a:r>
            <a:r>
              <a:rPr lang="en-US" altLang="az-Latn-AZ" sz="2300" dirty="0" smtClean="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 for collecting necessary data and re-assesment</a:t>
            </a:r>
            <a:r>
              <a:rPr lang="az-Latn-AZ" altLang="ru-RU" sz="2300" dirty="0" smtClean="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;</a:t>
            </a:r>
            <a:endParaRPr lang="az-Latn-AZ" altLang="ru-RU" sz="2300" dirty="0" smtClean="0">
              <a:solidFill>
                <a:schemeClr val="tx1"/>
              </a:solidFill>
              <a:latin typeface="Georgia" panose="02040502050405020303" pitchFamily="18" charset="0"/>
              <a:cs typeface="Georgia" panose="02040502050405020303" pitchFamily="18" charset="0"/>
              <a:sym typeface="+mn-ea"/>
            </a:endParaRPr>
          </a:p>
          <a:p>
            <a:pPr marL="0" lvl="1" indent="-342900" algn="l" fontAlgn="auto">
              <a:spcBef>
                <a:spcPts val="1000"/>
              </a:spcBef>
              <a:spcAft>
                <a:spcPts val="1000"/>
              </a:spcAft>
              <a:buSzTx/>
              <a:buFont typeface="Wingdings" panose="05000000000000000000" charset="0"/>
              <a:buChar char="§"/>
            </a:pPr>
            <a:r>
              <a:rPr lang="az-Latn-AZ" altLang="ru-RU" sz="2300" dirty="0" smtClean="0">
                <a:solidFill>
                  <a:schemeClr val="accent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17 patent holders</a:t>
            </a:r>
            <a:r>
              <a:rPr lang="az-Latn-AZ" altLang="ru-RU" sz="2300" dirty="0" smtClean="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 - </a:t>
            </a:r>
            <a:r>
              <a:rPr lang="en-US" altLang="az-Latn-AZ" sz="2300" dirty="0" smtClean="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Beside to</a:t>
            </a:r>
            <a:r>
              <a:rPr lang="az-Latn-AZ" altLang="ru-RU" sz="2300" dirty="0" smtClean="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 </a:t>
            </a:r>
            <a:r>
              <a:rPr lang="en-US" altLang="az-Latn-AZ" sz="2300" dirty="0" smtClean="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waiting decision</a:t>
            </a:r>
            <a:r>
              <a:rPr lang="az-Latn-AZ" altLang="ru-RU" sz="2300" dirty="0" smtClean="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, </a:t>
            </a:r>
            <a:r>
              <a:rPr lang="en-US" altLang="az-Latn-AZ" sz="2300" dirty="0" smtClean="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consulting</a:t>
            </a:r>
            <a:r>
              <a:rPr lang="az-Latn-AZ" altLang="ru-RU" sz="2300" dirty="0" smtClean="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 and support</a:t>
            </a:r>
            <a:r>
              <a:rPr lang="en-US" altLang="az-Latn-AZ" sz="2300" dirty="0" smtClean="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ing</a:t>
            </a:r>
            <a:r>
              <a:rPr lang="az-Latn-AZ" altLang="ru-RU" sz="2300" dirty="0" smtClean="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 services can be provided;</a:t>
            </a:r>
            <a:r>
              <a:rPr lang="az-Latn-AZ" altLang="ru-RU" sz="2300" dirty="0" smtClean="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 </a:t>
            </a:r>
            <a:endParaRPr lang="az-Latn-AZ" altLang="ru-RU" sz="2300" dirty="0" smtClean="0">
              <a:solidFill>
                <a:schemeClr val="tx1"/>
              </a:solidFill>
              <a:latin typeface="Georgia" panose="02040502050405020303" pitchFamily="18" charset="0"/>
              <a:cs typeface="Georgia" panose="02040502050405020303" pitchFamily="18" charset="0"/>
              <a:sym typeface="+mn-ea"/>
            </a:endParaRPr>
          </a:p>
          <a:p>
            <a:pPr marL="0" lvl="1" indent="-342900" algn="l" fontAlgn="auto">
              <a:spcBef>
                <a:spcPts val="1000"/>
              </a:spcBef>
              <a:spcAft>
                <a:spcPts val="1000"/>
              </a:spcAft>
              <a:buSzTx/>
              <a:buFont typeface="Wingdings" panose="05000000000000000000" charset="0"/>
              <a:buChar char="§"/>
            </a:pPr>
            <a:r>
              <a:rPr lang="az-Latn-AZ" altLang="ru-RU" sz="2300" dirty="0" smtClean="0">
                <a:solidFill>
                  <a:schemeClr val="accent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30 patent holders</a:t>
            </a:r>
            <a:r>
              <a:rPr lang="az-Latn-AZ" altLang="ru-RU" sz="2300" dirty="0" smtClean="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- Provided preliminary advice;</a:t>
            </a:r>
            <a:endParaRPr lang="az-Latn-AZ" altLang="ru-RU" sz="2300" dirty="0" smtClean="0">
              <a:solidFill>
                <a:schemeClr val="tx1"/>
              </a:solidFill>
              <a:latin typeface="Georgia" panose="02040502050405020303" pitchFamily="18" charset="0"/>
              <a:cs typeface="Georgia" panose="02040502050405020303" pitchFamily="18" charset="0"/>
              <a:sym typeface="+mn-ea"/>
            </a:endParaRPr>
          </a:p>
          <a:p>
            <a:pPr marL="342900" lvl="1" indent="-342900" algn="l" fontAlgn="auto">
              <a:spcBef>
                <a:spcPts val="1000"/>
              </a:spcBef>
              <a:spcAft>
                <a:spcPts val="1000"/>
              </a:spcAft>
              <a:buSzTx/>
              <a:buFont typeface="Wingdings" panose="05000000000000000000" charset="0"/>
              <a:buChar char="§"/>
            </a:pPr>
            <a:r>
              <a:rPr lang="az-Latn-AZ" altLang="en-US" sz="2300" dirty="0" smtClean="0">
                <a:solidFill>
                  <a:schemeClr val="accent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8</a:t>
            </a:r>
            <a:r>
              <a:rPr lang="az-Latn-AZ" altLang="ru-RU" sz="2300" dirty="0" smtClean="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 </a:t>
            </a:r>
            <a:r>
              <a:rPr lang="en-US" altLang="az-Latn-AZ" sz="2300" dirty="0" smtClean="0">
                <a:solidFill>
                  <a:schemeClr val="accent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patents</a:t>
            </a:r>
            <a:r>
              <a:rPr lang="az-Latn-AZ" altLang="ru-RU" sz="2300" dirty="0" smtClean="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 - Removed from the list (3 of them because they </a:t>
            </a:r>
            <a:r>
              <a:rPr lang="en-US" altLang="az-Latn-AZ" sz="2300" dirty="0" smtClean="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were</a:t>
            </a:r>
            <a:r>
              <a:rPr lang="az-Latn-AZ" altLang="ru-RU" sz="2300" dirty="0" smtClean="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 not be extended, 4 because they were not interested, 2 because they were interested in giving only 4% and 10%).   </a:t>
            </a:r>
            <a:r>
              <a:rPr lang="az-Latn-AZ" altLang="ru-RU" sz="2300" dirty="0" smtClean="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										</a:t>
            </a:r>
            <a:endParaRPr lang="az-Latn-AZ" altLang="ru-RU" sz="2300" dirty="0" smtClean="0">
              <a:solidFill>
                <a:schemeClr val="tx1"/>
              </a:solidFill>
              <a:latin typeface="Georgia" panose="02040502050405020303" pitchFamily="18" charset="0"/>
              <a:cs typeface="Georgia" panose="02040502050405020303" pitchFamily="18" charset="0"/>
              <a:sym typeface="+mn-ea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0000"/>
          </a:bodyPr>
          <a:lstStyle/>
          <a:p>
            <a:fld id="{B184872C-52A3-46D2-B01F-5A905DCE0D94}" type="slidenum">
              <a:rPr lang="az-Latn-AZ" altLang="en-GB" smtClean="0">
                <a:latin typeface="Georgia" panose="02040502050405020303" pitchFamily="18" charset="0"/>
                <a:cs typeface="Georgia" panose="02040502050405020303" pitchFamily="18" charset="0"/>
              </a:rPr>
            </a:fld>
            <a:endParaRPr lang="az-Latn-AZ" altLang="en-GB" smtClean="0">
              <a:latin typeface="Georgia" panose="02040502050405020303" pitchFamily="18" charset="0"/>
              <a:cs typeface="Georgia" panose="020405020504050203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EF6BF-651B-4E02-B8A0-4CA1914078B8}" type="datetime1">
              <a:rPr lang="en-GB" sz="1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</a:fld>
            <a:endParaRPr lang="en-GB" sz="1400" i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930" y="144145"/>
            <a:ext cx="10754360" cy="540385"/>
          </a:xfrm>
        </p:spPr>
        <p:txBody>
          <a:bodyPr>
            <a:normAutofit/>
          </a:bodyPr>
          <a:lstStyle/>
          <a:p>
            <a:pPr algn="l">
              <a:buClrTx/>
              <a:buSzTx/>
              <a:buFontTx/>
            </a:pPr>
            <a:r>
              <a:rPr lang="en-US" altLang="az-Latn-AZ" sz="2800" dirty="0" smtClean="0">
                <a:latin typeface="Georgia" panose="02040502050405020303" pitchFamily="18" charset="0"/>
                <a:sym typeface="+mn-ea"/>
              </a:rPr>
              <a:t>2.11. Establishment of CTOs within Universities</a:t>
            </a:r>
            <a:endParaRPr lang="en-US" altLang="az-Latn-AZ" sz="2800" dirty="0" smtClean="0">
              <a:latin typeface="Georgia" panose="02040502050405020303" pitchFamily="18" charset="0"/>
              <a:sym typeface="+mn-ea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348105" y="1047115"/>
            <a:ext cx="9768205" cy="5125085"/>
          </a:xfrm>
        </p:spPr>
        <p:txBody>
          <a:bodyPr>
            <a:noAutofit/>
          </a:bodyPr>
          <a:p>
            <a:pPr lvl="1" indent="-457200" algn="l">
              <a:buSzTx/>
              <a:buFont typeface="Wingdings" panose="05000000000000000000" charset="0"/>
              <a:buChar char="§"/>
            </a:pPr>
            <a:r>
              <a:rPr lang="az-Latn-AZ" altLang="ru-RU" sz="2500" dirty="0" smtClean="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Since August 2022, negotiations have been held with various higher education institutions and scientific research institutes regarding various directions of cooperation.</a:t>
            </a:r>
            <a:r>
              <a:rPr lang="en-US" altLang="az-Latn-AZ" sz="2500" dirty="0" smtClean="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 In general:</a:t>
            </a:r>
            <a:r>
              <a:rPr lang="az-Latn-AZ" altLang="ru-RU" sz="2500" dirty="0" smtClean="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 </a:t>
            </a:r>
            <a:endParaRPr lang="az-Latn-AZ" altLang="ru-RU" sz="2500" dirty="0" smtClean="0">
              <a:solidFill>
                <a:schemeClr val="tx1"/>
              </a:solidFill>
              <a:latin typeface="Georgia" panose="02040502050405020303" pitchFamily="18" charset="0"/>
              <a:cs typeface="Georgia" panose="02040502050405020303" pitchFamily="18" charset="0"/>
              <a:sym typeface="+mn-ea"/>
            </a:endParaRPr>
          </a:p>
          <a:p>
            <a:pPr lvl="3" indent="-457200" algn="l">
              <a:buSzTx/>
              <a:buFont typeface="Wingdings" panose="05000000000000000000" charset="0"/>
              <a:buChar char="§"/>
            </a:pPr>
            <a:r>
              <a:rPr lang="az-Latn-AZ" altLang="ru-RU" sz="2500" dirty="0" smtClean="0">
                <a:solidFill>
                  <a:schemeClr val="accent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19 </a:t>
            </a:r>
            <a:r>
              <a:rPr lang="en-US" altLang="az-Latn-AZ" sz="2500" dirty="0" smtClean="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- </a:t>
            </a:r>
            <a:r>
              <a:rPr lang="az-Latn-AZ" altLang="ru-RU" sz="2500" dirty="0" smtClean="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Negotiations were conducted with 19 higher education institutions (total);</a:t>
            </a:r>
            <a:endParaRPr lang="az-Latn-AZ" altLang="ru-RU" sz="2500" dirty="0" smtClean="0">
              <a:solidFill>
                <a:schemeClr val="tx1"/>
              </a:solidFill>
              <a:latin typeface="Georgia" panose="02040502050405020303" pitchFamily="18" charset="0"/>
              <a:cs typeface="Georgia" panose="02040502050405020303" pitchFamily="18" charset="0"/>
              <a:sym typeface="+mn-ea"/>
            </a:endParaRPr>
          </a:p>
          <a:p>
            <a:pPr lvl="3" indent="-457200" algn="l">
              <a:buSzTx/>
              <a:buFont typeface="Wingdings" panose="05000000000000000000" charset="0"/>
              <a:buChar char="§"/>
            </a:pPr>
            <a:r>
              <a:rPr lang="az-Latn-AZ" altLang="ru-RU" sz="2500" dirty="0" smtClean="0">
                <a:solidFill>
                  <a:schemeClr val="accent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9</a:t>
            </a:r>
            <a:r>
              <a:rPr lang="en-US" altLang="az-Latn-AZ" sz="2500" dirty="0" smtClean="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 - </a:t>
            </a:r>
            <a:r>
              <a:rPr lang="az-Latn-AZ" altLang="ru-RU" sz="2500" dirty="0" smtClean="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An initial agreement was </a:t>
            </a:r>
            <a:r>
              <a:rPr lang="en-US" altLang="az-Latn-AZ" sz="2800" b="1" spc="-50" dirty="0" smtClean="0">
                <a:solidFill>
                  <a:schemeClr val="accent1"/>
                </a:solidFill>
                <a:latin typeface="Georgia" panose="02040502050405020303" pitchFamily="18" charset="0"/>
                <a:ea typeface="+mj-ea"/>
                <a:cs typeface="+mj-cs"/>
                <a:sym typeface="+mn-ea"/>
              </a:rPr>
              <a:t>reached </a:t>
            </a:r>
            <a:r>
              <a:rPr lang="az-Latn-AZ" altLang="ru-RU" sz="2500" dirty="0" smtClean="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on the organization of </a:t>
            </a:r>
            <a:r>
              <a:rPr lang="en-US" altLang="az-Latn-AZ" sz="2500" dirty="0" smtClean="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official</a:t>
            </a:r>
            <a:r>
              <a:rPr lang="az-Latn-AZ" altLang="ru-RU" sz="2500" dirty="0" smtClean="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 meeting</a:t>
            </a:r>
            <a:r>
              <a:rPr lang="en-US" altLang="az-Latn-AZ" sz="2500" dirty="0" smtClean="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s</a:t>
            </a:r>
            <a:r>
              <a:rPr lang="az-Latn-AZ" altLang="ru-RU" sz="2500" dirty="0" smtClean="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 with 9 higher education institutions;</a:t>
            </a:r>
            <a:endParaRPr lang="az-Latn-AZ" altLang="ru-RU" sz="2500" dirty="0" smtClean="0">
              <a:solidFill>
                <a:schemeClr val="tx1"/>
              </a:solidFill>
              <a:latin typeface="Georgia" panose="02040502050405020303" pitchFamily="18" charset="0"/>
              <a:cs typeface="Georgia" panose="02040502050405020303" pitchFamily="18" charset="0"/>
              <a:sym typeface="+mn-ea"/>
            </a:endParaRPr>
          </a:p>
          <a:p>
            <a:pPr marL="342900" lvl="1" indent="-342900" algn="l">
              <a:buSzTx/>
              <a:buFont typeface="Wingdings" panose="05000000000000000000" charset="0"/>
              <a:buChar char="§"/>
            </a:pPr>
            <a:r>
              <a:rPr lang="az-Latn-AZ" altLang="ru-RU" sz="2500" dirty="0" smtClean="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For the purpose of establishing T</a:t>
            </a:r>
            <a:r>
              <a:rPr lang="en-US" altLang="az-Latn-AZ" sz="2500" dirty="0" smtClean="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CO</a:t>
            </a:r>
            <a:r>
              <a:rPr lang="az-Latn-AZ" altLang="ru-RU" sz="2500" dirty="0" smtClean="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 at higher educational institutions:</a:t>
            </a:r>
            <a:endParaRPr lang="az-Latn-AZ" altLang="ru-RU" sz="2500" dirty="0" smtClean="0">
              <a:solidFill>
                <a:schemeClr val="tx1"/>
              </a:solidFill>
              <a:latin typeface="Georgia" panose="02040502050405020303" pitchFamily="18" charset="0"/>
              <a:cs typeface="Georgia" panose="02040502050405020303" pitchFamily="18" charset="0"/>
              <a:sym typeface="+mn-ea"/>
            </a:endParaRPr>
          </a:p>
          <a:p>
            <a:pPr marL="1257300" lvl="3" indent="-342900" algn="l">
              <a:buSzTx/>
              <a:buFont typeface="Wingdings" panose="05000000000000000000" charset="0"/>
              <a:buChar char="§"/>
            </a:pPr>
            <a:r>
              <a:rPr lang="az-Latn-AZ" altLang="ru-RU" sz="2500" dirty="0" smtClean="0">
                <a:solidFill>
                  <a:schemeClr val="accent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Memorandum </a:t>
            </a:r>
            <a:r>
              <a:rPr lang="az-Latn-AZ" altLang="ru-RU" sz="2500" dirty="0" smtClean="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and</a:t>
            </a:r>
            <a:endParaRPr lang="az-Latn-AZ" altLang="ru-RU" sz="2500" dirty="0" smtClean="0">
              <a:solidFill>
                <a:schemeClr val="tx1"/>
              </a:solidFill>
              <a:latin typeface="Georgia" panose="02040502050405020303" pitchFamily="18" charset="0"/>
              <a:cs typeface="Georgia" panose="02040502050405020303" pitchFamily="18" charset="0"/>
              <a:sym typeface="+mn-ea"/>
            </a:endParaRPr>
          </a:p>
          <a:p>
            <a:pPr marL="1257300" lvl="3" indent="-342900" algn="l">
              <a:buSzTx/>
              <a:buFont typeface="Wingdings" panose="05000000000000000000" charset="0"/>
              <a:buChar char="§"/>
            </a:pPr>
            <a:r>
              <a:rPr lang="en-US" altLang="az-Latn-AZ" sz="2500" dirty="0" smtClean="0">
                <a:solidFill>
                  <a:schemeClr val="accent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C</a:t>
            </a:r>
            <a:r>
              <a:rPr lang="az-Latn-AZ" altLang="ru-RU" sz="2500" dirty="0" smtClean="0">
                <a:solidFill>
                  <a:schemeClr val="accent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ontract</a:t>
            </a:r>
            <a:r>
              <a:rPr lang="en-US" altLang="az-Latn-AZ" sz="2500" dirty="0" smtClean="0">
                <a:solidFill>
                  <a:schemeClr val="accent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 sample</a:t>
            </a:r>
            <a:r>
              <a:rPr lang="az-Latn-AZ" altLang="ru-RU" sz="2500" dirty="0" smtClean="0">
                <a:solidFill>
                  <a:schemeClr val="accent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 </a:t>
            </a:r>
            <a:r>
              <a:rPr lang="az-Latn-AZ" altLang="ru-RU" sz="2500" dirty="0" smtClean="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has been prepared.</a:t>
            </a:r>
            <a:endParaRPr lang="az-Latn-AZ" altLang="ru-RU" sz="2500" dirty="0" smtClean="0">
              <a:solidFill>
                <a:schemeClr val="tx1"/>
              </a:solidFill>
              <a:latin typeface="Georgia" panose="02040502050405020303" pitchFamily="18" charset="0"/>
              <a:cs typeface="Georgia" panose="02040502050405020303" pitchFamily="18" charset="0"/>
              <a:sym typeface="+mn-ea"/>
            </a:endParaRPr>
          </a:p>
          <a:p>
            <a:pPr marL="342900" lvl="1" indent="-342900" algn="l">
              <a:buSzTx/>
              <a:buFont typeface="Wingdings" panose="05000000000000000000" charset="0"/>
              <a:buChar char="§"/>
            </a:pPr>
            <a:r>
              <a:rPr lang="en-US" altLang="az-Latn-AZ" sz="2500" dirty="0" smtClean="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We are now in the process of creation of TCO within Sumgait State University</a:t>
            </a:r>
            <a:r>
              <a:rPr lang="az-Latn-AZ" altLang="en-US" sz="2500" dirty="0" smtClean="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.</a:t>
            </a:r>
            <a:endParaRPr lang="az-Latn-AZ" altLang="ru-RU" sz="2500" dirty="0" smtClean="0">
              <a:solidFill>
                <a:schemeClr val="tx1"/>
              </a:solidFill>
              <a:latin typeface="Georgia" panose="02040502050405020303" pitchFamily="18" charset="0"/>
              <a:cs typeface="Georgia" panose="02040502050405020303" pitchFamily="18" charset="0"/>
              <a:sym typeface="+mn-ea"/>
            </a:endParaRPr>
          </a:p>
          <a:p>
            <a:pPr marL="0" lvl="8" indent="0" algn="l">
              <a:buSzTx/>
              <a:buNone/>
            </a:pPr>
            <a:r>
              <a:rPr lang="az-Latn-AZ" altLang="ru-RU" sz="2500" dirty="0" smtClean="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								</a:t>
            </a:r>
            <a:endParaRPr lang="az-Latn-AZ" altLang="ru-RU" sz="2500" dirty="0" smtClean="0">
              <a:solidFill>
                <a:schemeClr val="tx1"/>
              </a:solidFill>
              <a:latin typeface="Georgia" panose="02040502050405020303" pitchFamily="18" charset="0"/>
              <a:cs typeface="Georgia" panose="02040502050405020303" pitchFamily="18" charset="0"/>
              <a:sym typeface="+mn-ea"/>
            </a:endParaRPr>
          </a:p>
          <a:p>
            <a:pPr marL="0" lvl="8" indent="0" algn="l">
              <a:buSzTx/>
              <a:buNone/>
            </a:pPr>
            <a:endParaRPr lang="az-Latn-AZ" altLang="ru-RU" sz="2000" dirty="0" smtClean="0">
              <a:solidFill>
                <a:schemeClr val="tx1"/>
              </a:solidFill>
              <a:latin typeface="Georgia" panose="02040502050405020303" pitchFamily="18" charset="0"/>
              <a:cs typeface="Georgia" panose="02040502050405020303" pitchFamily="18" charset="0"/>
              <a:sym typeface="+mn-ea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0000"/>
          </a:bodyPr>
          <a:lstStyle/>
          <a:p>
            <a:fld id="{B184872C-52A3-46D2-B01F-5A905DCE0D94}" type="slidenum">
              <a:rPr lang="az-Latn-AZ" altLang="en-GB" smtClean="0">
                <a:latin typeface="Georgia" panose="02040502050405020303" pitchFamily="18" charset="0"/>
                <a:cs typeface="Georgia" panose="02040502050405020303" pitchFamily="18" charset="0"/>
              </a:rPr>
            </a:fld>
            <a:endParaRPr lang="az-Latn-AZ" altLang="en-GB" smtClean="0">
              <a:latin typeface="Georgia" panose="02040502050405020303" pitchFamily="18" charset="0"/>
              <a:cs typeface="Georgia" panose="020405020504050203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EF6BF-651B-4E02-B8A0-4CA1914078B8}" type="datetime1">
              <a:rPr lang="en-GB" sz="1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</a:fld>
            <a:endParaRPr lang="en-GB" sz="1400" i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2650" y="187960"/>
            <a:ext cx="10754360" cy="540385"/>
          </a:xfrm>
        </p:spPr>
        <p:txBody>
          <a:bodyPr>
            <a:normAutofit/>
          </a:bodyPr>
          <a:lstStyle/>
          <a:p>
            <a:r>
              <a:rPr lang="en-US" altLang="az-Latn-AZ" sz="2800" u="sng" dirty="0" smtClean="0">
                <a:solidFill>
                  <a:schemeClr val="accent6"/>
                </a:solidFill>
                <a:latin typeface="Georgia" panose="02040502050405020303" pitchFamily="18" charset="0"/>
                <a:sym typeface="+mn-ea"/>
              </a:rPr>
              <a:t>3</a:t>
            </a:r>
            <a:r>
              <a:rPr lang="az-Latn-AZ" altLang="en-US" sz="2800" u="sng" dirty="0" smtClean="0">
                <a:solidFill>
                  <a:schemeClr val="accent6"/>
                </a:solidFill>
                <a:latin typeface="Georgia" panose="02040502050405020303" pitchFamily="18" charset="0"/>
                <a:sym typeface="+mn-ea"/>
              </a:rPr>
              <a:t>.1. Work done in the field of international cooperation</a:t>
            </a:r>
            <a:endParaRPr lang="az-Latn-AZ" altLang="en-US" sz="2800" u="sng" dirty="0" smtClean="0">
              <a:solidFill>
                <a:schemeClr val="accent6"/>
              </a:solidFill>
              <a:latin typeface="Georgia" panose="02040502050405020303" pitchFamily="18" charset="0"/>
              <a:sym typeface="+mn-ea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087755" y="728345"/>
            <a:ext cx="9768205" cy="5734050"/>
          </a:xfrm>
        </p:spPr>
        <p:txBody>
          <a:bodyPr>
            <a:noAutofit/>
          </a:bodyPr>
          <a:p>
            <a:pPr marL="342900" lvl="1" indent="-342900" algn="l">
              <a:buSzTx/>
              <a:buFont typeface="Wingdings" panose="05000000000000000000" charset="0"/>
              <a:buChar char="§"/>
            </a:pPr>
            <a:r>
              <a:rPr lang="ru-RU" altLang="az-Latn-AZ" sz="2200" dirty="0" smtClean="0">
                <a:solidFill>
                  <a:schemeClr val="accent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WIPO</a:t>
            </a:r>
            <a:r>
              <a:rPr lang="ru-RU" altLang="az-Latn-AZ" sz="2200" dirty="0" smtClean="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 - Correspondence and participation in </a:t>
            </a:r>
            <a:r>
              <a:rPr lang="en-US" altLang="ru-RU" sz="2200" dirty="0" smtClean="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meetings, </a:t>
            </a:r>
            <a:r>
              <a:rPr lang="ru-RU" altLang="az-Latn-AZ" sz="2200" dirty="0" smtClean="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events, </a:t>
            </a:r>
            <a:r>
              <a:rPr lang="en-US" altLang="ru-RU" sz="2200" dirty="0" smtClean="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seminars </a:t>
            </a:r>
            <a:r>
              <a:rPr lang="ru-RU" altLang="az-Latn-AZ" sz="2200" dirty="0" smtClean="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;</a:t>
            </a:r>
            <a:endParaRPr lang="ru-RU" altLang="az-Latn-AZ" sz="2200" dirty="0" smtClean="0">
              <a:solidFill>
                <a:schemeClr val="tx1"/>
              </a:solidFill>
              <a:latin typeface="Georgia" panose="02040502050405020303" pitchFamily="18" charset="0"/>
              <a:cs typeface="Georgia" panose="02040502050405020303" pitchFamily="18" charset="0"/>
              <a:sym typeface="+mn-ea"/>
            </a:endParaRPr>
          </a:p>
          <a:p>
            <a:pPr marL="342900" lvl="1" indent="-342900" algn="l">
              <a:buSzTx/>
              <a:buFont typeface="Wingdings" panose="05000000000000000000" charset="0"/>
              <a:buChar char="§"/>
            </a:pPr>
            <a:endParaRPr lang="ru-RU" altLang="az-Latn-AZ" sz="2200" dirty="0" smtClean="0">
              <a:solidFill>
                <a:schemeClr val="tx1"/>
              </a:solidFill>
              <a:latin typeface="Georgia" panose="02040502050405020303" pitchFamily="18" charset="0"/>
              <a:cs typeface="Georgia" panose="02040502050405020303" pitchFamily="18" charset="0"/>
              <a:sym typeface="+mn-ea"/>
            </a:endParaRPr>
          </a:p>
          <a:p>
            <a:pPr marL="342900" lvl="1" indent="-342900" algn="l">
              <a:buSzTx/>
              <a:buFont typeface="Wingdings" panose="05000000000000000000" charset="0"/>
              <a:buChar char="§"/>
            </a:pPr>
            <a:r>
              <a:rPr lang="ru-RU" altLang="az-Latn-AZ" sz="2200" dirty="0" smtClean="0">
                <a:solidFill>
                  <a:schemeClr val="accent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Türkpatent</a:t>
            </a:r>
            <a:r>
              <a:rPr lang="ru-RU" altLang="az-Latn-AZ" sz="2200" dirty="0" smtClean="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 - about the "Technofest Azerbaijan" festival, geographical indications</a:t>
            </a:r>
            <a:endParaRPr lang="ru-RU" altLang="az-Latn-AZ" sz="2200" dirty="0" smtClean="0">
              <a:solidFill>
                <a:schemeClr val="tx1"/>
              </a:solidFill>
              <a:latin typeface="Georgia" panose="02040502050405020303" pitchFamily="18" charset="0"/>
              <a:cs typeface="Georgia" panose="02040502050405020303" pitchFamily="18" charset="0"/>
              <a:sym typeface="+mn-ea"/>
            </a:endParaRPr>
          </a:p>
          <a:p>
            <a:pPr marL="342900" lvl="1" indent="-342900" algn="l">
              <a:buSzTx/>
              <a:buFont typeface="Wingdings" panose="05000000000000000000" charset="0"/>
              <a:buChar char="§"/>
            </a:pPr>
            <a:endParaRPr lang="ru-RU" altLang="az-Latn-AZ" sz="2200" dirty="0" smtClean="0">
              <a:solidFill>
                <a:schemeClr val="tx1"/>
              </a:solidFill>
              <a:latin typeface="Georgia" panose="02040502050405020303" pitchFamily="18" charset="0"/>
              <a:cs typeface="Georgia" panose="02040502050405020303" pitchFamily="18" charset="0"/>
              <a:sym typeface="+mn-ea"/>
            </a:endParaRPr>
          </a:p>
          <a:p>
            <a:pPr marL="342900" lvl="1" indent="-342900" algn="l">
              <a:buSzTx/>
              <a:buFont typeface="Wingdings" panose="05000000000000000000" charset="0"/>
              <a:buChar char="§"/>
            </a:pPr>
            <a:r>
              <a:rPr lang="ru-RU" altLang="az-Latn-AZ" sz="2200" dirty="0" smtClean="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Negotiations were held with the</a:t>
            </a:r>
            <a:r>
              <a:rPr lang="ru-RU" altLang="az-Latn-AZ" sz="2200" dirty="0" smtClean="0">
                <a:solidFill>
                  <a:schemeClr val="accent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 CLDP</a:t>
            </a:r>
            <a:r>
              <a:rPr lang="ru-RU" altLang="az-Latn-AZ" sz="2200" dirty="0" smtClean="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 program of the American Chamber of Commerce, meetings were held in visual and video conference formats, experience was exchanged;</a:t>
            </a:r>
            <a:endParaRPr lang="ru-RU" altLang="az-Latn-AZ" sz="2200" dirty="0" smtClean="0">
              <a:solidFill>
                <a:schemeClr val="tx1"/>
              </a:solidFill>
              <a:latin typeface="Georgia" panose="02040502050405020303" pitchFamily="18" charset="0"/>
              <a:cs typeface="Georgia" panose="02040502050405020303" pitchFamily="18" charset="0"/>
              <a:sym typeface="+mn-ea"/>
            </a:endParaRPr>
          </a:p>
          <a:p>
            <a:pPr marL="342900" lvl="1" indent="-342900" algn="l">
              <a:buSzTx/>
              <a:buFont typeface="Wingdings" panose="05000000000000000000" charset="0"/>
              <a:buChar char="§"/>
            </a:pPr>
            <a:endParaRPr lang="ru-RU" altLang="az-Latn-AZ" sz="2200" dirty="0" smtClean="0">
              <a:solidFill>
                <a:schemeClr val="tx1"/>
              </a:solidFill>
              <a:latin typeface="Georgia" panose="02040502050405020303" pitchFamily="18" charset="0"/>
              <a:cs typeface="Georgia" panose="02040502050405020303" pitchFamily="18" charset="0"/>
              <a:sym typeface="+mn-ea"/>
            </a:endParaRPr>
          </a:p>
          <a:p>
            <a:pPr marL="342900" lvl="1" indent="-342900" algn="l">
              <a:buSzTx/>
              <a:buFont typeface="Wingdings" panose="05000000000000000000" charset="0"/>
              <a:buChar char="§"/>
            </a:pPr>
            <a:r>
              <a:rPr lang="ru-RU" altLang="az-Latn-AZ" sz="2200" dirty="0" smtClean="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Eurasian Patent Organization - Correspondence and participation in events </a:t>
            </a:r>
            <a:r>
              <a:rPr lang="ru-RU" altLang="az-Latn-AZ" sz="2200" dirty="0" smtClean="0">
                <a:solidFill>
                  <a:schemeClr val="accent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(EAPO)</a:t>
            </a:r>
            <a:endParaRPr lang="ru-RU" altLang="az-Latn-AZ" sz="2200" dirty="0" smtClean="0">
              <a:solidFill>
                <a:schemeClr val="accent1"/>
              </a:solidFill>
              <a:latin typeface="Georgia" panose="02040502050405020303" pitchFamily="18" charset="0"/>
              <a:cs typeface="Georgia" panose="02040502050405020303" pitchFamily="18" charset="0"/>
              <a:sym typeface="+mn-ea"/>
            </a:endParaRPr>
          </a:p>
          <a:p>
            <a:pPr marL="342900" lvl="1" indent="-342900" algn="l">
              <a:buSzTx/>
              <a:buFont typeface="Wingdings" panose="05000000000000000000" charset="0"/>
              <a:buChar char="§"/>
            </a:pPr>
            <a:endParaRPr lang="ru-RU" altLang="az-Latn-AZ" sz="2200" dirty="0" smtClean="0">
              <a:solidFill>
                <a:schemeClr val="accent1"/>
              </a:solidFill>
              <a:latin typeface="Georgia" panose="02040502050405020303" pitchFamily="18" charset="0"/>
              <a:cs typeface="Georgia" panose="02040502050405020303" pitchFamily="18" charset="0"/>
              <a:sym typeface="+mn-ea"/>
            </a:endParaRPr>
          </a:p>
          <a:p>
            <a:pPr marL="342900" lvl="1" indent="-342900" algn="l">
              <a:buSzTx/>
              <a:buFont typeface="Wingdings" panose="05000000000000000000" charset="0"/>
              <a:buChar char="§"/>
            </a:pPr>
            <a:r>
              <a:rPr lang="ru-RU" altLang="az-Latn-AZ" sz="2200" dirty="0" smtClean="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In accordance with the "Action Plan on cooperation between the innovation infrastructure of the Republic of Azerbaijan and the </a:t>
            </a:r>
            <a:r>
              <a:rPr lang="ru-RU" altLang="az-Latn-AZ" sz="2200" dirty="0" smtClean="0">
                <a:solidFill>
                  <a:schemeClr val="accent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Skolkovo </a:t>
            </a:r>
            <a:r>
              <a:rPr lang="ru-RU" altLang="az-Latn-AZ" sz="2200" dirty="0" smtClean="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Foundation in 2022-2023", a work plan was prepared in the relevant directions</a:t>
            </a:r>
            <a:endParaRPr lang="ru-RU" altLang="az-Latn-AZ" sz="2200" dirty="0" smtClean="0">
              <a:solidFill>
                <a:schemeClr val="tx1"/>
              </a:solidFill>
              <a:latin typeface="Georgia" panose="02040502050405020303" pitchFamily="18" charset="0"/>
              <a:cs typeface="Georgia" panose="02040502050405020303" pitchFamily="18" charset="0"/>
              <a:sym typeface="+mn-ea"/>
            </a:endParaRPr>
          </a:p>
          <a:p>
            <a:pPr marL="342900" lvl="1" indent="-342900" algn="l">
              <a:buSzTx/>
              <a:buFont typeface="Wingdings" panose="05000000000000000000" charset="0"/>
              <a:buChar char="§"/>
            </a:pPr>
            <a:endParaRPr lang="ru-RU" altLang="az-Latn-AZ" sz="2200" dirty="0" smtClean="0">
              <a:solidFill>
                <a:schemeClr val="accent1"/>
              </a:solidFill>
              <a:latin typeface="Georgia" panose="02040502050405020303" pitchFamily="18" charset="0"/>
              <a:cs typeface="Georgia" panose="02040502050405020303" pitchFamily="18" charset="0"/>
              <a:sym typeface="+mn-ea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0000"/>
          </a:bodyPr>
          <a:lstStyle/>
          <a:p>
            <a:fld id="{B184872C-52A3-46D2-B01F-5A905DCE0D94}" type="slidenum">
              <a:rPr lang="az-Latn-AZ" altLang="en-GB" smtClean="0">
                <a:latin typeface="Georgia" panose="02040502050405020303" pitchFamily="18" charset="0"/>
                <a:cs typeface="Georgia" panose="02040502050405020303" pitchFamily="18" charset="0"/>
              </a:rPr>
            </a:fld>
            <a:endParaRPr lang="az-Latn-AZ" altLang="en-GB" smtClean="0">
              <a:latin typeface="Georgia" panose="02040502050405020303" pitchFamily="18" charset="0"/>
              <a:cs typeface="Georgia" panose="020405020504050203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EF6BF-651B-4E02-B8A0-4CA1914078B8}" type="datetime1">
              <a:rPr lang="en-GB" sz="1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</a:fld>
            <a:endParaRPr lang="en-GB" sz="1400" i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2650" y="187960"/>
            <a:ext cx="10754360" cy="540385"/>
          </a:xfrm>
        </p:spPr>
        <p:txBody>
          <a:bodyPr>
            <a:normAutofit/>
          </a:bodyPr>
          <a:lstStyle/>
          <a:p>
            <a:r>
              <a:rPr lang="en-US" altLang="az-Latn-AZ" sz="2800" dirty="0" smtClean="0">
                <a:latin typeface="Georgia" panose="02040502050405020303" pitchFamily="18" charset="0"/>
                <a:sym typeface="+mn-ea"/>
              </a:rPr>
              <a:t>3</a:t>
            </a:r>
            <a:r>
              <a:rPr lang="az-Latn-AZ" altLang="en-US" sz="2800" dirty="0" smtClean="0">
                <a:latin typeface="Georgia" panose="02040502050405020303" pitchFamily="18" charset="0"/>
                <a:sym typeface="+mn-ea"/>
              </a:rPr>
              <a:t>.</a:t>
            </a:r>
            <a:r>
              <a:rPr lang="en-US" altLang="az-Latn-AZ" sz="2800" dirty="0" smtClean="0">
                <a:latin typeface="Georgia" panose="02040502050405020303" pitchFamily="18" charset="0"/>
                <a:sym typeface="+mn-ea"/>
              </a:rPr>
              <a:t>2</a:t>
            </a:r>
            <a:r>
              <a:rPr lang="az-Latn-AZ" altLang="en-US" sz="2800" dirty="0" smtClean="0">
                <a:latin typeface="Georgia" panose="02040502050405020303" pitchFamily="18" charset="0"/>
                <a:sym typeface="+mn-ea"/>
              </a:rPr>
              <a:t>. </a:t>
            </a:r>
            <a:r>
              <a:rPr lang="en-US" altLang="az-Latn-AZ" sz="2800" dirty="0" smtClean="0">
                <a:latin typeface="Georgia" panose="02040502050405020303" pitchFamily="18" charset="0"/>
                <a:sym typeface="+mn-ea"/>
              </a:rPr>
              <a:t>Collaborations with local institutions</a:t>
            </a:r>
            <a:endParaRPr lang="az-Latn-AZ" altLang="az-Latn-AZ" sz="2800" dirty="0" smtClean="0">
              <a:latin typeface="Georgia" panose="02040502050405020303" pitchFamily="18" charset="0"/>
              <a:sym typeface="+mn-ea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122680" y="977900"/>
            <a:ext cx="9768205" cy="5385435"/>
          </a:xfrm>
        </p:spPr>
        <p:txBody>
          <a:bodyPr>
            <a:noAutofit/>
          </a:bodyPr>
          <a:p>
            <a:pPr marL="0" lvl="1" indent="-342900" algn="l" fontAlgn="auto">
              <a:spcBef>
                <a:spcPts val="600"/>
              </a:spcBef>
              <a:spcAft>
                <a:spcPts val="600"/>
              </a:spcAft>
              <a:buSzTx/>
              <a:buFont typeface="Wingdings" panose="05000000000000000000" charset="0"/>
              <a:buChar char="§"/>
            </a:pPr>
            <a:r>
              <a:rPr lang="az-Latn-AZ" altLang="en-US" sz="2200" dirty="0" smtClean="0">
                <a:solidFill>
                  <a:schemeClr val="accent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Ministry of Economy, </a:t>
            </a:r>
            <a:r>
              <a:rPr lang="az-Latn-AZ" altLang="ru-RU" sz="2200" dirty="0" smtClean="0">
                <a:solidFill>
                  <a:schemeClr val="accent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Small and Medium Business Development Agency, Economic Zones Development Agency etc.</a:t>
            </a:r>
            <a:r>
              <a:rPr lang="en-US" altLang="az-Latn-AZ" sz="2200" dirty="0" smtClean="0">
                <a:solidFill>
                  <a:schemeClr val="accent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.</a:t>
            </a:r>
            <a:endParaRPr lang="az-Latn-AZ" altLang="ru-RU" sz="2200" dirty="0" smtClean="0">
              <a:solidFill>
                <a:schemeClr val="accent1"/>
              </a:solidFill>
              <a:latin typeface="Georgia" panose="02040502050405020303" pitchFamily="18" charset="0"/>
              <a:cs typeface="Georgia" panose="02040502050405020303" pitchFamily="18" charset="0"/>
              <a:sym typeface="+mn-ea"/>
            </a:endParaRPr>
          </a:p>
          <a:p>
            <a:pPr marL="342900" lvl="1" indent="-342900" algn="l" fontAlgn="auto">
              <a:spcBef>
                <a:spcPts val="600"/>
              </a:spcBef>
              <a:spcAft>
                <a:spcPts val="600"/>
              </a:spcAft>
              <a:buSzTx/>
              <a:buFont typeface="Wingdings" panose="05000000000000000000" charset="0"/>
              <a:buChar char="§"/>
            </a:pPr>
            <a:r>
              <a:rPr lang="az-Latn-AZ" altLang="ru-RU" sz="2200" dirty="0" smtClean="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Intensive meetings were held with the </a:t>
            </a:r>
            <a:r>
              <a:rPr lang="az-Latn-AZ" altLang="ru-RU" sz="2200" dirty="0" smtClean="0">
                <a:solidFill>
                  <a:schemeClr val="accent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Ministry of Education</a:t>
            </a:r>
            <a:r>
              <a:rPr lang="az-Latn-AZ" altLang="ru-RU" sz="2200" dirty="0" smtClean="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 and </a:t>
            </a:r>
            <a:r>
              <a:rPr lang="az-Latn-AZ" altLang="ru-RU" sz="2200" dirty="0" smtClean="0">
                <a:solidFill>
                  <a:schemeClr val="accent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Higher Education Institutions</a:t>
            </a:r>
            <a:r>
              <a:rPr lang="az-Latn-AZ" altLang="ru-RU" sz="2200" dirty="0" smtClean="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 under its jurisdiction, and work is being carried out in the following directions:</a:t>
            </a:r>
            <a:endParaRPr lang="az-Latn-AZ" altLang="ru-RU" sz="2200" dirty="0" smtClean="0">
              <a:solidFill>
                <a:schemeClr val="tx1"/>
              </a:solidFill>
              <a:latin typeface="Georgia" panose="02040502050405020303" pitchFamily="18" charset="0"/>
              <a:cs typeface="Georgia" panose="02040502050405020303" pitchFamily="18" charset="0"/>
              <a:sym typeface="+mn-ea"/>
            </a:endParaRPr>
          </a:p>
          <a:p>
            <a:pPr marL="0" lvl="1" indent="0" algn="l" fontAlgn="auto">
              <a:spcBef>
                <a:spcPts val="600"/>
              </a:spcBef>
              <a:spcAft>
                <a:spcPts val="600"/>
              </a:spcAft>
              <a:buSzTx/>
              <a:buFont typeface="Wingdings" panose="05000000000000000000" charset="0"/>
              <a:buNone/>
            </a:pPr>
            <a:r>
              <a:rPr lang="az-Latn-AZ" altLang="ru-RU" sz="1950" dirty="0" smtClean="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	(i) establishment of IP chairs;</a:t>
            </a:r>
            <a:endParaRPr lang="az-Latn-AZ" altLang="ru-RU" sz="1950" dirty="0" smtClean="0">
              <a:solidFill>
                <a:schemeClr val="tx1"/>
              </a:solidFill>
              <a:latin typeface="Georgia" panose="02040502050405020303" pitchFamily="18" charset="0"/>
              <a:cs typeface="Georgia" panose="02040502050405020303" pitchFamily="18" charset="0"/>
              <a:sym typeface="+mn-ea"/>
            </a:endParaRPr>
          </a:p>
          <a:p>
            <a:pPr marL="0" lvl="1" indent="0" algn="l" fontAlgn="auto">
              <a:spcBef>
                <a:spcPts val="600"/>
              </a:spcBef>
              <a:spcAft>
                <a:spcPts val="600"/>
              </a:spcAft>
              <a:buSzTx/>
              <a:buFont typeface="Wingdings" panose="05000000000000000000" charset="0"/>
              <a:buNone/>
            </a:pPr>
            <a:r>
              <a:rPr lang="az-Latn-AZ" altLang="ru-RU" sz="1950" dirty="0" smtClean="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	(ii) establishment of TKOs;</a:t>
            </a:r>
            <a:endParaRPr lang="az-Latn-AZ" altLang="ru-RU" sz="1950" dirty="0" smtClean="0">
              <a:solidFill>
                <a:schemeClr val="tx1"/>
              </a:solidFill>
              <a:latin typeface="Georgia" panose="02040502050405020303" pitchFamily="18" charset="0"/>
              <a:cs typeface="Georgia" panose="02040502050405020303" pitchFamily="18" charset="0"/>
              <a:sym typeface="+mn-ea"/>
            </a:endParaRPr>
          </a:p>
          <a:p>
            <a:pPr marL="962660" lvl="1" indent="-962660" algn="l" fontAlgn="auto">
              <a:spcBef>
                <a:spcPts val="600"/>
              </a:spcBef>
              <a:spcAft>
                <a:spcPts val="600"/>
              </a:spcAft>
              <a:buSzTx/>
              <a:buFont typeface="Wingdings" panose="05000000000000000000" charset="0"/>
              <a:buNone/>
            </a:pPr>
            <a:r>
              <a:rPr lang="az-Latn-AZ" altLang="ru-RU" sz="1950" dirty="0" smtClean="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	(iii) support for the registration of IFNs of inventors and participation in exhibitions;</a:t>
            </a:r>
            <a:endParaRPr lang="az-Latn-AZ" altLang="ru-RU" sz="1950" dirty="0" smtClean="0">
              <a:solidFill>
                <a:schemeClr val="tx1"/>
              </a:solidFill>
              <a:latin typeface="Georgia" panose="02040502050405020303" pitchFamily="18" charset="0"/>
              <a:cs typeface="Georgia" panose="02040502050405020303" pitchFamily="18" charset="0"/>
              <a:sym typeface="+mn-ea"/>
            </a:endParaRPr>
          </a:p>
          <a:p>
            <a:pPr marL="0" lvl="1" indent="0" algn="l" fontAlgn="auto">
              <a:spcBef>
                <a:spcPts val="600"/>
              </a:spcBef>
              <a:spcAft>
                <a:spcPts val="600"/>
              </a:spcAft>
              <a:buSzTx/>
              <a:buFont typeface="Wingdings" panose="05000000000000000000" charset="0"/>
              <a:buNone/>
            </a:pPr>
            <a:r>
              <a:rPr lang="az-Latn-AZ" altLang="ru-RU" sz="1950" dirty="0" smtClean="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	(iv) Holding informational meetings, conferences, seminars</a:t>
            </a:r>
            <a:endParaRPr lang="az-Latn-AZ" altLang="ru-RU" sz="1955" dirty="0" smtClean="0">
              <a:solidFill>
                <a:schemeClr val="tx1"/>
              </a:solidFill>
              <a:latin typeface="Georgia" panose="02040502050405020303" pitchFamily="18" charset="0"/>
              <a:cs typeface="Georgia" panose="02040502050405020303" pitchFamily="18" charset="0"/>
              <a:sym typeface="+mn-ea"/>
            </a:endParaRPr>
          </a:p>
          <a:p>
            <a:pPr marL="342900" lvl="1" indent="-342900" algn="l" fontAlgn="auto">
              <a:spcBef>
                <a:spcPts val="600"/>
              </a:spcBef>
              <a:spcAft>
                <a:spcPts val="600"/>
              </a:spcAft>
              <a:buSzTx/>
              <a:buFont typeface="Wingdings" panose="05000000000000000000" charset="0"/>
              <a:buChar char="§"/>
            </a:pPr>
            <a:r>
              <a:rPr lang="az-Latn-AZ" altLang="ru-RU" sz="1950" dirty="0" smtClean="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First of all - Baku State University; Sumgait State University; Baku Engineering University; University of Architecture and Construction; University of Economics.</a:t>
            </a:r>
            <a:endParaRPr lang="az-Latn-AZ" altLang="ru-RU" sz="1955" dirty="0" smtClean="0">
              <a:solidFill>
                <a:schemeClr val="tx1"/>
              </a:solidFill>
              <a:latin typeface="Georgia" panose="02040502050405020303" pitchFamily="18" charset="0"/>
              <a:cs typeface="Georgia" panose="02040502050405020303" pitchFamily="18" charset="0"/>
              <a:sym typeface="+mn-ea"/>
            </a:endParaRPr>
          </a:p>
          <a:p>
            <a:pPr marL="342900" lvl="1" indent="-342900" algn="l" fontAlgn="auto">
              <a:spcBef>
                <a:spcPts val="600"/>
              </a:spcBef>
              <a:spcAft>
                <a:spcPts val="600"/>
              </a:spcAft>
              <a:buSzTx/>
              <a:buFont typeface="Wingdings" panose="05000000000000000000" charset="0"/>
              <a:buChar char="§"/>
            </a:pPr>
            <a:r>
              <a:rPr lang="az-Latn-AZ" altLang="ru-RU" sz="2200" dirty="0" smtClean="0">
                <a:solidFill>
                  <a:schemeClr val="accent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Azerbaijan National Academy of Sciences</a:t>
            </a:r>
            <a:r>
              <a:rPr lang="az-Latn-AZ" altLang="ru-RU" sz="2200" dirty="0" smtClean="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 and </a:t>
            </a:r>
            <a:r>
              <a:rPr lang="az-Latn-AZ" altLang="ru-RU" sz="2200" dirty="0" smtClean="0">
                <a:solidFill>
                  <a:schemeClr val="accent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Ministry of Digital Development and Transport</a:t>
            </a:r>
            <a:endParaRPr lang="az-Latn-AZ" altLang="ru-RU" sz="2200" dirty="0" smtClean="0">
              <a:solidFill>
                <a:schemeClr val="accent1"/>
              </a:solidFill>
              <a:latin typeface="Georgia" panose="02040502050405020303" pitchFamily="18" charset="0"/>
              <a:cs typeface="Georgia" panose="02040502050405020303" pitchFamily="18" charset="0"/>
              <a:sym typeface="+mn-ea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0000"/>
          </a:bodyPr>
          <a:lstStyle/>
          <a:p>
            <a:fld id="{B184872C-52A3-46D2-B01F-5A905DCE0D94}" type="slidenum">
              <a:rPr lang="az-Latn-AZ" altLang="en-GB" smtClean="0">
                <a:latin typeface="Georgia" panose="02040502050405020303" pitchFamily="18" charset="0"/>
                <a:cs typeface="Georgia" panose="02040502050405020303" pitchFamily="18" charset="0"/>
              </a:rPr>
            </a:fld>
            <a:endParaRPr lang="az-Latn-AZ" altLang="en-GB" smtClean="0">
              <a:latin typeface="Georgia" panose="02040502050405020303" pitchFamily="18" charset="0"/>
              <a:cs typeface="Georgia" panose="020405020504050203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EF6BF-651B-4E02-B8A0-4CA1914078B8}" type="datetime1">
              <a:rPr lang="en-GB" sz="1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</a:fld>
            <a:endParaRPr lang="en-GB" sz="1400" i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2650" y="187960"/>
            <a:ext cx="10754360" cy="540385"/>
          </a:xfrm>
        </p:spPr>
        <p:txBody>
          <a:bodyPr>
            <a:normAutofit/>
          </a:bodyPr>
          <a:lstStyle/>
          <a:p>
            <a:r>
              <a:rPr lang="az-Latn-AZ" altLang="en-US" sz="2800" u="sng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  <a:sym typeface="+mn-ea"/>
              </a:rPr>
              <a:t>4.1. </a:t>
            </a:r>
            <a:r>
              <a:rPr altLang="en-US" sz="2800" u="sng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  <a:sym typeface="+mn-ea"/>
              </a:rPr>
              <a:t>WIPO-</a:t>
            </a:r>
            <a:r>
              <a:rPr lang="en-US" sz="2800" u="sng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  <a:sym typeface="+mn-ea"/>
              </a:rPr>
              <a:t>EAPO</a:t>
            </a:r>
            <a:r>
              <a:rPr altLang="en-US" sz="2800" u="sng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  <a:sym typeface="+mn-ea"/>
              </a:rPr>
              <a:t>-IPA cooperation regarding technoparks</a:t>
            </a:r>
            <a:endParaRPr altLang="en-US" sz="2800" u="sng" dirty="0" smtClean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  <a:sym typeface="+mn-ea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087755" y="728345"/>
            <a:ext cx="9768205" cy="5728335"/>
          </a:xfrm>
        </p:spPr>
        <p:txBody>
          <a:bodyPr>
            <a:noAutofit/>
          </a:bodyPr>
          <a:p>
            <a:pPr marL="0" lvl="1" indent="0" algn="l">
              <a:buSzTx/>
              <a:buFont typeface="Wingdings" panose="05000000000000000000" charset="0"/>
              <a:buNone/>
            </a:pPr>
            <a:endParaRPr lang="az-Latn-AZ" altLang="ru-RU" sz="2200" dirty="0" smtClean="0">
              <a:solidFill>
                <a:schemeClr val="tx1"/>
              </a:solidFill>
              <a:latin typeface="Georgia" panose="02040502050405020303" pitchFamily="18" charset="0"/>
              <a:cs typeface="Georgia" panose="02040502050405020303" pitchFamily="18" charset="0"/>
              <a:sym typeface="+mn-ea"/>
            </a:endParaRPr>
          </a:p>
          <a:p>
            <a:pPr marL="342900" lvl="1" indent="-342900" algn="l">
              <a:buSzTx/>
              <a:buFont typeface="Wingdings" panose="05000000000000000000" charset="0"/>
              <a:buChar char="§"/>
            </a:pPr>
            <a:r>
              <a:rPr lang="en-US" altLang="az-Latn-AZ" sz="2200" b="1" dirty="0" smtClean="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Legislation regulating the activity of technopark</a:t>
            </a:r>
            <a:r>
              <a:rPr lang="az-Latn-AZ" altLang="ru-RU" sz="2200" dirty="0" smtClean="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s</a:t>
            </a:r>
            <a:endParaRPr lang="az-Latn-AZ" altLang="ru-RU" sz="2200" dirty="0" smtClean="0">
              <a:solidFill>
                <a:schemeClr val="tx1"/>
              </a:solidFill>
              <a:latin typeface="Georgia" panose="02040502050405020303" pitchFamily="18" charset="0"/>
              <a:cs typeface="Georgia" panose="02040502050405020303" pitchFamily="18" charset="0"/>
              <a:sym typeface="+mn-ea"/>
            </a:endParaRPr>
          </a:p>
          <a:p>
            <a:pPr marL="800100" lvl="2" indent="-342900" algn="l">
              <a:buSzTx/>
              <a:buFont typeface="Wingdings" panose="05000000000000000000" charset="0"/>
              <a:buChar char="§"/>
            </a:pPr>
            <a:r>
              <a:rPr lang="en-US" altLang="az-Latn-AZ" sz="2200" dirty="0" smtClean="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T</a:t>
            </a:r>
            <a:r>
              <a:rPr lang="az-Latn-AZ" altLang="ru-RU" sz="2200" dirty="0" smtClean="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here is no</a:t>
            </a:r>
            <a:r>
              <a:rPr lang="en-US" altLang="az-Latn-AZ" sz="2200" dirty="0" smtClean="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t a separate law on tehcnoparks</a:t>
            </a:r>
            <a:r>
              <a:rPr lang="az-Latn-AZ" altLang="ru-RU" sz="2200" dirty="0" smtClean="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;</a:t>
            </a:r>
            <a:endParaRPr lang="az-Latn-AZ" altLang="ru-RU" sz="2200" dirty="0" smtClean="0">
              <a:solidFill>
                <a:schemeClr val="tx1"/>
              </a:solidFill>
              <a:latin typeface="Georgia" panose="02040502050405020303" pitchFamily="18" charset="0"/>
              <a:cs typeface="Georgia" panose="02040502050405020303" pitchFamily="18" charset="0"/>
              <a:sym typeface="+mn-ea"/>
            </a:endParaRPr>
          </a:p>
          <a:p>
            <a:pPr marL="800100" lvl="2" indent="-342900" algn="l">
              <a:buSzTx/>
              <a:buFont typeface="Wingdings" panose="05000000000000000000" charset="0"/>
              <a:buChar char="§"/>
            </a:pPr>
            <a:r>
              <a:rPr lang="az-Latn-AZ" altLang="ru-RU" sz="2200" dirty="0" smtClean="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Model Regulation;</a:t>
            </a:r>
            <a:endParaRPr lang="az-Latn-AZ" altLang="ru-RU" sz="2200" dirty="0" smtClean="0">
              <a:solidFill>
                <a:schemeClr val="tx1"/>
              </a:solidFill>
              <a:latin typeface="Georgia" panose="02040502050405020303" pitchFamily="18" charset="0"/>
              <a:cs typeface="Georgia" panose="02040502050405020303" pitchFamily="18" charset="0"/>
              <a:sym typeface="+mn-ea"/>
            </a:endParaRPr>
          </a:p>
          <a:p>
            <a:pPr marL="800100" lvl="2" indent="-342900" algn="l">
              <a:buSzTx/>
              <a:buFont typeface="Wingdings" panose="05000000000000000000" charset="0"/>
              <a:buChar char="§"/>
            </a:pPr>
            <a:r>
              <a:rPr lang="en-US" altLang="az-Latn-AZ" sz="2200" dirty="0" smtClean="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Charters</a:t>
            </a:r>
            <a:r>
              <a:rPr lang="az-Latn-AZ" altLang="ru-RU" sz="2200" dirty="0" smtClean="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 of the Agency and </a:t>
            </a:r>
            <a:r>
              <a:rPr lang="en-US" altLang="az-Latn-AZ" sz="2200" dirty="0" smtClean="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CCTT</a:t>
            </a:r>
            <a:r>
              <a:rPr lang="az-Latn-AZ" altLang="ru-RU" sz="2200" dirty="0" smtClean="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;</a:t>
            </a:r>
            <a:endParaRPr lang="az-Latn-AZ" altLang="ru-RU" sz="2200" dirty="0" smtClean="0">
              <a:solidFill>
                <a:schemeClr val="tx1"/>
              </a:solidFill>
              <a:latin typeface="Georgia" panose="02040502050405020303" pitchFamily="18" charset="0"/>
              <a:cs typeface="Georgia" panose="02040502050405020303" pitchFamily="18" charset="0"/>
              <a:sym typeface="+mn-ea"/>
            </a:endParaRPr>
          </a:p>
          <a:p>
            <a:pPr marL="800100" lvl="2" indent="-342900" algn="l">
              <a:buSzTx/>
              <a:buFont typeface="Wingdings" panose="05000000000000000000" charset="0"/>
              <a:buChar char="§"/>
            </a:pPr>
            <a:r>
              <a:rPr lang="az-Latn-AZ" altLang="ru-RU" sz="2200" dirty="0" smtClean="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Legislation in the field of Intellectual Property</a:t>
            </a:r>
            <a:r>
              <a:rPr lang="en-US" altLang="az-Latn-AZ" sz="2200" dirty="0" smtClean="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 etc</a:t>
            </a:r>
            <a:r>
              <a:rPr lang="az-Latn-AZ" altLang="ru-RU" sz="2200" dirty="0" smtClean="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.</a:t>
            </a:r>
            <a:endParaRPr lang="az-Latn-AZ" altLang="ru-RU" sz="2200" dirty="0" smtClean="0">
              <a:solidFill>
                <a:schemeClr val="tx1"/>
              </a:solidFill>
              <a:latin typeface="Georgia" panose="02040502050405020303" pitchFamily="18" charset="0"/>
              <a:cs typeface="Georgia" panose="02040502050405020303" pitchFamily="18" charset="0"/>
              <a:sym typeface="+mn-ea"/>
            </a:endParaRPr>
          </a:p>
          <a:p>
            <a:pPr marL="800100" lvl="2" indent="-342900" algn="l">
              <a:buSzTx/>
              <a:buFont typeface="Wingdings" panose="05000000000000000000" charset="0"/>
              <a:buChar char="§"/>
            </a:pPr>
            <a:endParaRPr lang="az-Latn-AZ" altLang="ru-RU" sz="2200" dirty="0" smtClean="0">
              <a:solidFill>
                <a:schemeClr val="tx1"/>
              </a:solidFill>
              <a:latin typeface="Georgia" panose="02040502050405020303" pitchFamily="18" charset="0"/>
              <a:cs typeface="Georgia" panose="02040502050405020303" pitchFamily="18" charset="0"/>
              <a:sym typeface="+mn-ea"/>
            </a:endParaRPr>
          </a:p>
          <a:p>
            <a:pPr marL="342900" lvl="1" indent="-342900" algn="l">
              <a:buSzTx/>
              <a:buFont typeface="Wingdings" panose="05000000000000000000" charset="0"/>
              <a:buChar char="§"/>
            </a:pPr>
            <a:r>
              <a:rPr lang="az-Latn-AZ" altLang="ru-RU" sz="2200" b="1" dirty="0" smtClean="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Opportunities created for residents of technoparks</a:t>
            </a:r>
            <a:endParaRPr lang="az-Latn-AZ" altLang="ru-RU" sz="2200" b="1" dirty="0" smtClean="0">
              <a:solidFill>
                <a:schemeClr val="tx1"/>
              </a:solidFill>
              <a:latin typeface="Georgia" panose="02040502050405020303" pitchFamily="18" charset="0"/>
              <a:cs typeface="Georgia" panose="02040502050405020303" pitchFamily="18" charset="0"/>
              <a:sym typeface="+mn-ea"/>
            </a:endParaRPr>
          </a:p>
          <a:p>
            <a:pPr marL="1257300" lvl="3" indent="-342900" algn="l">
              <a:buSzTx/>
              <a:buFont typeface="Wingdings" panose="05000000000000000000" charset="0"/>
              <a:buChar char="§"/>
            </a:pPr>
            <a:r>
              <a:rPr lang="az-Latn-AZ" altLang="ru-RU" sz="1925" dirty="0" smtClean="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Grants;</a:t>
            </a:r>
            <a:endParaRPr lang="az-Latn-AZ" altLang="ru-RU" sz="1925" dirty="0" smtClean="0">
              <a:solidFill>
                <a:schemeClr val="tx1"/>
              </a:solidFill>
              <a:latin typeface="Georgia" panose="02040502050405020303" pitchFamily="18" charset="0"/>
              <a:cs typeface="Georgia" panose="02040502050405020303" pitchFamily="18" charset="0"/>
              <a:sym typeface="+mn-ea"/>
            </a:endParaRPr>
          </a:p>
          <a:p>
            <a:pPr marL="1257300" lvl="3" indent="-342900" algn="l">
              <a:buSzTx/>
              <a:buFont typeface="Wingdings" panose="05000000000000000000" charset="0"/>
              <a:buChar char="§"/>
            </a:pPr>
            <a:r>
              <a:rPr lang="az-Latn-AZ" altLang="ru-RU" sz="2200" dirty="0" smtClean="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Subsidies;</a:t>
            </a:r>
            <a:endParaRPr lang="az-Latn-AZ" altLang="ru-RU" sz="2200" dirty="0" smtClean="0">
              <a:solidFill>
                <a:schemeClr val="tx1"/>
              </a:solidFill>
              <a:latin typeface="Georgia" panose="02040502050405020303" pitchFamily="18" charset="0"/>
              <a:cs typeface="Georgia" panose="02040502050405020303" pitchFamily="18" charset="0"/>
              <a:sym typeface="+mn-ea"/>
            </a:endParaRPr>
          </a:p>
          <a:p>
            <a:pPr marL="1257300" lvl="3" indent="-342900" algn="l">
              <a:buSzTx/>
              <a:buFont typeface="Wingdings" panose="05000000000000000000" charset="0"/>
              <a:buChar char="§"/>
            </a:pPr>
            <a:r>
              <a:rPr lang="az-Latn-AZ" altLang="ru-RU" sz="1925" dirty="0" smtClean="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Discounted loans;</a:t>
            </a:r>
            <a:endParaRPr lang="az-Latn-AZ" altLang="ru-RU" sz="1925" dirty="0" smtClean="0">
              <a:solidFill>
                <a:schemeClr val="tx1"/>
              </a:solidFill>
              <a:latin typeface="Georgia" panose="02040502050405020303" pitchFamily="18" charset="0"/>
              <a:cs typeface="Georgia" panose="02040502050405020303" pitchFamily="18" charset="0"/>
              <a:sym typeface="+mn-ea"/>
            </a:endParaRPr>
          </a:p>
          <a:p>
            <a:pPr marL="1257300" lvl="3" indent="-342900" algn="l">
              <a:buSzTx/>
              <a:buFont typeface="Wingdings" panose="05000000000000000000" charset="0"/>
              <a:buChar char="§"/>
            </a:pPr>
            <a:r>
              <a:rPr lang="az-Latn-AZ" altLang="ru-RU" sz="1925" dirty="0" smtClean="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Tax benefits;</a:t>
            </a:r>
            <a:endParaRPr lang="az-Latn-AZ" altLang="ru-RU" sz="1925" dirty="0" smtClean="0">
              <a:solidFill>
                <a:schemeClr val="tx1"/>
              </a:solidFill>
              <a:latin typeface="Georgia" panose="02040502050405020303" pitchFamily="18" charset="0"/>
              <a:cs typeface="Georgia" panose="02040502050405020303" pitchFamily="18" charset="0"/>
              <a:sym typeface="+mn-ea"/>
            </a:endParaRPr>
          </a:p>
          <a:p>
            <a:pPr marL="1257300" lvl="3" indent="-342900" algn="l">
              <a:buSzTx/>
              <a:buFont typeface="Wingdings" panose="05000000000000000000" charset="0"/>
              <a:buChar char="§"/>
            </a:pPr>
            <a:r>
              <a:rPr lang="az-Latn-AZ" altLang="ru-RU" sz="1925" dirty="0" smtClean="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Discounts on fees.</a:t>
            </a:r>
            <a:endParaRPr lang="az-Latn-AZ" altLang="ru-RU" sz="1925" dirty="0" smtClean="0">
              <a:solidFill>
                <a:schemeClr val="tx1"/>
              </a:solidFill>
              <a:latin typeface="Georgia" panose="02040502050405020303" pitchFamily="18" charset="0"/>
              <a:cs typeface="Georgia" panose="02040502050405020303" pitchFamily="18" charset="0"/>
              <a:sym typeface="+mn-ea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0000"/>
          </a:bodyPr>
          <a:lstStyle/>
          <a:p>
            <a:fld id="{B184872C-52A3-46D2-B01F-5A905DCE0D94}" type="slidenum">
              <a:rPr lang="az-Latn-AZ" altLang="en-GB" smtClean="0">
                <a:latin typeface="Georgia" panose="02040502050405020303" pitchFamily="18" charset="0"/>
                <a:cs typeface="Georgia" panose="02040502050405020303" pitchFamily="18" charset="0"/>
              </a:rPr>
            </a:fld>
            <a:endParaRPr lang="az-Latn-AZ" altLang="en-GB" smtClean="0">
              <a:latin typeface="Georgia" panose="02040502050405020303" pitchFamily="18" charset="0"/>
              <a:cs typeface="Georgia" panose="020405020504050203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EF6BF-651B-4E02-B8A0-4CA1914078B8}" type="datetime1">
              <a:rPr lang="en-GB" sz="1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</a:fld>
            <a:endParaRPr lang="en-GB" sz="1400" i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2650" y="187960"/>
            <a:ext cx="10754360" cy="540385"/>
          </a:xfrm>
        </p:spPr>
        <p:txBody>
          <a:bodyPr>
            <a:normAutofit/>
          </a:bodyPr>
          <a:lstStyle/>
          <a:p>
            <a:r>
              <a:rPr lang="az-Latn-AZ" altLang="en-US" sz="2800" dirty="0" smtClean="0">
                <a:latin typeface="Georgia" panose="02040502050405020303" pitchFamily="18" charset="0"/>
                <a:sym typeface="+mn-ea"/>
              </a:rPr>
              <a:t>4.</a:t>
            </a:r>
            <a:r>
              <a:rPr lang="en-US" altLang="az-Latn-AZ" sz="2800" dirty="0" smtClean="0">
                <a:latin typeface="Georgia" panose="02040502050405020303" pitchFamily="18" charset="0"/>
                <a:sym typeface="+mn-ea"/>
              </a:rPr>
              <a:t>2</a:t>
            </a:r>
            <a:r>
              <a:rPr lang="az-Latn-AZ" altLang="en-US" sz="2800" dirty="0" smtClean="0">
                <a:latin typeface="Georgia" panose="02040502050405020303" pitchFamily="18" charset="0"/>
                <a:sym typeface="+mn-ea"/>
              </a:rPr>
              <a:t>. </a:t>
            </a:r>
            <a:r>
              <a:rPr altLang="en-US" sz="2800" dirty="0" smtClean="0">
                <a:latin typeface="Georgia" panose="02040502050405020303" pitchFamily="18" charset="0"/>
                <a:sym typeface="+mn-ea"/>
              </a:rPr>
              <a:t>WIPO-</a:t>
            </a:r>
            <a:r>
              <a:rPr lang="en-US" sz="2800" dirty="0" smtClean="0">
                <a:latin typeface="Georgia" panose="02040502050405020303" pitchFamily="18" charset="0"/>
                <a:sym typeface="+mn-ea"/>
              </a:rPr>
              <a:t>EAPO</a:t>
            </a:r>
            <a:r>
              <a:rPr altLang="en-US" sz="2800" dirty="0" smtClean="0">
                <a:latin typeface="Georgia" panose="02040502050405020303" pitchFamily="18" charset="0"/>
                <a:sym typeface="+mn-ea"/>
              </a:rPr>
              <a:t>-IPA cooperation regarding technoparks</a:t>
            </a:r>
            <a:endParaRPr lang="az-Latn-AZ" altLang="en-US" sz="2800" dirty="0" smtClean="0">
              <a:latin typeface="Georgia" panose="02040502050405020303" pitchFamily="18" charset="0"/>
              <a:sym typeface="+mn-ea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087755" y="728345"/>
            <a:ext cx="10046335" cy="5728335"/>
          </a:xfrm>
        </p:spPr>
        <p:txBody>
          <a:bodyPr>
            <a:noAutofit/>
          </a:bodyPr>
          <a:p>
            <a:pPr marL="457200" lvl="2" indent="0" algn="l">
              <a:buSzTx/>
              <a:buFont typeface="Wingdings" panose="05000000000000000000" charset="0"/>
              <a:buNone/>
            </a:pPr>
            <a:r>
              <a:rPr lang="en-US" altLang="az-Latn-AZ" sz="2200" b="1" dirty="0" smtClean="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Intended reforms</a:t>
            </a:r>
            <a:endParaRPr lang="en-US" altLang="az-Latn-AZ" sz="2200" b="1" dirty="0" smtClean="0">
              <a:solidFill>
                <a:schemeClr val="tx1"/>
              </a:solidFill>
              <a:latin typeface="Georgia" panose="02040502050405020303" pitchFamily="18" charset="0"/>
              <a:cs typeface="Georgia" panose="02040502050405020303" pitchFamily="18" charset="0"/>
              <a:sym typeface="+mn-ea"/>
            </a:endParaRPr>
          </a:p>
          <a:p>
            <a:pPr marL="800100" lvl="2" indent="-342900" algn="l">
              <a:buSzTx/>
              <a:buFont typeface="Wingdings" panose="05000000000000000000" charset="0"/>
              <a:buChar char="§"/>
            </a:pPr>
            <a:r>
              <a:rPr lang="en-US" altLang="az-Latn-AZ" sz="2200" b="1" i="1" dirty="0" smtClean="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I</a:t>
            </a:r>
            <a:r>
              <a:rPr lang="az-Latn-AZ" altLang="ru-RU" sz="2200" b="1" i="1" dirty="0" smtClean="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mprovement of the normative legal framework</a:t>
            </a:r>
            <a:r>
              <a:rPr lang="az-Latn-AZ" altLang="ru-RU" sz="2200" dirty="0" smtClean="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 - adoption of the Laws "On Invention"</a:t>
            </a:r>
            <a:r>
              <a:rPr lang="en-US" altLang="ru-RU" sz="2200" dirty="0" smtClean="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;</a:t>
            </a:r>
            <a:r>
              <a:rPr lang="az-Latn-AZ" altLang="ru-RU" sz="2200" dirty="0" smtClean="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 "Support for Innovative Activity"</a:t>
            </a:r>
            <a:r>
              <a:rPr lang="en-US" altLang="az-Latn-AZ" sz="2200" dirty="0" smtClean="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;</a:t>
            </a:r>
            <a:r>
              <a:rPr lang="az-Latn-AZ" altLang="ru-RU" sz="2200" dirty="0" smtClean="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 making relevant changes to the Law "On </a:t>
            </a:r>
            <a:r>
              <a:rPr lang="en-US" altLang="az-Latn-AZ" sz="2200" dirty="0" smtClean="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Sciense</a:t>
            </a:r>
            <a:r>
              <a:rPr lang="az-Latn-AZ" altLang="ru-RU" sz="2200" dirty="0" smtClean="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", etc.</a:t>
            </a:r>
            <a:endParaRPr lang="az-Latn-AZ" altLang="ru-RU" sz="2200" dirty="0" smtClean="0">
              <a:solidFill>
                <a:schemeClr val="tx1"/>
              </a:solidFill>
              <a:latin typeface="Georgia" panose="02040502050405020303" pitchFamily="18" charset="0"/>
              <a:cs typeface="Georgia" panose="02040502050405020303" pitchFamily="18" charset="0"/>
              <a:sym typeface="+mn-ea"/>
            </a:endParaRPr>
          </a:p>
          <a:p>
            <a:pPr marL="800100" lvl="2" indent="-342900" algn="l">
              <a:buSzTx/>
              <a:buFont typeface="Wingdings" panose="05000000000000000000" charset="0"/>
              <a:buChar char="§"/>
            </a:pPr>
            <a:r>
              <a:rPr lang="az-Latn-AZ" altLang="ru-RU" sz="2200" b="1" i="1" dirty="0" smtClean="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Development of human resources</a:t>
            </a:r>
            <a:r>
              <a:rPr lang="az-Latn-AZ" altLang="ru-RU" sz="2200" dirty="0" smtClean="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 - starting </a:t>
            </a:r>
            <a:r>
              <a:rPr lang="en-US" altLang="az-Latn-AZ" sz="2200" dirty="0" smtClean="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to</a:t>
            </a:r>
            <a:r>
              <a:rPr lang="az-Latn-AZ" altLang="ru-RU" sz="2200" dirty="0" smtClean="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 teach</a:t>
            </a:r>
            <a:r>
              <a:rPr lang="en-US" altLang="az-Latn-AZ" sz="2200" dirty="0" smtClean="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 the</a:t>
            </a:r>
            <a:r>
              <a:rPr lang="az-Latn-AZ" altLang="ru-RU" sz="2200" dirty="0" smtClean="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 IPR </a:t>
            </a:r>
            <a:r>
              <a:rPr lang="en-US" altLang="az-Latn-AZ" sz="2200" dirty="0" smtClean="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as a subject</a:t>
            </a:r>
            <a:r>
              <a:rPr lang="az-Latn-AZ" altLang="ru-RU" sz="2200" dirty="0" smtClean="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 at universities, organizing joint trainings for technoparks </a:t>
            </a:r>
            <a:r>
              <a:rPr lang="en-US" altLang="az-Latn-AZ" sz="2200" dirty="0" smtClean="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by </a:t>
            </a:r>
            <a:r>
              <a:rPr lang="az-Latn-AZ" altLang="ru-RU" sz="2200" dirty="0" smtClean="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WI</a:t>
            </a:r>
            <a:r>
              <a:rPr lang="en-US" altLang="az-Latn-AZ" sz="2200" dirty="0" smtClean="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PO</a:t>
            </a:r>
            <a:r>
              <a:rPr lang="az-Latn-AZ" altLang="ru-RU" sz="2200" dirty="0" smtClean="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-</a:t>
            </a:r>
            <a:r>
              <a:rPr lang="en-US" altLang="az-Latn-AZ" sz="2200" dirty="0" smtClean="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EAPO-IPA</a:t>
            </a:r>
            <a:endParaRPr lang="az-Latn-AZ" altLang="ru-RU" sz="2200" dirty="0" smtClean="0">
              <a:solidFill>
                <a:schemeClr val="tx1"/>
              </a:solidFill>
              <a:latin typeface="Georgia" panose="02040502050405020303" pitchFamily="18" charset="0"/>
              <a:cs typeface="Georgia" panose="02040502050405020303" pitchFamily="18" charset="0"/>
              <a:sym typeface="+mn-ea"/>
            </a:endParaRPr>
          </a:p>
          <a:p>
            <a:pPr marL="800100" lvl="2" indent="-342900" algn="l">
              <a:buSzTx/>
              <a:buFont typeface="Wingdings" panose="05000000000000000000" charset="0"/>
              <a:buChar char="§"/>
            </a:pPr>
            <a:r>
              <a:rPr lang="az-Latn-AZ" altLang="ru-RU" sz="2200" b="1" i="1" dirty="0" smtClean="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Training of experts </a:t>
            </a:r>
            <a:r>
              <a:rPr lang="az-Latn-AZ" altLang="ru-RU" sz="2200" dirty="0" smtClean="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in the field of national and international patent search, </a:t>
            </a:r>
            <a:r>
              <a:rPr lang="az-Latn-AZ" altLang="ru-RU" sz="2200" b="1" i="1" dirty="0" smtClean="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providing access</a:t>
            </a:r>
            <a:r>
              <a:rPr lang="az-Latn-AZ" altLang="ru-RU" sz="2200" dirty="0" smtClean="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 to international and EAPO search systems, etc.</a:t>
            </a:r>
            <a:endParaRPr lang="az-Latn-AZ" altLang="ru-RU" sz="2200" dirty="0" smtClean="0">
              <a:solidFill>
                <a:schemeClr val="tx1"/>
              </a:solidFill>
              <a:latin typeface="Georgia" panose="02040502050405020303" pitchFamily="18" charset="0"/>
              <a:cs typeface="Georgia" panose="02040502050405020303" pitchFamily="18" charset="0"/>
              <a:sym typeface="+mn-ea"/>
            </a:endParaRPr>
          </a:p>
          <a:p>
            <a:pPr marL="800100" lvl="2" indent="-342900" algn="l">
              <a:buSzTx/>
              <a:buFont typeface="Wingdings" panose="05000000000000000000" charset="0"/>
              <a:buChar char="§"/>
            </a:pPr>
            <a:r>
              <a:rPr lang="az-Latn-AZ" altLang="ru-RU" sz="2200" b="1" i="1" dirty="0" smtClean="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Increasing financial support </a:t>
            </a:r>
            <a:r>
              <a:rPr lang="az-Latn-AZ" altLang="ru-RU" sz="2200" dirty="0" smtClean="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- creation of venture capital and relevant structures and development of a working scheme with investors, providing initial capital to Inventor and Technoparks and approving co-financing subsidy programs with these services</a:t>
            </a:r>
            <a:endParaRPr lang="az-Latn-AZ" altLang="ru-RU" sz="2200" dirty="0" smtClean="0">
              <a:solidFill>
                <a:schemeClr val="tx1"/>
              </a:solidFill>
              <a:latin typeface="Georgia" panose="02040502050405020303" pitchFamily="18" charset="0"/>
              <a:cs typeface="Georgia" panose="02040502050405020303" pitchFamily="18" charset="0"/>
              <a:sym typeface="+mn-ea"/>
            </a:endParaRPr>
          </a:p>
          <a:p>
            <a:pPr marL="800100" lvl="2" indent="-342900" algn="l">
              <a:buSzTx/>
              <a:buFont typeface="Wingdings" panose="05000000000000000000" charset="0"/>
              <a:buChar char="§"/>
            </a:pPr>
            <a:r>
              <a:rPr lang="az-Latn-AZ" altLang="ru-RU" sz="2200" b="1" i="1" dirty="0" smtClean="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Other support measures</a:t>
            </a:r>
            <a:r>
              <a:rPr lang="az-Latn-AZ" altLang="ru-RU" sz="2200" dirty="0" smtClean="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 for the commercialization of Intellectual Property objects created in technoparks</a:t>
            </a:r>
            <a:endParaRPr lang="az-Latn-AZ" altLang="ru-RU" sz="2200" dirty="0" smtClean="0">
              <a:solidFill>
                <a:schemeClr val="tx1"/>
              </a:solidFill>
              <a:latin typeface="Georgia" panose="02040502050405020303" pitchFamily="18" charset="0"/>
              <a:cs typeface="Georgia" panose="02040502050405020303" pitchFamily="18" charset="0"/>
              <a:sym typeface="+mn-ea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0000"/>
          </a:bodyPr>
          <a:lstStyle/>
          <a:p>
            <a:fld id="{B184872C-52A3-46D2-B01F-5A905DCE0D94}" type="slidenum">
              <a:rPr lang="az-Latn-AZ" altLang="en-GB" smtClean="0">
                <a:latin typeface="Georgia" panose="02040502050405020303" pitchFamily="18" charset="0"/>
                <a:cs typeface="Georgia" panose="02040502050405020303" pitchFamily="18" charset="0"/>
              </a:rPr>
            </a:fld>
            <a:endParaRPr lang="az-Latn-AZ" altLang="en-GB" smtClean="0">
              <a:latin typeface="Georgia" panose="02040502050405020303" pitchFamily="18" charset="0"/>
              <a:cs typeface="Georgia" panose="020405020504050203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EF6BF-651B-4E02-B8A0-4CA1914078B8}" type="datetime1">
              <a:rPr lang="en-GB" sz="1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</a:fld>
            <a:endParaRPr lang="en-GB" sz="1400" i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2650" y="187960"/>
            <a:ext cx="10754360" cy="540385"/>
          </a:xfrm>
        </p:spPr>
        <p:txBody>
          <a:bodyPr>
            <a:normAutofit/>
          </a:bodyPr>
          <a:lstStyle/>
          <a:p>
            <a:r>
              <a:rPr lang="az-Latn-AZ" altLang="en-US" sz="2800" dirty="0" smtClean="0">
                <a:latin typeface="Georgia" panose="02040502050405020303" pitchFamily="18" charset="0"/>
                <a:sym typeface="+mn-ea"/>
              </a:rPr>
              <a:t>4.</a:t>
            </a:r>
            <a:r>
              <a:rPr lang="en-US" altLang="az-Latn-AZ" sz="2800" dirty="0" smtClean="0">
                <a:latin typeface="Georgia" panose="02040502050405020303" pitchFamily="18" charset="0"/>
                <a:sym typeface="+mn-ea"/>
              </a:rPr>
              <a:t>3</a:t>
            </a:r>
            <a:r>
              <a:rPr lang="az-Latn-AZ" altLang="en-US" sz="2800" dirty="0" smtClean="0">
                <a:latin typeface="Georgia" panose="02040502050405020303" pitchFamily="18" charset="0"/>
                <a:sym typeface="+mn-ea"/>
              </a:rPr>
              <a:t>. </a:t>
            </a:r>
            <a:r>
              <a:rPr altLang="en-US" sz="2800" dirty="0" smtClean="0">
                <a:latin typeface="Georgia" panose="02040502050405020303" pitchFamily="18" charset="0"/>
                <a:sym typeface="+mn-ea"/>
              </a:rPr>
              <a:t>WIPO-</a:t>
            </a:r>
            <a:r>
              <a:rPr lang="en-US" sz="2800" dirty="0" smtClean="0">
                <a:latin typeface="Georgia" panose="02040502050405020303" pitchFamily="18" charset="0"/>
                <a:sym typeface="+mn-ea"/>
              </a:rPr>
              <a:t>EAPO</a:t>
            </a:r>
            <a:r>
              <a:rPr altLang="en-US" sz="2800" dirty="0" smtClean="0">
                <a:latin typeface="Georgia" panose="02040502050405020303" pitchFamily="18" charset="0"/>
                <a:sym typeface="+mn-ea"/>
              </a:rPr>
              <a:t>-IPA cooperation regarding technoparks</a:t>
            </a:r>
            <a:endParaRPr lang="az-Latn-AZ" altLang="en-US" sz="2800" dirty="0" smtClean="0">
              <a:latin typeface="Georgia" panose="02040502050405020303" pitchFamily="18" charset="0"/>
              <a:sym typeface="+mn-ea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087755" y="728345"/>
            <a:ext cx="9768205" cy="4262755"/>
          </a:xfrm>
        </p:spPr>
        <p:txBody>
          <a:bodyPr>
            <a:noAutofit/>
          </a:bodyPr>
          <a:p>
            <a:pPr marL="0" lvl="1" indent="0" algn="l">
              <a:buSzTx/>
              <a:buFont typeface="Wingdings" panose="05000000000000000000" charset="0"/>
              <a:buNone/>
            </a:pPr>
            <a:endParaRPr lang="az-Latn-AZ" altLang="ru-RU" sz="2200" dirty="0" smtClean="0">
              <a:solidFill>
                <a:schemeClr val="tx1"/>
              </a:solidFill>
              <a:latin typeface="Georgia" panose="02040502050405020303" pitchFamily="18" charset="0"/>
              <a:cs typeface="Georgia" panose="02040502050405020303" pitchFamily="18" charset="0"/>
              <a:sym typeface="+mn-ea"/>
            </a:endParaRPr>
          </a:p>
          <a:p>
            <a:pPr marL="0" lvl="1" indent="0" algn="l">
              <a:buSzTx/>
              <a:buFont typeface="Wingdings" panose="05000000000000000000" charset="0"/>
              <a:buNone/>
            </a:pPr>
            <a:endParaRPr lang="az-Latn-AZ" altLang="ru-RU" sz="2200" dirty="0" smtClean="0">
              <a:solidFill>
                <a:schemeClr val="tx1"/>
              </a:solidFill>
              <a:latin typeface="Georgia" panose="02040502050405020303" pitchFamily="18" charset="0"/>
              <a:cs typeface="Georgia" panose="02040502050405020303" pitchFamily="18" charset="0"/>
              <a:sym typeface="+mn-ea"/>
            </a:endParaRPr>
          </a:p>
          <a:p>
            <a:pPr marL="0" lvl="1" indent="0" algn="l">
              <a:buSzTx/>
              <a:buFont typeface="Wingdings" panose="05000000000000000000" charset="0"/>
              <a:buNone/>
            </a:pPr>
            <a:r>
              <a:rPr lang="az-Latn-AZ" altLang="ru-RU" sz="2200" dirty="0" smtClean="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The following 4 universities operating under the Ministry of Education have a technology park or are in the process of establishing a technology park</a:t>
            </a:r>
            <a:endParaRPr lang="az-Latn-AZ" altLang="ru-RU" sz="2200" dirty="0" smtClean="0">
              <a:solidFill>
                <a:schemeClr val="tx1"/>
              </a:solidFill>
              <a:latin typeface="Georgia" panose="02040502050405020303" pitchFamily="18" charset="0"/>
              <a:cs typeface="Georgia" panose="02040502050405020303" pitchFamily="18" charset="0"/>
              <a:sym typeface="+mn-ea"/>
            </a:endParaRPr>
          </a:p>
          <a:p>
            <a:pPr marL="0" lvl="1" indent="0" algn="l">
              <a:buSzTx/>
              <a:buFont typeface="Wingdings" panose="05000000000000000000" charset="0"/>
              <a:buNone/>
            </a:pPr>
            <a:endParaRPr lang="az-Latn-AZ" altLang="ru-RU" sz="2200" dirty="0" smtClean="0">
              <a:solidFill>
                <a:schemeClr val="tx1"/>
              </a:solidFill>
              <a:latin typeface="Georgia" panose="02040502050405020303" pitchFamily="18" charset="0"/>
              <a:cs typeface="Georgia" panose="02040502050405020303" pitchFamily="18" charset="0"/>
              <a:sym typeface="+mn-ea"/>
            </a:endParaRPr>
          </a:p>
          <a:p>
            <a:pPr marL="342900" lvl="1" indent="-342900" algn="l">
              <a:buSzTx/>
              <a:buFont typeface="Wingdings" panose="05000000000000000000" charset="0"/>
              <a:buChar char="§"/>
            </a:pPr>
            <a:r>
              <a:rPr altLang="ru-RU" sz="2200" dirty="0" smtClean="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Baku Engineering University;</a:t>
            </a:r>
            <a:endParaRPr altLang="ru-RU" sz="2200" dirty="0" smtClean="0">
              <a:solidFill>
                <a:schemeClr val="tx1"/>
              </a:solidFill>
              <a:latin typeface="Georgia" panose="02040502050405020303" pitchFamily="18" charset="0"/>
              <a:cs typeface="Georgia" panose="02040502050405020303" pitchFamily="18" charset="0"/>
              <a:sym typeface="+mn-ea"/>
            </a:endParaRPr>
          </a:p>
          <a:p>
            <a:pPr marL="342900" lvl="1" indent="-342900" algn="l">
              <a:buSzTx/>
              <a:buFont typeface="Wingdings" panose="05000000000000000000" charset="0"/>
              <a:buChar char="§"/>
            </a:pPr>
            <a:r>
              <a:rPr altLang="ru-RU" sz="2200" dirty="0" smtClean="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Azerbaijan State University of Architecture and Construction;</a:t>
            </a:r>
            <a:endParaRPr altLang="ru-RU" sz="2200" dirty="0" smtClean="0">
              <a:solidFill>
                <a:schemeClr val="tx1"/>
              </a:solidFill>
              <a:latin typeface="Georgia" panose="02040502050405020303" pitchFamily="18" charset="0"/>
              <a:cs typeface="Georgia" panose="02040502050405020303" pitchFamily="18" charset="0"/>
              <a:sym typeface="+mn-ea"/>
            </a:endParaRPr>
          </a:p>
          <a:p>
            <a:pPr marL="342900" lvl="1" indent="-342900" algn="l">
              <a:buSzTx/>
              <a:buFont typeface="Wingdings" panose="05000000000000000000" charset="0"/>
              <a:buChar char="§"/>
            </a:pPr>
            <a:r>
              <a:rPr altLang="ru-RU" sz="2200" dirty="0" smtClean="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Sumgait State University;</a:t>
            </a:r>
            <a:endParaRPr altLang="ru-RU" sz="2200" dirty="0" smtClean="0">
              <a:solidFill>
                <a:schemeClr val="tx1"/>
              </a:solidFill>
              <a:latin typeface="Georgia" panose="02040502050405020303" pitchFamily="18" charset="0"/>
              <a:cs typeface="Georgia" panose="02040502050405020303" pitchFamily="18" charset="0"/>
              <a:sym typeface="+mn-ea"/>
            </a:endParaRPr>
          </a:p>
          <a:p>
            <a:pPr marL="342900" lvl="1" indent="-342900" algn="l">
              <a:buSzTx/>
              <a:buFont typeface="Wingdings" panose="05000000000000000000" charset="0"/>
              <a:buChar char="§"/>
            </a:pPr>
            <a:r>
              <a:rPr altLang="ru-RU" sz="2200" dirty="0" smtClean="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Azerbaijan State Economic University.</a:t>
            </a:r>
            <a:r>
              <a:rPr lang="az-Latn-AZ" altLang="ru-RU" sz="2200" dirty="0" smtClean="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		</a:t>
            </a:r>
            <a:r>
              <a:rPr lang="az-Latn-AZ" altLang="en-US" sz="1710" dirty="0" smtClean="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				</a:t>
            </a:r>
            <a:r>
              <a:rPr lang="az-Latn-AZ" altLang="ru-RU" sz="2200" dirty="0" smtClean="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	</a:t>
            </a:r>
            <a:endParaRPr lang="ru-RU" altLang="az-Latn-AZ" sz="2200" dirty="0" smtClean="0">
              <a:solidFill>
                <a:schemeClr val="tx1"/>
              </a:solidFill>
              <a:latin typeface="Georgia" panose="02040502050405020303" pitchFamily="18" charset="0"/>
              <a:cs typeface="Georgia" panose="02040502050405020303" pitchFamily="18" charset="0"/>
              <a:sym typeface="+mn-ea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0000"/>
          </a:bodyPr>
          <a:lstStyle/>
          <a:p>
            <a:fld id="{B184872C-52A3-46D2-B01F-5A905DCE0D94}" type="slidenum">
              <a:rPr lang="az-Latn-AZ" altLang="en-GB" smtClean="0">
                <a:latin typeface="Georgia" panose="02040502050405020303" pitchFamily="18" charset="0"/>
                <a:cs typeface="Georgia" panose="02040502050405020303" pitchFamily="18" charset="0"/>
              </a:rPr>
            </a:fld>
            <a:endParaRPr lang="az-Latn-AZ" altLang="en-GB" smtClean="0">
              <a:latin typeface="Georgia" panose="02040502050405020303" pitchFamily="18" charset="0"/>
              <a:cs typeface="Georgia" panose="020405020504050203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4585" y="89535"/>
            <a:ext cx="9692640" cy="499110"/>
          </a:xfrm>
        </p:spPr>
        <p:txBody>
          <a:bodyPr>
            <a:normAutofit fontScale="90000"/>
          </a:bodyPr>
          <a:lstStyle/>
          <a:p>
            <a:r>
              <a:rPr lang="en-US" altLang="az-Latn-AZ" sz="3300" u="sng" dirty="0" smtClean="0">
                <a:solidFill>
                  <a:schemeClr val="accent6"/>
                </a:solidFill>
                <a:latin typeface="Georgia" panose="02040502050405020303" pitchFamily="18" charset="0"/>
                <a:sym typeface="+mn-ea"/>
              </a:rPr>
              <a:t>Content</a:t>
            </a:r>
            <a:endParaRPr lang="en-US" altLang="az-Latn-AZ" sz="3300" u="sng" dirty="0" smtClean="0">
              <a:solidFill>
                <a:schemeClr val="accent6"/>
              </a:solidFill>
              <a:latin typeface="Georgia" panose="02040502050405020303" pitchFamily="18" charset="0"/>
              <a:cs typeface="Georgia" panose="02040502050405020303" pitchFamily="18" charset="0"/>
              <a:sym typeface="+mn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8850" y="493395"/>
            <a:ext cx="10333990" cy="6329680"/>
          </a:xfrm>
        </p:spPr>
        <p:txBody>
          <a:bodyPr>
            <a:normAutofit fontScale="25000"/>
          </a:bodyPr>
          <a:lstStyle/>
          <a:p>
            <a:pPr marL="457200" indent="-457200" algn="l" fontAlgn="auto">
              <a:spcBef>
                <a:spcPts val="80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altLang="az-Latn-AZ" sz="7200" b="1" dirty="0" smtClean="0"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Strategy of the country for the development of innovation ecosystem and tehcnoparks.</a:t>
            </a:r>
            <a:endParaRPr lang="en-US" altLang="az-Latn-AZ" sz="7200" b="1" dirty="0" smtClean="0">
              <a:latin typeface="Georgia" panose="02040502050405020303" pitchFamily="18" charset="0"/>
              <a:cs typeface="Georgia" panose="02040502050405020303" pitchFamily="18" charset="0"/>
              <a:sym typeface="+mn-ea"/>
            </a:endParaRPr>
          </a:p>
          <a:p>
            <a:pPr marL="710565" lvl="2" algn="l" fontAlgn="auto">
              <a:spcBef>
                <a:spcPts val="300"/>
              </a:spcBef>
              <a:spcAft>
                <a:spcPts val="300"/>
              </a:spcAft>
              <a:buSzTx/>
              <a:buFont typeface="+mj-lt"/>
              <a:buNone/>
            </a:pPr>
            <a:r>
              <a:rPr lang="az-Latn-AZ" altLang="en-US" sz="7200" dirty="0" smtClean="0"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1.1. </a:t>
            </a:r>
            <a:r>
              <a:rPr lang="en-US" altLang="az-Latn-AZ" sz="7200" dirty="0" smtClean="0"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General strategy, main Decrees and Orders of the President</a:t>
            </a:r>
            <a:r>
              <a:rPr lang="az-Latn-AZ" altLang="en-US" sz="7200" dirty="0" smtClean="0"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.</a:t>
            </a:r>
            <a:endParaRPr lang="az-Latn-AZ" altLang="en-US" sz="7200" dirty="0" smtClean="0">
              <a:latin typeface="Georgia" panose="02040502050405020303" pitchFamily="18" charset="0"/>
              <a:cs typeface="Georgia" panose="02040502050405020303" pitchFamily="18" charset="0"/>
              <a:sym typeface="+mn-ea"/>
            </a:endParaRPr>
          </a:p>
          <a:p>
            <a:pPr marL="710565" lvl="2" algn="l" fontAlgn="auto">
              <a:spcBef>
                <a:spcPts val="300"/>
              </a:spcBef>
              <a:spcAft>
                <a:spcPts val="300"/>
              </a:spcAft>
              <a:buSzTx/>
              <a:buFont typeface="+mj-lt"/>
              <a:buNone/>
            </a:pPr>
            <a:r>
              <a:rPr lang="en-US" altLang="az-Latn-AZ" sz="7200" dirty="0" smtClean="0"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1.3. Creation strategy of the </a:t>
            </a:r>
            <a:r>
              <a:rPr lang="en-US" sz="7200" dirty="0" smtClean="0"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CCTT, iternal capabilities and conceptual model of CCTT.</a:t>
            </a:r>
            <a:endParaRPr lang="en-US" altLang="az-Latn-AZ" sz="7200" b="1" dirty="0" smtClean="0">
              <a:latin typeface="Georgia" panose="02040502050405020303" pitchFamily="18" charset="0"/>
              <a:cs typeface="Georgia" panose="02040502050405020303" pitchFamily="18" charset="0"/>
              <a:sym typeface="+mn-ea"/>
            </a:endParaRPr>
          </a:p>
          <a:p>
            <a:pPr marL="457200" indent="-457200" algn="l" fontAlgn="auto">
              <a:spcBef>
                <a:spcPts val="80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altLang="az-Latn-AZ" sz="7200" b="1" dirty="0" smtClean="0"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Main activities of the CCTT and plans.</a:t>
            </a:r>
            <a:r>
              <a:rPr lang="az-Latn-AZ" sz="7200" b="1" dirty="0" smtClean="0"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 </a:t>
            </a:r>
            <a:endParaRPr lang="az-Latn-AZ" sz="7200" b="1" dirty="0" smtClean="0">
              <a:latin typeface="Georgia" panose="02040502050405020303" pitchFamily="18" charset="0"/>
              <a:cs typeface="Georgia" panose="02040502050405020303" pitchFamily="18" charset="0"/>
              <a:sym typeface="+mn-ea"/>
            </a:endParaRPr>
          </a:p>
          <a:p>
            <a:pPr marL="710565" lvl="2" algn="l" fontAlgn="auto">
              <a:spcBef>
                <a:spcPts val="300"/>
              </a:spcBef>
              <a:spcAft>
                <a:spcPts val="300"/>
              </a:spcAft>
              <a:buSzTx/>
              <a:buFont typeface="+mj-lt"/>
              <a:buNone/>
            </a:pPr>
            <a:r>
              <a:rPr lang="az-Latn-AZ" altLang="en-US" sz="7200" dirty="0" smtClean="0"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2.1. </a:t>
            </a:r>
            <a:r>
              <a:rPr lang="en-US" altLang="az-Latn-AZ" sz="7200" dirty="0" smtClean="0"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Organisational-technical works, formation and expantion of internal capabilities of the Center</a:t>
            </a:r>
            <a:r>
              <a:rPr lang="az-Latn-AZ" altLang="en-US" sz="7200" dirty="0" smtClean="0"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;</a:t>
            </a:r>
            <a:endParaRPr lang="az-Latn-AZ" altLang="en-US" sz="7200" dirty="0" smtClean="0">
              <a:latin typeface="Georgia" panose="02040502050405020303" pitchFamily="18" charset="0"/>
              <a:cs typeface="Georgia" panose="02040502050405020303" pitchFamily="18" charset="0"/>
              <a:sym typeface="+mn-ea"/>
            </a:endParaRPr>
          </a:p>
          <a:p>
            <a:pPr marL="710565" lvl="2" algn="l" fontAlgn="auto">
              <a:spcBef>
                <a:spcPts val="300"/>
              </a:spcBef>
              <a:spcAft>
                <a:spcPts val="300"/>
              </a:spcAft>
              <a:buSzTx/>
              <a:buFont typeface="+mj-lt"/>
              <a:buNone/>
            </a:pPr>
            <a:r>
              <a:rPr lang="az-Latn-AZ" altLang="en-US" sz="7200" dirty="0" smtClean="0"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2.2. </a:t>
            </a:r>
            <a:r>
              <a:rPr lang="en-US" altLang="az-Latn-AZ" sz="7200" dirty="0" smtClean="0"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Creation of different </a:t>
            </a:r>
            <a:r>
              <a:rPr lang="az-Latn-AZ" altLang="en-US" sz="7200" dirty="0" smtClean="0"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data</a:t>
            </a:r>
            <a:r>
              <a:rPr lang="en-US" altLang="az-Latn-AZ" sz="7200" dirty="0" smtClean="0"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bases</a:t>
            </a:r>
            <a:r>
              <a:rPr lang="az-Latn-AZ" altLang="en-US" sz="7200" dirty="0" smtClean="0"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; </a:t>
            </a:r>
            <a:endParaRPr lang="az-Latn-AZ" altLang="en-US" sz="7200" dirty="0" smtClean="0">
              <a:latin typeface="Georgia" panose="02040502050405020303" pitchFamily="18" charset="0"/>
              <a:cs typeface="Georgia" panose="02040502050405020303" pitchFamily="18" charset="0"/>
              <a:sym typeface="+mn-ea"/>
            </a:endParaRPr>
          </a:p>
          <a:p>
            <a:pPr marL="710565" lvl="2" algn="l" fontAlgn="auto">
              <a:spcBef>
                <a:spcPts val="300"/>
              </a:spcBef>
              <a:spcAft>
                <a:spcPts val="300"/>
              </a:spcAft>
              <a:buSzTx/>
              <a:buNone/>
            </a:pPr>
            <a:r>
              <a:rPr lang="az-Latn-AZ" altLang="en-US" sz="7200" dirty="0" smtClean="0"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2.3.</a:t>
            </a:r>
            <a:r>
              <a:rPr lang="en-US" altLang="az-Latn-AZ" sz="7200" dirty="0" smtClean="0"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 Creation of </a:t>
            </a:r>
            <a:r>
              <a:rPr lang="az-Latn-AZ" altLang="en-US" sz="7200" dirty="0" smtClean="0"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data</a:t>
            </a:r>
            <a:r>
              <a:rPr lang="en-US" altLang="az-Latn-AZ" sz="7200" dirty="0" smtClean="0"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bases of patents, Valuation methodology (determination of limitations and criterias)</a:t>
            </a:r>
            <a:r>
              <a:rPr lang="az-Latn-AZ" altLang="en-US" sz="7200" dirty="0" smtClean="0"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, </a:t>
            </a:r>
            <a:r>
              <a:rPr lang="en-US" altLang="az-Latn-AZ" sz="7200" dirty="0" smtClean="0"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initial valutaion of patents</a:t>
            </a:r>
            <a:r>
              <a:rPr lang="az-Latn-AZ" altLang="en-US" sz="7200" dirty="0" smtClean="0"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;</a:t>
            </a:r>
            <a:endParaRPr lang="az-Latn-AZ" altLang="en-US" sz="7200" dirty="0" smtClean="0">
              <a:latin typeface="Georgia" panose="02040502050405020303" pitchFamily="18" charset="0"/>
              <a:cs typeface="Georgia" panose="02040502050405020303" pitchFamily="18" charset="0"/>
              <a:sym typeface="+mn-ea"/>
            </a:endParaRPr>
          </a:p>
          <a:p>
            <a:pPr marL="710565" lvl="2" algn="l" fontAlgn="auto">
              <a:spcBef>
                <a:spcPts val="300"/>
              </a:spcBef>
              <a:spcAft>
                <a:spcPts val="300"/>
              </a:spcAft>
              <a:buSzTx/>
              <a:buNone/>
            </a:pPr>
            <a:r>
              <a:rPr lang="az-Latn-AZ" altLang="en-US" sz="7200" dirty="0" smtClean="0"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2.4. </a:t>
            </a:r>
            <a:r>
              <a:rPr lang="en-US" altLang="az-Latn-AZ" sz="7200" dirty="0" smtClean="0"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Establishment of TCOs within Universities and support for the creation of technoparks within Universities</a:t>
            </a:r>
            <a:r>
              <a:rPr lang="az-Latn-AZ" altLang="en-US" sz="7200" dirty="0" smtClean="0">
                <a:latin typeface="Georgia" panose="02040502050405020303" pitchFamily="18" charset="0"/>
                <a:cs typeface="Georgia" panose="02040502050405020303" pitchFamily="18" charset="0"/>
              </a:rPr>
              <a:t>;</a:t>
            </a:r>
            <a:endParaRPr lang="az-Latn-AZ" altLang="en-US" sz="7200" dirty="0" smtClean="0">
              <a:latin typeface="Georgia" panose="02040502050405020303" pitchFamily="18" charset="0"/>
              <a:cs typeface="Georgia" panose="02040502050405020303" pitchFamily="18" charset="0"/>
            </a:endParaRPr>
          </a:p>
          <a:p>
            <a:pPr marL="457200" indent="-457200" algn="l" fontAlgn="auto">
              <a:spcBef>
                <a:spcPts val="80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altLang="az-Latn-AZ" sz="7200" b="1" dirty="0" smtClean="0"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International and local cooperations</a:t>
            </a:r>
            <a:r>
              <a:rPr lang="az-Latn-AZ" sz="7200" b="1" dirty="0" smtClean="0"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.</a:t>
            </a:r>
            <a:endParaRPr lang="az-Latn-AZ" sz="7200" b="1" dirty="0" smtClean="0">
              <a:latin typeface="Georgia" panose="02040502050405020303" pitchFamily="18" charset="0"/>
              <a:cs typeface="Georgia" panose="02040502050405020303" pitchFamily="18" charset="0"/>
              <a:sym typeface="+mn-ea"/>
            </a:endParaRPr>
          </a:p>
          <a:p>
            <a:pPr marL="710565" lvl="2" algn="l" fontAlgn="auto">
              <a:spcBef>
                <a:spcPts val="300"/>
              </a:spcBef>
              <a:spcAft>
                <a:spcPts val="300"/>
              </a:spcAft>
              <a:buSzTx/>
              <a:buNone/>
            </a:pPr>
            <a:r>
              <a:rPr lang="az-Latn-AZ" altLang="en-US" sz="7200" dirty="0" smtClean="0"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3.1. </a:t>
            </a:r>
            <a:r>
              <a:rPr lang="en-US" altLang="az-Latn-AZ" sz="7200" dirty="0" smtClean="0"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International Organisations</a:t>
            </a:r>
            <a:r>
              <a:rPr lang="az-Latn-AZ" altLang="en-US" sz="7200" dirty="0" smtClean="0"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;</a:t>
            </a:r>
            <a:endParaRPr lang="az-Latn-AZ" altLang="en-US" sz="7200" dirty="0" smtClean="0">
              <a:latin typeface="Georgia" panose="02040502050405020303" pitchFamily="18" charset="0"/>
              <a:cs typeface="Georgia" panose="02040502050405020303" pitchFamily="18" charset="0"/>
              <a:sym typeface="+mn-ea"/>
            </a:endParaRPr>
          </a:p>
          <a:p>
            <a:pPr marL="710565" lvl="2" algn="l" fontAlgn="auto">
              <a:spcBef>
                <a:spcPts val="300"/>
              </a:spcBef>
              <a:spcAft>
                <a:spcPts val="300"/>
              </a:spcAft>
              <a:buSzTx/>
              <a:buNone/>
            </a:pPr>
            <a:r>
              <a:rPr lang="az-Latn-AZ" altLang="en-US" sz="7200" dirty="0" smtClean="0"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3.2. </a:t>
            </a:r>
            <a:r>
              <a:rPr lang="en-US" altLang="az-Latn-AZ" sz="7200" dirty="0" smtClean="0"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Local entities</a:t>
            </a:r>
            <a:r>
              <a:rPr lang="az-Latn-AZ" altLang="en-US" sz="7200" dirty="0" smtClean="0"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;</a:t>
            </a:r>
            <a:endParaRPr lang="az-Latn-AZ" altLang="en-US" sz="7200" dirty="0" smtClean="0">
              <a:latin typeface="Georgia" panose="02040502050405020303" pitchFamily="18" charset="0"/>
              <a:cs typeface="Georgia" panose="02040502050405020303" pitchFamily="18" charset="0"/>
              <a:sym typeface="+mn-ea"/>
            </a:endParaRPr>
          </a:p>
          <a:p>
            <a:pPr marL="457200" indent="-457200" algn="l" fontAlgn="auto">
              <a:spcBef>
                <a:spcPts val="80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altLang="az-Latn-AZ" sz="7200" b="1" dirty="0" smtClean="0"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Cooperation of WIPO, EAPO and IPA on Texhnoparks</a:t>
            </a:r>
            <a:endParaRPr lang="az-Latn-AZ" sz="7200" dirty="0" smtClean="0">
              <a:latin typeface="Georgia" panose="02040502050405020303" pitchFamily="18" charset="0"/>
              <a:cs typeface="Georgia" panose="02040502050405020303" pitchFamily="18" charset="0"/>
              <a:sym typeface="+mn-ea"/>
            </a:endParaRPr>
          </a:p>
          <a:p>
            <a:pPr marL="710565" lvl="2" algn="l" fontAlgn="auto">
              <a:spcBef>
                <a:spcPts val="300"/>
              </a:spcBef>
              <a:spcAft>
                <a:spcPts val="300"/>
              </a:spcAft>
              <a:buSzTx/>
              <a:buFont typeface="+mj-lt"/>
              <a:buNone/>
            </a:pPr>
            <a:r>
              <a:rPr lang="az-Latn-AZ" altLang="en-US" sz="7200" dirty="0" smtClean="0"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4.1. </a:t>
            </a:r>
            <a:r>
              <a:rPr lang="en-US" altLang="az-Latn-AZ" sz="7200" dirty="0" smtClean="0"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Legislative acts regulating activities of Technoparks</a:t>
            </a:r>
            <a:r>
              <a:rPr lang="az-Latn-AZ" altLang="en-US" sz="7200" dirty="0" smtClean="0"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; </a:t>
            </a:r>
            <a:endParaRPr lang="az-Latn-AZ" altLang="en-US" sz="7200" dirty="0" smtClean="0">
              <a:latin typeface="Georgia" panose="02040502050405020303" pitchFamily="18" charset="0"/>
              <a:cs typeface="Georgia" panose="02040502050405020303" pitchFamily="18" charset="0"/>
              <a:sym typeface="+mn-ea"/>
            </a:endParaRPr>
          </a:p>
          <a:p>
            <a:pPr marL="710565" lvl="2" algn="l" fontAlgn="auto">
              <a:spcBef>
                <a:spcPts val="300"/>
              </a:spcBef>
              <a:spcAft>
                <a:spcPts val="300"/>
              </a:spcAft>
              <a:buSzTx/>
              <a:buFont typeface="+mj-lt"/>
              <a:buNone/>
            </a:pPr>
            <a:r>
              <a:rPr lang="az-Latn-AZ" altLang="en-US" sz="7200" dirty="0" smtClean="0"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4.2. </a:t>
            </a:r>
            <a:r>
              <a:rPr lang="en-US" altLang="az-Latn-AZ" sz="7200" dirty="0" smtClean="0"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Plans regarding supporting the formation of Technoparks in Azerbaijan</a:t>
            </a:r>
            <a:r>
              <a:rPr lang="az-Latn-AZ" altLang="en-US" sz="7200" dirty="0" smtClean="0"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;</a:t>
            </a:r>
            <a:endParaRPr lang="az-Latn-AZ" altLang="en-US" sz="7200" dirty="0" smtClean="0">
              <a:latin typeface="Georgia" panose="02040502050405020303" pitchFamily="18" charset="0"/>
              <a:cs typeface="Georgia" panose="02040502050405020303" pitchFamily="18" charset="0"/>
              <a:sym typeface="+mn-ea"/>
            </a:endParaRPr>
          </a:p>
          <a:p>
            <a:pPr marL="710565" lvl="2" algn="l" fontAlgn="auto">
              <a:spcBef>
                <a:spcPts val="300"/>
              </a:spcBef>
              <a:spcAft>
                <a:spcPts val="300"/>
              </a:spcAft>
              <a:buSzTx/>
              <a:buFont typeface="+mj-lt"/>
              <a:buNone/>
            </a:pPr>
            <a:r>
              <a:rPr lang="az-Latn-AZ" altLang="en-US" sz="7200" dirty="0" smtClean="0"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4.3. </a:t>
            </a:r>
            <a:r>
              <a:rPr lang="en-US" altLang="az-Latn-AZ" sz="7200" dirty="0" smtClean="0"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Current status of existing Technoparks in Azerbaijan</a:t>
            </a:r>
            <a:r>
              <a:rPr lang="az-Latn-AZ" altLang="en-US" sz="7200" dirty="0" smtClean="0"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.</a:t>
            </a:r>
            <a:endParaRPr lang="az-Latn-AZ" altLang="en-US" sz="7200" dirty="0" smtClean="0">
              <a:latin typeface="Georgia" panose="02040502050405020303" pitchFamily="18" charset="0"/>
              <a:cs typeface="Georgia" panose="02040502050405020303" pitchFamily="18" charset="0"/>
              <a:sym typeface="+mn-ea"/>
            </a:endParaRPr>
          </a:p>
          <a:p>
            <a:pPr marL="734060" lvl="2" indent="-23495" algn="l" fontAlgn="auto">
              <a:spcBef>
                <a:spcPts val="300"/>
              </a:spcBef>
              <a:spcAft>
                <a:spcPts val="300"/>
              </a:spcAft>
              <a:buSzTx/>
              <a:buFont typeface="+mj-lt"/>
              <a:buNone/>
            </a:pPr>
            <a:endParaRPr lang="en-US" altLang="az-Latn-AZ" sz="7200" b="1" dirty="0" smtClean="0">
              <a:latin typeface="Georgia" panose="02040502050405020303" pitchFamily="18" charset="0"/>
              <a:cs typeface="Georgia" panose="02040502050405020303" pitchFamily="18" charset="0"/>
              <a:sym typeface="+mn-ea"/>
            </a:endParaRPr>
          </a:p>
          <a:p>
            <a:pPr marL="734060" lvl="2" indent="-23495" algn="l" fontAlgn="auto">
              <a:spcBef>
                <a:spcPts val="300"/>
              </a:spcBef>
              <a:spcAft>
                <a:spcPts val="300"/>
              </a:spcAft>
              <a:buSzTx/>
              <a:buFont typeface="+mj-lt"/>
              <a:buNone/>
            </a:pPr>
            <a:r>
              <a:rPr lang="az-Latn-AZ" altLang="en-US" sz="7200" dirty="0" smtClean="0"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					</a:t>
            </a:r>
            <a:endParaRPr lang="en-US" altLang="az-Latn-AZ" sz="7200" b="1" dirty="0" smtClean="0">
              <a:latin typeface="Georgia" panose="02040502050405020303" pitchFamily="18" charset="0"/>
              <a:cs typeface="Georgia" panose="02040502050405020303" pitchFamily="18" charset="0"/>
              <a:sym typeface="+mn-ea"/>
            </a:endParaRPr>
          </a:p>
          <a:p>
            <a:pPr marL="734060" lvl="2" indent="-23495" algn="l" fontAlgn="auto">
              <a:spcBef>
                <a:spcPts val="300"/>
              </a:spcBef>
              <a:spcAft>
                <a:spcPts val="300"/>
              </a:spcAft>
              <a:buSzTx/>
              <a:buFont typeface="+mj-lt"/>
              <a:buNone/>
            </a:pPr>
            <a:endParaRPr lang="en-US" altLang="az-Latn-AZ" sz="7200" b="1" dirty="0" smtClean="0">
              <a:latin typeface="Georgia" panose="02040502050405020303" pitchFamily="18" charset="0"/>
              <a:cs typeface="Georgia" panose="02040502050405020303" pitchFamily="18" charset="0"/>
              <a:sym typeface="+mn-ea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68E68-76BB-4B92-8079-3735AFD8346B}" type="datetime1">
              <a:rPr lang="en-GB" sz="1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</a:fld>
            <a:endParaRPr lang="en-GB" sz="1400" i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0000"/>
          </a:bodyPr>
          <a:lstStyle/>
          <a:p>
            <a:fld id="{B184872C-52A3-46D2-B01F-5A905DCE0D94}" type="slidenum">
              <a:rPr lang="az-Latn-AZ" altLang="en-GB" smtClean="0">
                <a:latin typeface="Georgia" panose="02040502050405020303" pitchFamily="18" charset="0"/>
                <a:cs typeface="Georgia" panose="02040502050405020303" pitchFamily="18" charset="0"/>
              </a:rPr>
            </a:fld>
            <a:endParaRPr lang="az-Latn-AZ" altLang="en-GB" smtClean="0">
              <a:latin typeface="Georgia" panose="02040502050405020303" pitchFamily="18" charset="0"/>
              <a:cs typeface="Georgia" panose="020405020504050203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EF6BF-651B-4E02-B8A0-4CA1914078B8}" type="datetime1">
              <a:rPr lang="en-GB" sz="1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</a:fld>
            <a:endParaRPr lang="en-GB" sz="1400" i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itle 6"/>
          <p:cNvSpPr>
            <a:spLocks noGrp="1"/>
          </p:cNvSpPr>
          <p:nvPr/>
        </p:nvSpPr>
        <p:spPr>
          <a:xfrm>
            <a:off x="875030" y="4206240"/>
            <a:ext cx="2948305" cy="1489075"/>
          </a:xfrm>
          <a:prstGeom prst="rect">
            <a:avLst/>
          </a:prstGeom>
        </p:spPr>
        <p:txBody>
          <a:bodyPr vert="horz" lIns="91440" tIns="27432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 spc="-5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az-Latn-AZ" sz="1800" dirty="0">
              <a:latin typeface="Georgia" panose="02040502050405020303" pitchFamily="18" charset="0"/>
            </a:endParaRPr>
          </a:p>
        </p:txBody>
      </p:sp>
      <p:pic>
        <p:nvPicPr>
          <p:cNvPr id="15" name="Picture 14" descr="icxBbNt7t-S8rpqNAY2mSZG2Qtggx_zr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724275" y="2134235"/>
            <a:ext cx="4742815" cy="3058795"/>
          </a:xfrm>
          <a:prstGeom prst="rect">
            <a:avLst/>
          </a:prstGeom>
        </p:spPr>
      </p:pic>
      <p:sp>
        <p:nvSpPr>
          <p:cNvPr id="17" name="Title 6"/>
          <p:cNvSpPr>
            <a:spLocks noGrp="1"/>
          </p:cNvSpPr>
          <p:nvPr/>
        </p:nvSpPr>
        <p:spPr>
          <a:xfrm>
            <a:off x="1517015" y="5123815"/>
            <a:ext cx="9017000" cy="1048385"/>
          </a:xfrm>
          <a:prstGeom prst="rect">
            <a:avLst/>
          </a:prstGeom>
        </p:spPr>
        <p:txBody>
          <a:bodyPr vert="horz" lIns="91440" tIns="27432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 spc="-5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az-Latn-AZ" altLang="en-US" sz="2000" dirty="0" smtClean="0"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“</a:t>
            </a:r>
            <a:r>
              <a:rPr lang="en-US" altLang="az-Latn-AZ" sz="2000" dirty="0" smtClean="0"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The Center for Commercialisation and Transfer of Tehcnology” under the Intellectual Property agency of the Republic of Azerbaijan</a:t>
            </a:r>
            <a:r>
              <a:rPr lang="az-Latn-AZ" altLang="en-US" sz="2000" dirty="0" smtClean="0"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”</a:t>
            </a:r>
            <a:r>
              <a:rPr lang="az-Latn-AZ" altLang="en-GB" sz="2000" dirty="0" smtClean="0">
                <a:latin typeface="Georgia" panose="02040502050405020303" pitchFamily="18" charset="0"/>
                <a:sym typeface="+mn-ea"/>
              </a:rPr>
              <a:t> </a:t>
            </a:r>
            <a:endParaRPr lang="az-Latn-AZ" altLang="en-GB" sz="2000" dirty="0" smtClean="0">
              <a:latin typeface="Georgia" panose="02040502050405020303" pitchFamily="18" charset="0"/>
              <a:sym typeface="+mn-ea"/>
            </a:endParaRPr>
          </a:p>
        </p:txBody>
      </p:sp>
      <p:sp>
        <p:nvSpPr>
          <p:cNvPr id="19" name="Title 1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pPr algn="ctr"/>
            <a:r>
              <a:rPr lang="en-US" altLang="az-Latn-AZ" sz="4500" dirty="0" smtClean="0">
                <a:latin typeface="Georgia" panose="02040502050405020303" pitchFamily="18" charset="0"/>
              </a:rPr>
              <a:t>THANK YOU</a:t>
            </a:r>
            <a:r>
              <a:rPr lang="en-GB" sz="4500" dirty="0" smtClean="0">
                <a:latin typeface="Georgia" panose="02040502050405020303" pitchFamily="18" charset="0"/>
              </a:rPr>
              <a:t>!</a:t>
            </a:r>
            <a:endParaRPr lang="en-GB" sz="4500" dirty="0" smtClean="0">
              <a:latin typeface="Georgia" panose="02040502050405020303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0000"/>
          </a:bodyPr>
          <a:lstStyle/>
          <a:p>
            <a:fld id="{B184872C-52A3-46D2-B01F-5A905DCE0D94}" type="slidenum">
              <a:rPr lang="az-Latn-AZ" altLang="en-GB" smtClean="0">
                <a:latin typeface="Georgia" panose="02040502050405020303" pitchFamily="18" charset="0"/>
                <a:cs typeface="Georgia" panose="02040502050405020303" pitchFamily="18" charset="0"/>
              </a:rPr>
            </a:fld>
            <a:endParaRPr lang="az-Latn-AZ" altLang="en-GB" smtClean="0">
              <a:latin typeface="Georgia" panose="02040502050405020303" pitchFamily="18" charset="0"/>
              <a:cs typeface="Georgia" panose="020405020504050203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EF6BF-651B-4E02-B8A0-4CA1914078B8}" type="datetime1">
              <a:rPr lang="en-GB" sz="1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</a:fld>
            <a:endParaRPr lang="en-GB" sz="1400" i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7425" y="544195"/>
            <a:ext cx="10754360" cy="540385"/>
          </a:xfrm>
        </p:spPr>
        <p:txBody>
          <a:bodyPr>
            <a:normAutofit fontScale="90000"/>
          </a:bodyPr>
          <a:lstStyle/>
          <a:p>
            <a:r>
              <a:rPr lang="az-Latn-AZ" altLang="en-US" sz="2800" u="sng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  <a:sym typeface="+mn-ea"/>
              </a:rPr>
              <a:t>1.</a:t>
            </a:r>
            <a:r>
              <a:rPr lang="en-US" altLang="az-Latn-AZ" sz="2800" u="sng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  <a:sym typeface="+mn-ea"/>
              </a:rPr>
              <a:t>1.</a:t>
            </a:r>
            <a:r>
              <a:rPr lang="az-Latn-AZ" altLang="en-US" sz="2800" u="sng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  <a:sym typeface="+mn-ea"/>
              </a:rPr>
              <a:t> </a:t>
            </a:r>
            <a:r>
              <a:rPr lang="en-US" altLang="az-Latn-AZ" sz="2800" u="sng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Strategy of the country for the development of innovation ecosystem and tehcnoparks.</a:t>
            </a:r>
            <a:r>
              <a:rPr lang="az-Latn-AZ" sz="2800" dirty="0" smtClean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 </a:t>
            </a:r>
            <a:endParaRPr lang="az-Latn-AZ" altLang="en-US" sz="2800" dirty="0" smtClean="0">
              <a:solidFill>
                <a:schemeClr val="accent2">
                  <a:lumMod val="75000"/>
                </a:schemeClr>
              </a:solidFill>
              <a:latin typeface="Georgia" panose="02040502050405020303" pitchFamily="18" charset="0"/>
              <a:cs typeface="Georgia" panose="02040502050405020303" pitchFamily="18" charset="0"/>
              <a:sym typeface="+mn-ea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768350" y="1240790"/>
            <a:ext cx="10638155" cy="5271135"/>
          </a:xfrm>
        </p:spPr>
        <p:txBody>
          <a:bodyPr>
            <a:noAutofit/>
          </a:bodyPr>
          <a:p>
            <a:pPr marL="971550" lvl="2" indent="-514350" algn="l" fontAlgn="auto">
              <a:spcBef>
                <a:spcPts val="700"/>
              </a:spcBef>
              <a:spcAft>
                <a:spcPts val="700"/>
              </a:spcAft>
              <a:buSzTx/>
              <a:buAutoNum type="arabicPeriod"/>
            </a:pPr>
            <a:r>
              <a:rPr lang="en-US" altLang="az-Latn-AZ" sz="2700" dirty="0" smtClean="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Reforms on state level;</a:t>
            </a:r>
            <a:endParaRPr lang="az-Latn-AZ" altLang="en-US" sz="2700" dirty="0" smtClean="0">
              <a:solidFill>
                <a:schemeClr val="tx1"/>
              </a:solidFill>
              <a:latin typeface="Georgia" panose="02040502050405020303" pitchFamily="18" charset="0"/>
              <a:cs typeface="Georgia" panose="02040502050405020303" pitchFamily="18" charset="0"/>
              <a:sym typeface="+mn-ea"/>
            </a:endParaRPr>
          </a:p>
          <a:p>
            <a:pPr marL="971550" lvl="2" indent="-514350" algn="l" fontAlgn="auto">
              <a:spcBef>
                <a:spcPts val="700"/>
              </a:spcBef>
              <a:spcAft>
                <a:spcPts val="700"/>
              </a:spcAft>
              <a:buSzTx/>
              <a:buAutoNum type="arabicPeriod"/>
            </a:pPr>
            <a:r>
              <a:rPr lang="en-US" altLang="az-Latn-AZ" sz="2700" dirty="0" smtClean="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Important legal acts passed in the field of innovation</a:t>
            </a:r>
            <a:r>
              <a:rPr lang="en-US" altLang="en-US" sz="2700" dirty="0" smtClean="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;</a:t>
            </a:r>
            <a:endParaRPr lang="en-US" altLang="en-US" sz="2700" dirty="0" smtClean="0">
              <a:solidFill>
                <a:schemeClr val="tx1"/>
              </a:solidFill>
              <a:latin typeface="Georgia" panose="02040502050405020303" pitchFamily="18" charset="0"/>
              <a:cs typeface="Georgia" panose="02040502050405020303" pitchFamily="18" charset="0"/>
              <a:sym typeface="+mn-ea"/>
            </a:endParaRPr>
          </a:p>
          <a:p>
            <a:pPr marL="1428750" lvl="3" indent="-514350" algn="l" fontAlgn="auto">
              <a:spcBef>
                <a:spcPts val="700"/>
              </a:spcBef>
              <a:spcAft>
                <a:spcPts val="700"/>
              </a:spcAft>
              <a:buSzTx/>
              <a:buAutoNum type="arabicPeriod"/>
            </a:pPr>
            <a:r>
              <a:rPr lang="en-US" altLang="az-Latn-AZ" sz="2360" dirty="0" smtClean="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D</a:t>
            </a:r>
            <a:r>
              <a:rPr lang="az-Latn-AZ" altLang="en-US" sz="2360" dirty="0" smtClean="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ecree </a:t>
            </a:r>
            <a:r>
              <a:rPr lang="en-US" altLang="az-Latn-AZ" sz="2360" dirty="0" smtClean="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“</a:t>
            </a:r>
            <a:r>
              <a:rPr lang="az-Latn-AZ" altLang="en-US" sz="2360" dirty="0" smtClean="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on the approval of strategic road maps for the national economy and the main sectors of the economy</a:t>
            </a:r>
            <a:r>
              <a:rPr lang="en-US" altLang="az-Latn-AZ" sz="2360" dirty="0" smtClean="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”;</a:t>
            </a:r>
            <a:endParaRPr lang="az-Latn-AZ" altLang="en-US" sz="2360" dirty="0" smtClean="0">
              <a:solidFill>
                <a:schemeClr val="tx1"/>
              </a:solidFill>
              <a:latin typeface="Georgia" panose="02040502050405020303" pitchFamily="18" charset="0"/>
              <a:cs typeface="Georgia" panose="02040502050405020303" pitchFamily="18" charset="0"/>
              <a:sym typeface="+mn-ea"/>
            </a:endParaRPr>
          </a:p>
          <a:p>
            <a:pPr marL="1428750" lvl="3" indent="-514350" algn="l" fontAlgn="auto">
              <a:spcBef>
                <a:spcPts val="700"/>
              </a:spcBef>
              <a:spcAft>
                <a:spcPts val="700"/>
              </a:spcAft>
              <a:buSzTx/>
              <a:buAutoNum type="arabicPeriod"/>
            </a:pPr>
            <a:r>
              <a:rPr lang="az-Latn-AZ" altLang="en-US" sz="2360" dirty="0" smtClean="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Decree on “the Social-Economic Development Strategy of the Republic of Azerbaijan for 2022-2026”</a:t>
            </a:r>
            <a:r>
              <a:rPr lang="en-US" altLang="az-Latn-AZ" sz="2360" dirty="0" smtClean="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;</a:t>
            </a:r>
            <a:endParaRPr lang="az-Latn-AZ" altLang="en-US" sz="2360" dirty="0" smtClean="0">
              <a:solidFill>
                <a:schemeClr val="tx1"/>
              </a:solidFill>
              <a:latin typeface="Georgia" panose="02040502050405020303" pitchFamily="18" charset="0"/>
              <a:cs typeface="Georgia" panose="02040502050405020303" pitchFamily="18" charset="0"/>
              <a:sym typeface="+mn-ea"/>
            </a:endParaRPr>
          </a:p>
          <a:p>
            <a:pPr marL="1428750" lvl="3" indent="-514350" algn="l" fontAlgn="auto">
              <a:spcBef>
                <a:spcPts val="700"/>
              </a:spcBef>
              <a:spcAft>
                <a:spcPts val="700"/>
              </a:spcAft>
              <a:buSzTx/>
              <a:buAutoNum type="arabicPeriod"/>
            </a:pPr>
            <a:r>
              <a:rPr lang="az-Latn-AZ" altLang="en-US" sz="2360" dirty="0" smtClean="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Decree "</a:t>
            </a:r>
            <a:r>
              <a:rPr lang="en-US" altLang="az-Latn-AZ" sz="2360" dirty="0" smtClean="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o</a:t>
            </a:r>
            <a:r>
              <a:rPr lang="az-Latn-AZ" altLang="en-US" sz="2360" dirty="0" smtClean="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n ensuring coordination in the field of innovative development in the Republic of Azerbaijan"</a:t>
            </a:r>
            <a:r>
              <a:rPr lang="en-US" altLang="az-Latn-AZ" sz="2360" dirty="0" smtClean="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.</a:t>
            </a:r>
            <a:endParaRPr lang="az-Latn-AZ" altLang="en-US" sz="2360" dirty="0" smtClean="0">
              <a:solidFill>
                <a:schemeClr val="tx1"/>
              </a:solidFill>
              <a:latin typeface="Georgia" panose="02040502050405020303" pitchFamily="18" charset="0"/>
              <a:cs typeface="Georgia" panose="02040502050405020303" pitchFamily="18" charset="0"/>
              <a:sym typeface="+mn-ea"/>
            </a:endParaRPr>
          </a:p>
          <a:p>
            <a:pPr marL="971550" lvl="2" indent="-514350" algn="l" fontAlgn="auto">
              <a:spcBef>
                <a:spcPts val="700"/>
              </a:spcBef>
              <a:spcAft>
                <a:spcPts val="700"/>
              </a:spcAft>
              <a:buSzTx/>
              <a:buAutoNum type="arabicPeriod"/>
            </a:pPr>
            <a:r>
              <a:rPr lang="en-US" altLang="az-Latn-AZ" sz="2700" dirty="0" smtClean="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Main directions of reforms in the sphere of innovations and directions of the works conducted by the IP Agency of Azerbaijan</a:t>
            </a:r>
            <a:r>
              <a:rPr lang="az-Latn-AZ" altLang="en-US" sz="2700" dirty="0" smtClean="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	</a:t>
            </a:r>
            <a:r>
              <a:rPr lang="az-Latn-AZ" altLang="en-US" sz="2200" dirty="0" smtClean="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				 </a:t>
            </a:r>
            <a:r>
              <a:rPr lang="az-Latn-AZ" altLang="en-US" sz="1600" b="1" dirty="0" smtClean="0">
                <a:solidFill>
                  <a:srgbClr val="F07F09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 </a:t>
            </a:r>
            <a:endParaRPr lang="az-Latn-AZ" altLang="en-US" sz="1600" b="1" dirty="0" smtClean="0">
              <a:solidFill>
                <a:srgbClr val="F07F09"/>
              </a:solidFill>
              <a:latin typeface="Georgia" panose="02040502050405020303" pitchFamily="18" charset="0"/>
              <a:cs typeface="Georgia" panose="02040502050405020303" pitchFamily="18" charset="0"/>
              <a:sym typeface="+mn-ea"/>
            </a:endParaRPr>
          </a:p>
          <a:p>
            <a:pPr marL="457200" lvl="2" indent="0" algn="l">
              <a:buSzTx/>
              <a:buNone/>
            </a:pPr>
            <a:r>
              <a:rPr lang="az-Latn-AZ" altLang="en-US" sz="2000" b="1" dirty="0" smtClean="0">
                <a:solidFill>
                  <a:srgbClr val="F07F09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										</a:t>
            </a:r>
            <a:endParaRPr lang="az-Latn-AZ" altLang="ru-RU" sz="1800" dirty="0" smtClean="0">
              <a:solidFill>
                <a:schemeClr val="accent1"/>
              </a:solidFill>
              <a:latin typeface="Georgia" panose="02040502050405020303" pitchFamily="18" charset="0"/>
              <a:cs typeface="Georgia" panose="02040502050405020303" pitchFamily="18" charset="0"/>
              <a:sym typeface="+mn-ea"/>
            </a:endParaRPr>
          </a:p>
          <a:p>
            <a:pPr algn="l"/>
            <a:endParaRPr lang="az-Latn-AZ" altLang="ru-RU" sz="1800" dirty="0" smtClean="0">
              <a:solidFill>
                <a:schemeClr val="accent1"/>
              </a:solidFill>
              <a:latin typeface="Georgia" panose="02040502050405020303" pitchFamily="18" charset="0"/>
              <a:cs typeface="Georgia" panose="02040502050405020303" pitchFamily="18" charset="0"/>
              <a:sym typeface="+mn-ea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0000"/>
          </a:bodyPr>
          <a:lstStyle/>
          <a:p>
            <a:fld id="{B184872C-52A3-46D2-B01F-5A905DCE0D94}" type="slidenum">
              <a:rPr lang="az-Latn-AZ" altLang="en-GB" smtClean="0">
                <a:latin typeface="Georgia" panose="02040502050405020303" pitchFamily="18" charset="0"/>
                <a:cs typeface="Georgia" panose="02040502050405020303" pitchFamily="18" charset="0"/>
              </a:rPr>
            </a:fld>
            <a:endParaRPr lang="az-Latn-AZ" altLang="en-GB" smtClean="0">
              <a:latin typeface="Georgia" panose="02040502050405020303" pitchFamily="18" charset="0"/>
              <a:cs typeface="Georgia" panose="020405020504050203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EF6BF-651B-4E02-B8A0-4CA1914078B8}" type="datetime1">
              <a:rPr lang="en-GB" sz="1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</a:fld>
            <a:endParaRPr lang="en-GB" sz="1400" i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5790" y="101600"/>
            <a:ext cx="11205845" cy="773430"/>
          </a:xfrm>
        </p:spPr>
        <p:txBody>
          <a:bodyPr>
            <a:normAutofit fontScale="90000"/>
          </a:bodyPr>
          <a:lstStyle/>
          <a:p>
            <a:r>
              <a:rPr lang="en-US" altLang="ru-RU" sz="3300" dirty="0" smtClean="0">
                <a:solidFill>
                  <a:schemeClr val="accent6"/>
                </a:solidFill>
                <a:latin typeface="Georgia" panose="02040502050405020303" pitchFamily="18" charset="0"/>
                <a:sym typeface="+mn-ea"/>
              </a:rPr>
              <a:t>2</a:t>
            </a:r>
            <a:r>
              <a:rPr lang="ru-RU" altLang="en-GB" sz="3300" dirty="0" smtClean="0">
                <a:solidFill>
                  <a:schemeClr val="accent6"/>
                </a:solidFill>
                <a:latin typeface="Georgia" panose="02040502050405020303" pitchFamily="18" charset="0"/>
                <a:sym typeface="+mn-ea"/>
              </a:rPr>
              <a:t>.</a:t>
            </a:r>
            <a:r>
              <a:rPr lang="en-US" altLang="ru-RU" sz="3300" dirty="0" smtClean="0">
                <a:solidFill>
                  <a:schemeClr val="accent6"/>
                </a:solidFill>
                <a:latin typeface="Georgia" panose="02040502050405020303" pitchFamily="18" charset="0"/>
                <a:sym typeface="+mn-ea"/>
              </a:rPr>
              <a:t>1.</a:t>
            </a:r>
            <a:r>
              <a:rPr lang="ru-RU" altLang="en-GB" sz="3300" dirty="0" smtClean="0">
                <a:solidFill>
                  <a:schemeClr val="accent6"/>
                </a:solidFill>
                <a:latin typeface="Georgia" panose="02040502050405020303" pitchFamily="18" charset="0"/>
                <a:sym typeface="+mn-ea"/>
              </a:rPr>
              <a:t> </a:t>
            </a:r>
            <a:r>
              <a:rPr lang="en-US" altLang="az-Latn-AZ" sz="3300" dirty="0" smtClean="0">
                <a:solidFill>
                  <a:schemeClr val="accent6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Creation strategy of the CCTT </a:t>
            </a:r>
            <a:r>
              <a:rPr lang="en-US" sz="3300" dirty="0" smtClean="0">
                <a:solidFill>
                  <a:schemeClr val="accent6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&amp; conceptual model</a:t>
            </a:r>
            <a:endParaRPr lang="en-US" altLang="en-GB" sz="3300" dirty="0" smtClean="0">
              <a:solidFill>
                <a:schemeClr val="accent6"/>
              </a:solidFill>
              <a:latin typeface="Georgia" panose="02040502050405020303" pitchFamily="18" charset="0"/>
              <a:cs typeface="Georgia" panose="02040502050405020303" pitchFamily="18" charset="0"/>
              <a:sym typeface="+mn-ea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952500" y="978535"/>
            <a:ext cx="10055860" cy="5427980"/>
          </a:xfrm>
        </p:spPr>
        <p:txBody>
          <a:bodyPr>
            <a:noAutofit/>
          </a:bodyPr>
          <a:p>
            <a:r>
              <a:rPr lang="en-US" altLang="az-Latn-AZ" b="1" i="1" u="sng" dirty="0" smtClean="0"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I</a:t>
            </a:r>
            <a:r>
              <a:rPr lang="az-Latn-AZ" altLang="ru-RU" b="1" i="1" u="sng" dirty="0" smtClean="0"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nnovative development</a:t>
            </a:r>
            <a:r>
              <a:rPr lang="az-Latn-AZ" altLang="ru-RU" dirty="0" smtClean="0"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 requires a</a:t>
            </a:r>
            <a:r>
              <a:rPr lang="az-Latn-AZ" altLang="ru-RU" b="1" i="1" u="sng" dirty="0" smtClean="0"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 coherent, joint and systematic</a:t>
            </a:r>
            <a:r>
              <a:rPr lang="az-Latn-AZ" altLang="ru-RU" dirty="0" smtClean="0"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 solution </a:t>
            </a:r>
            <a:r>
              <a:rPr lang="en-US" altLang="az-Latn-AZ" dirty="0" smtClean="0"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to</a:t>
            </a:r>
            <a:r>
              <a:rPr lang="az-Latn-AZ" altLang="ru-RU" dirty="0" smtClean="0"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 the issues of intellectual property, technology commercialization and innovation support.</a:t>
            </a:r>
            <a:endParaRPr lang="az-Latn-AZ" altLang="ru-RU" dirty="0" smtClean="0">
              <a:latin typeface="Georgia" panose="02040502050405020303" pitchFamily="18" charset="0"/>
              <a:cs typeface="Georgia" panose="02040502050405020303" pitchFamily="18" charset="0"/>
              <a:sym typeface="+mn-ea"/>
            </a:endParaRPr>
          </a:p>
          <a:p>
            <a:r>
              <a:rPr lang="en-US" altLang="az-Latn-AZ" dirty="0" smtClean="0"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F</a:t>
            </a:r>
            <a:r>
              <a:rPr lang="az-Latn-AZ" altLang="ru-RU" dirty="0" smtClean="0"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or this reason the head of the country set the task of establishing </a:t>
            </a:r>
            <a:r>
              <a:rPr lang="en-US" altLang="az-Latn-AZ" dirty="0" smtClean="0"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CCTT</a:t>
            </a:r>
            <a:r>
              <a:rPr lang="az-Latn-AZ" altLang="ru-RU" dirty="0" smtClean="0"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 in front of the Agency. </a:t>
            </a:r>
            <a:r>
              <a:rPr lang="en-US" altLang="az-Latn-AZ" dirty="0" smtClean="0"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CCTT</a:t>
            </a:r>
            <a:r>
              <a:rPr lang="az-Latn-AZ" altLang="ru-RU" dirty="0" smtClean="0"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 has already been established and its founder is the Agency and it is established in the form of a </a:t>
            </a:r>
            <a:r>
              <a:rPr lang="az-Latn-AZ" altLang="ru-RU" b="1" i="1" u="sng" dirty="0" smtClean="0"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public legal entity</a:t>
            </a:r>
            <a:r>
              <a:rPr lang="az-Latn-AZ" altLang="ru-RU" dirty="0" smtClean="0"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.</a:t>
            </a:r>
            <a:endParaRPr lang="az-Latn-AZ" altLang="ru-RU" dirty="0" smtClean="0">
              <a:latin typeface="Georgia" panose="02040502050405020303" pitchFamily="18" charset="0"/>
              <a:cs typeface="Georgia" panose="02040502050405020303" pitchFamily="18" charset="0"/>
              <a:sym typeface="+mn-ea"/>
            </a:endParaRPr>
          </a:p>
          <a:p>
            <a:r>
              <a:rPr lang="en-US" altLang="az-Latn-AZ" b="1" i="1" dirty="0" smtClean="0"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CCTT</a:t>
            </a:r>
            <a:r>
              <a:rPr lang="az-Latn-AZ" altLang="ru-RU" dirty="0" smtClean="0"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 - is an organization focused on the transfer of the results of scientific research carried out in public and private organizations for commercial and non-commercial use, as well as on obtaining income from these results.</a:t>
            </a:r>
            <a:endParaRPr lang="az-Latn-AZ" altLang="ru-RU" dirty="0" smtClean="0">
              <a:latin typeface="Georgia" panose="02040502050405020303" pitchFamily="18" charset="0"/>
              <a:cs typeface="Georgia" panose="02040502050405020303" pitchFamily="18" charset="0"/>
              <a:sym typeface="+mn-ea"/>
            </a:endParaRPr>
          </a:p>
          <a:p>
            <a:r>
              <a:rPr lang="az-Latn-AZ" altLang="ru-RU" dirty="0" smtClean="0"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The strategy of creati</a:t>
            </a:r>
            <a:r>
              <a:rPr lang="en-US" altLang="az-Latn-AZ" dirty="0" smtClean="0"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on of CCTT </a:t>
            </a:r>
            <a:r>
              <a:rPr lang="az-Latn-AZ" altLang="ru-RU" dirty="0" smtClean="0"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is at the intersection of </a:t>
            </a:r>
            <a:r>
              <a:rPr lang="az-Latn-AZ" altLang="ru-RU" b="1" i="1" u="sng" dirty="0" smtClean="0"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desires</a:t>
            </a:r>
            <a:r>
              <a:rPr lang="az-Latn-AZ" altLang="ru-RU" dirty="0" smtClean="0"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, </a:t>
            </a:r>
            <a:r>
              <a:rPr lang="az-Latn-AZ" altLang="ru-RU" b="1" i="1" u="sng" dirty="0" smtClean="0"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external conditions</a:t>
            </a:r>
            <a:r>
              <a:rPr lang="az-Latn-AZ" altLang="ru-RU" dirty="0" smtClean="0"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 and </a:t>
            </a:r>
            <a:r>
              <a:rPr lang="az-Latn-AZ" altLang="ru-RU" b="1" i="1" u="sng" dirty="0" smtClean="0"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internal opportunities</a:t>
            </a:r>
            <a:r>
              <a:rPr lang="az-Latn-AZ" altLang="ru-RU" dirty="0" smtClean="0"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.</a:t>
            </a:r>
            <a:endParaRPr lang="az-Latn-AZ" altLang="ru-RU" dirty="0" smtClean="0">
              <a:latin typeface="Georgia" panose="02040502050405020303" pitchFamily="18" charset="0"/>
              <a:cs typeface="Georgia" panose="02040502050405020303" pitchFamily="18" charset="0"/>
              <a:sym typeface="+mn-ea"/>
            </a:endParaRPr>
          </a:p>
          <a:p>
            <a:pPr marL="457200" indent="-457200"/>
            <a:endParaRPr lang="az-Latn-AZ" dirty="0" smtClean="0">
              <a:latin typeface="Georgia" panose="02040502050405020303" pitchFamily="18" charset="0"/>
              <a:cs typeface="Georgia" panose="02040502050405020303" pitchFamily="18" charset="0"/>
              <a:sym typeface="+mn-ea"/>
            </a:endParaRPr>
          </a:p>
        </p:txBody>
      </p:sp>
      <p:sp>
        <p:nvSpPr>
          <p:cNvPr id="3" name="Text Box 2"/>
          <p:cNvSpPr txBox="1"/>
          <p:nvPr/>
        </p:nvSpPr>
        <p:spPr>
          <a:xfrm>
            <a:off x="9658985" y="6285230"/>
            <a:ext cx="1379855" cy="36830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az-Latn-AZ" altLang="en-US" dirty="0" smtClean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©</a:t>
            </a:r>
            <a:r>
              <a:rPr lang="en-US" altLang="az-Latn-AZ" dirty="0" smtClean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 K.Imanov</a:t>
            </a:r>
            <a:endParaRPr lang="en-US"/>
          </a:p>
        </p:txBody>
      </p:sp>
      <p:grpSp>
        <p:nvGrpSpPr>
          <p:cNvPr id="70" name="Group 69"/>
          <p:cNvGrpSpPr/>
          <p:nvPr/>
        </p:nvGrpSpPr>
        <p:grpSpPr>
          <a:xfrm>
            <a:off x="1128395" y="4980305"/>
            <a:ext cx="9403715" cy="1241425"/>
            <a:chOff x="468363" y="620556"/>
            <a:chExt cx="6087591" cy="865187"/>
          </a:xfrm>
        </p:grpSpPr>
        <p:sp>
          <p:nvSpPr>
            <p:cNvPr id="71" name="AutoShape 63"/>
            <p:cNvSpPr>
              <a:spLocks noChangeArrowheads="1"/>
            </p:cNvSpPr>
            <p:nvPr/>
          </p:nvSpPr>
          <p:spPr bwMode="auto">
            <a:xfrm>
              <a:off x="535593" y="620556"/>
              <a:ext cx="1395772" cy="865187"/>
            </a:xfrm>
            <a:prstGeom prst="chevron">
              <a:avLst>
                <a:gd name="adj" fmla="val 38168"/>
              </a:avLst>
            </a:prstGeom>
            <a:solidFill>
              <a:srgbClr val="C00000"/>
            </a:solidFill>
            <a:ln w="19050" algn="ctr">
              <a:solidFill>
                <a:srgbClr val="FFFFFF"/>
              </a:solidFill>
              <a:miter lim="800000"/>
            </a:ln>
          </p:spPr>
          <p:txBody>
            <a:bodyPr lIns="69145" tIns="0" rIns="0" bIns="0"/>
            <a:p>
              <a:pPr defTabSz="995680">
                <a:buSzPct val="90000"/>
                <a:defRPr/>
              </a:pPr>
              <a:endParaRPr lang="en-US" sz="2600" kern="0" dirty="0">
                <a:solidFill>
                  <a:srgbClr val="001C43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72" name="AutoShape 64"/>
            <p:cNvSpPr>
              <a:spLocks noChangeArrowheads="1"/>
            </p:cNvSpPr>
            <p:nvPr/>
          </p:nvSpPr>
          <p:spPr bwMode="auto">
            <a:xfrm>
              <a:off x="468363" y="620556"/>
              <a:ext cx="1955889" cy="864744"/>
            </a:xfrm>
            <a:prstGeom prst="chevron">
              <a:avLst>
                <a:gd name="adj" fmla="val 38168"/>
              </a:avLst>
            </a:prstGeom>
            <a:solidFill>
              <a:srgbClr val="BB2740"/>
            </a:solidFill>
            <a:ln w="19050" algn="ctr">
              <a:solidFill>
                <a:srgbClr val="FFFFFF"/>
              </a:solidFill>
              <a:miter lim="800000"/>
            </a:ln>
          </p:spPr>
          <p:txBody>
            <a:bodyPr lIns="69145" tIns="0" rIns="0" bIns="0"/>
            <a:p>
              <a:pPr defTabSz="995680">
                <a:buSzPct val="90000"/>
                <a:defRPr/>
              </a:pPr>
              <a:endParaRPr lang="en-US" sz="2600" kern="0" dirty="0">
                <a:solidFill>
                  <a:srgbClr val="001C43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73" name="AutoShape 65"/>
            <p:cNvSpPr>
              <a:spLocks noChangeArrowheads="1"/>
            </p:cNvSpPr>
            <p:nvPr/>
          </p:nvSpPr>
          <p:spPr bwMode="auto">
            <a:xfrm>
              <a:off x="2191584" y="620556"/>
              <a:ext cx="1546870" cy="864744"/>
            </a:xfrm>
            <a:prstGeom prst="chevron">
              <a:avLst>
                <a:gd name="adj" fmla="val 38168"/>
              </a:avLst>
            </a:prstGeom>
            <a:solidFill>
              <a:srgbClr val="B2B2B2"/>
            </a:solidFill>
            <a:ln w="19050" algn="ctr">
              <a:solidFill>
                <a:srgbClr val="FFFFFF"/>
              </a:solidFill>
              <a:miter lim="800000"/>
            </a:ln>
          </p:spPr>
          <p:txBody>
            <a:bodyPr lIns="69145" tIns="0" rIns="0" bIns="0"/>
            <a:p>
              <a:pPr defTabSz="995680">
                <a:buSzPct val="90000"/>
                <a:defRPr/>
              </a:pPr>
              <a:endParaRPr lang="en-US" sz="2600" kern="0" dirty="0">
                <a:solidFill>
                  <a:srgbClr val="001C43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74" name="AutoShape 64"/>
            <p:cNvSpPr>
              <a:spLocks noChangeArrowheads="1"/>
            </p:cNvSpPr>
            <p:nvPr/>
          </p:nvSpPr>
          <p:spPr bwMode="auto">
            <a:xfrm>
              <a:off x="3501676" y="620556"/>
              <a:ext cx="1569480" cy="864744"/>
            </a:xfrm>
            <a:prstGeom prst="chevron">
              <a:avLst>
                <a:gd name="adj" fmla="val 38168"/>
              </a:avLst>
            </a:prstGeom>
            <a:solidFill>
              <a:schemeClr val="bg2">
                <a:lumMod val="75000"/>
              </a:schemeClr>
            </a:solidFill>
            <a:ln w="19050" algn="ctr">
              <a:solidFill>
                <a:srgbClr val="FFFFFF"/>
              </a:solidFill>
              <a:miter lim="800000"/>
            </a:ln>
          </p:spPr>
          <p:txBody>
            <a:bodyPr lIns="69145" tIns="0" rIns="0" bIns="0"/>
            <a:p>
              <a:pPr defTabSz="995680">
                <a:buSzPct val="90000"/>
                <a:defRPr/>
              </a:pPr>
              <a:endParaRPr lang="en-US" sz="2600" kern="0" dirty="0">
                <a:solidFill>
                  <a:srgbClr val="001C43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75" name="AutoShape 65"/>
            <p:cNvSpPr>
              <a:spLocks noChangeArrowheads="1"/>
            </p:cNvSpPr>
            <p:nvPr/>
          </p:nvSpPr>
          <p:spPr bwMode="auto">
            <a:xfrm>
              <a:off x="4863563" y="620556"/>
              <a:ext cx="1692391" cy="864744"/>
            </a:xfrm>
            <a:prstGeom prst="chevron">
              <a:avLst>
                <a:gd name="adj" fmla="val 38168"/>
              </a:avLst>
            </a:prstGeom>
            <a:solidFill>
              <a:schemeClr val="accent6">
                <a:lumMod val="60000"/>
                <a:lumOff val="40000"/>
              </a:schemeClr>
            </a:solidFill>
            <a:ln w="19050" algn="ctr">
              <a:solidFill>
                <a:srgbClr val="FFFFFF"/>
              </a:solidFill>
              <a:miter lim="800000"/>
            </a:ln>
          </p:spPr>
          <p:txBody>
            <a:bodyPr lIns="69145" tIns="0" rIns="0" bIns="0"/>
            <a:p>
              <a:pPr defTabSz="995680">
                <a:buSzPct val="90000"/>
                <a:defRPr/>
              </a:pPr>
              <a:endParaRPr lang="en-US" sz="2600" kern="0" dirty="0">
                <a:solidFill>
                  <a:srgbClr val="001C43"/>
                </a:solidFill>
                <a:cs typeface="Arial" panose="020B0604020202020204" pitchFamily="34" charset="0"/>
              </a:endParaRPr>
            </a:p>
          </p:txBody>
        </p:sp>
      </p:grpSp>
      <p:sp>
        <p:nvSpPr>
          <p:cNvPr id="76" name="Text Box 11"/>
          <p:cNvSpPr txBox="1">
            <a:spLocks noChangeAspect="1" noChangeArrowheads="1"/>
          </p:cNvSpPr>
          <p:nvPr/>
        </p:nvSpPr>
        <p:spPr bwMode="gray">
          <a:xfrm>
            <a:off x="1597660" y="5058410"/>
            <a:ext cx="2041525" cy="120840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84656" tIns="84656" rIns="67724" bIns="84656">
            <a:spAutoFit/>
          </a:bodyPr>
          <a:p>
            <a:pPr defTabSz="754380">
              <a:spcBef>
                <a:spcPct val="20000"/>
              </a:spcBef>
            </a:pPr>
            <a:r>
              <a:rPr lang="en-US" sz="1300" b="1" i="1" dirty="0" smtClean="0">
                <a:solidFill>
                  <a:schemeClr val="bg1"/>
                </a:solidFill>
                <a:latin typeface="Georgia" panose="02040502050405020303" pitchFamily="18" charset="0"/>
                <a:cs typeface="Georgia" panose="02040502050405020303" pitchFamily="18" charset="0"/>
              </a:rPr>
              <a:t>01</a:t>
            </a:r>
            <a:endParaRPr lang="en-US" sz="1300" b="1" i="1" dirty="0" smtClean="0">
              <a:solidFill>
                <a:schemeClr val="bg1"/>
              </a:solidFill>
              <a:latin typeface="Georgia" panose="02040502050405020303" pitchFamily="18" charset="0"/>
              <a:cs typeface="Georgia" panose="02040502050405020303" pitchFamily="18" charset="0"/>
            </a:endParaRPr>
          </a:p>
          <a:p>
            <a:pPr defTabSz="754380">
              <a:spcBef>
                <a:spcPct val="20000"/>
              </a:spcBef>
            </a:pPr>
            <a:r>
              <a:rPr lang="az-Latn-AZ" altLang="en-US" sz="1300" b="1" i="1" dirty="0" smtClean="0">
                <a:solidFill>
                  <a:schemeClr val="bg1"/>
                </a:solidFill>
                <a:latin typeface="Georgia" panose="02040502050405020303" pitchFamily="18" charset="0"/>
                <a:cs typeface="Georgia" panose="02040502050405020303" pitchFamily="18" charset="0"/>
              </a:rPr>
              <a:t>What are the environmental opportunities and barriers?</a:t>
            </a:r>
            <a:endParaRPr lang="az-Latn-AZ" altLang="en-US" sz="1300" b="1" i="1" dirty="0" smtClean="0">
              <a:solidFill>
                <a:schemeClr val="bg1"/>
              </a:solidFill>
              <a:latin typeface="Georgia" panose="02040502050405020303" pitchFamily="18" charset="0"/>
              <a:cs typeface="Georgia" panose="02040502050405020303" pitchFamily="18" charset="0"/>
            </a:endParaRPr>
          </a:p>
        </p:txBody>
      </p:sp>
      <p:sp>
        <p:nvSpPr>
          <p:cNvPr id="77" name="Text Box 11"/>
          <p:cNvSpPr txBox="1">
            <a:spLocks noChangeAspect="1" noChangeArrowheads="1"/>
          </p:cNvSpPr>
          <p:nvPr/>
        </p:nvSpPr>
        <p:spPr bwMode="gray">
          <a:xfrm>
            <a:off x="4358640" y="5058410"/>
            <a:ext cx="1634490" cy="120840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84656" tIns="84656" rIns="67724" bIns="84656">
            <a:spAutoFit/>
          </a:bodyPr>
          <a:p>
            <a:pPr defTabSz="754380">
              <a:spcBef>
                <a:spcPct val="20000"/>
              </a:spcBef>
            </a:pPr>
            <a:r>
              <a:rPr lang="en-US" sz="1300" b="1" i="1" dirty="0" smtClean="0">
                <a:solidFill>
                  <a:schemeClr val="bg1"/>
                </a:solidFill>
                <a:latin typeface="Georgia" panose="02040502050405020303" pitchFamily="18" charset="0"/>
                <a:cs typeface="Georgia" panose="02040502050405020303" pitchFamily="18" charset="0"/>
              </a:rPr>
              <a:t>0</a:t>
            </a:r>
            <a:r>
              <a:rPr lang="cs-CZ" sz="1300" b="1" i="1" dirty="0" smtClean="0">
                <a:solidFill>
                  <a:schemeClr val="bg1"/>
                </a:solidFill>
                <a:latin typeface="Georgia" panose="02040502050405020303" pitchFamily="18" charset="0"/>
                <a:cs typeface="Georgia" panose="02040502050405020303" pitchFamily="18" charset="0"/>
              </a:rPr>
              <a:t>2</a:t>
            </a:r>
            <a:endParaRPr lang="en-US" sz="1300" b="1" i="1" dirty="0" smtClean="0">
              <a:solidFill>
                <a:schemeClr val="bg1"/>
              </a:solidFill>
              <a:latin typeface="Georgia" panose="02040502050405020303" pitchFamily="18" charset="0"/>
              <a:cs typeface="Georgia" panose="02040502050405020303" pitchFamily="18" charset="0"/>
            </a:endParaRPr>
          </a:p>
          <a:p>
            <a:pPr defTabSz="754380">
              <a:spcBef>
                <a:spcPct val="20000"/>
              </a:spcBef>
            </a:pPr>
            <a:r>
              <a:rPr altLang="en-US" sz="1300" b="1" i="1" dirty="0" smtClean="0">
                <a:solidFill>
                  <a:schemeClr val="bg1"/>
                </a:solidFill>
                <a:latin typeface="Georgia" panose="02040502050405020303" pitchFamily="18" charset="0"/>
                <a:cs typeface="Georgia" panose="02040502050405020303" pitchFamily="18" charset="0"/>
              </a:rPr>
              <a:t>How will the </a:t>
            </a:r>
            <a:r>
              <a:rPr lang="en-US" sz="1300" b="1" i="1" dirty="0" smtClean="0">
                <a:solidFill>
                  <a:schemeClr val="bg1"/>
                </a:solidFill>
                <a:latin typeface="Georgia" panose="02040502050405020303" pitchFamily="18" charset="0"/>
                <a:cs typeface="Georgia" panose="02040502050405020303" pitchFamily="18" charset="0"/>
              </a:rPr>
              <a:t>capabilities</a:t>
            </a:r>
            <a:r>
              <a:rPr altLang="en-US" sz="1300" b="1" i="1" dirty="0" smtClean="0">
                <a:solidFill>
                  <a:schemeClr val="bg1"/>
                </a:solidFill>
                <a:latin typeface="Georgia" panose="02040502050405020303" pitchFamily="18" charset="0"/>
                <a:cs typeface="Georgia" panose="02040502050405020303" pitchFamily="18" charset="0"/>
              </a:rPr>
              <a:t> of the center be formed?</a:t>
            </a:r>
            <a:endParaRPr altLang="en-US" sz="1300" b="1" i="1" dirty="0" smtClean="0">
              <a:solidFill>
                <a:schemeClr val="bg1"/>
              </a:solidFill>
              <a:latin typeface="Georgia" panose="02040502050405020303" pitchFamily="18" charset="0"/>
              <a:cs typeface="Georgia" panose="02040502050405020303" pitchFamily="18" charset="0"/>
            </a:endParaRPr>
          </a:p>
        </p:txBody>
      </p:sp>
      <p:sp>
        <p:nvSpPr>
          <p:cNvPr id="78" name="Text Box 11"/>
          <p:cNvSpPr txBox="1">
            <a:spLocks noChangeAspect="1" noChangeArrowheads="1"/>
          </p:cNvSpPr>
          <p:nvPr/>
        </p:nvSpPr>
        <p:spPr bwMode="gray">
          <a:xfrm>
            <a:off x="6379210" y="5058410"/>
            <a:ext cx="1706880" cy="120840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84656" tIns="84656" rIns="67724" bIns="84656">
            <a:spAutoFit/>
          </a:bodyPr>
          <a:p>
            <a:pPr defTabSz="754380">
              <a:spcBef>
                <a:spcPct val="20000"/>
              </a:spcBef>
            </a:pPr>
            <a:r>
              <a:rPr lang="en-US" sz="1300" b="1" i="1" dirty="0" smtClean="0">
                <a:solidFill>
                  <a:schemeClr val="bg1"/>
                </a:solidFill>
                <a:latin typeface="Georgia" panose="02040502050405020303" pitchFamily="18" charset="0"/>
                <a:cs typeface="Georgia" panose="02040502050405020303" pitchFamily="18" charset="0"/>
              </a:rPr>
              <a:t>0</a:t>
            </a:r>
            <a:r>
              <a:rPr lang="cs-CZ" sz="1300" b="1" i="1" dirty="0" smtClean="0">
                <a:solidFill>
                  <a:schemeClr val="bg1"/>
                </a:solidFill>
                <a:latin typeface="Georgia" panose="02040502050405020303" pitchFamily="18" charset="0"/>
                <a:cs typeface="Georgia" panose="02040502050405020303" pitchFamily="18" charset="0"/>
              </a:rPr>
              <a:t>3</a:t>
            </a:r>
            <a:endParaRPr lang="en-US" sz="1300" b="1" i="1" dirty="0" smtClean="0">
              <a:solidFill>
                <a:schemeClr val="bg1"/>
              </a:solidFill>
              <a:latin typeface="Georgia" panose="02040502050405020303" pitchFamily="18" charset="0"/>
              <a:cs typeface="Georgia" panose="02040502050405020303" pitchFamily="18" charset="0"/>
            </a:endParaRPr>
          </a:p>
          <a:p>
            <a:pPr defTabSz="754380">
              <a:spcBef>
                <a:spcPct val="20000"/>
              </a:spcBef>
            </a:pPr>
            <a:r>
              <a:rPr altLang="en-US" sz="1300" b="1" i="1" dirty="0" smtClean="0">
                <a:solidFill>
                  <a:schemeClr val="bg1"/>
                </a:solidFill>
                <a:latin typeface="Georgia" panose="02040502050405020303" pitchFamily="18" charset="0"/>
                <a:cs typeface="Georgia" panose="02040502050405020303" pitchFamily="18" charset="0"/>
              </a:rPr>
              <a:t>What does the organization aim for? (Activity Directions)</a:t>
            </a:r>
            <a:endParaRPr altLang="en-US" sz="1300" b="1" i="1" dirty="0" smtClean="0">
              <a:solidFill>
                <a:schemeClr val="bg1"/>
              </a:solidFill>
              <a:latin typeface="Georgia" panose="02040502050405020303" pitchFamily="18" charset="0"/>
              <a:cs typeface="Georgia" panose="02040502050405020303" pitchFamily="18" charset="0"/>
            </a:endParaRPr>
          </a:p>
        </p:txBody>
      </p:sp>
      <p:sp>
        <p:nvSpPr>
          <p:cNvPr id="79" name="Text Box 11"/>
          <p:cNvSpPr txBox="1">
            <a:spLocks noChangeAspect="1" noChangeArrowheads="1"/>
          </p:cNvSpPr>
          <p:nvPr/>
        </p:nvSpPr>
        <p:spPr bwMode="gray">
          <a:xfrm>
            <a:off x="8345170" y="5013325"/>
            <a:ext cx="2108835" cy="120840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84656" tIns="84656" rIns="67724" bIns="84656">
            <a:spAutoFit/>
          </a:bodyPr>
          <a:p>
            <a:pPr defTabSz="754380">
              <a:spcBef>
                <a:spcPct val="20000"/>
              </a:spcBef>
            </a:pPr>
            <a:r>
              <a:rPr lang="en-US" sz="1300" b="1" i="1" dirty="0" smtClean="0">
                <a:solidFill>
                  <a:schemeClr val="bg1"/>
                </a:solidFill>
                <a:latin typeface="Georgia" panose="02040502050405020303" pitchFamily="18" charset="0"/>
                <a:cs typeface="Georgia" panose="02040502050405020303" pitchFamily="18" charset="0"/>
              </a:rPr>
              <a:t>0</a:t>
            </a:r>
            <a:r>
              <a:rPr lang="cs-CZ" sz="1300" b="1" i="1" dirty="0" smtClean="0">
                <a:solidFill>
                  <a:schemeClr val="bg1"/>
                </a:solidFill>
                <a:latin typeface="Georgia" panose="02040502050405020303" pitchFamily="18" charset="0"/>
                <a:cs typeface="Georgia" panose="02040502050405020303" pitchFamily="18" charset="0"/>
              </a:rPr>
              <a:t>4</a:t>
            </a:r>
            <a:endParaRPr lang="en-US" sz="1300" b="1" i="1" dirty="0" smtClean="0">
              <a:solidFill>
                <a:schemeClr val="bg1"/>
              </a:solidFill>
              <a:latin typeface="Georgia" panose="02040502050405020303" pitchFamily="18" charset="0"/>
              <a:cs typeface="Georgia" panose="02040502050405020303" pitchFamily="18" charset="0"/>
            </a:endParaRPr>
          </a:p>
          <a:p>
            <a:pPr defTabSz="754380">
              <a:spcBef>
                <a:spcPct val="20000"/>
              </a:spcBef>
            </a:pPr>
            <a:r>
              <a:rPr sz="1300" b="1" i="1" dirty="0" smtClean="0">
                <a:solidFill>
                  <a:schemeClr val="bg1"/>
                </a:solidFill>
                <a:latin typeface="Georgia" panose="02040502050405020303" pitchFamily="18" charset="0"/>
                <a:cs typeface="Georgia" panose="02040502050405020303" pitchFamily="18" charset="0"/>
              </a:rPr>
              <a:t>Who will be the target group (beneficiaries), what will be the products?</a:t>
            </a:r>
            <a:endParaRPr sz="1300" b="1" i="1" dirty="0" smtClean="0">
              <a:solidFill>
                <a:schemeClr val="bg1"/>
              </a:solidFill>
              <a:latin typeface="Georgia" panose="02040502050405020303" pitchFamily="18" charset="0"/>
              <a:cs typeface="Georgia" panose="02040502050405020303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0000"/>
          </a:bodyPr>
          <a:lstStyle/>
          <a:p>
            <a:fld id="{B184872C-52A3-46D2-B01F-5A905DCE0D94}" type="slidenum">
              <a:rPr lang="az-Latn-AZ" altLang="en-GB" smtClean="0">
                <a:latin typeface="Georgia" panose="02040502050405020303" pitchFamily="18" charset="0"/>
                <a:cs typeface="Georgia" panose="02040502050405020303" pitchFamily="18" charset="0"/>
              </a:rPr>
            </a:fld>
            <a:endParaRPr lang="az-Latn-AZ" altLang="en-GB" smtClean="0">
              <a:latin typeface="Georgia" panose="02040502050405020303" pitchFamily="18" charset="0"/>
              <a:cs typeface="Georgia" panose="020405020504050203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EF6BF-651B-4E02-B8A0-4CA1914078B8}" type="datetime1">
              <a:rPr lang="en-GB" sz="1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</a:fld>
            <a:endParaRPr lang="en-GB" sz="1400" i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9165" y="158115"/>
            <a:ext cx="10117455" cy="687705"/>
          </a:xfrm>
        </p:spPr>
        <p:txBody>
          <a:bodyPr>
            <a:normAutofit/>
          </a:bodyPr>
          <a:lstStyle/>
          <a:p>
            <a:r>
              <a:rPr lang="en-US" altLang="az-Latn-AZ" sz="2700" dirty="0" smtClean="0">
                <a:latin typeface="Georgia" panose="02040502050405020303" pitchFamily="18" charset="0"/>
                <a:sym typeface="+mn-ea"/>
              </a:rPr>
              <a:t>2.2. I</a:t>
            </a:r>
            <a:r>
              <a:rPr lang="en-US" sz="2700" dirty="0" smtClean="0"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ternal capabilities </a:t>
            </a:r>
            <a:endParaRPr lang="en-US" altLang="az-Latn-AZ" sz="2700" dirty="0" smtClean="0">
              <a:latin typeface="Georgia" panose="02040502050405020303" pitchFamily="18" charset="0"/>
              <a:cs typeface="Georgia" panose="02040502050405020303" pitchFamily="18" charset="0"/>
              <a:sym typeface="+mn-ea"/>
            </a:endParaRPr>
          </a:p>
        </p:txBody>
      </p:sp>
      <p:sp>
        <p:nvSpPr>
          <p:cNvPr id="42" name="object 5"/>
          <p:cNvSpPr/>
          <p:nvPr/>
        </p:nvSpPr>
        <p:spPr>
          <a:xfrm>
            <a:off x="3981447" y="1258631"/>
            <a:ext cx="4808694" cy="4474625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p>
            <a:pPr defTabSz="843915"/>
            <a:endParaRPr lang="en-US" sz="1050" dirty="0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43" name="object 6"/>
          <p:cNvSpPr txBox="1"/>
          <p:nvPr/>
        </p:nvSpPr>
        <p:spPr>
          <a:xfrm>
            <a:off x="4189730" y="2773045"/>
            <a:ext cx="976630" cy="1612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p>
            <a:pPr marL="11430" marR="4445" indent="635" algn="ctr" defTabSz="843915"/>
            <a:r>
              <a:rPr lang="az-Latn-AZ" altLang="en-US" sz="1050" b="1" i="1" spc="-5" dirty="0" smtClean="0">
                <a:solidFill>
                  <a:srgbClr val="958B6C"/>
                </a:solidFill>
                <a:latin typeface="Georgia" panose="02040502050405020303"/>
                <a:cs typeface="Georgia" panose="02040502050405020303"/>
              </a:rPr>
              <a:t>Produ</a:t>
            </a:r>
            <a:r>
              <a:rPr lang="en-US" altLang="az-Latn-AZ" sz="1050" b="1" i="1" spc="-5" dirty="0" smtClean="0">
                <a:solidFill>
                  <a:srgbClr val="958B6C"/>
                </a:solidFill>
                <a:latin typeface="Georgia" panose="02040502050405020303"/>
                <a:cs typeface="Georgia" panose="02040502050405020303"/>
              </a:rPr>
              <a:t>c</a:t>
            </a:r>
            <a:r>
              <a:rPr lang="az-Latn-AZ" altLang="en-US" sz="1050" b="1" i="1" spc="-5" dirty="0" smtClean="0">
                <a:solidFill>
                  <a:srgbClr val="958B6C"/>
                </a:solidFill>
                <a:latin typeface="Georgia" panose="02040502050405020303"/>
                <a:cs typeface="Georgia" panose="02040502050405020303"/>
              </a:rPr>
              <a:t>t</a:t>
            </a:r>
            <a:r>
              <a:rPr lang="en-US" altLang="az-Latn-AZ" sz="1050" b="1" i="1" spc="-5" dirty="0" smtClean="0">
                <a:solidFill>
                  <a:srgbClr val="958B6C"/>
                </a:solidFill>
                <a:latin typeface="Georgia" panose="02040502050405020303"/>
                <a:cs typeface="Georgia" panose="02040502050405020303"/>
              </a:rPr>
              <a:t>s</a:t>
            </a:r>
            <a:r>
              <a:rPr lang="az-Latn-AZ" altLang="en-US" sz="1050" b="1" i="1" spc="-5" dirty="0" smtClean="0">
                <a:solidFill>
                  <a:srgbClr val="958B6C"/>
                </a:solidFill>
                <a:latin typeface="Georgia" panose="02040502050405020303"/>
                <a:cs typeface="Georgia" panose="02040502050405020303"/>
              </a:rPr>
              <a:t> </a:t>
            </a:r>
            <a:endParaRPr lang="az-Latn-AZ" altLang="en-US" sz="1050" b="1" i="1" spc="-5" dirty="0" smtClean="0">
              <a:solidFill>
                <a:srgbClr val="958B6C"/>
              </a:solidFill>
              <a:latin typeface="Georgia" panose="02040502050405020303"/>
              <a:cs typeface="Georgia" panose="02040502050405020303"/>
            </a:endParaRPr>
          </a:p>
        </p:txBody>
      </p:sp>
      <p:sp>
        <p:nvSpPr>
          <p:cNvPr id="44" name="object 7"/>
          <p:cNvSpPr txBox="1"/>
          <p:nvPr/>
        </p:nvSpPr>
        <p:spPr>
          <a:xfrm>
            <a:off x="6635021" y="1487506"/>
            <a:ext cx="927581" cy="6457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p>
            <a:pPr marL="11430" marR="4445" indent="635" algn="ctr" defTabSz="843915"/>
            <a:r>
              <a:rPr lang="az-Latn-AZ" altLang="en-US" sz="1050" b="1" i="1" spc="-9" dirty="0">
                <a:solidFill>
                  <a:schemeClr val="bg2">
                    <a:lumMod val="50000"/>
                  </a:schemeClr>
                </a:solidFill>
                <a:latin typeface="Georgia" panose="02040502050405020303"/>
                <a:cs typeface="Georgia" panose="02040502050405020303"/>
              </a:rPr>
              <a:t>Human resources</a:t>
            </a:r>
            <a:r>
              <a:rPr lang="en-US" altLang="az-Latn-AZ" sz="1050" b="1" i="1" spc="-9" dirty="0">
                <a:solidFill>
                  <a:schemeClr val="bg2">
                    <a:lumMod val="50000"/>
                  </a:schemeClr>
                </a:solidFill>
                <a:latin typeface="Georgia" panose="02040502050405020303"/>
                <a:cs typeface="Georgia" panose="02040502050405020303"/>
              </a:rPr>
              <a:t> and training of the staff</a:t>
            </a:r>
            <a:endParaRPr lang="en-US" altLang="az-Latn-AZ" sz="1050" b="1" i="1" spc="-9" dirty="0">
              <a:solidFill>
                <a:schemeClr val="bg2">
                  <a:lumMod val="50000"/>
                </a:schemeClr>
              </a:solidFill>
              <a:latin typeface="Georgia" panose="02040502050405020303"/>
              <a:cs typeface="Georgia" panose="02040502050405020303"/>
            </a:endParaRPr>
          </a:p>
        </p:txBody>
      </p:sp>
      <p:sp>
        <p:nvSpPr>
          <p:cNvPr id="45" name="object 8"/>
          <p:cNvSpPr txBox="1"/>
          <p:nvPr/>
        </p:nvSpPr>
        <p:spPr>
          <a:xfrm>
            <a:off x="4224689" y="3977786"/>
            <a:ext cx="768933" cy="4845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p>
            <a:pPr marL="11430" marR="4445" indent="-1270" algn="ctr" defTabSz="843915"/>
            <a:r>
              <a:rPr lang="az-Latn-AZ" altLang="en-US" sz="1050" b="1" i="1" dirty="0" smtClean="0">
                <a:solidFill>
                  <a:srgbClr val="EB8B00"/>
                </a:solidFill>
                <a:latin typeface="Georgia" panose="02040502050405020303"/>
                <a:cs typeface="Georgia" panose="02040502050405020303"/>
              </a:rPr>
              <a:t>Target qr</a:t>
            </a:r>
            <a:r>
              <a:rPr lang="en-US" altLang="az-Latn-AZ" sz="1050" b="1" i="1" dirty="0" smtClean="0">
                <a:solidFill>
                  <a:srgbClr val="EB8B00"/>
                </a:solidFill>
                <a:latin typeface="Georgia" panose="02040502050405020303"/>
                <a:cs typeface="Georgia" panose="02040502050405020303"/>
              </a:rPr>
              <a:t>oup/Beneficiaries</a:t>
            </a:r>
            <a:endParaRPr lang="en-US" altLang="az-Latn-AZ" sz="1050" b="1" i="1" dirty="0" smtClean="0">
              <a:solidFill>
                <a:srgbClr val="EB8B00"/>
              </a:solidFill>
              <a:latin typeface="Georgia" panose="02040502050405020303"/>
              <a:cs typeface="Georgia" panose="02040502050405020303"/>
            </a:endParaRPr>
          </a:p>
        </p:txBody>
      </p:sp>
      <p:sp>
        <p:nvSpPr>
          <p:cNvPr id="46" name="object 9"/>
          <p:cNvSpPr txBox="1"/>
          <p:nvPr/>
        </p:nvSpPr>
        <p:spPr>
          <a:xfrm>
            <a:off x="7712179" y="3933282"/>
            <a:ext cx="849645" cy="4845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p>
            <a:pPr algn="ctr" defTabSz="843915"/>
            <a:r>
              <a:rPr lang="en-US" altLang="az-Latn-AZ" sz="1050" b="1" i="1" dirty="0">
                <a:solidFill>
                  <a:srgbClr val="A29A90"/>
                </a:solidFill>
                <a:latin typeface="Georgia" panose="02040502050405020303"/>
                <a:cs typeface="Georgia" panose="02040502050405020303"/>
              </a:rPr>
              <a:t>Legal document forms</a:t>
            </a:r>
            <a:endParaRPr lang="az-Latn-AZ" altLang="en-US" sz="1050" b="1" i="1" dirty="0">
              <a:solidFill>
                <a:srgbClr val="A29A90"/>
              </a:solidFill>
              <a:latin typeface="Georgia" panose="02040502050405020303"/>
              <a:cs typeface="Georgia" panose="02040502050405020303"/>
            </a:endParaRPr>
          </a:p>
        </p:txBody>
      </p:sp>
      <p:sp>
        <p:nvSpPr>
          <p:cNvPr id="49" name="object 10"/>
          <p:cNvSpPr txBox="1"/>
          <p:nvPr/>
        </p:nvSpPr>
        <p:spPr>
          <a:xfrm>
            <a:off x="5057140" y="5057140"/>
            <a:ext cx="1179195" cy="1612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p>
            <a:pPr marL="11430" algn="ctr" defTabSz="843915"/>
            <a:r>
              <a:rPr lang="en-US" altLang="az-Latn-AZ" sz="1050" b="1" i="1" dirty="0" smtClean="0">
                <a:solidFill>
                  <a:srgbClr val="A21F1F"/>
                </a:solidFill>
                <a:latin typeface="Georgia" panose="02040502050405020303"/>
                <a:cs typeface="Georgia" panose="02040502050405020303"/>
              </a:rPr>
              <a:t>Financing</a:t>
            </a:r>
            <a:endParaRPr lang="az-Latn-AZ" altLang="en-US" sz="1050" b="1" i="1" dirty="0" smtClean="0">
              <a:solidFill>
                <a:srgbClr val="A21F1F"/>
              </a:solidFill>
              <a:latin typeface="Georgia" panose="02040502050405020303"/>
              <a:cs typeface="Georgia" panose="02040502050405020303"/>
            </a:endParaRPr>
          </a:p>
        </p:txBody>
      </p:sp>
      <p:sp>
        <p:nvSpPr>
          <p:cNvPr id="50" name="object 11"/>
          <p:cNvSpPr txBox="1"/>
          <p:nvPr/>
        </p:nvSpPr>
        <p:spPr>
          <a:xfrm>
            <a:off x="7712075" y="2530475"/>
            <a:ext cx="873760" cy="6457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p>
            <a:pPr marL="11430" marR="4445" indent="38735" algn="ctr" defTabSz="843915"/>
            <a:r>
              <a:rPr lang="az-Latn-AZ" altLang="en-US" sz="1050" b="1" i="1" spc="-9" dirty="0" smtClean="0">
                <a:solidFill>
                  <a:srgbClr val="DB526A"/>
                </a:solidFill>
                <a:latin typeface="Georgia" panose="02040502050405020303"/>
                <a:cs typeface="Georgia" panose="02040502050405020303"/>
              </a:rPr>
              <a:t>Equipments</a:t>
            </a:r>
            <a:r>
              <a:rPr lang="en-US" altLang="az-Latn-AZ" sz="1050" b="1" i="1" spc="-9" dirty="0" smtClean="0">
                <a:solidFill>
                  <a:srgbClr val="DB526A"/>
                </a:solidFill>
                <a:latin typeface="Georgia" panose="02040502050405020303"/>
                <a:cs typeface="Georgia" panose="02040502050405020303"/>
              </a:rPr>
              <a:t>, hardware</a:t>
            </a:r>
            <a:r>
              <a:rPr lang="az-Latn-AZ" altLang="en-US" sz="1050" b="1" i="1" spc="-9" dirty="0" smtClean="0">
                <a:solidFill>
                  <a:srgbClr val="DB526A"/>
                </a:solidFill>
                <a:latin typeface="Georgia" panose="02040502050405020303"/>
                <a:cs typeface="Georgia" panose="02040502050405020303"/>
              </a:rPr>
              <a:t> and soft</a:t>
            </a:r>
            <a:r>
              <a:rPr lang="en-US" altLang="az-Latn-AZ" sz="1050" b="1" i="1" spc="-9" dirty="0" smtClean="0">
                <a:solidFill>
                  <a:srgbClr val="DB526A"/>
                </a:solidFill>
                <a:latin typeface="Georgia" panose="02040502050405020303"/>
                <a:cs typeface="Georgia" panose="02040502050405020303"/>
              </a:rPr>
              <a:t>ware</a:t>
            </a:r>
            <a:endParaRPr lang="en-US" altLang="az-Latn-AZ" sz="1050" b="1" i="1" spc="-9" dirty="0" smtClean="0">
              <a:solidFill>
                <a:srgbClr val="DB526A"/>
              </a:solidFill>
              <a:latin typeface="Georgia" panose="02040502050405020303"/>
              <a:cs typeface="Georgia" panose="02040502050405020303"/>
            </a:endParaRPr>
          </a:p>
        </p:txBody>
      </p:sp>
      <p:sp>
        <p:nvSpPr>
          <p:cNvPr id="51" name="object 12"/>
          <p:cNvSpPr txBox="1"/>
          <p:nvPr/>
        </p:nvSpPr>
        <p:spPr>
          <a:xfrm>
            <a:off x="5230769" y="1565973"/>
            <a:ext cx="832649" cy="6457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p>
            <a:pPr marL="11430" algn="ctr" defTabSz="843915">
              <a:buClrTx/>
              <a:buSzTx/>
              <a:buFontTx/>
            </a:pPr>
            <a:r>
              <a:rPr lang="az-Latn-AZ" altLang="en-US" sz="1050" b="1" i="1" spc="-9" dirty="0">
                <a:solidFill>
                  <a:schemeClr val="bg2">
                    <a:lumMod val="50000"/>
                  </a:schemeClr>
                </a:solidFill>
                <a:latin typeface="Georgia" panose="02040502050405020303"/>
                <a:cs typeface="Georgia" panose="02040502050405020303"/>
              </a:rPr>
              <a:t>Proper Organizational Structure</a:t>
            </a:r>
            <a:endParaRPr lang="az-Latn-AZ" altLang="en-US" sz="1050" b="1" i="1" spc="-9" dirty="0">
              <a:solidFill>
                <a:schemeClr val="bg2">
                  <a:lumMod val="50000"/>
                </a:schemeClr>
              </a:solidFill>
              <a:latin typeface="Georgia" panose="02040502050405020303"/>
              <a:cs typeface="Georgia" panose="02040502050405020303"/>
            </a:endParaRPr>
          </a:p>
        </p:txBody>
      </p:sp>
      <p:sp>
        <p:nvSpPr>
          <p:cNvPr id="52" name="object 13"/>
          <p:cNvSpPr txBox="1"/>
          <p:nvPr/>
        </p:nvSpPr>
        <p:spPr>
          <a:xfrm>
            <a:off x="6553835" y="5039360"/>
            <a:ext cx="1089660" cy="1612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p>
            <a:pPr marL="11430" algn="ctr" defTabSz="843915"/>
            <a:r>
              <a:rPr lang="en-US" altLang="az-Latn-AZ" sz="1050" b="1" i="1" spc="-9" dirty="0">
                <a:solidFill>
                  <a:srgbClr val="FF0000"/>
                </a:solidFill>
                <a:latin typeface="Georgia" panose="02040502050405020303"/>
                <a:cs typeface="Georgia" panose="02040502050405020303"/>
              </a:rPr>
              <a:t>Collborations</a:t>
            </a:r>
            <a:endParaRPr lang="en-US" altLang="az-Latn-AZ" sz="1050" b="1" i="1" spc="-9" dirty="0">
              <a:solidFill>
                <a:srgbClr val="FF0000"/>
              </a:solidFill>
              <a:latin typeface="Georgia" panose="02040502050405020303"/>
              <a:cs typeface="Georgia" panose="02040502050405020303"/>
            </a:endParaRPr>
          </a:p>
        </p:txBody>
      </p:sp>
      <p:sp>
        <p:nvSpPr>
          <p:cNvPr id="53" name="object 14"/>
          <p:cNvSpPr txBox="1"/>
          <p:nvPr/>
        </p:nvSpPr>
        <p:spPr>
          <a:xfrm>
            <a:off x="5502910" y="3310255"/>
            <a:ext cx="1765935" cy="4305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p>
            <a:pPr marL="95885" marR="86995" indent="-635" algn="ctr" defTabSz="843915"/>
            <a:r>
              <a:rPr lang="en-US" altLang="az-Latn-AZ" sz="2800" b="1" i="1" spc="-5" dirty="0" smtClean="0">
                <a:solidFill>
                  <a:srgbClr val="002060"/>
                </a:solidFill>
                <a:latin typeface="Georgia" panose="02040502050405020303"/>
                <a:cs typeface="Georgia" panose="02040502050405020303"/>
              </a:rPr>
              <a:t>C</a:t>
            </a:r>
            <a:r>
              <a:rPr lang="en-US" altLang="az-Latn-AZ" sz="2800" b="1" i="1" spc="-5" dirty="0" smtClean="0">
                <a:solidFill>
                  <a:srgbClr val="FFC000"/>
                </a:solidFill>
                <a:latin typeface="Georgia" panose="02040502050405020303"/>
                <a:cs typeface="Georgia" panose="02040502050405020303"/>
              </a:rPr>
              <a:t>C</a:t>
            </a:r>
            <a:r>
              <a:rPr lang="az-Latn-AZ" altLang="en-US" sz="2800" b="1" i="1" spc="-5" dirty="0" smtClean="0">
                <a:solidFill>
                  <a:srgbClr val="002060"/>
                </a:solidFill>
                <a:latin typeface="Georgia" panose="02040502050405020303"/>
                <a:cs typeface="Georgia" panose="02040502050405020303"/>
              </a:rPr>
              <a:t>T</a:t>
            </a:r>
            <a:r>
              <a:rPr lang="en-US" altLang="az-Latn-AZ" sz="2800" b="1" i="1" spc="-5" dirty="0" smtClean="0">
                <a:solidFill>
                  <a:srgbClr val="FFC000"/>
                </a:solidFill>
                <a:latin typeface="Georgia" panose="02040502050405020303"/>
                <a:cs typeface="Georgia" panose="02040502050405020303"/>
              </a:rPr>
              <a:t>T</a:t>
            </a:r>
            <a:endParaRPr lang="en-US" altLang="az-Latn-AZ" sz="2800" b="1" i="1" spc="-5" dirty="0" smtClean="0">
              <a:solidFill>
                <a:srgbClr val="FFC000"/>
              </a:solidFill>
              <a:latin typeface="Georgia" panose="02040502050405020303"/>
              <a:cs typeface="Georgia" panose="02040502050405020303"/>
              <a:sym typeface="+mn-ea"/>
            </a:endParaRPr>
          </a:p>
        </p:txBody>
      </p:sp>
      <p:sp>
        <p:nvSpPr>
          <p:cNvPr id="54" name="object 16"/>
          <p:cNvSpPr txBox="1"/>
          <p:nvPr/>
        </p:nvSpPr>
        <p:spPr>
          <a:xfrm>
            <a:off x="7643495" y="5573395"/>
            <a:ext cx="2952750" cy="5537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p>
            <a:pPr marL="182880" marR="4445" indent="-171450" defTabSz="843915">
              <a:buFont typeface="Wingdings" panose="05000000000000000000" charset="0"/>
              <a:buChar char="ü"/>
            </a:pPr>
            <a:r>
              <a:rPr sz="1200" dirty="0" smtClean="0"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Collaboration</a:t>
            </a:r>
            <a:r>
              <a:rPr lang="en-US" sz="1200" dirty="0" smtClean="0"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 with </a:t>
            </a:r>
            <a:r>
              <a:rPr sz="1200" dirty="0" smtClean="0"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Universities, S</a:t>
            </a:r>
            <a:r>
              <a:rPr lang="en-US" sz="1200" dirty="0" smtClean="0"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cientific Research Centers/Institutions</a:t>
            </a:r>
            <a:r>
              <a:rPr sz="1200" dirty="0" smtClean="0"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, inventors, state-owned enterprises</a:t>
            </a:r>
            <a:r>
              <a:rPr lang="en-US" sz="1200" dirty="0" smtClean="0"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 etc</a:t>
            </a:r>
            <a:r>
              <a:rPr sz="1200" dirty="0" smtClean="0"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.</a:t>
            </a:r>
            <a:endParaRPr sz="1200" dirty="0" smtClean="0">
              <a:latin typeface="Georgia" panose="02040502050405020303" pitchFamily="18" charset="0"/>
              <a:cs typeface="Georgia" panose="02040502050405020303" pitchFamily="18" charset="0"/>
              <a:sym typeface="+mn-ea"/>
            </a:endParaRPr>
          </a:p>
        </p:txBody>
      </p:sp>
      <p:sp>
        <p:nvSpPr>
          <p:cNvPr id="55" name="object 17"/>
          <p:cNvSpPr txBox="1"/>
          <p:nvPr/>
        </p:nvSpPr>
        <p:spPr>
          <a:xfrm>
            <a:off x="7816215" y="803910"/>
            <a:ext cx="3432810" cy="11074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p>
            <a:pPr marL="182880" marR="4445" indent="-171450" defTabSz="843915">
              <a:buFont typeface="Wingdings" panose="05000000000000000000" charset="0"/>
              <a:buChar char="ü"/>
            </a:pPr>
            <a:r>
              <a:rPr lang="en-US" altLang="az-Latn-AZ" sz="1200" dirty="0">
                <a:solidFill>
                  <a:srgbClr val="000000"/>
                </a:solidFill>
                <a:latin typeface="Georgia" panose="02040502050405020303"/>
                <a:cs typeface="Georgia" panose="02040502050405020303"/>
              </a:rPr>
              <a:t>Recuitment of educated and knowledgeable employees;</a:t>
            </a:r>
            <a:endParaRPr lang="az-Latn-AZ" altLang="en-US" sz="1200" dirty="0">
              <a:solidFill>
                <a:srgbClr val="000000"/>
              </a:solidFill>
              <a:latin typeface="Georgia" panose="02040502050405020303"/>
              <a:cs typeface="Georgia" panose="02040502050405020303"/>
            </a:endParaRPr>
          </a:p>
          <a:p>
            <a:pPr marL="182880" marR="4445" indent="-171450" defTabSz="843915">
              <a:buFont typeface="Wingdings" panose="05000000000000000000" charset="0"/>
              <a:buChar char="ü"/>
            </a:pPr>
            <a:r>
              <a:rPr lang="en-US" altLang="az-Latn-AZ" sz="1200" dirty="0">
                <a:solidFill>
                  <a:srgbClr val="000000"/>
                </a:solidFill>
                <a:latin typeface="Georgia" panose="02040502050405020303"/>
                <a:cs typeface="Georgia" panose="02040502050405020303"/>
              </a:rPr>
              <a:t>Preparation of motivation policy for the employees;</a:t>
            </a:r>
            <a:endParaRPr lang="en-US" altLang="az-Latn-AZ" sz="1200" dirty="0">
              <a:solidFill>
                <a:srgbClr val="000000"/>
              </a:solidFill>
              <a:latin typeface="Georgia" panose="02040502050405020303"/>
              <a:cs typeface="Georgia" panose="02040502050405020303"/>
            </a:endParaRPr>
          </a:p>
          <a:p>
            <a:pPr marL="182880" marR="4445" indent="-171450" defTabSz="843915">
              <a:buFont typeface="Wingdings" panose="05000000000000000000" charset="0"/>
              <a:buChar char="ü"/>
            </a:pPr>
            <a:r>
              <a:rPr lang="en-US" altLang="az-Latn-AZ" sz="1200" dirty="0">
                <a:solidFill>
                  <a:srgbClr val="000000"/>
                </a:solidFill>
                <a:latin typeface="Georgia" panose="02040502050405020303"/>
                <a:cs typeface="Georgia" panose="02040502050405020303"/>
              </a:rPr>
              <a:t>Trainings on Project Management, Negotiation skills etc.</a:t>
            </a:r>
            <a:endParaRPr lang="en-US" altLang="az-Latn-AZ" sz="1200" dirty="0">
              <a:solidFill>
                <a:srgbClr val="000000"/>
              </a:solidFill>
              <a:latin typeface="Georgia" panose="02040502050405020303"/>
              <a:cs typeface="Georgia" panose="02040502050405020303"/>
            </a:endParaRPr>
          </a:p>
        </p:txBody>
      </p:sp>
      <p:sp>
        <p:nvSpPr>
          <p:cNvPr id="56" name="object 18"/>
          <p:cNvSpPr txBox="1"/>
          <p:nvPr/>
        </p:nvSpPr>
        <p:spPr>
          <a:xfrm>
            <a:off x="8790305" y="3832225"/>
            <a:ext cx="2458085" cy="12922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p>
            <a:pPr marL="182880" marR="4445" indent="-171450" defTabSz="843915">
              <a:buFont typeface="Wingdings" panose="05000000000000000000" charset="0"/>
              <a:buChar char="ü"/>
            </a:pPr>
            <a:r>
              <a:rPr lang="en-US" altLang="az-Latn-AZ" sz="1200" dirty="0" smtClean="0"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Preparation of proper </a:t>
            </a:r>
            <a:r>
              <a:rPr lang="az-Latn-AZ" altLang="ru-RU" sz="1200" dirty="0" smtClean="0"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document</a:t>
            </a:r>
            <a:r>
              <a:rPr lang="en-US" altLang="az-Latn-AZ" sz="1200" dirty="0" smtClean="0"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ation</a:t>
            </a:r>
            <a:r>
              <a:rPr lang="az-Latn-AZ" altLang="ru-RU" sz="1200" dirty="0" smtClean="0"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 forms </a:t>
            </a:r>
            <a:r>
              <a:rPr lang="en-US" altLang="az-Latn-AZ" sz="1200" dirty="0" smtClean="0"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by taking into account all legal</a:t>
            </a:r>
            <a:r>
              <a:rPr lang="az-Latn-AZ" altLang="ru-RU" sz="1200" dirty="0" smtClean="0"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 risks</a:t>
            </a:r>
            <a:r>
              <a:rPr lang="en-US" altLang="az-Latn-AZ" sz="1200" dirty="0" smtClean="0"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 (</a:t>
            </a:r>
            <a:r>
              <a:rPr lang="en-US" altLang="az-Latn-AZ" sz="1200" i="1" dirty="0" smtClean="0"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Agreement templates, valuation methodology, risk analysis and marketing methodologies, business plan template etc</a:t>
            </a:r>
            <a:r>
              <a:rPr lang="en-US" altLang="az-Latn-AZ" sz="1200" dirty="0" smtClean="0"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)</a:t>
            </a:r>
            <a:r>
              <a:rPr lang="en-US" altLang="ru-RU" sz="1200" dirty="0" smtClean="0"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;</a:t>
            </a:r>
            <a:endParaRPr lang="en-US" altLang="ru-RU" sz="1200" dirty="0" smtClean="0">
              <a:solidFill>
                <a:srgbClr val="000000"/>
              </a:solidFill>
              <a:latin typeface="Georgia" panose="02040502050405020303" pitchFamily="18" charset="0"/>
              <a:cs typeface="Georgia" panose="02040502050405020303" pitchFamily="18" charset="0"/>
              <a:sym typeface="+mn-ea"/>
            </a:endParaRPr>
          </a:p>
        </p:txBody>
      </p:sp>
      <p:sp>
        <p:nvSpPr>
          <p:cNvPr id="59" name="object 21"/>
          <p:cNvSpPr txBox="1"/>
          <p:nvPr/>
        </p:nvSpPr>
        <p:spPr>
          <a:xfrm>
            <a:off x="2131060" y="3898265"/>
            <a:ext cx="1850390" cy="5537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p>
            <a:pPr marL="171450" marR="4445" lvl="1" indent="-171450" defTabSz="843915">
              <a:buFont typeface="Wingdings" panose="05000000000000000000" charset="0"/>
              <a:buChar char="ü"/>
            </a:pPr>
            <a:r>
              <a:rPr lang="en-US" altLang="az-Latn-AZ" sz="1200" dirty="0" smtClean="0"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Formation of p</a:t>
            </a:r>
            <a:r>
              <a:rPr lang="az-Latn-AZ" altLang="ru-RU" sz="1200" dirty="0" smtClean="0"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roper and profitable target groups</a:t>
            </a:r>
            <a:r>
              <a:rPr lang="en-US" altLang="az-Latn-AZ" sz="1200" dirty="0" smtClean="0"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/</a:t>
            </a:r>
            <a:r>
              <a:rPr lang="az-Latn-AZ" altLang="ru-RU" sz="1200" dirty="0" smtClean="0"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beneficiaries;</a:t>
            </a:r>
            <a:endParaRPr lang="az-Latn-AZ" altLang="ru-RU" sz="1200" dirty="0" smtClean="0">
              <a:latin typeface="Georgia" panose="02040502050405020303" pitchFamily="18" charset="0"/>
              <a:cs typeface="Georgia" panose="02040502050405020303" pitchFamily="18" charset="0"/>
              <a:sym typeface="+mn-ea"/>
            </a:endParaRPr>
          </a:p>
        </p:txBody>
      </p:sp>
      <p:sp>
        <p:nvSpPr>
          <p:cNvPr id="60" name="object 22"/>
          <p:cNvSpPr txBox="1"/>
          <p:nvPr/>
        </p:nvSpPr>
        <p:spPr>
          <a:xfrm>
            <a:off x="1445260" y="2305050"/>
            <a:ext cx="2593340" cy="12922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p>
            <a:pPr marL="182880" marR="4445" indent="-171450" defTabSz="843915">
              <a:buFont typeface="Wingdings" panose="05000000000000000000" charset="0"/>
              <a:buChar char="ü"/>
            </a:pPr>
            <a:r>
              <a:rPr lang="en-US" sz="1200" dirty="0">
                <a:solidFill>
                  <a:srgbClr val="000000"/>
                </a:solidFill>
                <a:latin typeface="Georgia" panose="02040502050405020303"/>
                <a:cs typeface="Georgia" panose="02040502050405020303"/>
              </a:rPr>
              <a:t>Formation of</a:t>
            </a:r>
            <a:r>
              <a:rPr sz="1200" dirty="0">
                <a:solidFill>
                  <a:srgbClr val="000000"/>
                </a:solidFill>
                <a:latin typeface="Georgia" panose="02040502050405020303"/>
                <a:cs typeface="Georgia" panose="02040502050405020303"/>
              </a:rPr>
              <a:t> products for commercialization and </a:t>
            </a:r>
            <a:r>
              <a:rPr lang="en-US" sz="1200" dirty="0">
                <a:solidFill>
                  <a:srgbClr val="000000"/>
                </a:solidFill>
                <a:latin typeface="Georgia" panose="02040502050405020303"/>
                <a:cs typeface="Georgia" panose="02040502050405020303"/>
              </a:rPr>
              <a:t>tech </a:t>
            </a:r>
            <a:r>
              <a:rPr sz="1200" dirty="0">
                <a:solidFill>
                  <a:srgbClr val="000000"/>
                </a:solidFill>
                <a:latin typeface="Georgia" panose="02040502050405020303"/>
                <a:cs typeface="Georgia" panose="02040502050405020303"/>
              </a:rPr>
              <a:t>transfer;</a:t>
            </a:r>
            <a:endParaRPr sz="1200" dirty="0">
              <a:solidFill>
                <a:srgbClr val="000000"/>
              </a:solidFill>
              <a:latin typeface="Georgia" panose="02040502050405020303"/>
              <a:cs typeface="Georgia" panose="02040502050405020303"/>
            </a:endParaRPr>
          </a:p>
          <a:p>
            <a:pPr marL="182880" marR="4445" indent="-171450" defTabSz="843915">
              <a:buFont typeface="Wingdings" panose="05000000000000000000" charset="0"/>
              <a:buChar char="ü"/>
            </a:pPr>
            <a:r>
              <a:rPr sz="1200" dirty="0">
                <a:solidFill>
                  <a:srgbClr val="000000"/>
                </a:solidFill>
                <a:latin typeface="Georgia" panose="02040502050405020303"/>
                <a:cs typeface="Georgia" panose="02040502050405020303"/>
              </a:rPr>
              <a:t>Products can be </a:t>
            </a:r>
            <a:r>
              <a:rPr lang="en-US" sz="1200" dirty="0">
                <a:solidFill>
                  <a:srgbClr val="000000"/>
                </a:solidFill>
                <a:latin typeface="Georgia" panose="02040502050405020303"/>
                <a:cs typeface="Georgia" panose="02040502050405020303"/>
              </a:rPr>
              <a:t>classified according to</a:t>
            </a:r>
            <a:r>
              <a:rPr sz="1200" dirty="0">
                <a:solidFill>
                  <a:srgbClr val="000000"/>
                </a:solidFill>
                <a:latin typeface="Georgia" panose="02040502050405020303"/>
                <a:cs typeface="Georgia" panose="02040502050405020303"/>
              </a:rPr>
              <a:t> industrial fields or operations</a:t>
            </a:r>
            <a:r>
              <a:rPr lang="en-US" sz="1200" dirty="0">
                <a:solidFill>
                  <a:srgbClr val="000000"/>
                </a:solidFill>
                <a:latin typeface="Georgia" panose="02040502050405020303"/>
                <a:cs typeface="Georgia" panose="02040502050405020303"/>
              </a:rPr>
              <a:t> of the Center</a:t>
            </a:r>
            <a:r>
              <a:rPr sz="1200" dirty="0">
                <a:solidFill>
                  <a:srgbClr val="000000"/>
                </a:solidFill>
                <a:latin typeface="Georgia" panose="02040502050405020303"/>
                <a:cs typeface="Georgia" panose="02040502050405020303"/>
              </a:rPr>
              <a:t>;</a:t>
            </a:r>
            <a:endParaRPr sz="1200" dirty="0">
              <a:solidFill>
                <a:srgbClr val="000000"/>
              </a:solidFill>
              <a:latin typeface="Georgia" panose="02040502050405020303"/>
              <a:cs typeface="Georgia" panose="02040502050405020303"/>
            </a:endParaRPr>
          </a:p>
          <a:p>
            <a:pPr marL="182880" marR="4445" indent="-171450" defTabSz="843915">
              <a:buFont typeface="Wingdings" panose="05000000000000000000" charset="0"/>
              <a:buChar char="ü"/>
            </a:pPr>
            <a:endParaRPr lang="az-Latn-AZ" sz="1200" dirty="0">
              <a:solidFill>
                <a:srgbClr val="000000"/>
              </a:solidFill>
              <a:latin typeface="Georgia" panose="02040502050405020303"/>
              <a:cs typeface="Georgia" panose="02040502050405020303"/>
            </a:endParaRPr>
          </a:p>
        </p:txBody>
      </p:sp>
      <p:sp>
        <p:nvSpPr>
          <p:cNvPr id="66" name="object 29"/>
          <p:cNvSpPr txBox="1"/>
          <p:nvPr/>
        </p:nvSpPr>
        <p:spPr>
          <a:xfrm>
            <a:off x="2010410" y="1116330"/>
            <a:ext cx="3087370" cy="7385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p>
            <a:pPr marL="182880" marR="4445" indent="-171450" defTabSz="843915">
              <a:buFont typeface="Wingdings" panose="05000000000000000000" charset="0"/>
              <a:buChar char="ü"/>
            </a:pPr>
            <a:r>
              <a:rPr lang="en-US" altLang="az-Latn-AZ" sz="1200" dirty="0" smtClean="0"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Establishment of p</a:t>
            </a:r>
            <a:r>
              <a:rPr lang="az-Latn-AZ" altLang="ru-RU" sz="1200" dirty="0" smtClean="0"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roper organizational structure </a:t>
            </a:r>
            <a:r>
              <a:rPr lang="en-US" altLang="az-Latn-AZ" sz="1200" dirty="0" smtClean="0"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by</a:t>
            </a:r>
            <a:r>
              <a:rPr lang="az-Latn-AZ" altLang="ru-RU" sz="1200" dirty="0" smtClean="0"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 taking into </a:t>
            </a:r>
            <a:r>
              <a:rPr lang="en-US" altLang="az-Latn-AZ" sz="1200" dirty="0" smtClean="0"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account capabilities of the IP Agency and </a:t>
            </a:r>
            <a:r>
              <a:rPr lang="az-Latn-AZ" altLang="ru-RU" sz="1200" dirty="0" smtClean="0"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financial risks;</a:t>
            </a:r>
            <a:endParaRPr lang="en-US" altLang="az-Latn-AZ" sz="1200" i="1" dirty="0" smtClean="0">
              <a:solidFill>
                <a:srgbClr val="000000"/>
              </a:solidFill>
              <a:latin typeface="Georgia" panose="02040502050405020303" pitchFamily="18" charset="0"/>
              <a:cs typeface="Georgia" panose="02040502050405020303" pitchFamily="18" charset="0"/>
              <a:sym typeface="+mn-ea"/>
            </a:endParaRPr>
          </a:p>
        </p:txBody>
      </p:sp>
      <p:sp>
        <p:nvSpPr>
          <p:cNvPr id="6" name="object 21"/>
          <p:cNvSpPr txBox="1"/>
          <p:nvPr/>
        </p:nvSpPr>
        <p:spPr>
          <a:xfrm>
            <a:off x="662940" y="5057140"/>
            <a:ext cx="4237990" cy="12922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p>
            <a:pPr marL="182880" marR="4445" indent="-171450" defTabSz="843915">
              <a:buFont typeface="Wingdings" panose="05000000000000000000" charset="0"/>
              <a:buChar char="ü"/>
            </a:pPr>
            <a:r>
              <a:rPr lang="az-Latn-AZ" altLang="ru-RU" sz="1200" dirty="0" smtClean="0"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Proper financing</a:t>
            </a:r>
            <a:r>
              <a:rPr lang="en-US" altLang="az-Latn-AZ" sz="1200" dirty="0" smtClean="0"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 of the Center</a:t>
            </a:r>
            <a:r>
              <a:rPr lang="az-Latn-AZ" altLang="ru-RU" sz="1200" dirty="0" smtClean="0"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, </a:t>
            </a:r>
            <a:r>
              <a:rPr lang="az-Latn-AZ" altLang="ru-RU" sz="1200" i="1" dirty="0" smtClean="0"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fin</a:t>
            </a:r>
            <a:r>
              <a:rPr lang="en-US" altLang="az-Latn-AZ" sz="1200" i="1" dirty="0" smtClean="0"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ancial modelling</a:t>
            </a:r>
            <a:r>
              <a:rPr lang="en-US" altLang="az-Latn-AZ" sz="1200" dirty="0" smtClean="0"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, </a:t>
            </a:r>
            <a:r>
              <a:rPr lang="az-Latn-AZ" altLang="ru-RU" sz="1200" dirty="0" smtClean="0"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 proper financial management</a:t>
            </a:r>
            <a:r>
              <a:rPr lang="en-US" altLang="az-Latn-AZ" sz="1200" dirty="0" smtClean="0"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 and </a:t>
            </a:r>
            <a:r>
              <a:rPr lang="en-US" altLang="az-Latn-AZ" sz="1200" i="1" dirty="0" smtClean="0"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proper funding</a:t>
            </a:r>
            <a:r>
              <a:rPr lang="en-US" altLang="az-Latn-AZ" sz="1200" dirty="0" smtClean="0"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 of the projects</a:t>
            </a:r>
            <a:r>
              <a:rPr lang="az-Latn-AZ" altLang="ru-RU" sz="1200" dirty="0" smtClean="0"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;</a:t>
            </a:r>
            <a:endParaRPr lang="az-Latn-AZ" altLang="ru-RU" sz="1200" dirty="0" smtClean="0">
              <a:latin typeface="Georgia" panose="02040502050405020303" pitchFamily="18" charset="0"/>
              <a:cs typeface="Georgia" panose="02040502050405020303" pitchFamily="18" charset="0"/>
              <a:sym typeface="+mn-ea"/>
            </a:endParaRPr>
          </a:p>
          <a:p>
            <a:pPr marL="182880" marR="4445" indent="-171450" defTabSz="843915">
              <a:buFont typeface="Wingdings" panose="05000000000000000000" charset="0"/>
              <a:buChar char="ü"/>
            </a:pPr>
            <a:r>
              <a:rPr lang="az-Latn-AZ" altLang="en-US" sz="1200" dirty="0" smtClean="0"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According to the Charter of CCTT, the property of organization consists of the charter </a:t>
            </a:r>
            <a:r>
              <a:rPr lang="en-US" altLang="az-Latn-AZ" sz="1200" dirty="0" smtClean="0"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capital</a:t>
            </a:r>
            <a:r>
              <a:rPr lang="az-Latn-AZ" altLang="en-US" sz="1200" dirty="0" smtClean="0"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, </a:t>
            </a:r>
            <a:r>
              <a:rPr lang="en-US" altLang="az-Latn-AZ" sz="1200" dirty="0" smtClean="0"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other </a:t>
            </a:r>
            <a:r>
              <a:rPr lang="az-Latn-AZ" altLang="en-US" sz="1200" dirty="0" smtClean="0"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property </a:t>
            </a:r>
            <a:r>
              <a:rPr lang="en-US" altLang="az-Latn-AZ" sz="1200" dirty="0" smtClean="0"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and</a:t>
            </a:r>
            <a:r>
              <a:rPr lang="az-Latn-AZ" altLang="en-US" sz="1200" dirty="0" smtClean="0"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 funds allocated by the agency, income</a:t>
            </a:r>
            <a:r>
              <a:rPr lang="en-US" altLang="az-Latn-AZ" sz="1200" dirty="0" smtClean="0"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 generated from its operation</a:t>
            </a:r>
            <a:r>
              <a:rPr lang="az-Latn-AZ" altLang="en-US" sz="1200" dirty="0" smtClean="0"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, donations, grant</a:t>
            </a:r>
            <a:r>
              <a:rPr lang="en-US" altLang="az-Latn-AZ" sz="1200" dirty="0" smtClean="0"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s</a:t>
            </a:r>
            <a:r>
              <a:rPr lang="az-Latn-AZ" altLang="en-US" sz="1200" dirty="0" smtClean="0"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, investments and other sources;</a:t>
            </a:r>
            <a:endParaRPr lang="az-Latn-AZ" altLang="en-US" sz="1200" dirty="0" smtClean="0">
              <a:latin typeface="Georgia" panose="02040502050405020303" pitchFamily="18" charset="0"/>
              <a:cs typeface="Georgia" panose="02040502050405020303" pitchFamily="18" charset="0"/>
              <a:sym typeface="+mn-ea"/>
            </a:endParaRPr>
          </a:p>
        </p:txBody>
      </p:sp>
      <p:sp>
        <p:nvSpPr>
          <p:cNvPr id="57" name="object 19"/>
          <p:cNvSpPr txBox="1"/>
          <p:nvPr/>
        </p:nvSpPr>
        <p:spPr>
          <a:xfrm>
            <a:off x="8820150" y="2278380"/>
            <a:ext cx="2573020" cy="12922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p>
            <a:pPr marL="182880" marR="4445" indent="-171450" defTabSz="843915">
              <a:buFont typeface="Wingdings" panose="05000000000000000000" charset="0"/>
              <a:buChar char="ü"/>
            </a:pPr>
            <a:r>
              <a:rPr lang="en-US" altLang="az-Latn-AZ" sz="1200" dirty="0" smtClean="0"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Creation of official web address;</a:t>
            </a:r>
            <a:endParaRPr lang="az-Latn-AZ" altLang="ru-RU" sz="1200" dirty="0" smtClean="0">
              <a:latin typeface="Georgia" panose="02040502050405020303" pitchFamily="18" charset="0"/>
              <a:cs typeface="Georgia" panose="02040502050405020303" pitchFamily="18" charset="0"/>
              <a:sym typeface="+mn-ea"/>
            </a:endParaRPr>
          </a:p>
          <a:p>
            <a:pPr marL="182880" marR="4445" indent="-171450" defTabSz="843915">
              <a:buFont typeface="Wingdings" panose="05000000000000000000" charset="0"/>
              <a:buChar char="ü"/>
            </a:pPr>
            <a:r>
              <a:rPr lang="az-Latn-AZ" altLang="ru-RU" sz="1200" dirty="0" smtClean="0"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Provision of all equipment and software for the efficient</a:t>
            </a:r>
            <a:r>
              <a:rPr lang="en-US" altLang="az-Latn-AZ" sz="1200" dirty="0" smtClean="0"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 operation of the Center</a:t>
            </a:r>
            <a:r>
              <a:rPr lang="az-Latn-AZ" altLang="ru-RU" sz="1200" dirty="0" smtClean="0"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 (</a:t>
            </a:r>
            <a:r>
              <a:rPr lang="en-US" altLang="az-Latn-AZ" sz="1200" i="1" dirty="0" smtClean="0"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registry of inventions/inventors</a:t>
            </a:r>
            <a:r>
              <a:rPr lang="en-US" altLang="az-Latn-AZ" sz="1200" dirty="0" smtClean="0"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, </a:t>
            </a:r>
            <a:r>
              <a:rPr lang="en-US" altLang="az-Latn-AZ" sz="1200" i="1" dirty="0" smtClean="0"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registry of potentional</a:t>
            </a:r>
            <a:r>
              <a:rPr lang="az-Latn-AZ" altLang="ru-RU" sz="1200" i="1" dirty="0" smtClean="0"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 buyer</a:t>
            </a:r>
            <a:r>
              <a:rPr lang="en-US" altLang="az-Latn-AZ" sz="1200" i="1" dirty="0" smtClean="0"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s</a:t>
            </a:r>
            <a:r>
              <a:rPr lang="az-Latn-AZ" altLang="ru-RU" sz="1200" i="1" dirty="0" smtClean="0"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/</a:t>
            </a:r>
            <a:r>
              <a:rPr lang="en-US" altLang="az-Latn-AZ" sz="1200" i="1" dirty="0" smtClean="0"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beneficiaries</a:t>
            </a:r>
            <a:r>
              <a:rPr lang="az-Latn-AZ" altLang="ru-RU" sz="1200" dirty="0" smtClean="0"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, </a:t>
            </a:r>
            <a:r>
              <a:rPr lang="az-Latn-AZ" altLang="ru-RU" sz="1200" i="1" dirty="0" smtClean="0"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project management</a:t>
            </a:r>
            <a:r>
              <a:rPr lang="en-US" altLang="az-Latn-AZ" sz="1200" i="1" dirty="0" smtClean="0"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 </a:t>
            </a:r>
            <a:r>
              <a:rPr lang="en-US" altLang="az-Latn-AZ" sz="1200" dirty="0" smtClean="0"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tool</a:t>
            </a:r>
            <a:r>
              <a:rPr lang="az-Latn-AZ" altLang="ru-RU" sz="1200" dirty="0" smtClean="0"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 etc.);</a:t>
            </a:r>
            <a:endParaRPr lang="az-Latn-AZ" altLang="ru-RU" sz="1200" dirty="0" smtClean="0">
              <a:latin typeface="Georgia" panose="02040502050405020303" pitchFamily="18" charset="0"/>
              <a:cs typeface="Georgia" panose="02040502050405020303" pitchFamily="18" charset="0"/>
              <a:sym typeface="+mn-ea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0000"/>
          </a:bodyPr>
          <a:lstStyle/>
          <a:p>
            <a:endParaRPr lang="az-Latn-AZ" altLang="en-GB" smtClean="0">
              <a:latin typeface="Georgia" panose="02040502050405020303" pitchFamily="18" charset="0"/>
              <a:cs typeface="Georgia" panose="020405020504050203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EF6BF-651B-4E02-B8A0-4CA1914078B8}" type="datetime1">
              <a:rPr lang="en-GB" sz="1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</a:fld>
            <a:endParaRPr lang="en-GB" sz="1400" i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7425" y="544195"/>
            <a:ext cx="10754360" cy="540385"/>
          </a:xfrm>
        </p:spPr>
        <p:txBody>
          <a:bodyPr>
            <a:normAutofit/>
          </a:bodyPr>
          <a:lstStyle/>
          <a:p>
            <a:r>
              <a:rPr lang="en-US" altLang="az-Latn-AZ" sz="2800" dirty="0" smtClean="0">
                <a:latin typeface="Georgia" panose="02040502050405020303" pitchFamily="18" charset="0"/>
                <a:sym typeface="+mn-ea"/>
              </a:rPr>
              <a:t>2.3.</a:t>
            </a:r>
            <a:r>
              <a:rPr lang="az-Latn-AZ" altLang="en-US" sz="2800" dirty="0" smtClean="0">
                <a:latin typeface="Georgia" panose="02040502050405020303" pitchFamily="18" charset="0"/>
                <a:sym typeface="+mn-ea"/>
              </a:rPr>
              <a:t> </a:t>
            </a:r>
            <a:r>
              <a:rPr lang="en-US" altLang="az-Latn-AZ" sz="2800" dirty="0" smtClean="0">
                <a:latin typeface="Georgia" panose="02040502050405020303" pitchFamily="18" charset="0"/>
                <a:sym typeface="+mn-ea"/>
              </a:rPr>
              <a:t>M</a:t>
            </a:r>
            <a:r>
              <a:rPr lang="en-US" altLang="az-Latn-AZ" sz="2800" dirty="0" smtClean="0"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ain activities  of the CCTT and its plans.</a:t>
            </a:r>
            <a:r>
              <a:rPr lang="az-Latn-AZ" sz="2800" dirty="0" smtClean="0"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 </a:t>
            </a:r>
            <a:endParaRPr lang="az-Latn-AZ" altLang="en-US" sz="2800" dirty="0" smtClean="0">
              <a:latin typeface="Georgia" panose="02040502050405020303" pitchFamily="18" charset="0"/>
              <a:sym typeface="+mn-ea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652780" y="1240790"/>
            <a:ext cx="11146790" cy="5056505"/>
          </a:xfrm>
        </p:spPr>
        <p:txBody>
          <a:bodyPr>
            <a:noAutofit/>
          </a:bodyPr>
          <a:p>
            <a:pPr marL="971550" lvl="2" indent="-514350" algn="l" fontAlgn="auto">
              <a:spcBef>
                <a:spcPts val="700"/>
              </a:spcBef>
              <a:spcAft>
                <a:spcPts val="700"/>
              </a:spcAft>
              <a:buSzTx/>
              <a:buAutoNum type="arabicPeriod"/>
            </a:pPr>
            <a:r>
              <a:rPr lang="en-US" altLang="az-Latn-AZ" sz="2200" b="1" dirty="0" smtClean="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Activities of the Center;</a:t>
            </a:r>
            <a:endParaRPr lang="az-Latn-AZ" altLang="en-US" sz="2200" b="1" dirty="0" smtClean="0">
              <a:solidFill>
                <a:schemeClr val="tx1"/>
              </a:solidFill>
              <a:latin typeface="Georgia" panose="02040502050405020303" pitchFamily="18" charset="0"/>
              <a:cs typeface="Georgia" panose="02040502050405020303" pitchFamily="18" charset="0"/>
              <a:sym typeface="+mn-ea"/>
            </a:endParaRPr>
          </a:p>
          <a:p>
            <a:pPr marL="971550" lvl="2" indent="-514350" algn="l" fontAlgn="auto">
              <a:spcBef>
                <a:spcPts val="700"/>
              </a:spcBef>
              <a:spcAft>
                <a:spcPts val="700"/>
              </a:spcAft>
              <a:buSzTx/>
              <a:buAutoNum type="arabicPeriod"/>
            </a:pPr>
            <a:r>
              <a:rPr lang="en-US" altLang="az-Latn-AZ" sz="2200" b="1" dirty="0" smtClean="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Main works  has been doing by the Center</a:t>
            </a:r>
            <a:r>
              <a:rPr lang="az-Latn-AZ" altLang="en-US" sz="2200" b="1" dirty="0" smtClean="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:</a:t>
            </a:r>
            <a:endParaRPr lang="az-Latn-AZ" altLang="en-US" sz="2200" b="1" dirty="0" smtClean="0">
              <a:solidFill>
                <a:schemeClr val="tx1"/>
              </a:solidFill>
              <a:latin typeface="Georgia" panose="02040502050405020303" pitchFamily="18" charset="0"/>
              <a:cs typeface="Georgia" panose="02040502050405020303" pitchFamily="18" charset="0"/>
              <a:sym typeface="+mn-ea"/>
            </a:endParaRPr>
          </a:p>
          <a:p>
            <a:pPr marL="1428750" lvl="3" indent="-514350" algn="l" fontAlgn="auto">
              <a:spcBef>
                <a:spcPts val="700"/>
              </a:spcBef>
              <a:spcAft>
                <a:spcPts val="700"/>
              </a:spcAft>
              <a:buSzTx/>
              <a:buAutoNum type="arabicPeriod"/>
            </a:pPr>
            <a:r>
              <a:rPr lang="az-Latn-AZ" altLang="en-US" sz="1925" dirty="0" smtClean="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Organisational-technical works, formation and expantion of the internal capabilities of the Center;</a:t>
            </a:r>
            <a:endParaRPr lang="az-Latn-AZ" altLang="en-US" sz="1925" dirty="0" smtClean="0">
              <a:solidFill>
                <a:schemeClr val="tx1"/>
              </a:solidFill>
              <a:latin typeface="Georgia" panose="02040502050405020303" pitchFamily="18" charset="0"/>
              <a:cs typeface="Georgia" panose="02040502050405020303" pitchFamily="18" charset="0"/>
              <a:sym typeface="+mn-ea"/>
            </a:endParaRPr>
          </a:p>
          <a:p>
            <a:pPr marL="1428750" lvl="3" indent="-514350" algn="l" fontAlgn="auto">
              <a:spcBef>
                <a:spcPts val="700"/>
              </a:spcBef>
              <a:spcAft>
                <a:spcPts val="700"/>
              </a:spcAft>
              <a:buSzTx/>
              <a:buAutoNum type="arabicPeriod"/>
            </a:pPr>
            <a:r>
              <a:rPr lang="az-Latn-AZ" altLang="en-US" sz="1925" dirty="0" smtClean="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Creation of different </a:t>
            </a:r>
            <a:r>
              <a:rPr lang="en-US" altLang="az-Latn-AZ" sz="1925" dirty="0" smtClean="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data</a:t>
            </a:r>
            <a:r>
              <a:rPr lang="az-Latn-AZ" altLang="en-US" sz="1925" dirty="0" smtClean="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bases;</a:t>
            </a:r>
            <a:r>
              <a:rPr lang="az-Latn-AZ" altLang="en-US" sz="1925" dirty="0" smtClean="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 (Higher Educational Institutions, SRSs, Industrial parks, Technoparks)</a:t>
            </a:r>
            <a:r>
              <a:rPr lang="az-Latn-AZ" altLang="en-US" sz="1925" dirty="0" smtClean="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;</a:t>
            </a:r>
            <a:endParaRPr lang="az-Latn-AZ" altLang="en-US" sz="1925" dirty="0" smtClean="0">
              <a:solidFill>
                <a:schemeClr val="tx1"/>
              </a:solidFill>
              <a:latin typeface="Georgia" panose="02040502050405020303" pitchFamily="18" charset="0"/>
              <a:cs typeface="Georgia" panose="02040502050405020303" pitchFamily="18" charset="0"/>
              <a:sym typeface="+mn-ea"/>
            </a:endParaRPr>
          </a:p>
          <a:p>
            <a:pPr marL="1428750" lvl="3" indent="-514350" algn="l" fontAlgn="auto">
              <a:spcBef>
                <a:spcPts val="700"/>
              </a:spcBef>
              <a:spcAft>
                <a:spcPts val="700"/>
              </a:spcAft>
              <a:buSzTx/>
              <a:buAutoNum type="arabicPeriod"/>
            </a:pPr>
            <a:r>
              <a:rPr lang="az-Latn-AZ" altLang="en-US" sz="1925" dirty="0" smtClean="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Creation of database of patents, </a:t>
            </a:r>
            <a:r>
              <a:rPr lang="en-US" altLang="az-Latn-AZ" sz="1925" dirty="0" smtClean="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Ev</a:t>
            </a:r>
            <a:r>
              <a:rPr lang="az-Latn-AZ" altLang="en-US" sz="1925" dirty="0" smtClean="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aluation </a:t>
            </a:r>
            <a:r>
              <a:rPr lang="en-US" altLang="az-Latn-AZ" sz="1925" dirty="0" smtClean="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of patetns</a:t>
            </a:r>
            <a:r>
              <a:rPr lang="az-Latn-AZ" altLang="en-US" sz="1925" dirty="0" smtClean="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;</a:t>
            </a:r>
            <a:endParaRPr lang="az-Latn-AZ" altLang="en-US" sz="1925" dirty="0" smtClean="0">
              <a:solidFill>
                <a:schemeClr val="tx1"/>
              </a:solidFill>
              <a:latin typeface="Georgia" panose="02040502050405020303" pitchFamily="18" charset="0"/>
              <a:cs typeface="Georgia" panose="02040502050405020303" pitchFamily="18" charset="0"/>
              <a:sym typeface="+mn-ea"/>
            </a:endParaRPr>
          </a:p>
          <a:p>
            <a:pPr marL="1428750" lvl="3" indent="-514350" algn="l" fontAlgn="auto">
              <a:spcBef>
                <a:spcPts val="700"/>
              </a:spcBef>
              <a:spcAft>
                <a:spcPts val="700"/>
              </a:spcAft>
              <a:buSzTx/>
              <a:buAutoNum type="arabicPeriod"/>
            </a:pPr>
            <a:r>
              <a:rPr lang="az-Latn-AZ" altLang="en-US" sz="1925" dirty="0" smtClean="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Establishment of T</a:t>
            </a:r>
            <a:r>
              <a:rPr lang="en-US" altLang="az-Latn-AZ" sz="1925" dirty="0" smtClean="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C</a:t>
            </a:r>
            <a:r>
              <a:rPr lang="az-Latn-AZ" altLang="en-US" sz="1925" dirty="0" smtClean="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Os within Universities and support for the creation of technoparks within Universities</a:t>
            </a:r>
            <a:endParaRPr lang="az-Latn-AZ" altLang="en-US" sz="1925" dirty="0" smtClean="0">
              <a:solidFill>
                <a:schemeClr val="tx1"/>
              </a:solidFill>
              <a:latin typeface="Georgia" panose="02040502050405020303" pitchFamily="18" charset="0"/>
              <a:cs typeface="Georgia" panose="02040502050405020303" pitchFamily="18" charset="0"/>
              <a:sym typeface="+mn-ea"/>
            </a:endParaRPr>
          </a:p>
          <a:p>
            <a:pPr marL="1428750" lvl="3" indent="-514350" algn="l" fontAlgn="auto">
              <a:spcBef>
                <a:spcPts val="700"/>
              </a:spcBef>
              <a:spcAft>
                <a:spcPts val="700"/>
              </a:spcAft>
              <a:buSzTx/>
              <a:buAutoNum type="arabicPeriod"/>
            </a:pPr>
            <a:r>
              <a:rPr lang="en-US" altLang="az-Latn-AZ" sz="1925" dirty="0" smtClean="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Conducting awraness compaings and sessions about activity of the Center, as well as estblishment of TCOs and Tehcnoprks and organizing exhibitions for inventions and involving inventors thereto.</a:t>
            </a:r>
            <a:endParaRPr lang="en-US" altLang="az-Latn-AZ" sz="1925" dirty="0" smtClean="0">
              <a:solidFill>
                <a:schemeClr val="tx1"/>
              </a:solidFill>
              <a:latin typeface="Georgia" panose="02040502050405020303" pitchFamily="18" charset="0"/>
              <a:cs typeface="Georgia" panose="02040502050405020303" pitchFamily="18" charset="0"/>
              <a:sym typeface="+mn-ea"/>
            </a:endParaRPr>
          </a:p>
          <a:p>
            <a:pPr marL="1428750" lvl="3" indent="-514350" algn="l" fontAlgn="auto">
              <a:spcBef>
                <a:spcPts val="700"/>
              </a:spcBef>
              <a:spcAft>
                <a:spcPts val="700"/>
              </a:spcAft>
              <a:buSzTx/>
              <a:buAutoNum type="arabicPeriod"/>
            </a:pPr>
            <a:endParaRPr lang="en-US" altLang="az-Latn-AZ" sz="1925" dirty="0" smtClean="0">
              <a:solidFill>
                <a:schemeClr val="tx1"/>
              </a:solidFill>
              <a:latin typeface="Georgia" panose="02040502050405020303" pitchFamily="18" charset="0"/>
              <a:cs typeface="Georgia" panose="02040502050405020303" pitchFamily="18" charset="0"/>
              <a:sym typeface="+mn-ea"/>
            </a:endParaRPr>
          </a:p>
          <a:p>
            <a:pPr marL="914400" lvl="3" indent="0" algn="l" fontAlgn="auto">
              <a:spcBef>
                <a:spcPts val="700"/>
              </a:spcBef>
              <a:spcAft>
                <a:spcPts val="700"/>
              </a:spcAft>
              <a:buSzTx/>
              <a:buNone/>
            </a:pPr>
            <a:endParaRPr lang="az-Latn-AZ" altLang="en-US" sz="1925" dirty="0" smtClean="0">
              <a:solidFill>
                <a:schemeClr val="tx1"/>
              </a:solidFill>
              <a:latin typeface="Georgia" panose="02040502050405020303" pitchFamily="18" charset="0"/>
              <a:cs typeface="Georgia" panose="02040502050405020303" pitchFamily="18" charset="0"/>
              <a:sym typeface="+mn-ea"/>
            </a:endParaRPr>
          </a:p>
          <a:p>
            <a:pPr marL="1428750" lvl="3" indent="-514350" algn="l" fontAlgn="auto">
              <a:spcBef>
                <a:spcPts val="700"/>
              </a:spcBef>
              <a:spcAft>
                <a:spcPts val="700"/>
              </a:spcAft>
              <a:buSzTx/>
              <a:buAutoNum type="arabicPeriod"/>
            </a:pPr>
            <a:endParaRPr lang="az-Latn-AZ" altLang="en-US" sz="1925" dirty="0" smtClean="0">
              <a:solidFill>
                <a:schemeClr val="tx1"/>
              </a:solidFill>
              <a:latin typeface="Georgia" panose="02040502050405020303" pitchFamily="18" charset="0"/>
              <a:cs typeface="Georgia" panose="02040502050405020303" pitchFamily="18" charset="0"/>
              <a:sym typeface="+mn-ea"/>
            </a:endParaRPr>
          </a:p>
          <a:p>
            <a:pPr marL="457200" lvl="2" indent="0" algn="l">
              <a:buSzTx/>
              <a:buNone/>
            </a:pPr>
            <a:r>
              <a:rPr lang="az-Latn-AZ" altLang="en-US" sz="2000" b="1" dirty="0" smtClean="0">
                <a:solidFill>
                  <a:srgbClr val="F07F09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										</a:t>
            </a:r>
            <a:endParaRPr lang="az-Latn-AZ" altLang="ru-RU" sz="1800" dirty="0" smtClean="0">
              <a:solidFill>
                <a:schemeClr val="accent1"/>
              </a:solidFill>
              <a:latin typeface="Georgia" panose="02040502050405020303" pitchFamily="18" charset="0"/>
              <a:cs typeface="Georgia" panose="02040502050405020303" pitchFamily="18" charset="0"/>
              <a:sym typeface="+mn-ea"/>
            </a:endParaRPr>
          </a:p>
          <a:p>
            <a:pPr algn="l"/>
            <a:endParaRPr lang="az-Latn-AZ" altLang="ru-RU" sz="1800" dirty="0" smtClean="0">
              <a:solidFill>
                <a:schemeClr val="accent1"/>
              </a:solidFill>
              <a:latin typeface="Georgia" panose="02040502050405020303" pitchFamily="18" charset="0"/>
              <a:cs typeface="Georgia" panose="02040502050405020303" pitchFamily="18" charset="0"/>
              <a:sym typeface="+mn-ea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0000"/>
          </a:bodyPr>
          <a:lstStyle/>
          <a:p>
            <a:fld id="{B184872C-52A3-46D2-B01F-5A905DCE0D94}" type="slidenum">
              <a:rPr lang="az-Latn-AZ" altLang="en-GB" smtClean="0">
                <a:latin typeface="Georgia" panose="02040502050405020303" pitchFamily="18" charset="0"/>
                <a:cs typeface="Georgia" panose="02040502050405020303" pitchFamily="18" charset="0"/>
              </a:rPr>
            </a:fld>
            <a:endParaRPr lang="az-Latn-AZ" altLang="en-GB" smtClean="0">
              <a:latin typeface="Georgia" panose="02040502050405020303" pitchFamily="18" charset="0"/>
              <a:cs typeface="Georgia" panose="020405020504050203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EF6BF-651B-4E02-B8A0-4CA1914078B8}" type="datetime1">
              <a:rPr lang="en-GB" sz="1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</a:fld>
            <a:endParaRPr lang="en-GB" sz="1400" i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665" y="172085"/>
            <a:ext cx="9692640" cy="690245"/>
          </a:xfrm>
        </p:spPr>
        <p:txBody>
          <a:bodyPr>
            <a:normAutofit/>
          </a:bodyPr>
          <a:lstStyle/>
          <a:p>
            <a:r>
              <a:rPr lang="en-US" altLang="az-Latn-AZ" sz="3000" dirty="0" smtClean="0">
                <a:latin typeface="Georgia" panose="02040502050405020303" pitchFamily="18" charset="0"/>
                <a:sym typeface="+mn-ea"/>
              </a:rPr>
              <a:t>2.4. </a:t>
            </a:r>
            <a:r>
              <a:rPr lang="az-Latn-AZ" altLang="en-US" sz="3000" dirty="0" smtClean="0">
                <a:latin typeface="Georgia" panose="02040502050405020303" pitchFamily="18" charset="0"/>
                <a:sym typeface="+mn-ea"/>
              </a:rPr>
              <a:t>Conceptul model of CCTT</a:t>
            </a:r>
            <a:endParaRPr lang="en-US" altLang="az-Latn-AZ" sz="3000" dirty="0" smtClean="0">
              <a:solidFill>
                <a:srgbClr val="F07F09"/>
              </a:solidFill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p>
            <a:pPr marL="0" lvl="1" algn="l">
              <a:buSzTx/>
              <a:buFont typeface="Arial" panose="020B0604020202020204" pitchFamily="34" charset="0"/>
              <a:buNone/>
            </a:pPr>
            <a:r>
              <a:rPr lang="en-US" altLang="az-Latn-AZ" sz="1900" dirty="0" smtClean="0">
                <a:solidFill>
                  <a:srgbClr val="F07F09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	</a:t>
            </a:r>
            <a:endParaRPr lang="en-US" altLang="az-Latn-AZ" sz="1900" dirty="0" smtClean="0">
              <a:solidFill>
                <a:srgbClr val="F07F09"/>
              </a:solidFill>
              <a:latin typeface="Georgia" panose="02040502050405020303" pitchFamily="18" charset="0"/>
              <a:cs typeface="Georgia" panose="02040502050405020303" pitchFamily="18" charset="0"/>
              <a:sym typeface="+mn-ea"/>
            </a:endParaRPr>
          </a:p>
          <a:p>
            <a:pPr marL="0" lvl="1" indent="0" algn="l">
              <a:buFont typeface="Arial" panose="020B0604020202020204" pitchFamily="34" charset="0"/>
              <a:buNone/>
            </a:pPr>
            <a:r>
              <a:rPr lang="en-US" altLang="az-Latn-AZ" sz="1900" dirty="0" smtClean="0">
                <a:solidFill>
                  <a:srgbClr val="F07F09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 </a:t>
            </a:r>
            <a:r>
              <a:rPr lang="az-Latn-AZ" altLang="en-US" sz="1900" dirty="0" smtClean="0">
                <a:solidFill>
                  <a:srgbClr val="F07F09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          </a:t>
            </a:r>
            <a:endParaRPr lang="az-Latn-AZ" altLang="ru-RU" sz="1900" dirty="0" smtClean="0">
              <a:latin typeface="Georgia" panose="02040502050405020303" pitchFamily="18" charset="0"/>
              <a:cs typeface="Georgia" panose="02040502050405020303" pitchFamily="18" charset="0"/>
              <a:sym typeface="+mn-ea"/>
            </a:endParaRPr>
          </a:p>
          <a:p>
            <a:pPr lvl="2"/>
            <a:endParaRPr lang="az-Latn-AZ" altLang="ru-RU" sz="1900" dirty="0" smtClean="0">
              <a:latin typeface="Georgia" panose="02040502050405020303" pitchFamily="18" charset="0"/>
              <a:cs typeface="Georgia" panose="02040502050405020303" pitchFamily="18" charset="0"/>
              <a:sym typeface="+mn-ea"/>
            </a:endParaRPr>
          </a:p>
          <a:p>
            <a:pPr algn="l"/>
            <a:endParaRPr lang="az-Latn-AZ" altLang="ru-RU" sz="1900" dirty="0" smtClean="0">
              <a:latin typeface="Georgia" panose="02040502050405020303" pitchFamily="18" charset="0"/>
              <a:cs typeface="Georgia" panose="02040502050405020303" pitchFamily="18" charset="0"/>
              <a:sym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0000"/>
          </a:bodyPr>
          <a:lstStyle/>
          <a:p>
            <a:r>
              <a:rPr lang="en-US" altLang="az-Latn-AZ" smtClean="0">
                <a:latin typeface="Georgia" panose="02040502050405020303" pitchFamily="18" charset="0"/>
                <a:cs typeface="Georgia" panose="02040502050405020303" pitchFamily="18" charset="0"/>
              </a:rPr>
              <a:t>7</a:t>
            </a:r>
            <a:endParaRPr lang="en-US" altLang="az-Latn-AZ" smtClean="0">
              <a:latin typeface="Georgia" panose="02040502050405020303" pitchFamily="18" charset="0"/>
              <a:cs typeface="Georgia" panose="02040502050405020303" pitchFamily="18" charset="0"/>
            </a:endParaRPr>
          </a:p>
        </p:txBody>
      </p:sp>
      <p:pic>
        <p:nvPicPr>
          <p:cNvPr id="7" name="Picture 6" descr="ConceptualModel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200150" y="939165"/>
            <a:ext cx="9177655" cy="56292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EF6BF-651B-4E02-B8A0-4CA1914078B8}" type="datetime1">
              <a:rPr lang="en-GB" sz="1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</a:fld>
            <a:endParaRPr lang="en-GB" sz="1400" i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1040" y="57150"/>
            <a:ext cx="10754360" cy="540385"/>
          </a:xfrm>
        </p:spPr>
        <p:txBody>
          <a:bodyPr>
            <a:normAutofit/>
          </a:bodyPr>
          <a:lstStyle/>
          <a:p>
            <a:r>
              <a:rPr lang="en-US" altLang="az-Latn-AZ" sz="2800" dirty="0" smtClean="0">
                <a:latin typeface="Georgia" panose="02040502050405020303" pitchFamily="18" charset="0"/>
                <a:sym typeface="+mn-ea"/>
              </a:rPr>
              <a:t>2</a:t>
            </a:r>
            <a:r>
              <a:rPr lang="az-Latn-AZ" altLang="en-US" sz="2800" dirty="0" smtClean="0">
                <a:latin typeface="Georgia" panose="02040502050405020303" pitchFamily="18" charset="0"/>
                <a:sym typeface="+mn-ea"/>
              </a:rPr>
              <a:t>.</a:t>
            </a:r>
            <a:r>
              <a:rPr lang="en-US" altLang="az-Latn-AZ" sz="2800" dirty="0" smtClean="0">
                <a:latin typeface="Georgia" panose="02040502050405020303" pitchFamily="18" charset="0"/>
                <a:sym typeface="+mn-ea"/>
              </a:rPr>
              <a:t>5</a:t>
            </a:r>
            <a:r>
              <a:rPr lang="az-Latn-AZ" altLang="en-US" sz="2800" dirty="0" smtClean="0">
                <a:latin typeface="Georgia" panose="02040502050405020303" pitchFamily="18" charset="0"/>
                <a:sym typeface="+mn-ea"/>
              </a:rPr>
              <a:t>. Creation of information </a:t>
            </a:r>
            <a:r>
              <a:rPr lang="en-US" altLang="az-Latn-AZ" sz="2800" dirty="0" smtClean="0">
                <a:latin typeface="Georgia" panose="02040502050405020303" pitchFamily="18" charset="0"/>
                <a:sym typeface="+mn-ea"/>
              </a:rPr>
              <a:t>data</a:t>
            </a:r>
            <a:r>
              <a:rPr lang="az-Latn-AZ" altLang="en-US" sz="2800" dirty="0" smtClean="0">
                <a:latin typeface="Georgia" panose="02040502050405020303" pitchFamily="18" charset="0"/>
                <a:sym typeface="+mn-ea"/>
              </a:rPr>
              <a:t>bases and resources</a:t>
            </a:r>
            <a:endParaRPr lang="az-Latn-AZ" altLang="az-Latn-AZ" sz="2800" dirty="0" smtClean="0">
              <a:latin typeface="Georgia" panose="02040502050405020303" pitchFamily="18" charset="0"/>
              <a:sym typeface="+mn-ea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98145" y="597535"/>
            <a:ext cx="11908155" cy="6167755"/>
          </a:xfrm>
        </p:spPr>
        <p:txBody>
          <a:bodyPr>
            <a:noAutofit/>
          </a:bodyPr>
          <a:p>
            <a:pPr marL="720725" lvl="2" indent="-376555" algn="l" fontAlgn="auto">
              <a:spcBef>
                <a:spcPts val="700"/>
              </a:spcBef>
              <a:spcAft>
                <a:spcPts val="700"/>
              </a:spcAft>
              <a:buSzTx/>
              <a:buFont typeface="Wingdings" panose="05000000000000000000" charset="0"/>
              <a:buChar char="§"/>
            </a:pPr>
            <a:r>
              <a:rPr lang="en-US" altLang="az-Latn-AZ" sz="2700" dirty="0" smtClean="0">
                <a:solidFill>
                  <a:schemeClr val="accent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37</a:t>
            </a:r>
            <a:r>
              <a:rPr lang="en-US" altLang="az-Latn-AZ" sz="2700" dirty="0" smtClean="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 entities, enterprise and structural units;</a:t>
            </a:r>
            <a:r>
              <a:rPr lang="az-Latn-AZ" altLang="ru-RU" sz="2700" dirty="0" smtClean="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 </a:t>
            </a:r>
            <a:endParaRPr lang="az-Latn-AZ" altLang="ru-RU" sz="2700" dirty="0" smtClean="0">
              <a:solidFill>
                <a:schemeClr val="tx1"/>
              </a:solidFill>
              <a:latin typeface="Georgia" panose="02040502050405020303" pitchFamily="18" charset="0"/>
              <a:cs typeface="Georgia" panose="02040502050405020303" pitchFamily="18" charset="0"/>
              <a:sym typeface="+mn-ea"/>
            </a:endParaRPr>
          </a:p>
          <a:p>
            <a:pPr marL="720725" lvl="2" indent="-376555" algn="l" fontAlgn="auto">
              <a:spcBef>
                <a:spcPts val="700"/>
              </a:spcBef>
              <a:spcAft>
                <a:spcPts val="700"/>
              </a:spcAft>
              <a:buSzTx/>
              <a:buFont typeface="Wingdings" panose="05000000000000000000" charset="0"/>
              <a:buChar char="§"/>
            </a:pPr>
            <a:r>
              <a:rPr lang="az-Latn-AZ" altLang="ru-RU" sz="2700" dirty="0" smtClean="0">
                <a:solidFill>
                  <a:schemeClr val="accent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8</a:t>
            </a:r>
            <a:r>
              <a:rPr lang="az-Latn-AZ" altLang="ru-RU" sz="2700" b="1" dirty="0" smtClean="0">
                <a:solidFill>
                  <a:schemeClr val="accent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 </a:t>
            </a:r>
            <a:r>
              <a:rPr lang="az-Latn-AZ" altLang="ru-RU" sz="2700" dirty="0" smtClean="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i</a:t>
            </a:r>
            <a:r>
              <a:rPr lang="en-US" altLang="az-Latn-AZ" sz="2700" dirty="0" smtClean="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ncubation and acceleration centers;</a:t>
            </a:r>
            <a:r>
              <a:rPr lang="az-Latn-AZ" altLang="ru-RU" sz="2700" dirty="0" smtClean="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 </a:t>
            </a:r>
            <a:endParaRPr lang="az-Latn-AZ" altLang="ru-RU" sz="2700" dirty="0" smtClean="0">
              <a:solidFill>
                <a:schemeClr val="tx1"/>
              </a:solidFill>
              <a:latin typeface="Georgia" panose="02040502050405020303" pitchFamily="18" charset="0"/>
              <a:cs typeface="Georgia" panose="02040502050405020303" pitchFamily="18" charset="0"/>
              <a:sym typeface="+mn-ea"/>
            </a:endParaRPr>
          </a:p>
          <a:p>
            <a:pPr marL="720725" lvl="2" indent="-376555" algn="l" fontAlgn="auto">
              <a:spcBef>
                <a:spcPts val="700"/>
              </a:spcBef>
              <a:spcAft>
                <a:spcPts val="700"/>
              </a:spcAft>
              <a:buSzTx/>
              <a:buFont typeface="Wingdings" panose="05000000000000000000" charset="0"/>
              <a:buChar char="§"/>
            </a:pPr>
            <a:r>
              <a:rPr lang="az-Latn-AZ" altLang="en-US" sz="2700" dirty="0" smtClean="0">
                <a:solidFill>
                  <a:schemeClr val="accent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28</a:t>
            </a:r>
            <a:r>
              <a:rPr lang="en-US" altLang="az-Latn-AZ" sz="2700" dirty="0" smtClean="0">
                <a:solidFill>
                  <a:schemeClr val="accent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 </a:t>
            </a:r>
            <a:r>
              <a:rPr lang="az-Latn-AZ" altLang="ru-RU" sz="2700" dirty="0" smtClean="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T</a:t>
            </a:r>
            <a:r>
              <a:rPr lang="en-US" altLang="az-Latn-AZ" sz="2700" dirty="0" smtClean="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T</a:t>
            </a:r>
            <a:r>
              <a:rPr lang="az-Latn-AZ" altLang="ru-RU" sz="2700" dirty="0" smtClean="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O</a:t>
            </a:r>
            <a:r>
              <a:rPr lang="en-US" altLang="az-Latn-AZ" sz="2700" dirty="0" smtClean="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s</a:t>
            </a:r>
            <a:r>
              <a:rPr lang="az-Latn-AZ" altLang="ru-RU" sz="2700" dirty="0" smtClean="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, </a:t>
            </a:r>
            <a:r>
              <a:rPr lang="en-US" altLang="az-Latn-AZ" sz="2700" dirty="0" smtClean="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departments, technoparks- within the Ministry of Science &amp; Education</a:t>
            </a:r>
            <a:r>
              <a:rPr lang="en-US" altLang="ru-RU" sz="2700" dirty="0" smtClean="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;</a:t>
            </a:r>
            <a:endParaRPr lang="az-Latn-AZ" altLang="ru-RU" sz="2700" dirty="0" smtClean="0">
              <a:solidFill>
                <a:schemeClr val="tx1"/>
              </a:solidFill>
              <a:latin typeface="Georgia" panose="02040502050405020303" pitchFamily="18" charset="0"/>
              <a:cs typeface="Georgia" panose="02040502050405020303" pitchFamily="18" charset="0"/>
              <a:sym typeface="+mn-ea"/>
            </a:endParaRPr>
          </a:p>
          <a:p>
            <a:pPr marL="720725" lvl="2" indent="-376555" algn="l" fontAlgn="auto">
              <a:spcBef>
                <a:spcPts val="700"/>
              </a:spcBef>
              <a:spcAft>
                <a:spcPts val="700"/>
              </a:spcAft>
              <a:buSzTx/>
              <a:buFont typeface="Wingdings" panose="05000000000000000000" charset="0"/>
              <a:buChar char="§"/>
            </a:pPr>
            <a:r>
              <a:rPr lang="az-Latn-AZ" altLang="ru-RU" sz="2700" dirty="0" smtClean="0">
                <a:solidFill>
                  <a:schemeClr val="accent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12 </a:t>
            </a:r>
            <a:r>
              <a:rPr lang="en-US" altLang="az-Latn-AZ" sz="2700" dirty="0" smtClean="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instituts </a:t>
            </a:r>
            <a:r>
              <a:rPr lang="az-Latn-AZ" altLang="ru-RU" sz="2700" dirty="0" smtClean="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- operating </a:t>
            </a:r>
            <a:r>
              <a:rPr lang="en-US" altLang="az-Latn-AZ" sz="2700" dirty="0" smtClean="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within the A</a:t>
            </a:r>
            <a:r>
              <a:rPr lang="az-Latn-AZ" altLang="en-US" sz="2700" dirty="0" smtClean="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NA</a:t>
            </a:r>
            <a:r>
              <a:rPr lang="en-US" altLang="az-Latn-AZ" sz="2700" dirty="0" smtClean="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S;</a:t>
            </a:r>
            <a:r>
              <a:rPr lang="az-Latn-AZ" altLang="ru-RU" sz="2700" dirty="0" smtClean="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 </a:t>
            </a:r>
            <a:endParaRPr lang="az-Latn-AZ" altLang="ru-RU" sz="2700" dirty="0" smtClean="0">
              <a:solidFill>
                <a:schemeClr val="tx1"/>
              </a:solidFill>
              <a:latin typeface="Georgia" panose="02040502050405020303" pitchFamily="18" charset="0"/>
              <a:cs typeface="Georgia" panose="02040502050405020303" pitchFamily="18" charset="0"/>
              <a:sym typeface="+mn-ea"/>
            </a:endParaRPr>
          </a:p>
          <a:p>
            <a:pPr marL="720725" lvl="2" indent="-376555" algn="l" fontAlgn="auto">
              <a:spcBef>
                <a:spcPts val="700"/>
              </a:spcBef>
              <a:spcAft>
                <a:spcPts val="700"/>
              </a:spcAft>
              <a:buSzTx/>
              <a:buFont typeface="Wingdings" panose="05000000000000000000" charset="0"/>
              <a:buChar char="§"/>
            </a:pPr>
            <a:r>
              <a:rPr lang="az-Latn-AZ" altLang="ru-RU" sz="2700" dirty="0" smtClean="0">
                <a:solidFill>
                  <a:schemeClr val="accent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42</a:t>
            </a:r>
            <a:r>
              <a:rPr lang="az-Latn-AZ" altLang="ru-RU" sz="2700" dirty="0" smtClean="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 NGOs</a:t>
            </a:r>
            <a:r>
              <a:rPr lang="en-US" sz="2700" dirty="0" smtClean="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;</a:t>
            </a:r>
            <a:endParaRPr lang="en-US" altLang="az-Latn-AZ" sz="2700" dirty="0" smtClean="0">
              <a:solidFill>
                <a:schemeClr val="tx1"/>
              </a:solidFill>
              <a:latin typeface="Georgia" panose="02040502050405020303" pitchFamily="18" charset="0"/>
              <a:cs typeface="Georgia" panose="02040502050405020303" pitchFamily="18" charset="0"/>
              <a:sym typeface="+mn-ea"/>
            </a:endParaRPr>
          </a:p>
          <a:p>
            <a:pPr marL="720725" lvl="2" indent="-376555" algn="l" fontAlgn="auto">
              <a:spcBef>
                <a:spcPts val="700"/>
              </a:spcBef>
              <a:spcAft>
                <a:spcPts val="700"/>
              </a:spcAft>
              <a:buSzTx/>
              <a:buFont typeface="Wingdings" panose="05000000000000000000" charset="0"/>
              <a:buChar char="§"/>
            </a:pPr>
            <a:r>
              <a:rPr lang="az-Latn-AZ" altLang="ru-RU" sz="2700" dirty="0" smtClean="0">
                <a:solidFill>
                  <a:schemeClr val="accent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3</a:t>
            </a:r>
            <a:r>
              <a:rPr lang="az-Latn-AZ" altLang="ru-RU" sz="2700" b="1" dirty="0" smtClean="0">
                <a:solidFill>
                  <a:schemeClr val="accent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 </a:t>
            </a:r>
            <a:r>
              <a:rPr lang="az-Latn-AZ" altLang="ru-RU" sz="2700" dirty="0" smtClean="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High Tehnology Parks</a:t>
            </a:r>
            <a:r>
              <a:rPr lang="en-US" altLang="ru-RU" sz="2700" dirty="0" smtClean="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;</a:t>
            </a:r>
            <a:r>
              <a:rPr lang="az-Latn-AZ" altLang="ru-RU" sz="2700" dirty="0" smtClean="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 </a:t>
            </a:r>
            <a:endParaRPr lang="az-Latn-AZ" altLang="ru-RU" sz="2700" dirty="0" smtClean="0">
              <a:solidFill>
                <a:schemeClr val="tx1"/>
              </a:solidFill>
              <a:latin typeface="Georgia" panose="02040502050405020303" pitchFamily="18" charset="0"/>
              <a:cs typeface="Georgia" panose="02040502050405020303" pitchFamily="18" charset="0"/>
              <a:sym typeface="+mn-ea"/>
            </a:endParaRPr>
          </a:p>
          <a:p>
            <a:pPr marL="720725" lvl="2" indent="-376555" algn="l" fontAlgn="auto">
              <a:spcBef>
                <a:spcPts val="700"/>
              </a:spcBef>
              <a:spcAft>
                <a:spcPts val="700"/>
              </a:spcAft>
              <a:buSzTx/>
              <a:buFont typeface="Wingdings" panose="05000000000000000000" charset="0"/>
              <a:buChar char="§"/>
            </a:pPr>
            <a:r>
              <a:rPr lang="az-Latn-AZ" altLang="ru-RU" sz="2700" dirty="0" smtClean="0">
                <a:solidFill>
                  <a:schemeClr val="accent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7</a:t>
            </a:r>
            <a:r>
              <a:rPr lang="az-Latn-AZ" altLang="ru-RU" sz="2700" b="1" dirty="0" smtClean="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 </a:t>
            </a:r>
            <a:r>
              <a:rPr lang="az-Latn-AZ" altLang="ru-RU" sz="2700" dirty="0" smtClean="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İndustrial parks</a:t>
            </a:r>
            <a:r>
              <a:rPr lang="en-US" altLang="az-Latn-AZ" sz="2700" dirty="0" smtClean="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.</a:t>
            </a:r>
            <a:endParaRPr lang="en-US" altLang="az-Latn-AZ" sz="2700" dirty="0" smtClean="0">
              <a:solidFill>
                <a:schemeClr val="tx1"/>
              </a:solidFill>
              <a:latin typeface="Georgia" panose="02040502050405020303" pitchFamily="18" charset="0"/>
              <a:cs typeface="Georgia" panose="02040502050405020303" pitchFamily="18" charset="0"/>
              <a:sym typeface="+mn-ea"/>
            </a:endParaRPr>
          </a:p>
          <a:p>
            <a:pPr marL="720725" lvl="2" indent="-376555" algn="l" fontAlgn="auto">
              <a:spcBef>
                <a:spcPts val="700"/>
              </a:spcBef>
              <a:spcAft>
                <a:spcPts val="700"/>
              </a:spcAft>
              <a:buSzTx/>
              <a:buFont typeface="Wingdings" panose="05000000000000000000" charset="0"/>
              <a:buChar char="§"/>
            </a:pPr>
            <a:r>
              <a:rPr lang="az-Latn-AZ" altLang="ru-RU" sz="2700" dirty="0" smtClean="0">
                <a:solidFill>
                  <a:schemeClr val="accent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43 </a:t>
            </a:r>
            <a:r>
              <a:rPr lang="az-Latn-AZ" altLang="en-US" sz="2700" dirty="0" smtClean="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Higher Educational Institutions (32 public, 11 private)</a:t>
            </a:r>
            <a:r>
              <a:rPr lang="en-US" altLang="az-Latn-AZ" sz="2700" dirty="0" smtClean="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;</a:t>
            </a:r>
            <a:endParaRPr lang="en-US" altLang="az-Latn-AZ" sz="2700" dirty="0" smtClean="0">
              <a:solidFill>
                <a:schemeClr val="tx1"/>
              </a:solidFill>
              <a:latin typeface="Georgia" panose="02040502050405020303" pitchFamily="18" charset="0"/>
              <a:cs typeface="Georgia" panose="02040502050405020303" pitchFamily="18" charset="0"/>
              <a:sym typeface="+mn-ea"/>
            </a:endParaRPr>
          </a:p>
          <a:p>
            <a:pPr marL="720725" lvl="2" indent="-376555" algn="l" fontAlgn="auto">
              <a:spcBef>
                <a:spcPts val="700"/>
              </a:spcBef>
              <a:spcAft>
                <a:spcPts val="700"/>
              </a:spcAft>
              <a:buSzTx/>
              <a:buFont typeface="Wingdings" panose="05000000000000000000" charset="0"/>
              <a:buChar char="§"/>
            </a:pPr>
            <a:r>
              <a:rPr lang="az-Latn-AZ" altLang="ru-RU" sz="2700" dirty="0" smtClean="0">
                <a:solidFill>
                  <a:schemeClr val="accent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10 different funds and other institutions</a:t>
            </a:r>
            <a:r>
              <a:rPr lang="az-Latn-AZ" altLang="ru-RU" sz="2700" dirty="0" smtClean="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 and their support mechanisms;</a:t>
            </a:r>
            <a:endParaRPr lang="az-Latn-AZ" altLang="ru-RU" sz="2700" dirty="0" smtClean="0">
              <a:solidFill>
                <a:schemeClr val="tx1"/>
              </a:solidFill>
              <a:latin typeface="Georgia" panose="02040502050405020303" pitchFamily="18" charset="0"/>
              <a:cs typeface="Georgia" panose="02040502050405020303" pitchFamily="18" charset="0"/>
              <a:sym typeface="+mn-ea"/>
            </a:endParaRPr>
          </a:p>
          <a:p>
            <a:pPr marL="720725" lvl="2" indent="-376555" algn="l" fontAlgn="auto">
              <a:spcBef>
                <a:spcPts val="700"/>
              </a:spcBef>
              <a:spcAft>
                <a:spcPts val="700"/>
              </a:spcAft>
              <a:buSzTx/>
              <a:buFont typeface="Wingdings" panose="05000000000000000000" charset="0"/>
              <a:buChar char="§"/>
            </a:pPr>
            <a:r>
              <a:rPr lang="en-US" altLang="az-Latn-AZ" sz="2700" dirty="0" smtClean="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etc.</a:t>
            </a:r>
            <a:endParaRPr lang="az-Latn-AZ" altLang="ru-RU" sz="2700" dirty="0" smtClean="0">
              <a:solidFill>
                <a:schemeClr val="tx1"/>
              </a:solidFill>
              <a:latin typeface="Georgia" panose="02040502050405020303" pitchFamily="18" charset="0"/>
              <a:cs typeface="Georgia" panose="02040502050405020303" pitchFamily="18" charset="0"/>
              <a:sym typeface="+mn-ea"/>
            </a:endParaRPr>
          </a:p>
          <a:p>
            <a:pPr marL="0" lvl="1" indent="0" algn="l" fontAlgn="auto">
              <a:spcBef>
                <a:spcPts val="600"/>
              </a:spcBef>
              <a:spcAft>
                <a:spcPts val="600"/>
              </a:spcAft>
              <a:buSzTx/>
              <a:buFont typeface="Wingdings" panose="05000000000000000000" charset="0"/>
              <a:buNone/>
            </a:pPr>
            <a:endParaRPr lang="az-Latn-AZ" altLang="ru-RU" sz="2700" dirty="0" smtClean="0">
              <a:solidFill>
                <a:schemeClr val="tx1"/>
              </a:solidFill>
              <a:latin typeface="Georgia" panose="02040502050405020303" pitchFamily="18" charset="0"/>
              <a:cs typeface="Georgia" panose="02040502050405020303" pitchFamily="18" charset="0"/>
              <a:sym typeface="+mn-ea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0000"/>
          </a:bodyPr>
          <a:lstStyle/>
          <a:p>
            <a:fld id="{B184872C-52A3-46D2-B01F-5A905DCE0D94}" type="slidenum">
              <a:rPr lang="az-Latn-AZ" altLang="en-GB" smtClean="0">
                <a:latin typeface="Georgia" panose="02040502050405020303" pitchFamily="18" charset="0"/>
                <a:cs typeface="Georgia" panose="02040502050405020303" pitchFamily="18" charset="0"/>
              </a:rPr>
            </a:fld>
            <a:endParaRPr lang="az-Latn-AZ" altLang="en-GB" smtClean="0">
              <a:latin typeface="Georgia" panose="02040502050405020303" pitchFamily="18" charset="0"/>
              <a:cs typeface="Georgia" panose="020405020504050203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EF6BF-651B-4E02-B8A0-4CA1914078B8}" type="datetime1">
              <a:rPr lang="en-GB" sz="1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</a:fld>
            <a:endParaRPr lang="en-GB" sz="1400" i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700" y="228600"/>
            <a:ext cx="9692640" cy="505460"/>
          </a:xfrm>
        </p:spPr>
        <p:txBody>
          <a:bodyPr>
            <a:normAutofit/>
          </a:bodyPr>
          <a:lstStyle/>
          <a:p>
            <a:r>
              <a:rPr lang="en-US" altLang="az-Latn-AZ" sz="2800" dirty="0" smtClean="0">
                <a:latin typeface="Georgia" panose="02040502050405020303" pitchFamily="18" charset="0"/>
                <a:sym typeface="+mn-ea"/>
              </a:rPr>
              <a:t>2</a:t>
            </a:r>
            <a:r>
              <a:rPr lang="az-Latn-AZ" altLang="en-US" sz="2800" dirty="0" smtClean="0">
                <a:latin typeface="Georgia" panose="02040502050405020303" pitchFamily="18" charset="0"/>
                <a:sym typeface="+mn-ea"/>
              </a:rPr>
              <a:t>.</a:t>
            </a:r>
            <a:r>
              <a:rPr lang="en-US" altLang="az-Latn-AZ" sz="2800" dirty="0" smtClean="0">
                <a:latin typeface="Georgia" panose="02040502050405020303" pitchFamily="18" charset="0"/>
                <a:sym typeface="+mn-ea"/>
              </a:rPr>
              <a:t>6.</a:t>
            </a:r>
            <a:r>
              <a:rPr lang="az-Latn-AZ" altLang="en-US" sz="2800" dirty="0" smtClean="0">
                <a:latin typeface="Georgia" panose="02040502050405020303" pitchFamily="18" charset="0"/>
                <a:sym typeface="+mn-ea"/>
              </a:rPr>
              <a:t> </a:t>
            </a:r>
            <a:r>
              <a:rPr lang="en-US" altLang="az-Latn-AZ" sz="2800" dirty="0" smtClean="0">
                <a:latin typeface="Georgia" panose="02040502050405020303" pitchFamily="18" charset="0"/>
                <a:sym typeface="+mn-ea"/>
              </a:rPr>
              <a:t>Meetings with patent owners</a:t>
            </a:r>
            <a:endParaRPr lang="az-Latn-AZ" altLang="az-Latn-AZ" sz="2800" dirty="0" smtClean="0">
              <a:solidFill>
                <a:srgbClr val="F07F09"/>
              </a:solidFill>
              <a:latin typeface="Georgia" panose="02040502050405020303" pitchFamily="18" charset="0"/>
              <a:cs typeface="Georgia" panose="02040502050405020303" pitchFamily="18" charset="0"/>
              <a:sym typeface="+mn-ea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p>
            <a:pPr marL="0" lvl="1" indent="0" algn="l">
              <a:buSzTx/>
              <a:buFont typeface="+mj-lt"/>
              <a:buNone/>
            </a:pPr>
            <a:endParaRPr lang="az-Latn-AZ" altLang="ru-RU" sz="2700" dirty="0" smtClean="0">
              <a:solidFill>
                <a:schemeClr val="tx1"/>
              </a:solidFill>
              <a:latin typeface="Georgia" panose="02040502050405020303" pitchFamily="18" charset="0"/>
              <a:cs typeface="Georgia" panose="02040502050405020303" pitchFamily="18" charset="0"/>
              <a:sym typeface="+mn-ea"/>
            </a:endParaRPr>
          </a:p>
          <a:p>
            <a:pPr marL="800100" lvl="2" indent="-342900" algn="l">
              <a:buSzTx/>
              <a:buFont typeface="Wingdings" panose="05000000000000000000" charset="0"/>
              <a:buChar char="v"/>
            </a:pPr>
            <a:endParaRPr lang="az-Latn-AZ" altLang="en-US" sz="1955" dirty="0" smtClean="0">
              <a:solidFill>
                <a:schemeClr val="tx1"/>
              </a:solidFill>
              <a:latin typeface="Georgia" panose="02040502050405020303" pitchFamily="18" charset="0"/>
              <a:cs typeface="Georgia" panose="02040502050405020303" pitchFamily="18" charset="0"/>
              <a:sym typeface="+mn-ea"/>
            </a:endParaRPr>
          </a:p>
          <a:p>
            <a:pPr marL="457200" lvl="2" indent="0" algn="l">
              <a:buSzTx/>
              <a:buNone/>
            </a:pPr>
            <a:r>
              <a:rPr lang="az-Latn-AZ" altLang="en-US" sz="1710" dirty="0" smtClean="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					</a:t>
            </a:r>
            <a:r>
              <a:rPr lang="en-US" altLang="az-Latn-AZ" sz="1710" dirty="0" smtClean="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				</a:t>
            </a:r>
            <a:endParaRPr lang="az-Latn-AZ" altLang="en-US" sz="2000" b="1" i="1" dirty="0" smtClean="0">
              <a:solidFill>
                <a:schemeClr val="accent1"/>
              </a:solidFill>
              <a:latin typeface="Georgia" panose="02040502050405020303" pitchFamily="18" charset="0"/>
              <a:cs typeface="Georgia" panose="02040502050405020303" pitchFamily="18" charset="0"/>
              <a:sym typeface="+mn-ea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0000"/>
          </a:bodyPr>
          <a:lstStyle/>
          <a:p>
            <a:fld id="{B184872C-52A3-46D2-B01F-5A905DCE0D94}" type="slidenum">
              <a:rPr lang="az-Latn-AZ" altLang="en-GB" smtClean="0">
                <a:latin typeface="Georgia" panose="02040502050405020303" pitchFamily="18" charset="0"/>
                <a:cs typeface="Georgia" panose="02040502050405020303" pitchFamily="18" charset="0"/>
              </a:rPr>
            </a:fld>
            <a:endParaRPr lang="az-Latn-AZ" altLang="en-GB" smtClean="0">
              <a:latin typeface="Georgia" panose="02040502050405020303" pitchFamily="18" charset="0"/>
              <a:cs typeface="Georgia" panose="02040502050405020303" pitchFamily="18" charset="0"/>
            </a:endParaRPr>
          </a:p>
        </p:txBody>
      </p:sp>
      <p:graphicFrame>
        <p:nvGraphicFramePr>
          <p:cNvPr id="7" name="Content Placeholder 6"/>
          <p:cNvGraphicFramePr/>
          <p:nvPr>
            <p:ph sz="half" idx="2"/>
          </p:nvPr>
        </p:nvGraphicFramePr>
        <p:xfrm>
          <a:off x="1117600" y="930910"/>
          <a:ext cx="9956165" cy="554291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17240"/>
                <a:gridCol w="3320415"/>
                <a:gridCol w="3318510"/>
              </a:tblGrid>
              <a:tr h="1186815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altLang="az-Latn-AZ" sz="2000" b="0" u="sng" dirty="0" smtClean="0">
                          <a:solidFill>
                            <a:schemeClr val="accent1"/>
                          </a:solidFill>
                          <a:latin typeface="Georgia" panose="02040502050405020303" pitchFamily="18" charset="0"/>
                          <a:cs typeface="Georgia" panose="02040502050405020303" pitchFamily="18" charset="0"/>
                        </a:rPr>
                        <a:t>Re patents obtained during </a:t>
                      </a:r>
                      <a:r>
                        <a:rPr lang="az-Latn-AZ" altLang="az-Latn-AZ" sz="2000" b="0" u="sng" dirty="0" smtClean="0">
                          <a:solidFill>
                            <a:schemeClr val="accent1"/>
                          </a:solidFill>
                          <a:latin typeface="Georgia" panose="02040502050405020303" pitchFamily="18" charset="0"/>
                          <a:cs typeface="Georgia" panose="02040502050405020303" pitchFamily="18" charset="0"/>
                        </a:rPr>
                        <a:t>2019-202</a:t>
                      </a:r>
                      <a:r>
                        <a:rPr lang="en-US" altLang="az-Latn-AZ" sz="2000" b="0" u="sng" dirty="0" smtClean="0">
                          <a:solidFill>
                            <a:schemeClr val="accent1"/>
                          </a:solidFill>
                          <a:latin typeface="Georgia" panose="02040502050405020303" pitchFamily="18" charset="0"/>
                          <a:cs typeface="Georgia" panose="02040502050405020303" pitchFamily="18" charset="0"/>
                        </a:rPr>
                        <a:t>1:</a:t>
                      </a:r>
                      <a:endParaRPr lang="en-US" altLang="az-Latn-AZ" sz="2000" b="0" u="sng" dirty="0" smtClean="0">
                        <a:solidFill>
                          <a:schemeClr val="accent1"/>
                        </a:solidFill>
                        <a:latin typeface="Georgia" panose="02040502050405020303" pitchFamily="18" charset="0"/>
                        <a:cs typeface="Georgia" panose="02040502050405020303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altLang="az-Latn-AZ" sz="2000" u="sng" dirty="0" smtClean="0">
                          <a:solidFill>
                            <a:schemeClr val="accent1"/>
                          </a:solidFill>
                          <a:latin typeface="Georgia" panose="02040502050405020303" pitchFamily="18" charset="0"/>
                          <a:cs typeface="Georgia" panose="02040502050405020303" pitchFamily="18" charset="0"/>
                        </a:rPr>
                        <a:t>Re patents obtained in </a:t>
                      </a:r>
                      <a:r>
                        <a:rPr lang="az-Latn-AZ" altLang="az-Latn-AZ" sz="2000" u="sng" dirty="0" smtClean="0">
                          <a:solidFill>
                            <a:schemeClr val="accent1"/>
                          </a:solidFill>
                          <a:latin typeface="Georgia" panose="02040502050405020303" pitchFamily="18" charset="0"/>
                          <a:cs typeface="Georgia" panose="02040502050405020303" pitchFamily="18" charset="0"/>
                        </a:rPr>
                        <a:t>2022</a:t>
                      </a:r>
                      <a:r>
                        <a:rPr lang="en-US" altLang="az-Latn-AZ" sz="2000" u="sng" dirty="0" smtClean="0">
                          <a:solidFill>
                            <a:schemeClr val="accent1"/>
                          </a:solidFill>
                          <a:latin typeface="Georgia" panose="02040502050405020303" pitchFamily="18" charset="0"/>
                          <a:cs typeface="Georgia" panose="02040502050405020303" pitchFamily="18" charset="0"/>
                        </a:rPr>
                        <a:t>:</a:t>
                      </a:r>
                      <a:endParaRPr lang="en-US" altLang="az-Latn-AZ" sz="2000" u="sng" dirty="0" smtClean="0">
                        <a:solidFill>
                          <a:schemeClr val="accent1"/>
                        </a:solidFill>
                        <a:latin typeface="Georgia" panose="02040502050405020303" pitchFamily="18" charset="0"/>
                        <a:cs typeface="Georgia" panose="02040502050405020303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altLang="az-Latn-AZ" sz="2000" u="sng" dirty="0" smtClean="0">
                          <a:solidFill>
                            <a:schemeClr val="accent1"/>
                          </a:solidFill>
                          <a:latin typeface="Georgia" panose="02040502050405020303" pitchFamily="18" charset="0"/>
                          <a:cs typeface="Georgia" panose="02040502050405020303" pitchFamily="18" charset="0"/>
                        </a:rPr>
                        <a:t>Total</a:t>
                      </a:r>
                      <a:r>
                        <a:rPr lang="az-Latn-AZ" altLang="az-Latn-AZ" sz="2000" u="sng" dirty="0" smtClean="0">
                          <a:solidFill>
                            <a:schemeClr val="accent1"/>
                          </a:solidFill>
                          <a:latin typeface="Georgia" panose="02040502050405020303" pitchFamily="18" charset="0"/>
                          <a:cs typeface="Georgia" panose="02040502050405020303" pitchFamily="18" charset="0"/>
                        </a:rPr>
                        <a:t>:</a:t>
                      </a:r>
                      <a:endParaRPr lang="az-Latn-AZ" altLang="az-Latn-AZ" sz="2000" u="sng" dirty="0" smtClean="0">
                        <a:solidFill>
                          <a:schemeClr val="accent1"/>
                        </a:solidFill>
                        <a:latin typeface="Georgia" panose="02040502050405020303" pitchFamily="18" charset="0"/>
                        <a:cs typeface="Georgia" panose="02040502050405020303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5610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az-Latn-AZ" altLang="az-Latn-AZ" sz="2000" dirty="0" smtClean="0">
                          <a:solidFill>
                            <a:schemeClr val="accent1"/>
                          </a:solidFill>
                          <a:latin typeface="Georgia" panose="02040502050405020303" pitchFamily="18" charset="0"/>
                          <a:cs typeface="Georgia" panose="02040502050405020303" pitchFamily="18" charset="0"/>
                          <a:sym typeface="+mn-ea"/>
                        </a:rPr>
                        <a:t>264 -</a:t>
                      </a:r>
                      <a:r>
                        <a:rPr lang="en-US" sz="200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 Total amount of patents</a:t>
                      </a:r>
                      <a:endParaRPr lang="en-US" sz="2000" b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720090" indent="-12065" defTabSz="914400">
                        <a:buNone/>
                        <a:tabLst>
                          <a:tab pos="685800" algn="l"/>
                        </a:tabLst>
                      </a:pPr>
                      <a:r>
                        <a:rPr lang="en-US" sz="2000" b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118</a:t>
                      </a:r>
                      <a:r>
                        <a:rPr lang="az-Latn-AZ" altLang="en-US" sz="2000" b="1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 - </a:t>
                      </a:r>
                      <a:r>
                        <a:rPr lang="en-US" altLang="az-Latn-AZ" sz="2000" b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Inventions</a:t>
                      </a:r>
                      <a:r>
                        <a:rPr lang="en-US" sz="20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  <a:endParaRPr lang="en-US" sz="2000" b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720090" indent="-12065" defTabSz="914400">
                        <a:buNone/>
                        <a:tabLst>
                          <a:tab pos="685800" algn="l"/>
                        </a:tabLst>
                      </a:pPr>
                      <a:r>
                        <a:rPr lang="az-Latn-AZ" altLang="en-US" sz="20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111 - </a:t>
                      </a:r>
                      <a:r>
                        <a:rPr lang="en-US" altLang="az-Latn-AZ" sz="20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Utility models</a:t>
                      </a:r>
                      <a:r>
                        <a:rPr lang="en-US" sz="20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  <a:endParaRPr lang="en-US" sz="2000" b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720090" indent="-12065" defTabSz="914400">
                        <a:buNone/>
                        <a:tabLst>
                          <a:tab pos="685800" algn="l"/>
                        </a:tabLst>
                      </a:pPr>
                      <a:r>
                        <a:rPr lang="az-Latn-AZ" altLang="en-US" sz="20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35 - </a:t>
                      </a:r>
                      <a:r>
                        <a:rPr lang="en-US" altLang="az-Latn-AZ" sz="20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Industrial designs</a:t>
                      </a:r>
                      <a:r>
                        <a:rPr lang="en-US" sz="20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  <a:endParaRPr lang="en-US" sz="2000" b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0">
                        <a:buNone/>
                      </a:pPr>
                      <a:endParaRPr lang="en-US" sz="2000" b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0">
                        <a:buNone/>
                      </a:pPr>
                      <a:endParaRPr lang="en-US" sz="2000" b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81965" indent="-481965">
                        <a:buNone/>
                      </a:pPr>
                      <a:r>
                        <a:rPr lang="az-Latn-AZ" altLang="en-US" sz="2000" b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77 -</a:t>
                      </a:r>
                      <a:r>
                        <a:rPr lang="az-Latn-AZ" altLang="en-US" sz="20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20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 number of rightholders who were met in person and by various technical means.</a:t>
                      </a:r>
                      <a:endParaRPr sz="2000" b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az-Latn-AZ" altLang="en-US" sz="2000" b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149 -</a:t>
                      </a:r>
                      <a:r>
                        <a:rPr lang="az-Latn-AZ" altLang="en-US" sz="20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Total amount of patents</a:t>
                      </a:r>
                      <a:endParaRPr lang="en-US" sz="20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18490" indent="-11430">
                        <a:buNone/>
                      </a:pPr>
                      <a:r>
                        <a:rPr lang="az-Latn-AZ" altLang="en-US" sz="20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108 - </a:t>
                      </a:r>
                      <a:r>
                        <a:rPr lang="en-US" altLang="az-Latn-AZ" sz="200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Inventions</a:t>
                      </a:r>
                      <a:r>
                        <a:rPr lang="en-US" sz="20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  <a:endParaRPr lang="en-US" sz="2000" b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18490" indent="-11430">
                        <a:buNone/>
                      </a:pPr>
                      <a:r>
                        <a:rPr lang="az-Latn-AZ" altLang="en-US" sz="20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31- </a:t>
                      </a:r>
                      <a:r>
                        <a:rPr lang="en-US" altLang="az-Latn-AZ" sz="200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Utility models</a:t>
                      </a:r>
                      <a:r>
                        <a:rPr lang="en-US" sz="20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  <a:endParaRPr lang="en-US" sz="2000" b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18490" indent="-11430">
                        <a:buNone/>
                      </a:pPr>
                      <a:r>
                        <a:rPr lang="az-Latn-AZ" altLang="en-US" sz="20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10 - </a:t>
                      </a:r>
                      <a:r>
                        <a:rPr lang="en-US" altLang="az-Latn-AZ" sz="200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Industrial designs</a:t>
                      </a:r>
                      <a:r>
                        <a:rPr lang="en-US" sz="20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  <a:endParaRPr lang="en-US" sz="2000" b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0">
                        <a:buNone/>
                      </a:pPr>
                      <a:endParaRPr lang="en-US" sz="2000" b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0">
                        <a:buNone/>
                      </a:pPr>
                      <a:endParaRPr lang="en-US" sz="2000" b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81965" indent="-481965" algn="l">
                        <a:buClrTx/>
                        <a:buSzTx/>
                        <a:buFontTx/>
                        <a:buNone/>
                      </a:pPr>
                      <a:r>
                        <a:rPr lang="en-US" sz="2000" b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</a:t>
                      </a:r>
                      <a:r>
                        <a:rPr lang="en-US" sz="20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20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 number of rightholders who were met in person and by various technical means</a:t>
                      </a:r>
                      <a:endParaRPr lang="en-US" sz="2000" b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81965" indent="-481965" algn="l">
                        <a:buClrTx/>
                        <a:buSzTx/>
                        <a:buFontTx/>
                        <a:buNone/>
                      </a:pPr>
                      <a:r>
                        <a:rPr lang="en-US" sz="20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(35 on invention, 7 on utility model);</a:t>
                      </a:r>
                      <a:endParaRPr lang="en-US" sz="2000" b="0">
                        <a:latin typeface="Times New Roman" panose="02020603050405020304" pitchFamily="18" charset="0"/>
                        <a:ea typeface="Symbol" panose="05050102010706020507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az-Latn-AZ" altLang="en-US" sz="2000" b="0" u="sng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413</a:t>
                      </a:r>
                      <a:r>
                        <a:rPr lang="az-Latn-AZ" altLang="en-US" sz="2000" b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</a:t>
                      </a:r>
                      <a:r>
                        <a:rPr lang="en-US" sz="200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Total amount of patents</a:t>
                      </a:r>
                      <a:endParaRPr lang="en-US" sz="2000" b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18490" indent="0" defTabSz="914400">
                        <a:buNone/>
                        <a:tabLst>
                          <a:tab pos="685800" algn="l"/>
                        </a:tabLst>
                      </a:pPr>
                      <a:r>
                        <a:rPr lang="az-Latn-AZ" altLang="en-US" sz="20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226 - </a:t>
                      </a:r>
                      <a:r>
                        <a:rPr lang="en-US" altLang="az-Latn-AZ" sz="200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Inventions</a:t>
                      </a:r>
                      <a:r>
                        <a:rPr lang="en-US" sz="20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  <a:endParaRPr lang="en-US" sz="2000" b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18490" indent="0" defTabSz="914400">
                        <a:buNone/>
                        <a:tabLst>
                          <a:tab pos="685800" algn="l"/>
                        </a:tabLst>
                      </a:pPr>
                      <a:r>
                        <a:rPr lang="az-Latn-AZ" altLang="en-US" sz="20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142 - </a:t>
                      </a:r>
                      <a:r>
                        <a:rPr lang="en-US" altLang="az-Latn-AZ" sz="200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Utility models</a:t>
                      </a:r>
                      <a:r>
                        <a:rPr lang="en-US" sz="20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  <a:endParaRPr lang="en-US" sz="2000" b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18490" indent="0" defTabSz="914400">
                        <a:buNone/>
                        <a:tabLst>
                          <a:tab pos="685800" algn="l"/>
                        </a:tabLst>
                      </a:pPr>
                      <a:r>
                        <a:rPr lang="az-Latn-AZ" altLang="en-US" sz="20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45 - </a:t>
                      </a:r>
                      <a:r>
                        <a:rPr lang="en-US" altLang="az-Latn-AZ" sz="200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Industrial designs</a:t>
                      </a:r>
                      <a:r>
                        <a:rPr lang="en-US" sz="20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  <a:endParaRPr lang="en-US" sz="2000" b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0">
                        <a:buNone/>
                      </a:pPr>
                      <a:endParaRPr lang="en-US" sz="2000" b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0">
                        <a:buNone/>
                      </a:pPr>
                      <a:endParaRPr lang="en-US" sz="2000" b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12775" indent="-612775" algn="l">
                        <a:buClrTx/>
                        <a:buSzTx/>
                        <a:buFontTx/>
                        <a:buNone/>
                      </a:pPr>
                      <a:r>
                        <a:rPr lang="az-Latn-AZ" altLang="en-US" sz="2000" b="0" u="sng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119</a:t>
                      </a:r>
                      <a:r>
                        <a:rPr lang="az-Latn-AZ" altLang="en-US" sz="2000" b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</a:t>
                      </a:r>
                      <a:r>
                        <a:rPr lang="en-US" sz="20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 number of rightholders who were met in person and by various technical means.</a:t>
                      </a:r>
                      <a:endParaRPr lang="en-US" sz="2000" b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iew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View">
      <a:majorFont>
        <a:latin typeface="Century Schoolbook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3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PwC Orange">
    <a:dk1>
      <a:srgbClr val="000000"/>
    </a:dk1>
    <a:lt1>
      <a:srgbClr val="FFFFFF"/>
    </a:lt1>
    <a:dk2>
      <a:srgbClr val="DC6900"/>
    </a:dk2>
    <a:lt2>
      <a:srgbClr val="FFFFFF"/>
    </a:lt2>
    <a:accent1>
      <a:srgbClr val="DC6900"/>
    </a:accent1>
    <a:accent2>
      <a:srgbClr val="FFB600"/>
    </a:accent2>
    <a:accent3>
      <a:srgbClr val="602320"/>
    </a:accent3>
    <a:accent4>
      <a:srgbClr val="DB536A"/>
    </a:accent4>
    <a:accent5>
      <a:srgbClr val="A32020"/>
    </a:accent5>
    <a:accent6>
      <a:srgbClr val="E0301E"/>
    </a:accent6>
    <a:hlink>
      <a:srgbClr val="DC6900"/>
    </a:hlink>
    <a:folHlink>
      <a:srgbClr val="DC69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TM03457515[[fn=View]]</Template>
  <TotalTime>0</TotalTime>
  <Words>12230</Words>
  <Application>WPS Presentation</Application>
  <PresentationFormat>Широкоэкранный</PresentationFormat>
  <Paragraphs>364</Paragraphs>
  <Slides>20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36" baseType="lpstr">
      <vt:lpstr>Arial</vt:lpstr>
      <vt:lpstr>SimSun</vt:lpstr>
      <vt:lpstr>Wingdings</vt:lpstr>
      <vt:lpstr>Wingdings 2</vt:lpstr>
      <vt:lpstr>Wingdings</vt:lpstr>
      <vt:lpstr>Georgia</vt:lpstr>
      <vt:lpstr>Times New Roman</vt:lpstr>
      <vt:lpstr>Arial</vt:lpstr>
      <vt:lpstr>Georgia</vt:lpstr>
      <vt:lpstr>Symbol</vt:lpstr>
      <vt:lpstr>Century Schoolbook</vt:lpstr>
      <vt:lpstr>Segoe Print</vt:lpstr>
      <vt:lpstr>Microsoft YaHei</vt:lpstr>
      <vt:lpstr>Arial Unicode MS</vt:lpstr>
      <vt:lpstr>Calibri</vt:lpstr>
      <vt:lpstr>View</vt:lpstr>
      <vt:lpstr> “The Center for Commercialisation and Transfer of Tehcnology” under the Intellectual Property Agency of the Republic of Azerbaijan”   </vt:lpstr>
      <vt:lpstr>Content</vt:lpstr>
      <vt:lpstr>1.1. Strategy of the country for the development of innovation ecosystem and tehcnoparks. </vt:lpstr>
      <vt:lpstr>2.1. Creation strategy of the CCTT &amp; conceptual model</vt:lpstr>
      <vt:lpstr>2.2. Iternal capabilities </vt:lpstr>
      <vt:lpstr>2.3. Main activities  of the CCTT and its plans. </vt:lpstr>
      <vt:lpstr>2.4. Conceptul model of CCTT</vt:lpstr>
      <vt:lpstr>2.5. Creation of information databases and resources</vt:lpstr>
      <vt:lpstr>2.6. Meetings with patent owners</vt:lpstr>
      <vt:lpstr>2.7. Creation of a single database of patents</vt:lpstr>
      <vt:lpstr>2.8. Creation of the methodogy on valuation of IP objects</vt:lpstr>
      <vt:lpstr>2.9. Results of assesment (current situation)</vt:lpstr>
      <vt:lpstr>2.10. Passed decisions based on the Metodology</vt:lpstr>
      <vt:lpstr>2.11. Establishment of CTOs within Universities</vt:lpstr>
      <vt:lpstr>3.1. Work done in the field of international cooperation</vt:lpstr>
      <vt:lpstr>3.2. Collaborations with local institutions</vt:lpstr>
      <vt:lpstr>4.1. WIPO-EAPO-IPA cooperation regarding technoparks</vt:lpstr>
      <vt:lpstr>4.2. WIPO-EAPO-IPA cooperation regarding technoparks</vt:lpstr>
      <vt:lpstr>4.3. WIPO-EAPO-IPA cooperation regarding technoparks</vt:lpstr>
      <vt:lpstr>THANK YOU!</vt:lpstr>
    </vt:vector>
  </TitlesOfParts>
  <Company>PricewaterhouseCoopers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Confidentiality clause in contracts</dc:title>
  <dc:creator>Araz Babazadeh</dc:creator>
  <cp:lastModifiedBy>Administrator</cp:lastModifiedBy>
  <cp:revision>192</cp:revision>
  <cp:lastPrinted>2019-02-22T14:37:00Z</cp:lastPrinted>
  <dcterms:created xsi:type="dcterms:W3CDTF">2018-12-05T09:31:00Z</dcterms:created>
  <dcterms:modified xsi:type="dcterms:W3CDTF">2023-03-14T17:08:39Z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1033-11.2.0.11486</vt:lpwstr>
  </property>
  <property fmtid="{D5CDD505-2E9C-101B-9397-08002B2CF9AE}" pid="3" name="ICV">
    <vt:lpwstr>45F7631D56A34EF199CBF2C81C0B3267</vt:lpwstr>
  </property>
</Properties>
</file>