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12" r:id="rId2"/>
    <p:sldId id="259" r:id="rId3"/>
    <p:sldId id="260" r:id="rId4"/>
    <p:sldId id="261" r:id="rId5"/>
    <p:sldId id="262" r:id="rId6"/>
    <p:sldId id="263" r:id="rId7"/>
    <p:sldId id="264" r:id="rId8"/>
    <p:sldId id="265" r:id="rId9"/>
    <p:sldId id="268" r:id="rId10"/>
    <p:sldId id="278" r:id="rId11"/>
    <p:sldId id="279" r:id="rId12"/>
    <p:sldId id="280" r:id="rId13"/>
    <p:sldId id="281" r:id="rId14"/>
    <p:sldId id="282" r:id="rId15"/>
    <p:sldId id="283" r:id="rId16"/>
    <p:sldId id="284" r:id="rId17"/>
    <p:sldId id="285" r:id="rId18"/>
    <p:sldId id="286" r:id="rId19"/>
    <p:sldId id="287" r:id="rId20"/>
    <p:sldId id="288" r:id="rId21"/>
    <p:sldId id="454" r:id="rId22"/>
    <p:sldId id="455" r:id="rId23"/>
    <p:sldId id="339" r:id="rId24"/>
    <p:sldId id="334" r:id="rId25"/>
    <p:sldId id="316" r:id="rId26"/>
    <p:sldId id="292" r:id="rId27"/>
    <p:sldId id="309" r:id="rId2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979"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1" Type="http://schemas.openxmlformats.org/officeDocument/2006/relationships/hyperlink" Target="http://www.yenifikir.az/"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yenifikir.az/" TargetMode="Externa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DBFF2-5C0A-45D7-9674-5AB47BF78EFF}" type="doc">
      <dgm:prSet loTypeId="urn:microsoft.com/office/officeart/2005/8/layout/radial6" loCatId="cycle" qsTypeId="urn:microsoft.com/office/officeart/2005/8/quickstyle/simple1" qsCatId="simple" csTypeId="urn:microsoft.com/office/officeart/2005/8/colors/accent1_4" csCatId="accent1" phldr="1"/>
      <dgm:spPr/>
      <dgm:t>
        <a:bodyPr/>
        <a:lstStyle/>
        <a:p>
          <a:endParaRPr lang="ru-RU"/>
        </a:p>
      </dgm:t>
    </dgm:pt>
    <dgm:pt modelId="{AECFDF53-5AEF-44BF-B402-6CC2B255EFD1}">
      <dgm:prSet phldrT="[Текст]"/>
      <dgm:spPr>
        <a:solidFill>
          <a:srgbClr val="92D050"/>
        </a:solidFill>
      </dgm:spPr>
      <dgm:t>
        <a:bodyPr/>
        <a:lstStyle/>
        <a:p>
          <a:r>
            <a:rPr lang="az-Latn-AZ" dirty="0">
              <a:solidFill>
                <a:schemeClr val="bg1"/>
              </a:solidFill>
            </a:rPr>
            <a:t>ECOSYSTEM</a:t>
          </a:r>
          <a:endParaRPr lang="ru-RU" dirty="0">
            <a:solidFill>
              <a:schemeClr val="bg1"/>
            </a:solidFill>
          </a:endParaRPr>
        </a:p>
      </dgm:t>
    </dgm:pt>
    <dgm:pt modelId="{5295D6FE-8852-497D-BEFE-DB26F7B36348}" type="parTrans" cxnId="{46601AF8-99AA-4CDB-8009-D70873118FD8}">
      <dgm:prSet/>
      <dgm:spPr/>
      <dgm:t>
        <a:bodyPr/>
        <a:lstStyle/>
        <a:p>
          <a:endParaRPr lang="ru-RU">
            <a:solidFill>
              <a:srgbClr val="002060"/>
            </a:solidFill>
          </a:endParaRPr>
        </a:p>
      </dgm:t>
    </dgm:pt>
    <dgm:pt modelId="{AD58A1F8-BF3E-4479-884B-9E0CF3FFD062}" type="sibTrans" cxnId="{46601AF8-99AA-4CDB-8009-D70873118FD8}">
      <dgm:prSet/>
      <dgm:spPr/>
      <dgm:t>
        <a:bodyPr/>
        <a:lstStyle/>
        <a:p>
          <a:endParaRPr lang="ru-RU">
            <a:solidFill>
              <a:srgbClr val="002060"/>
            </a:solidFill>
          </a:endParaRPr>
        </a:p>
      </dgm:t>
    </dgm:pt>
    <dgm:pt modelId="{A551EC91-4D80-459E-9DAE-7CB56C03F8D8}">
      <dgm:prSet phldrT="[Текст]"/>
      <dgm:spPr>
        <a:solidFill>
          <a:srgbClr val="0070C0"/>
        </a:solidFill>
      </dgm:spPr>
      <dgm:t>
        <a:bodyPr/>
        <a:lstStyle/>
        <a:p>
          <a:r>
            <a:rPr lang="az-Latn-AZ" b="1" dirty="0">
              <a:solidFill>
                <a:schemeClr val="bg1"/>
              </a:solidFill>
            </a:rPr>
            <a:t>GOVERMENT</a:t>
          </a:r>
        </a:p>
        <a:p>
          <a:r>
            <a:rPr lang="az-Latn-AZ" b="1" dirty="0" err="1">
              <a:solidFill>
                <a:schemeClr val="bg1"/>
              </a:solidFill>
            </a:rPr>
            <a:t>Promotions</a:t>
          </a:r>
          <a:r>
            <a:rPr lang="az-Latn-AZ" b="1" dirty="0">
              <a:solidFill>
                <a:schemeClr val="bg1"/>
              </a:solidFill>
            </a:rPr>
            <a:t> and </a:t>
          </a:r>
          <a:r>
            <a:rPr lang="az-Latn-AZ" b="1" dirty="0" err="1">
              <a:solidFill>
                <a:schemeClr val="bg1"/>
              </a:solidFill>
            </a:rPr>
            <a:t>supports</a:t>
          </a:r>
          <a:endParaRPr lang="ru-RU" b="0" dirty="0">
            <a:solidFill>
              <a:schemeClr val="bg1"/>
            </a:solidFill>
          </a:endParaRPr>
        </a:p>
      </dgm:t>
    </dgm:pt>
    <dgm:pt modelId="{01E060BC-0EC3-4506-89FA-B922F0CBBAC8}" type="parTrans" cxnId="{C6083427-F1FE-4861-8E0D-39D0434FD5EF}">
      <dgm:prSet/>
      <dgm:spPr/>
      <dgm:t>
        <a:bodyPr/>
        <a:lstStyle/>
        <a:p>
          <a:endParaRPr lang="ru-RU">
            <a:solidFill>
              <a:srgbClr val="002060"/>
            </a:solidFill>
          </a:endParaRPr>
        </a:p>
      </dgm:t>
    </dgm:pt>
    <dgm:pt modelId="{126CC370-F3FD-4997-A518-4B03C772633E}" type="sibTrans" cxnId="{C6083427-F1FE-4861-8E0D-39D0434FD5EF}">
      <dgm:prSet/>
      <dgm:spPr>
        <a:solidFill>
          <a:srgbClr val="FFC000"/>
        </a:solidFill>
      </dgm:spPr>
      <dgm:t>
        <a:bodyPr/>
        <a:lstStyle/>
        <a:p>
          <a:endParaRPr lang="ru-RU">
            <a:solidFill>
              <a:srgbClr val="002060"/>
            </a:solidFill>
          </a:endParaRPr>
        </a:p>
      </dgm:t>
    </dgm:pt>
    <dgm:pt modelId="{91B9EC23-8277-4AB8-9C1D-CDF65F86087A}">
      <dgm:prSet phldrT="[Текст]"/>
      <dgm:spPr>
        <a:solidFill>
          <a:srgbClr val="0070C0"/>
        </a:solidFill>
      </dgm:spPr>
      <dgm:t>
        <a:bodyPr/>
        <a:lstStyle/>
        <a:p>
          <a:r>
            <a:rPr lang="az-Latn-AZ" b="1" dirty="0" err="1">
              <a:solidFill>
                <a:schemeClr val="bg1"/>
              </a:solidFill>
            </a:rPr>
            <a:t>Baku</a:t>
          </a:r>
          <a:r>
            <a:rPr lang="az-Latn-AZ" b="1" dirty="0">
              <a:solidFill>
                <a:schemeClr val="bg1"/>
              </a:solidFill>
            </a:rPr>
            <a:t> </a:t>
          </a:r>
          <a:r>
            <a:rPr lang="az-Latn-AZ" b="1" dirty="0" err="1">
              <a:solidFill>
                <a:schemeClr val="bg1"/>
              </a:solidFill>
            </a:rPr>
            <a:t>Engineering</a:t>
          </a:r>
          <a:r>
            <a:rPr lang="az-Latn-AZ" b="1" dirty="0">
              <a:solidFill>
                <a:schemeClr val="bg1"/>
              </a:solidFill>
            </a:rPr>
            <a:t> </a:t>
          </a:r>
          <a:r>
            <a:rPr lang="az-Latn-AZ" b="1" dirty="0" err="1">
              <a:solidFill>
                <a:schemeClr val="bg1"/>
              </a:solidFill>
            </a:rPr>
            <a:t>University</a:t>
          </a:r>
          <a:endParaRPr lang="ru-RU" dirty="0">
            <a:solidFill>
              <a:schemeClr val="bg1"/>
            </a:solidFill>
          </a:endParaRPr>
        </a:p>
      </dgm:t>
    </dgm:pt>
    <dgm:pt modelId="{04D01FF0-6E78-40E4-9345-A6532FE4DAED}" type="parTrans" cxnId="{4870FF6C-35B4-45D5-8A82-CF665EF71A99}">
      <dgm:prSet/>
      <dgm:spPr/>
      <dgm:t>
        <a:bodyPr/>
        <a:lstStyle/>
        <a:p>
          <a:endParaRPr lang="ru-RU">
            <a:solidFill>
              <a:srgbClr val="002060"/>
            </a:solidFill>
          </a:endParaRPr>
        </a:p>
      </dgm:t>
    </dgm:pt>
    <dgm:pt modelId="{5534BFB2-396B-4764-9701-18CABAA6A3AF}" type="sibTrans" cxnId="{4870FF6C-35B4-45D5-8A82-CF665EF71A99}">
      <dgm:prSet/>
      <dgm:spPr>
        <a:solidFill>
          <a:srgbClr val="FFC000"/>
        </a:solidFill>
      </dgm:spPr>
      <dgm:t>
        <a:bodyPr/>
        <a:lstStyle/>
        <a:p>
          <a:endParaRPr lang="ru-RU">
            <a:solidFill>
              <a:srgbClr val="002060"/>
            </a:solidFill>
          </a:endParaRPr>
        </a:p>
      </dgm:t>
    </dgm:pt>
    <dgm:pt modelId="{192E9FC4-302D-461A-B17F-2C5109DF92FE}">
      <dgm:prSet phldrT="[Текст]"/>
      <dgm:spPr>
        <a:solidFill>
          <a:srgbClr val="0070C0"/>
        </a:solidFill>
      </dgm:spPr>
      <dgm:t>
        <a:bodyPr/>
        <a:lstStyle/>
        <a:p>
          <a:r>
            <a:rPr lang="az-Latn-AZ" b="1" dirty="0">
              <a:solidFill>
                <a:schemeClr val="bg1"/>
              </a:solidFill>
            </a:rPr>
            <a:t>INDUSTRY
</a:t>
          </a:r>
          <a:r>
            <a:rPr lang="az-Latn-AZ" b="1" dirty="0" err="1">
              <a:solidFill>
                <a:schemeClr val="bg1"/>
              </a:solidFill>
            </a:rPr>
            <a:t>İnvestors</a:t>
          </a:r>
          <a:r>
            <a:rPr lang="en-US" b="1" dirty="0">
              <a:solidFill>
                <a:schemeClr val="bg1"/>
              </a:solidFill>
            </a:rPr>
            <a:t> &amp; </a:t>
          </a:r>
          <a:r>
            <a:rPr lang="az-Latn-AZ" b="1" dirty="0" err="1">
              <a:solidFill>
                <a:schemeClr val="bg1"/>
              </a:solidFill>
            </a:rPr>
            <a:t>Entrepreneurs</a:t>
          </a:r>
          <a:endParaRPr lang="ru-RU" b="1" dirty="0">
            <a:solidFill>
              <a:schemeClr val="bg1"/>
            </a:solidFill>
          </a:endParaRPr>
        </a:p>
      </dgm:t>
    </dgm:pt>
    <dgm:pt modelId="{EFA7AD9D-5FD6-496E-99CE-D0FF5F062BF0}" type="parTrans" cxnId="{FCB7A77D-8FF0-4E23-B7EF-9C6FA12A6264}">
      <dgm:prSet/>
      <dgm:spPr/>
      <dgm:t>
        <a:bodyPr/>
        <a:lstStyle/>
        <a:p>
          <a:endParaRPr lang="ru-RU">
            <a:solidFill>
              <a:srgbClr val="002060"/>
            </a:solidFill>
          </a:endParaRPr>
        </a:p>
      </dgm:t>
    </dgm:pt>
    <dgm:pt modelId="{3029A084-4D68-4C13-8E32-8E9F129D134B}" type="sibTrans" cxnId="{FCB7A77D-8FF0-4E23-B7EF-9C6FA12A6264}">
      <dgm:prSet/>
      <dgm:spPr>
        <a:solidFill>
          <a:srgbClr val="FFC000"/>
        </a:solidFill>
      </dgm:spPr>
      <dgm:t>
        <a:bodyPr/>
        <a:lstStyle/>
        <a:p>
          <a:endParaRPr lang="ru-RU">
            <a:solidFill>
              <a:srgbClr val="002060"/>
            </a:solidFill>
          </a:endParaRPr>
        </a:p>
      </dgm:t>
    </dgm:pt>
    <dgm:pt modelId="{E497CB93-F60D-45D1-B1CC-4517BC8C3967}" type="pres">
      <dgm:prSet presAssocID="{24EDBFF2-5C0A-45D7-9674-5AB47BF78EFF}" presName="Name0" presStyleCnt="0">
        <dgm:presLayoutVars>
          <dgm:chMax val="1"/>
          <dgm:dir/>
          <dgm:animLvl val="ctr"/>
          <dgm:resizeHandles val="exact"/>
        </dgm:presLayoutVars>
      </dgm:prSet>
      <dgm:spPr/>
    </dgm:pt>
    <dgm:pt modelId="{F1E716AE-7D7C-41AF-96F3-E9F4E80EAE9A}" type="pres">
      <dgm:prSet presAssocID="{AECFDF53-5AEF-44BF-B402-6CC2B255EFD1}" presName="centerShape" presStyleLbl="node0" presStyleIdx="0" presStyleCnt="1" custScaleX="155455" custScaleY="155455"/>
      <dgm:spPr/>
    </dgm:pt>
    <dgm:pt modelId="{38AA0E20-1FBB-4169-8AB4-8CE7E92DB82B}" type="pres">
      <dgm:prSet presAssocID="{A551EC91-4D80-459E-9DAE-7CB56C03F8D8}" presName="node" presStyleLbl="node1" presStyleIdx="0" presStyleCnt="3" custScaleX="153073" custScaleY="153073">
        <dgm:presLayoutVars>
          <dgm:bulletEnabled val="1"/>
        </dgm:presLayoutVars>
      </dgm:prSet>
      <dgm:spPr/>
    </dgm:pt>
    <dgm:pt modelId="{D98DB4D7-E119-483C-8DF3-C33F4A5A7B06}" type="pres">
      <dgm:prSet presAssocID="{A551EC91-4D80-459E-9DAE-7CB56C03F8D8}" presName="dummy" presStyleCnt="0"/>
      <dgm:spPr/>
    </dgm:pt>
    <dgm:pt modelId="{92C9C4C7-7BD0-463D-8C16-42F9A1F921B6}" type="pres">
      <dgm:prSet presAssocID="{126CC370-F3FD-4997-A518-4B03C772633E}" presName="sibTrans" presStyleLbl="sibTrans2D1" presStyleIdx="0" presStyleCnt="3"/>
      <dgm:spPr/>
    </dgm:pt>
    <dgm:pt modelId="{87516184-12FC-4A86-B562-739D4A65FF23}" type="pres">
      <dgm:prSet presAssocID="{91B9EC23-8277-4AB8-9C1D-CDF65F86087A}" presName="node" presStyleLbl="node1" presStyleIdx="1" presStyleCnt="3" custScaleX="153073" custScaleY="153073">
        <dgm:presLayoutVars>
          <dgm:bulletEnabled val="1"/>
        </dgm:presLayoutVars>
      </dgm:prSet>
      <dgm:spPr/>
    </dgm:pt>
    <dgm:pt modelId="{ACFD7BB3-EF0A-449E-84D4-9B11923334E5}" type="pres">
      <dgm:prSet presAssocID="{91B9EC23-8277-4AB8-9C1D-CDF65F86087A}" presName="dummy" presStyleCnt="0"/>
      <dgm:spPr/>
    </dgm:pt>
    <dgm:pt modelId="{ABC8F7B7-F238-4199-8C6D-B9F076D17F70}" type="pres">
      <dgm:prSet presAssocID="{5534BFB2-396B-4764-9701-18CABAA6A3AF}" presName="sibTrans" presStyleLbl="sibTrans2D1" presStyleIdx="1" presStyleCnt="3"/>
      <dgm:spPr/>
    </dgm:pt>
    <dgm:pt modelId="{3761D710-FB61-4743-9AE6-2DDC93FB9BBE}" type="pres">
      <dgm:prSet presAssocID="{192E9FC4-302D-461A-B17F-2C5109DF92FE}" presName="node" presStyleLbl="node1" presStyleIdx="2" presStyleCnt="3" custScaleX="153073" custScaleY="153073">
        <dgm:presLayoutVars>
          <dgm:bulletEnabled val="1"/>
        </dgm:presLayoutVars>
      </dgm:prSet>
      <dgm:spPr/>
    </dgm:pt>
    <dgm:pt modelId="{9A1A7B80-4DC7-444E-88D5-A489C65D7C54}" type="pres">
      <dgm:prSet presAssocID="{192E9FC4-302D-461A-B17F-2C5109DF92FE}" presName="dummy" presStyleCnt="0"/>
      <dgm:spPr/>
    </dgm:pt>
    <dgm:pt modelId="{39ED95C3-5DEF-474D-8E9B-38237C38F149}" type="pres">
      <dgm:prSet presAssocID="{3029A084-4D68-4C13-8E32-8E9F129D134B}" presName="sibTrans" presStyleLbl="sibTrans2D1" presStyleIdx="2" presStyleCnt="3"/>
      <dgm:spPr/>
    </dgm:pt>
  </dgm:ptLst>
  <dgm:cxnLst>
    <dgm:cxn modelId="{B8867307-3579-4FD6-8FC9-F86349BFB7D6}" type="presOf" srcId="{24EDBFF2-5C0A-45D7-9674-5AB47BF78EFF}" destId="{E497CB93-F60D-45D1-B1CC-4517BC8C3967}" srcOrd="0" destOrd="0" presId="urn:microsoft.com/office/officeart/2005/8/layout/radial6"/>
    <dgm:cxn modelId="{C6083427-F1FE-4861-8E0D-39D0434FD5EF}" srcId="{AECFDF53-5AEF-44BF-B402-6CC2B255EFD1}" destId="{A551EC91-4D80-459E-9DAE-7CB56C03F8D8}" srcOrd="0" destOrd="0" parTransId="{01E060BC-0EC3-4506-89FA-B922F0CBBAC8}" sibTransId="{126CC370-F3FD-4997-A518-4B03C772633E}"/>
    <dgm:cxn modelId="{7D89B062-C0AD-4E39-9AD2-09D622933731}" type="presOf" srcId="{A551EC91-4D80-459E-9DAE-7CB56C03F8D8}" destId="{38AA0E20-1FBB-4169-8AB4-8CE7E92DB82B}" srcOrd="0" destOrd="0" presId="urn:microsoft.com/office/officeart/2005/8/layout/radial6"/>
    <dgm:cxn modelId="{F40C8E68-8672-42B9-B76C-31D7D8498835}" type="presOf" srcId="{192E9FC4-302D-461A-B17F-2C5109DF92FE}" destId="{3761D710-FB61-4743-9AE6-2DDC93FB9BBE}" srcOrd="0" destOrd="0" presId="urn:microsoft.com/office/officeart/2005/8/layout/radial6"/>
    <dgm:cxn modelId="{4870FF6C-35B4-45D5-8A82-CF665EF71A99}" srcId="{AECFDF53-5AEF-44BF-B402-6CC2B255EFD1}" destId="{91B9EC23-8277-4AB8-9C1D-CDF65F86087A}" srcOrd="1" destOrd="0" parTransId="{04D01FF0-6E78-40E4-9345-A6532FE4DAED}" sibTransId="{5534BFB2-396B-4764-9701-18CABAA6A3AF}"/>
    <dgm:cxn modelId="{D31DE97A-C62E-4665-97FC-6C545AC7A516}" type="presOf" srcId="{91B9EC23-8277-4AB8-9C1D-CDF65F86087A}" destId="{87516184-12FC-4A86-B562-739D4A65FF23}" srcOrd="0" destOrd="0" presId="urn:microsoft.com/office/officeart/2005/8/layout/radial6"/>
    <dgm:cxn modelId="{FCB7A77D-8FF0-4E23-B7EF-9C6FA12A6264}" srcId="{AECFDF53-5AEF-44BF-B402-6CC2B255EFD1}" destId="{192E9FC4-302D-461A-B17F-2C5109DF92FE}" srcOrd="2" destOrd="0" parTransId="{EFA7AD9D-5FD6-496E-99CE-D0FF5F062BF0}" sibTransId="{3029A084-4D68-4C13-8E32-8E9F129D134B}"/>
    <dgm:cxn modelId="{0E5F8D85-0964-4306-ACC6-85D47A6BDB05}" type="presOf" srcId="{3029A084-4D68-4C13-8E32-8E9F129D134B}" destId="{39ED95C3-5DEF-474D-8E9B-38237C38F149}" srcOrd="0" destOrd="0" presId="urn:microsoft.com/office/officeart/2005/8/layout/radial6"/>
    <dgm:cxn modelId="{5C6806A2-3FF3-4CED-BEF7-85B31BC08D2C}" type="presOf" srcId="{126CC370-F3FD-4997-A518-4B03C772633E}" destId="{92C9C4C7-7BD0-463D-8C16-42F9A1F921B6}" srcOrd="0" destOrd="0" presId="urn:microsoft.com/office/officeart/2005/8/layout/radial6"/>
    <dgm:cxn modelId="{41E511A3-4CB1-4706-B99F-9A922FDFA218}" type="presOf" srcId="{5534BFB2-396B-4764-9701-18CABAA6A3AF}" destId="{ABC8F7B7-F238-4199-8C6D-B9F076D17F70}" srcOrd="0" destOrd="0" presId="urn:microsoft.com/office/officeart/2005/8/layout/radial6"/>
    <dgm:cxn modelId="{4A9E3AEE-A03E-4BD0-AF6E-0AA77215A526}" type="presOf" srcId="{AECFDF53-5AEF-44BF-B402-6CC2B255EFD1}" destId="{F1E716AE-7D7C-41AF-96F3-E9F4E80EAE9A}" srcOrd="0" destOrd="0" presId="urn:microsoft.com/office/officeart/2005/8/layout/radial6"/>
    <dgm:cxn modelId="{46601AF8-99AA-4CDB-8009-D70873118FD8}" srcId="{24EDBFF2-5C0A-45D7-9674-5AB47BF78EFF}" destId="{AECFDF53-5AEF-44BF-B402-6CC2B255EFD1}" srcOrd="0" destOrd="0" parTransId="{5295D6FE-8852-497D-BEFE-DB26F7B36348}" sibTransId="{AD58A1F8-BF3E-4479-884B-9E0CF3FFD062}"/>
    <dgm:cxn modelId="{4ED80870-2429-4BC2-95EA-1CF76302EB54}" type="presParOf" srcId="{E497CB93-F60D-45D1-B1CC-4517BC8C3967}" destId="{F1E716AE-7D7C-41AF-96F3-E9F4E80EAE9A}" srcOrd="0" destOrd="0" presId="urn:microsoft.com/office/officeart/2005/8/layout/radial6"/>
    <dgm:cxn modelId="{31EEB8B7-3870-4BEC-9C90-008A7A7CFEFD}" type="presParOf" srcId="{E497CB93-F60D-45D1-B1CC-4517BC8C3967}" destId="{38AA0E20-1FBB-4169-8AB4-8CE7E92DB82B}" srcOrd="1" destOrd="0" presId="urn:microsoft.com/office/officeart/2005/8/layout/radial6"/>
    <dgm:cxn modelId="{3B860D98-9488-4572-9E54-E22F2CFC704F}" type="presParOf" srcId="{E497CB93-F60D-45D1-B1CC-4517BC8C3967}" destId="{D98DB4D7-E119-483C-8DF3-C33F4A5A7B06}" srcOrd="2" destOrd="0" presId="urn:microsoft.com/office/officeart/2005/8/layout/radial6"/>
    <dgm:cxn modelId="{4F9EC693-B9E1-46DF-883C-7E2BB463676D}" type="presParOf" srcId="{E497CB93-F60D-45D1-B1CC-4517BC8C3967}" destId="{92C9C4C7-7BD0-463D-8C16-42F9A1F921B6}" srcOrd="3" destOrd="0" presId="urn:microsoft.com/office/officeart/2005/8/layout/radial6"/>
    <dgm:cxn modelId="{086C398E-F73D-4C4A-AC0D-A028E6BE7D39}" type="presParOf" srcId="{E497CB93-F60D-45D1-B1CC-4517BC8C3967}" destId="{87516184-12FC-4A86-B562-739D4A65FF23}" srcOrd="4" destOrd="0" presId="urn:microsoft.com/office/officeart/2005/8/layout/radial6"/>
    <dgm:cxn modelId="{957B8A18-41F6-4EF3-AF4C-789F1AA4A019}" type="presParOf" srcId="{E497CB93-F60D-45D1-B1CC-4517BC8C3967}" destId="{ACFD7BB3-EF0A-449E-84D4-9B11923334E5}" srcOrd="5" destOrd="0" presId="urn:microsoft.com/office/officeart/2005/8/layout/radial6"/>
    <dgm:cxn modelId="{74978B82-0A66-4F68-BD6C-A4904154225F}" type="presParOf" srcId="{E497CB93-F60D-45D1-B1CC-4517BC8C3967}" destId="{ABC8F7B7-F238-4199-8C6D-B9F076D17F70}" srcOrd="6" destOrd="0" presId="urn:microsoft.com/office/officeart/2005/8/layout/radial6"/>
    <dgm:cxn modelId="{E797C398-F47B-465B-9FEA-CFDB39EE23E4}" type="presParOf" srcId="{E497CB93-F60D-45D1-B1CC-4517BC8C3967}" destId="{3761D710-FB61-4743-9AE6-2DDC93FB9BBE}" srcOrd="7" destOrd="0" presId="urn:microsoft.com/office/officeart/2005/8/layout/radial6"/>
    <dgm:cxn modelId="{C1C118CD-CDD8-4A1E-84BE-BE532AFBB8FA}" type="presParOf" srcId="{E497CB93-F60D-45D1-B1CC-4517BC8C3967}" destId="{9A1A7B80-4DC7-444E-88D5-A489C65D7C54}" srcOrd="8" destOrd="0" presId="urn:microsoft.com/office/officeart/2005/8/layout/radial6"/>
    <dgm:cxn modelId="{06D774E4-40C7-41AB-B0BF-C48EBDFFAD8C}" type="presParOf" srcId="{E497CB93-F60D-45D1-B1CC-4517BC8C3967}" destId="{39ED95C3-5DEF-474D-8E9B-38237C38F149}"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B12D8B-BF2F-4AA5-858D-A47D8A631F3A}" type="doc">
      <dgm:prSet loTypeId="urn:microsoft.com/office/officeart/2005/8/layout/lProcess2" loCatId="list" qsTypeId="urn:microsoft.com/office/officeart/2005/8/quickstyle/simple1" qsCatId="simple" csTypeId="urn:microsoft.com/office/officeart/2005/8/colors/accent1_2" csCatId="accent1" phldr="1"/>
      <dgm:spPr/>
    </dgm:pt>
    <dgm:pt modelId="{A57BF276-A0D2-44F8-AF78-67D309456BFA}">
      <dgm:prSet phldrT="[Текст]" custT="1"/>
      <dgm:spPr/>
      <dgm:t>
        <a:bodyPr/>
        <a:lstStyle/>
        <a:p>
          <a:r>
            <a:rPr lang="en-US" sz="1200" dirty="0">
              <a:solidFill>
                <a:schemeClr val="bg1"/>
              </a:solidFill>
              <a:latin typeface="Arial" panose="020B0604020202020204" pitchFamily="34" charset="0"/>
              <a:cs typeface="Arial" panose="020B0604020202020204" pitchFamily="34" charset="0"/>
            </a:rPr>
            <a:t>To provide or support access to venture capitalists and investors</a:t>
          </a:r>
          <a:endParaRPr lang="ru-RU" sz="1200" dirty="0">
            <a:solidFill>
              <a:schemeClr val="bg1"/>
            </a:solidFill>
            <a:latin typeface="Arial" panose="020B0604020202020204" pitchFamily="34" charset="0"/>
            <a:cs typeface="Arial" panose="020B0604020202020204" pitchFamily="34" charset="0"/>
          </a:endParaRPr>
        </a:p>
      </dgm:t>
    </dgm:pt>
    <dgm:pt modelId="{14240E8C-883A-41DC-B488-1EDF941EA9C2}" type="parTrans" cxnId="{01100331-8144-45E8-B826-25388F8A04E8}">
      <dgm:prSet/>
      <dgm:spPr/>
      <dgm:t>
        <a:bodyPr/>
        <a:lstStyle/>
        <a:p>
          <a:endParaRPr lang="ru-RU">
            <a:solidFill>
              <a:srgbClr val="002060"/>
            </a:solidFill>
          </a:endParaRPr>
        </a:p>
      </dgm:t>
    </dgm:pt>
    <dgm:pt modelId="{FC4D9F98-D7F3-4935-98D3-03A1B2EC4888}" type="sibTrans" cxnId="{01100331-8144-45E8-B826-25388F8A04E8}">
      <dgm:prSet/>
      <dgm:spPr/>
      <dgm:t>
        <a:bodyPr/>
        <a:lstStyle/>
        <a:p>
          <a:endParaRPr lang="ru-RU">
            <a:solidFill>
              <a:srgbClr val="002060"/>
            </a:solidFill>
          </a:endParaRPr>
        </a:p>
      </dgm:t>
    </dgm:pt>
    <dgm:pt modelId="{419DE997-F320-4A11-9F49-BECF41D9942D}">
      <dgm:prSet phldrT="[Текст]" custT="1"/>
      <dgm:spPr/>
      <dgm:t>
        <a:bodyPr/>
        <a:lstStyle/>
        <a:p>
          <a:r>
            <a:rPr lang="fr-FR" sz="1200" dirty="0">
              <a:solidFill>
                <a:schemeClr val="bg1"/>
              </a:solidFill>
              <a:latin typeface="Arial" panose="020B0604020202020204" pitchFamily="34" charset="0"/>
              <a:cs typeface="Arial" panose="020B0604020202020204" pitchFamily="34" charset="0"/>
            </a:rPr>
            <a:t>Supports communication, network, media</a:t>
          </a:r>
          <a:r>
            <a:rPr lang="az-Latn-AZ" sz="1200" dirty="0">
              <a:solidFill>
                <a:schemeClr val="bg1"/>
              </a:solidFill>
              <a:latin typeface="Arial" panose="020B0604020202020204" pitchFamily="34" charset="0"/>
              <a:cs typeface="Arial" panose="020B0604020202020204" pitchFamily="34" charset="0"/>
            </a:rPr>
            <a:t> and</a:t>
          </a:r>
          <a:r>
            <a:rPr lang="fr-FR" sz="1200" dirty="0">
              <a:solidFill>
                <a:schemeClr val="bg1"/>
              </a:solidFill>
              <a:latin typeface="Arial" panose="020B0604020202020204" pitchFamily="34" charset="0"/>
              <a:cs typeface="Arial" panose="020B0604020202020204" pitchFamily="34" charset="0"/>
            </a:rPr>
            <a:t> etc</a:t>
          </a:r>
          <a:endParaRPr lang="ru-RU" sz="1200" dirty="0">
            <a:solidFill>
              <a:schemeClr val="bg1"/>
            </a:solidFill>
            <a:latin typeface="Arial" panose="020B0604020202020204" pitchFamily="34" charset="0"/>
            <a:cs typeface="Arial" panose="020B0604020202020204" pitchFamily="34" charset="0"/>
          </a:endParaRPr>
        </a:p>
      </dgm:t>
    </dgm:pt>
    <dgm:pt modelId="{F2C23983-FCAE-4138-A3CA-A87AB6B58B3F}" type="parTrans" cxnId="{19C3A0EA-B920-4CC1-A677-8842EC9B5C38}">
      <dgm:prSet/>
      <dgm:spPr/>
      <dgm:t>
        <a:bodyPr/>
        <a:lstStyle/>
        <a:p>
          <a:endParaRPr lang="ru-RU">
            <a:solidFill>
              <a:srgbClr val="002060"/>
            </a:solidFill>
          </a:endParaRPr>
        </a:p>
      </dgm:t>
    </dgm:pt>
    <dgm:pt modelId="{D439465B-C18A-40E0-A4D9-94D7D83F7187}" type="sibTrans" cxnId="{19C3A0EA-B920-4CC1-A677-8842EC9B5C38}">
      <dgm:prSet/>
      <dgm:spPr/>
      <dgm:t>
        <a:bodyPr/>
        <a:lstStyle/>
        <a:p>
          <a:endParaRPr lang="ru-RU">
            <a:solidFill>
              <a:srgbClr val="002060"/>
            </a:solidFill>
          </a:endParaRPr>
        </a:p>
      </dgm:t>
    </dgm:pt>
    <dgm:pt modelId="{8BB6E41A-0045-4BE8-841E-0DAEA9242A49}">
      <dgm:prSet phldrT="[Текст]" custT="1"/>
      <dgm:spPr/>
      <dgm:t>
        <a:bodyPr/>
        <a:lstStyle/>
        <a:p>
          <a:r>
            <a:rPr lang="en-US" sz="1200" dirty="0">
              <a:solidFill>
                <a:schemeClr val="bg1"/>
              </a:solidFill>
              <a:latin typeface="Arial" panose="020B0604020202020204" pitchFamily="34" charset="0"/>
              <a:cs typeface="Arial" panose="020B0604020202020204" pitchFamily="34" charset="0"/>
            </a:rPr>
            <a:t>Professional training and mentoring services</a:t>
          </a:r>
          <a:endParaRPr lang="ru-RU" sz="1200" dirty="0">
            <a:solidFill>
              <a:schemeClr val="bg1"/>
            </a:solidFill>
            <a:latin typeface="Arial" panose="020B0604020202020204" pitchFamily="34" charset="0"/>
            <a:cs typeface="Arial" panose="020B0604020202020204" pitchFamily="34" charset="0"/>
          </a:endParaRPr>
        </a:p>
      </dgm:t>
    </dgm:pt>
    <dgm:pt modelId="{54045D0B-2DC6-4A41-A1F7-15AC76401443}" type="parTrans" cxnId="{15CAE8A0-293D-4999-918A-56573EB50D14}">
      <dgm:prSet/>
      <dgm:spPr/>
      <dgm:t>
        <a:bodyPr/>
        <a:lstStyle/>
        <a:p>
          <a:endParaRPr lang="ru-RU">
            <a:solidFill>
              <a:srgbClr val="002060"/>
            </a:solidFill>
          </a:endParaRPr>
        </a:p>
      </dgm:t>
    </dgm:pt>
    <dgm:pt modelId="{8EDC5608-3D3C-4AD7-9805-7ACA5EA70222}" type="sibTrans" cxnId="{15CAE8A0-293D-4999-918A-56573EB50D14}">
      <dgm:prSet/>
      <dgm:spPr/>
      <dgm:t>
        <a:bodyPr/>
        <a:lstStyle/>
        <a:p>
          <a:endParaRPr lang="ru-RU">
            <a:solidFill>
              <a:srgbClr val="002060"/>
            </a:solidFill>
          </a:endParaRPr>
        </a:p>
      </dgm:t>
    </dgm:pt>
    <dgm:pt modelId="{A4C4A002-2475-408F-AA76-5607AF85B157}">
      <dgm:prSet phldrT="[Текст]" custT="1"/>
      <dgm:spPr/>
      <dgm:t>
        <a:bodyPr/>
        <a:lstStyle/>
        <a:p>
          <a:r>
            <a:rPr lang="az-Latn-AZ" sz="2000" dirty="0" err="1">
              <a:solidFill>
                <a:srgbClr val="002060"/>
              </a:solidFill>
              <a:latin typeface="Arial" panose="020B0604020202020204" pitchFamily="34" charset="0"/>
              <a:cs typeface="Arial" panose="020B0604020202020204" pitchFamily="34" charset="0"/>
            </a:rPr>
            <a:t>Incubation</a:t>
          </a:r>
          <a:r>
            <a:rPr lang="az-Latn-AZ" sz="2000" dirty="0">
              <a:solidFill>
                <a:srgbClr val="002060"/>
              </a:solidFill>
              <a:latin typeface="Arial" panose="020B0604020202020204" pitchFamily="34" charset="0"/>
              <a:cs typeface="Arial" panose="020B0604020202020204" pitchFamily="34" charset="0"/>
            </a:rPr>
            <a:t> </a:t>
          </a:r>
          <a:r>
            <a:rPr lang="az-Latn-AZ" sz="2000" dirty="0" err="1">
              <a:solidFill>
                <a:srgbClr val="002060"/>
              </a:solidFill>
              <a:latin typeface="Arial" panose="020B0604020202020204" pitchFamily="34" charset="0"/>
              <a:cs typeface="Arial" panose="020B0604020202020204" pitchFamily="34" charset="0"/>
            </a:rPr>
            <a:t>services</a:t>
          </a:r>
          <a:r>
            <a:rPr lang="az-Latn-AZ" sz="2000" dirty="0">
              <a:solidFill>
                <a:srgbClr val="002060"/>
              </a:solidFill>
              <a:latin typeface="Arial" panose="020B0604020202020204" pitchFamily="34" charset="0"/>
              <a:cs typeface="Arial" panose="020B0604020202020204" pitchFamily="34" charset="0"/>
            </a:rPr>
            <a:t> at BEU </a:t>
          </a:r>
          <a:r>
            <a:rPr lang="az-Latn-AZ" sz="2000" dirty="0" err="1">
              <a:solidFill>
                <a:srgbClr val="002060"/>
              </a:solidFill>
              <a:latin typeface="Arial" panose="020B0604020202020204" pitchFamily="34" charset="0"/>
              <a:cs typeface="Arial" panose="020B0604020202020204" pitchFamily="34" charset="0"/>
            </a:rPr>
            <a:t>Technopark</a:t>
          </a:r>
          <a:endParaRPr lang="ru-RU" sz="2000" dirty="0">
            <a:solidFill>
              <a:srgbClr val="002060"/>
            </a:solidFill>
            <a:latin typeface="Arial" panose="020B0604020202020204" pitchFamily="34" charset="0"/>
            <a:cs typeface="Arial" panose="020B0604020202020204" pitchFamily="34" charset="0"/>
          </a:endParaRPr>
        </a:p>
      </dgm:t>
    </dgm:pt>
    <dgm:pt modelId="{DFF7ACF0-F949-46EB-8353-1B399D750562}" type="parTrans" cxnId="{2FF4C47D-E0E6-43C3-AF31-FF660D527F5E}">
      <dgm:prSet/>
      <dgm:spPr/>
      <dgm:t>
        <a:bodyPr/>
        <a:lstStyle/>
        <a:p>
          <a:endParaRPr lang="ru-RU">
            <a:solidFill>
              <a:srgbClr val="002060"/>
            </a:solidFill>
          </a:endParaRPr>
        </a:p>
      </dgm:t>
    </dgm:pt>
    <dgm:pt modelId="{E76CF5FF-B43D-47DE-9A28-435DE22F2BDD}" type="sibTrans" cxnId="{2FF4C47D-E0E6-43C3-AF31-FF660D527F5E}">
      <dgm:prSet/>
      <dgm:spPr/>
      <dgm:t>
        <a:bodyPr/>
        <a:lstStyle/>
        <a:p>
          <a:endParaRPr lang="ru-RU">
            <a:solidFill>
              <a:srgbClr val="002060"/>
            </a:solidFill>
          </a:endParaRPr>
        </a:p>
      </dgm:t>
    </dgm:pt>
    <dgm:pt modelId="{6E42899A-F8D5-4E8B-9973-A8F3DE94221F}">
      <dgm:prSet phldrT="[Текст]" custT="1"/>
      <dgm:spPr/>
      <dgm:t>
        <a:bodyPr/>
        <a:lstStyle/>
        <a:p>
          <a:pPr>
            <a:lnSpc>
              <a:spcPct val="100000"/>
            </a:lnSpc>
          </a:pPr>
          <a:r>
            <a:rPr lang="en-US" sz="1200" dirty="0">
              <a:solidFill>
                <a:schemeClr val="bg1"/>
              </a:solidFill>
              <a:latin typeface="Arial" panose="020B0604020202020204" pitchFamily="34" charset="0"/>
              <a:cs typeface="Arial" panose="020B0604020202020204" pitchFamily="34" charset="0"/>
            </a:rPr>
            <a:t>Support with office and other work opportunities in a specially allocated space within the university</a:t>
          </a:r>
          <a:endParaRPr lang="ru-RU" sz="1200" dirty="0">
            <a:solidFill>
              <a:schemeClr val="bg1"/>
            </a:solidFill>
            <a:latin typeface="Arial" panose="020B0604020202020204" pitchFamily="34" charset="0"/>
            <a:cs typeface="Arial" panose="020B0604020202020204" pitchFamily="34" charset="0"/>
          </a:endParaRPr>
        </a:p>
      </dgm:t>
    </dgm:pt>
    <dgm:pt modelId="{7DDB86D1-2ECE-4883-A8A8-B44B776FF1A7}" type="parTrans" cxnId="{6BE8AE57-A40B-46B5-AC83-95132B1A6D9C}">
      <dgm:prSet/>
      <dgm:spPr/>
      <dgm:t>
        <a:bodyPr/>
        <a:lstStyle/>
        <a:p>
          <a:endParaRPr lang="ru-RU">
            <a:solidFill>
              <a:srgbClr val="002060"/>
            </a:solidFill>
          </a:endParaRPr>
        </a:p>
      </dgm:t>
    </dgm:pt>
    <dgm:pt modelId="{6E7778B1-C9AF-476A-ADB5-8E745AB65D51}" type="sibTrans" cxnId="{6BE8AE57-A40B-46B5-AC83-95132B1A6D9C}">
      <dgm:prSet/>
      <dgm:spPr/>
      <dgm:t>
        <a:bodyPr/>
        <a:lstStyle/>
        <a:p>
          <a:endParaRPr lang="ru-RU">
            <a:solidFill>
              <a:srgbClr val="002060"/>
            </a:solidFill>
          </a:endParaRPr>
        </a:p>
      </dgm:t>
    </dgm:pt>
    <dgm:pt modelId="{DBDB5902-DE33-4B9F-BDB3-EF3D01620F39}">
      <dgm:prSet/>
      <dgm:spPr/>
      <dgm:t>
        <a:bodyPr/>
        <a:lstStyle/>
        <a:p>
          <a:endParaRPr lang="az-Latn-AZ"/>
        </a:p>
      </dgm:t>
    </dgm:pt>
    <dgm:pt modelId="{644E22A4-5BD3-42ED-A441-A39ADCDDA2C9}" type="parTrans" cxnId="{3DCDC0F5-9178-490E-9063-FE3C70BCB684}">
      <dgm:prSet/>
      <dgm:spPr/>
      <dgm:t>
        <a:bodyPr/>
        <a:lstStyle/>
        <a:p>
          <a:endParaRPr lang="az-Latn-AZ"/>
        </a:p>
      </dgm:t>
    </dgm:pt>
    <dgm:pt modelId="{72555C91-90F2-495F-9813-092460A70263}" type="sibTrans" cxnId="{3DCDC0F5-9178-490E-9063-FE3C70BCB684}">
      <dgm:prSet/>
      <dgm:spPr/>
      <dgm:t>
        <a:bodyPr/>
        <a:lstStyle/>
        <a:p>
          <a:endParaRPr lang="az-Latn-AZ"/>
        </a:p>
      </dgm:t>
    </dgm:pt>
    <dgm:pt modelId="{53DB8A32-CFEA-4DB0-A876-85800632254C}">
      <dgm:prSet/>
      <dgm:spPr/>
      <dgm:t>
        <a:bodyPr/>
        <a:lstStyle/>
        <a:p>
          <a:endParaRPr lang="az-Latn-AZ"/>
        </a:p>
      </dgm:t>
    </dgm:pt>
    <dgm:pt modelId="{AC41B9E7-F7C6-4132-9B2A-7AF1B35A4EEA}" type="parTrans" cxnId="{99770092-56F5-4572-94F7-38AE5E770926}">
      <dgm:prSet/>
      <dgm:spPr/>
      <dgm:t>
        <a:bodyPr/>
        <a:lstStyle/>
        <a:p>
          <a:endParaRPr lang="az-Latn-AZ"/>
        </a:p>
      </dgm:t>
    </dgm:pt>
    <dgm:pt modelId="{C29C4F14-DEAE-480E-8921-398442F6E908}" type="sibTrans" cxnId="{99770092-56F5-4572-94F7-38AE5E770926}">
      <dgm:prSet/>
      <dgm:spPr/>
      <dgm:t>
        <a:bodyPr/>
        <a:lstStyle/>
        <a:p>
          <a:endParaRPr lang="az-Latn-AZ"/>
        </a:p>
      </dgm:t>
    </dgm:pt>
    <dgm:pt modelId="{39D66B10-00CD-4E86-BE07-4BAF21E5437F}">
      <dgm:prSet/>
      <dgm:spPr/>
      <dgm:t>
        <a:bodyPr/>
        <a:lstStyle/>
        <a:p>
          <a:r>
            <a:rPr lang="az-Latn-AZ" dirty="0"/>
            <a:t>A</a:t>
          </a:r>
          <a:r>
            <a:rPr lang="en-US" dirty="0" err="1"/>
            <a:t>cademic</a:t>
          </a:r>
          <a:r>
            <a:rPr lang="en-US" dirty="0"/>
            <a:t> (</a:t>
          </a:r>
          <a:r>
            <a:rPr lang="az-Latn-AZ" dirty="0" err="1"/>
            <a:t>expert</a:t>
          </a:r>
          <a:r>
            <a:rPr lang="az-Latn-AZ" dirty="0"/>
            <a:t> and </a:t>
          </a:r>
          <a:r>
            <a:rPr lang="az-Latn-AZ" dirty="0" err="1"/>
            <a:t>research</a:t>
          </a:r>
          <a:r>
            <a:rPr lang="az-Latn-AZ" dirty="0"/>
            <a:t>; </a:t>
          </a:r>
          <a:r>
            <a:rPr lang="en-US" dirty="0"/>
            <a:t>laboratory, etc.) s</a:t>
          </a:r>
          <a:r>
            <a:rPr lang="az-Latn-AZ" dirty="0" err="1"/>
            <a:t>upports</a:t>
          </a:r>
          <a:endParaRPr lang="az-Latn-AZ" dirty="0"/>
        </a:p>
      </dgm:t>
    </dgm:pt>
    <dgm:pt modelId="{DE6D1752-F3F2-43E2-BB2B-635C0A6F57E3}" type="parTrans" cxnId="{4C6E292A-C1DE-4C43-995F-73665716218F}">
      <dgm:prSet/>
      <dgm:spPr/>
      <dgm:t>
        <a:bodyPr/>
        <a:lstStyle/>
        <a:p>
          <a:endParaRPr lang="az-Latn-AZ"/>
        </a:p>
      </dgm:t>
    </dgm:pt>
    <dgm:pt modelId="{D2DC78FD-65EB-4FF6-89A6-1CA5E9F0ED28}" type="sibTrans" cxnId="{4C6E292A-C1DE-4C43-995F-73665716218F}">
      <dgm:prSet/>
      <dgm:spPr/>
      <dgm:t>
        <a:bodyPr/>
        <a:lstStyle/>
        <a:p>
          <a:endParaRPr lang="az-Latn-AZ"/>
        </a:p>
      </dgm:t>
    </dgm:pt>
    <dgm:pt modelId="{A5505060-62B9-47DA-99D1-A8A2889253F4}" type="pres">
      <dgm:prSet presAssocID="{48B12D8B-BF2F-4AA5-858D-A47D8A631F3A}" presName="theList" presStyleCnt="0">
        <dgm:presLayoutVars>
          <dgm:dir/>
          <dgm:animLvl val="lvl"/>
          <dgm:resizeHandles val="exact"/>
        </dgm:presLayoutVars>
      </dgm:prSet>
      <dgm:spPr/>
    </dgm:pt>
    <dgm:pt modelId="{CD3391EA-4B3F-46AD-9130-F57AF4BE2C72}" type="pres">
      <dgm:prSet presAssocID="{A4C4A002-2475-408F-AA76-5607AF85B157}" presName="compNode" presStyleCnt="0"/>
      <dgm:spPr/>
    </dgm:pt>
    <dgm:pt modelId="{D3417C16-5C63-46A4-B888-C4D907CEB21D}" type="pres">
      <dgm:prSet presAssocID="{A4C4A002-2475-408F-AA76-5607AF85B157}" presName="aNode" presStyleLbl="bgShp" presStyleIdx="0" presStyleCnt="1" custLinFactNeighborX="-11029" custLinFactNeighborY="-275"/>
      <dgm:spPr/>
    </dgm:pt>
    <dgm:pt modelId="{C7C65419-5659-49ED-9DB4-188608DF9071}" type="pres">
      <dgm:prSet presAssocID="{A4C4A002-2475-408F-AA76-5607AF85B157}" presName="textNode" presStyleLbl="bgShp" presStyleIdx="0" presStyleCnt="1"/>
      <dgm:spPr/>
    </dgm:pt>
    <dgm:pt modelId="{408547F7-9619-45DF-B302-D8ACE1C4FBA7}" type="pres">
      <dgm:prSet presAssocID="{A4C4A002-2475-408F-AA76-5607AF85B157}" presName="compChildNode" presStyleCnt="0"/>
      <dgm:spPr/>
    </dgm:pt>
    <dgm:pt modelId="{CB6A52E6-ED24-4F82-BB46-9AAB24ECDE41}" type="pres">
      <dgm:prSet presAssocID="{A4C4A002-2475-408F-AA76-5607AF85B157}" presName="theInnerList" presStyleCnt="0"/>
      <dgm:spPr/>
    </dgm:pt>
    <dgm:pt modelId="{1A746440-028E-462A-9D29-1467A2126690}" type="pres">
      <dgm:prSet presAssocID="{6E42899A-F8D5-4E8B-9973-A8F3DE94221F}" presName="childNode" presStyleLbl="node1" presStyleIdx="0" presStyleCnt="7" custScaleX="124187" custScaleY="2000000">
        <dgm:presLayoutVars>
          <dgm:bulletEnabled val="1"/>
        </dgm:presLayoutVars>
      </dgm:prSet>
      <dgm:spPr/>
    </dgm:pt>
    <dgm:pt modelId="{32A9F964-2A62-49B6-A748-0DB9684F5E06}" type="pres">
      <dgm:prSet presAssocID="{6E42899A-F8D5-4E8B-9973-A8F3DE94221F}" presName="aSpace2" presStyleCnt="0"/>
      <dgm:spPr/>
    </dgm:pt>
    <dgm:pt modelId="{A22A6C3D-C28A-4D38-AAFA-09F55B709B54}" type="pres">
      <dgm:prSet presAssocID="{39D66B10-00CD-4E86-BE07-4BAF21E5437F}" presName="childNode" presStyleLbl="node1" presStyleIdx="1" presStyleCnt="7" custScaleX="125000" custScaleY="2000000">
        <dgm:presLayoutVars>
          <dgm:bulletEnabled val="1"/>
        </dgm:presLayoutVars>
      </dgm:prSet>
      <dgm:spPr/>
    </dgm:pt>
    <dgm:pt modelId="{050C711E-4DC1-4E62-B1E9-5A0866A3CB08}" type="pres">
      <dgm:prSet presAssocID="{39D66B10-00CD-4E86-BE07-4BAF21E5437F}" presName="aSpace2" presStyleCnt="0"/>
      <dgm:spPr/>
    </dgm:pt>
    <dgm:pt modelId="{368702CC-D7E0-4828-974B-9B428B19ACE3}" type="pres">
      <dgm:prSet presAssocID="{8BB6E41A-0045-4BE8-841E-0DAEA9242A49}" presName="childNode" presStyleLbl="node1" presStyleIdx="2" presStyleCnt="7" custScaleX="124187" custScaleY="2000000">
        <dgm:presLayoutVars>
          <dgm:bulletEnabled val="1"/>
        </dgm:presLayoutVars>
      </dgm:prSet>
      <dgm:spPr/>
    </dgm:pt>
    <dgm:pt modelId="{1B56E91B-5A2D-49B5-BD74-B37E21128A52}" type="pres">
      <dgm:prSet presAssocID="{8BB6E41A-0045-4BE8-841E-0DAEA9242A49}" presName="aSpace2" presStyleCnt="0"/>
      <dgm:spPr/>
    </dgm:pt>
    <dgm:pt modelId="{C5457524-DC7A-4A27-BE1A-3277474C5AD3}" type="pres">
      <dgm:prSet presAssocID="{A57BF276-A0D2-44F8-AF78-67D309456BFA}" presName="childNode" presStyleLbl="node1" presStyleIdx="3" presStyleCnt="7" custScaleX="124187" custScaleY="2000000">
        <dgm:presLayoutVars>
          <dgm:bulletEnabled val="1"/>
        </dgm:presLayoutVars>
      </dgm:prSet>
      <dgm:spPr/>
    </dgm:pt>
    <dgm:pt modelId="{C935410C-67DB-4CD1-B1AC-45998298B713}" type="pres">
      <dgm:prSet presAssocID="{A57BF276-A0D2-44F8-AF78-67D309456BFA}" presName="aSpace2" presStyleCnt="0"/>
      <dgm:spPr/>
    </dgm:pt>
    <dgm:pt modelId="{8A748AAD-FD3B-4DD4-AB2A-8A6F8604CE65}" type="pres">
      <dgm:prSet presAssocID="{53DB8A32-CFEA-4DB0-A876-85800632254C}" presName="childNode" presStyleLbl="node1" presStyleIdx="4" presStyleCnt="7">
        <dgm:presLayoutVars>
          <dgm:bulletEnabled val="1"/>
        </dgm:presLayoutVars>
      </dgm:prSet>
      <dgm:spPr/>
    </dgm:pt>
    <dgm:pt modelId="{E4DA249F-11BE-44CC-915F-266C12F23FDD}" type="pres">
      <dgm:prSet presAssocID="{53DB8A32-CFEA-4DB0-A876-85800632254C}" presName="aSpace2" presStyleCnt="0"/>
      <dgm:spPr/>
    </dgm:pt>
    <dgm:pt modelId="{EAC3E168-DCB8-4571-97EF-BEFC78E561C9}" type="pres">
      <dgm:prSet presAssocID="{419DE997-F320-4A11-9F49-BECF41D9942D}" presName="childNode" presStyleLbl="node1" presStyleIdx="5" presStyleCnt="7" custScaleX="124187" custScaleY="2000000" custLinFactY="-111412" custLinFactNeighborX="604" custLinFactNeighborY="-200000">
        <dgm:presLayoutVars>
          <dgm:bulletEnabled val="1"/>
        </dgm:presLayoutVars>
      </dgm:prSet>
      <dgm:spPr/>
    </dgm:pt>
    <dgm:pt modelId="{9DC1E14D-E356-4986-A61A-2CD9FC2E52AB}" type="pres">
      <dgm:prSet presAssocID="{419DE997-F320-4A11-9F49-BECF41D9942D}" presName="aSpace2" presStyleCnt="0"/>
      <dgm:spPr/>
    </dgm:pt>
    <dgm:pt modelId="{7CC17B71-938D-4465-93CB-DDD691C0A6F0}" type="pres">
      <dgm:prSet presAssocID="{DBDB5902-DE33-4B9F-BDB3-EF3D01620F39}" presName="childNode" presStyleLbl="node1" presStyleIdx="6" presStyleCnt="7">
        <dgm:presLayoutVars>
          <dgm:bulletEnabled val="1"/>
        </dgm:presLayoutVars>
      </dgm:prSet>
      <dgm:spPr/>
    </dgm:pt>
  </dgm:ptLst>
  <dgm:cxnLst>
    <dgm:cxn modelId="{412F8F23-AD22-4F7B-A409-022ED10F2783}" type="presOf" srcId="{A57BF276-A0D2-44F8-AF78-67D309456BFA}" destId="{C5457524-DC7A-4A27-BE1A-3277474C5AD3}" srcOrd="0" destOrd="0" presId="urn:microsoft.com/office/officeart/2005/8/layout/lProcess2"/>
    <dgm:cxn modelId="{4C6E292A-C1DE-4C43-995F-73665716218F}" srcId="{A4C4A002-2475-408F-AA76-5607AF85B157}" destId="{39D66B10-00CD-4E86-BE07-4BAF21E5437F}" srcOrd="1" destOrd="0" parTransId="{DE6D1752-F3F2-43E2-BB2B-635C0A6F57E3}" sibTransId="{D2DC78FD-65EB-4FF6-89A6-1CA5E9F0ED28}"/>
    <dgm:cxn modelId="{01100331-8144-45E8-B826-25388F8A04E8}" srcId="{A4C4A002-2475-408F-AA76-5607AF85B157}" destId="{A57BF276-A0D2-44F8-AF78-67D309456BFA}" srcOrd="3" destOrd="0" parTransId="{14240E8C-883A-41DC-B488-1EDF941EA9C2}" sibTransId="{FC4D9F98-D7F3-4935-98D3-03A1B2EC4888}"/>
    <dgm:cxn modelId="{614F3240-9F8E-45D9-9DCD-6E57FAA19A43}" type="presOf" srcId="{8BB6E41A-0045-4BE8-841E-0DAEA9242A49}" destId="{368702CC-D7E0-4828-974B-9B428B19ACE3}" srcOrd="0" destOrd="0" presId="urn:microsoft.com/office/officeart/2005/8/layout/lProcess2"/>
    <dgm:cxn modelId="{F83B9C4B-83FF-4982-91E3-53D3CC7E7179}" type="presOf" srcId="{6E42899A-F8D5-4E8B-9973-A8F3DE94221F}" destId="{1A746440-028E-462A-9D29-1467A2126690}" srcOrd="0" destOrd="0" presId="urn:microsoft.com/office/officeart/2005/8/layout/lProcess2"/>
    <dgm:cxn modelId="{F29D6172-2D01-483D-A532-F83666B671EB}" type="presOf" srcId="{48B12D8B-BF2F-4AA5-858D-A47D8A631F3A}" destId="{A5505060-62B9-47DA-99D1-A8A2889253F4}" srcOrd="0" destOrd="0" presId="urn:microsoft.com/office/officeart/2005/8/layout/lProcess2"/>
    <dgm:cxn modelId="{6BE8AE57-A40B-46B5-AC83-95132B1A6D9C}" srcId="{A4C4A002-2475-408F-AA76-5607AF85B157}" destId="{6E42899A-F8D5-4E8B-9973-A8F3DE94221F}" srcOrd="0" destOrd="0" parTransId="{7DDB86D1-2ECE-4883-A8A8-B44B776FF1A7}" sibTransId="{6E7778B1-C9AF-476A-ADB5-8E745AB65D51}"/>
    <dgm:cxn modelId="{2FF4C47D-E0E6-43C3-AF31-FF660D527F5E}" srcId="{48B12D8B-BF2F-4AA5-858D-A47D8A631F3A}" destId="{A4C4A002-2475-408F-AA76-5607AF85B157}" srcOrd="0" destOrd="0" parTransId="{DFF7ACF0-F949-46EB-8353-1B399D750562}" sibTransId="{E76CF5FF-B43D-47DE-9A28-435DE22F2BDD}"/>
    <dgm:cxn modelId="{76E7CE80-3BFF-44F5-A4FC-B4A8054623C5}" type="presOf" srcId="{A4C4A002-2475-408F-AA76-5607AF85B157}" destId="{C7C65419-5659-49ED-9DB4-188608DF9071}" srcOrd="1" destOrd="0" presId="urn:microsoft.com/office/officeart/2005/8/layout/lProcess2"/>
    <dgm:cxn modelId="{0CB14285-5A7C-4FE3-9B1A-3040A93A5BA0}" type="presOf" srcId="{A4C4A002-2475-408F-AA76-5607AF85B157}" destId="{D3417C16-5C63-46A4-B888-C4D907CEB21D}" srcOrd="0" destOrd="0" presId="urn:microsoft.com/office/officeart/2005/8/layout/lProcess2"/>
    <dgm:cxn modelId="{99770092-56F5-4572-94F7-38AE5E770926}" srcId="{A4C4A002-2475-408F-AA76-5607AF85B157}" destId="{53DB8A32-CFEA-4DB0-A876-85800632254C}" srcOrd="4" destOrd="0" parTransId="{AC41B9E7-F7C6-4132-9B2A-7AF1B35A4EEA}" sibTransId="{C29C4F14-DEAE-480E-8921-398442F6E908}"/>
    <dgm:cxn modelId="{9652CC93-74C9-43F9-BCDC-35733F2C64E0}" type="presOf" srcId="{39D66B10-00CD-4E86-BE07-4BAF21E5437F}" destId="{A22A6C3D-C28A-4D38-AAFA-09F55B709B54}" srcOrd="0" destOrd="0" presId="urn:microsoft.com/office/officeart/2005/8/layout/lProcess2"/>
    <dgm:cxn modelId="{15CAE8A0-293D-4999-918A-56573EB50D14}" srcId="{A4C4A002-2475-408F-AA76-5607AF85B157}" destId="{8BB6E41A-0045-4BE8-841E-0DAEA9242A49}" srcOrd="2" destOrd="0" parTransId="{54045D0B-2DC6-4A41-A1F7-15AC76401443}" sibTransId="{8EDC5608-3D3C-4AD7-9805-7ACA5EA70222}"/>
    <dgm:cxn modelId="{899177A6-0BD4-4D8D-ACA7-1FDA0314052C}" type="presOf" srcId="{53DB8A32-CFEA-4DB0-A876-85800632254C}" destId="{8A748AAD-FD3B-4DD4-AB2A-8A6F8604CE65}" srcOrd="0" destOrd="0" presId="urn:microsoft.com/office/officeart/2005/8/layout/lProcess2"/>
    <dgm:cxn modelId="{46D095BA-B905-4D3B-BE80-AE0054E48257}" type="presOf" srcId="{DBDB5902-DE33-4B9F-BDB3-EF3D01620F39}" destId="{7CC17B71-938D-4465-93CB-DDD691C0A6F0}" srcOrd="0" destOrd="0" presId="urn:microsoft.com/office/officeart/2005/8/layout/lProcess2"/>
    <dgm:cxn modelId="{19C3A0EA-B920-4CC1-A677-8842EC9B5C38}" srcId="{A4C4A002-2475-408F-AA76-5607AF85B157}" destId="{419DE997-F320-4A11-9F49-BECF41D9942D}" srcOrd="5" destOrd="0" parTransId="{F2C23983-FCAE-4138-A3CA-A87AB6B58B3F}" sibTransId="{D439465B-C18A-40E0-A4D9-94D7D83F7187}"/>
    <dgm:cxn modelId="{F95CBDEE-758D-49D0-98C8-9D75C9DF6901}" type="presOf" srcId="{419DE997-F320-4A11-9F49-BECF41D9942D}" destId="{EAC3E168-DCB8-4571-97EF-BEFC78E561C9}" srcOrd="0" destOrd="0" presId="urn:microsoft.com/office/officeart/2005/8/layout/lProcess2"/>
    <dgm:cxn modelId="{3DCDC0F5-9178-490E-9063-FE3C70BCB684}" srcId="{A4C4A002-2475-408F-AA76-5607AF85B157}" destId="{DBDB5902-DE33-4B9F-BDB3-EF3D01620F39}" srcOrd="6" destOrd="0" parTransId="{644E22A4-5BD3-42ED-A441-A39ADCDDA2C9}" sibTransId="{72555C91-90F2-495F-9813-092460A70263}"/>
    <dgm:cxn modelId="{681414EC-12AC-476B-8485-395588AF6D57}" type="presParOf" srcId="{A5505060-62B9-47DA-99D1-A8A2889253F4}" destId="{CD3391EA-4B3F-46AD-9130-F57AF4BE2C72}" srcOrd="0" destOrd="0" presId="urn:microsoft.com/office/officeart/2005/8/layout/lProcess2"/>
    <dgm:cxn modelId="{ED7DE9EA-A853-4D74-AFC9-F343AFBF3797}" type="presParOf" srcId="{CD3391EA-4B3F-46AD-9130-F57AF4BE2C72}" destId="{D3417C16-5C63-46A4-B888-C4D907CEB21D}" srcOrd="0" destOrd="0" presId="urn:microsoft.com/office/officeart/2005/8/layout/lProcess2"/>
    <dgm:cxn modelId="{D2336F2F-F976-4719-8982-C9D3D4409B49}" type="presParOf" srcId="{CD3391EA-4B3F-46AD-9130-F57AF4BE2C72}" destId="{C7C65419-5659-49ED-9DB4-188608DF9071}" srcOrd="1" destOrd="0" presId="urn:microsoft.com/office/officeart/2005/8/layout/lProcess2"/>
    <dgm:cxn modelId="{F10A47A7-A459-4683-9E96-1392E588F12E}" type="presParOf" srcId="{CD3391EA-4B3F-46AD-9130-F57AF4BE2C72}" destId="{408547F7-9619-45DF-B302-D8ACE1C4FBA7}" srcOrd="2" destOrd="0" presId="urn:microsoft.com/office/officeart/2005/8/layout/lProcess2"/>
    <dgm:cxn modelId="{9DA8605B-01C0-4F1C-B76C-D6C10ED66B94}" type="presParOf" srcId="{408547F7-9619-45DF-B302-D8ACE1C4FBA7}" destId="{CB6A52E6-ED24-4F82-BB46-9AAB24ECDE41}" srcOrd="0" destOrd="0" presId="urn:microsoft.com/office/officeart/2005/8/layout/lProcess2"/>
    <dgm:cxn modelId="{8A716B7F-0CBC-4D32-AD7E-08902C4C79D8}" type="presParOf" srcId="{CB6A52E6-ED24-4F82-BB46-9AAB24ECDE41}" destId="{1A746440-028E-462A-9D29-1467A2126690}" srcOrd="0" destOrd="0" presId="urn:microsoft.com/office/officeart/2005/8/layout/lProcess2"/>
    <dgm:cxn modelId="{2D280508-D6A2-42BB-8C0E-76796BB1EF38}" type="presParOf" srcId="{CB6A52E6-ED24-4F82-BB46-9AAB24ECDE41}" destId="{32A9F964-2A62-49B6-A748-0DB9684F5E06}" srcOrd="1" destOrd="0" presId="urn:microsoft.com/office/officeart/2005/8/layout/lProcess2"/>
    <dgm:cxn modelId="{CB72DE4E-4FC4-406E-B4E4-3793EBAD2084}" type="presParOf" srcId="{CB6A52E6-ED24-4F82-BB46-9AAB24ECDE41}" destId="{A22A6C3D-C28A-4D38-AAFA-09F55B709B54}" srcOrd="2" destOrd="0" presId="urn:microsoft.com/office/officeart/2005/8/layout/lProcess2"/>
    <dgm:cxn modelId="{7B7ED445-EBC9-4256-8DF8-BF58B7D332D6}" type="presParOf" srcId="{CB6A52E6-ED24-4F82-BB46-9AAB24ECDE41}" destId="{050C711E-4DC1-4E62-B1E9-5A0866A3CB08}" srcOrd="3" destOrd="0" presId="urn:microsoft.com/office/officeart/2005/8/layout/lProcess2"/>
    <dgm:cxn modelId="{2B0AC9D0-4726-47D5-ABBD-68F654B6B643}" type="presParOf" srcId="{CB6A52E6-ED24-4F82-BB46-9AAB24ECDE41}" destId="{368702CC-D7E0-4828-974B-9B428B19ACE3}" srcOrd="4" destOrd="0" presId="urn:microsoft.com/office/officeart/2005/8/layout/lProcess2"/>
    <dgm:cxn modelId="{481D099A-EF1E-4FF2-BD93-01B32AA44DCE}" type="presParOf" srcId="{CB6A52E6-ED24-4F82-BB46-9AAB24ECDE41}" destId="{1B56E91B-5A2D-49B5-BD74-B37E21128A52}" srcOrd="5" destOrd="0" presId="urn:microsoft.com/office/officeart/2005/8/layout/lProcess2"/>
    <dgm:cxn modelId="{CA522FE4-665A-4737-9D58-457C84E30C7F}" type="presParOf" srcId="{CB6A52E6-ED24-4F82-BB46-9AAB24ECDE41}" destId="{C5457524-DC7A-4A27-BE1A-3277474C5AD3}" srcOrd="6" destOrd="0" presId="urn:microsoft.com/office/officeart/2005/8/layout/lProcess2"/>
    <dgm:cxn modelId="{FABE8137-E8D3-4526-80D7-E8698EF996D4}" type="presParOf" srcId="{CB6A52E6-ED24-4F82-BB46-9AAB24ECDE41}" destId="{C935410C-67DB-4CD1-B1AC-45998298B713}" srcOrd="7" destOrd="0" presId="urn:microsoft.com/office/officeart/2005/8/layout/lProcess2"/>
    <dgm:cxn modelId="{22083197-222E-4773-84CF-2C0ECB1732F9}" type="presParOf" srcId="{CB6A52E6-ED24-4F82-BB46-9AAB24ECDE41}" destId="{8A748AAD-FD3B-4DD4-AB2A-8A6F8604CE65}" srcOrd="8" destOrd="0" presId="urn:microsoft.com/office/officeart/2005/8/layout/lProcess2"/>
    <dgm:cxn modelId="{2CCB2957-A32B-47E2-A4F0-D2BF7D0FDF2D}" type="presParOf" srcId="{CB6A52E6-ED24-4F82-BB46-9AAB24ECDE41}" destId="{E4DA249F-11BE-44CC-915F-266C12F23FDD}" srcOrd="9" destOrd="0" presId="urn:microsoft.com/office/officeart/2005/8/layout/lProcess2"/>
    <dgm:cxn modelId="{DCA6F61E-5A2C-4F5C-BB3C-A351225A1F75}" type="presParOf" srcId="{CB6A52E6-ED24-4F82-BB46-9AAB24ECDE41}" destId="{EAC3E168-DCB8-4571-97EF-BEFC78E561C9}" srcOrd="10" destOrd="0" presId="urn:microsoft.com/office/officeart/2005/8/layout/lProcess2"/>
    <dgm:cxn modelId="{1290B0AF-4722-433E-8327-437B6AC190D2}" type="presParOf" srcId="{CB6A52E6-ED24-4F82-BB46-9AAB24ECDE41}" destId="{9DC1E14D-E356-4986-A61A-2CD9FC2E52AB}" srcOrd="11" destOrd="0" presId="urn:microsoft.com/office/officeart/2005/8/layout/lProcess2"/>
    <dgm:cxn modelId="{6C1AE8D6-A9E0-431B-9047-7D6E3FCDD073}" type="presParOf" srcId="{CB6A52E6-ED24-4F82-BB46-9AAB24ECDE41}" destId="{7CC17B71-938D-4465-93CB-DDD691C0A6F0}" srcOrd="1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A882E7-0E55-46A9-9B36-9013E3E8864C}"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az-Latn-AZ"/>
        </a:p>
      </dgm:t>
    </dgm:pt>
    <dgm:pt modelId="{E1864074-5EEC-45D7-8B49-FAB56BA106D8}">
      <dgm:prSet phldrT="[Mətn]"/>
      <dgm:spPr/>
      <dgm:t>
        <a:bodyPr/>
        <a:lstStyle/>
        <a:p>
          <a:r>
            <a:rPr lang="az-Latn-AZ" b="1" dirty="0" err="1">
              <a:solidFill>
                <a:srgbClr val="002060"/>
              </a:solidFill>
            </a:rPr>
            <a:t>Innovation</a:t>
          </a:r>
          <a:r>
            <a:rPr lang="az-Latn-AZ" b="1" dirty="0">
              <a:solidFill>
                <a:srgbClr val="002060"/>
              </a:solidFill>
            </a:rPr>
            <a:t> </a:t>
          </a:r>
          <a:r>
            <a:rPr lang="az-Latn-AZ" b="1" dirty="0" err="1">
              <a:solidFill>
                <a:srgbClr val="002060"/>
              </a:solidFill>
            </a:rPr>
            <a:t>ecosystem</a:t>
          </a:r>
          <a:r>
            <a:rPr lang="az-Latn-AZ" b="1" dirty="0">
              <a:solidFill>
                <a:srgbClr val="002060"/>
              </a:solidFill>
            </a:rPr>
            <a:t> of </a:t>
          </a:r>
          <a:r>
            <a:rPr lang="az-Latn-AZ" b="1" dirty="0" err="1">
              <a:solidFill>
                <a:srgbClr val="002060"/>
              </a:solidFill>
            </a:rPr>
            <a:t>Azerbaijan</a:t>
          </a:r>
          <a:endParaRPr lang="az-Latn-AZ" b="1" dirty="0">
            <a:solidFill>
              <a:srgbClr val="002060"/>
            </a:solidFill>
          </a:endParaRPr>
        </a:p>
      </dgm:t>
    </dgm:pt>
    <dgm:pt modelId="{041E7DA6-6F00-4A93-9907-B8D3AF11C475}" type="parTrans" cxnId="{B26E8991-BAA6-43A3-A8EF-2689C94BFE4D}">
      <dgm:prSet/>
      <dgm:spPr/>
      <dgm:t>
        <a:bodyPr/>
        <a:lstStyle/>
        <a:p>
          <a:endParaRPr lang="az-Latn-AZ"/>
        </a:p>
      </dgm:t>
    </dgm:pt>
    <dgm:pt modelId="{9FD1B469-11AB-404B-B8BB-CA84EB4F15DC}" type="sibTrans" cxnId="{B26E8991-BAA6-43A3-A8EF-2689C94BFE4D}">
      <dgm:prSet/>
      <dgm:spPr/>
      <dgm:t>
        <a:bodyPr/>
        <a:lstStyle/>
        <a:p>
          <a:endParaRPr lang="az-Latn-AZ"/>
        </a:p>
      </dgm:t>
    </dgm:pt>
    <dgm:pt modelId="{4B511345-654E-46C7-8E5B-0BB4AAA665DA}">
      <dgm:prSet phldrT="[Mətn]"/>
      <dgm:spPr/>
      <dgm:t>
        <a:bodyPr/>
        <a:lstStyle/>
        <a:p>
          <a:r>
            <a:rPr lang="en-US" dirty="0"/>
            <a:t>Diversification of the economy
Small and medium business development</a:t>
          </a:r>
          <a:endParaRPr lang="az-Latn-AZ" dirty="0"/>
        </a:p>
      </dgm:t>
    </dgm:pt>
    <dgm:pt modelId="{2025D09D-453D-4B16-BE4A-E475348B6C5C}" type="parTrans" cxnId="{9EF67933-3596-4DED-ADBE-9CAFA0569C3A}">
      <dgm:prSet/>
      <dgm:spPr/>
      <dgm:t>
        <a:bodyPr/>
        <a:lstStyle/>
        <a:p>
          <a:endParaRPr lang="az-Latn-AZ"/>
        </a:p>
      </dgm:t>
    </dgm:pt>
    <dgm:pt modelId="{1C890AF7-6DE6-4227-84AF-DB704BD6171D}" type="sibTrans" cxnId="{9EF67933-3596-4DED-ADBE-9CAFA0569C3A}">
      <dgm:prSet/>
      <dgm:spPr/>
      <dgm:t>
        <a:bodyPr/>
        <a:lstStyle/>
        <a:p>
          <a:endParaRPr lang="az-Latn-AZ"/>
        </a:p>
      </dgm:t>
    </dgm:pt>
    <dgm:pt modelId="{77557799-E60D-4E6E-9111-DB8D6D7A7DD9}">
      <dgm:prSet phldrT="[Mətn]"/>
      <dgm:spPr/>
      <dgm:t>
        <a:bodyPr/>
        <a:lstStyle/>
        <a:p>
          <a:r>
            <a:rPr lang="az-Latn-AZ" b="1" dirty="0" err="1">
              <a:solidFill>
                <a:srgbClr val="0070C0"/>
              </a:solidFill>
            </a:rPr>
            <a:t>Education</a:t>
          </a:r>
          <a:r>
            <a:rPr lang="az-Latn-AZ" b="1" dirty="0">
              <a:solidFill>
                <a:srgbClr val="0070C0"/>
              </a:solidFill>
            </a:rPr>
            <a:t> </a:t>
          </a:r>
          <a:r>
            <a:rPr lang="az-Latn-AZ" b="1" dirty="0" err="1">
              <a:solidFill>
                <a:srgbClr val="0070C0"/>
              </a:solidFill>
            </a:rPr>
            <a:t>system</a:t>
          </a:r>
          <a:r>
            <a:rPr lang="az-Latn-AZ" b="1" dirty="0">
              <a:solidFill>
                <a:srgbClr val="0070C0"/>
              </a:solidFill>
            </a:rPr>
            <a:t> of </a:t>
          </a:r>
          <a:r>
            <a:rPr lang="az-Latn-AZ" b="1" dirty="0" err="1">
              <a:solidFill>
                <a:srgbClr val="0070C0"/>
              </a:solidFill>
            </a:rPr>
            <a:t>Azerbaijan</a:t>
          </a:r>
          <a:endParaRPr lang="az-Latn-AZ" b="1" dirty="0">
            <a:solidFill>
              <a:srgbClr val="0070C0"/>
            </a:solidFill>
          </a:endParaRPr>
        </a:p>
      </dgm:t>
    </dgm:pt>
    <dgm:pt modelId="{AE8D6909-D6CA-418E-BC5C-9ECB42C871D7}" type="parTrans" cxnId="{B8704B98-0F99-4301-B645-2A88A061D829}">
      <dgm:prSet/>
      <dgm:spPr/>
      <dgm:t>
        <a:bodyPr/>
        <a:lstStyle/>
        <a:p>
          <a:endParaRPr lang="az-Latn-AZ"/>
        </a:p>
      </dgm:t>
    </dgm:pt>
    <dgm:pt modelId="{69E28807-AC6C-470F-9DD5-8A7BAE744A49}" type="sibTrans" cxnId="{B8704B98-0F99-4301-B645-2A88A061D829}">
      <dgm:prSet/>
      <dgm:spPr/>
      <dgm:t>
        <a:bodyPr/>
        <a:lstStyle/>
        <a:p>
          <a:endParaRPr lang="az-Latn-AZ"/>
        </a:p>
      </dgm:t>
    </dgm:pt>
    <dgm:pt modelId="{53944D84-22FF-484F-AF3E-D39D302E4179}">
      <dgm:prSet phldrT="[Mətn]"/>
      <dgm:spPr/>
      <dgm:t>
        <a:bodyPr/>
        <a:lstStyle/>
        <a:p>
          <a:r>
            <a:rPr lang="en-US" dirty="0"/>
            <a:t>Developing an environment of entrepreneurship and innovation in the educational system</a:t>
          </a:r>
          <a:endParaRPr lang="az-Latn-AZ" dirty="0"/>
        </a:p>
      </dgm:t>
    </dgm:pt>
    <dgm:pt modelId="{BBFB47B4-A590-4707-913D-496831F3D827}" type="parTrans" cxnId="{28111D66-417B-41DE-8EBA-E5E3CC4F74BF}">
      <dgm:prSet/>
      <dgm:spPr/>
      <dgm:t>
        <a:bodyPr/>
        <a:lstStyle/>
        <a:p>
          <a:endParaRPr lang="az-Latn-AZ"/>
        </a:p>
      </dgm:t>
    </dgm:pt>
    <dgm:pt modelId="{E56BBB3C-2E54-4F09-8ADF-C1B146256680}" type="sibTrans" cxnId="{28111D66-417B-41DE-8EBA-E5E3CC4F74BF}">
      <dgm:prSet/>
      <dgm:spPr/>
      <dgm:t>
        <a:bodyPr/>
        <a:lstStyle/>
        <a:p>
          <a:endParaRPr lang="az-Latn-AZ"/>
        </a:p>
      </dgm:t>
    </dgm:pt>
    <dgm:pt modelId="{BC5169D4-CDE0-4369-933E-C37D039490B1}">
      <dgm:prSet phldrT="[Mətn]"/>
      <dgm:spPr/>
      <dgm:t>
        <a:bodyPr/>
        <a:lstStyle/>
        <a:p>
          <a:r>
            <a:rPr lang="az-Latn-AZ" b="1" dirty="0" err="1">
              <a:solidFill>
                <a:srgbClr val="00B0F0"/>
              </a:solidFill>
            </a:rPr>
            <a:t>Baku</a:t>
          </a:r>
          <a:r>
            <a:rPr lang="az-Latn-AZ" b="1" dirty="0">
              <a:solidFill>
                <a:srgbClr val="00B0F0"/>
              </a:solidFill>
            </a:rPr>
            <a:t> </a:t>
          </a:r>
          <a:r>
            <a:rPr lang="az-Latn-AZ" b="1" dirty="0" err="1">
              <a:solidFill>
                <a:srgbClr val="00B0F0"/>
              </a:solidFill>
            </a:rPr>
            <a:t>Engineering</a:t>
          </a:r>
          <a:r>
            <a:rPr lang="az-Latn-AZ" b="1" dirty="0">
              <a:solidFill>
                <a:srgbClr val="00B0F0"/>
              </a:solidFill>
            </a:rPr>
            <a:t> </a:t>
          </a:r>
          <a:r>
            <a:rPr lang="az-Latn-AZ" b="1" dirty="0" err="1">
              <a:solidFill>
                <a:srgbClr val="00B0F0"/>
              </a:solidFill>
            </a:rPr>
            <a:t>University</a:t>
          </a:r>
          <a:endParaRPr lang="az-Latn-AZ" b="1" dirty="0">
            <a:solidFill>
              <a:srgbClr val="00B0F0"/>
            </a:solidFill>
          </a:endParaRPr>
        </a:p>
      </dgm:t>
    </dgm:pt>
    <dgm:pt modelId="{1E539F9E-0419-4B87-95C3-5B54A9FE736F}" type="parTrans" cxnId="{86E16DFB-4A48-4299-9D66-906A0D6191FF}">
      <dgm:prSet/>
      <dgm:spPr/>
      <dgm:t>
        <a:bodyPr/>
        <a:lstStyle/>
        <a:p>
          <a:endParaRPr lang="az-Latn-AZ"/>
        </a:p>
      </dgm:t>
    </dgm:pt>
    <dgm:pt modelId="{B202573D-A1E2-4E76-B45C-4BAF4B187D2F}" type="sibTrans" cxnId="{86E16DFB-4A48-4299-9D66-906A0D6191FF}">
      <dgm:prSet/>
      <dgm:spPr/>
      <dgm:t>
        <a:bodyPr/>
        <a:lstStyle/>
        <a:p>
          <a:endParaRPr lang="az-Latn-AZ"/>
        </a:p>
      </dgm:t>
    </dgm:pt>
    <dgm:pt modelId="{5C57C088-7F5A-41E9-AF7D-7689C6CDA934}">
      <dgm:prSet phldrT="[Mətn]"/>
      <dgm:spPr/>
      <dgm:t>
        <a:bodyPr/>
        <a:lstStyle/>
        <a:p>
          <a:r>
            <a:rPr lang="en-US" dirty="0"/>
            <a:t>Developing BEU in an entrepreneurial university model</a:t>
          </a:r>
          <a:endParaRPr lang="az-Latn-AZ" dirty="0"/>
        </a:p>
      </dgm:t>
    </dgm:pt>
    <dgm:pt modelId="{79D8AA4D-AC9F-4D71-83B3-FBCEDE8218FD}" type="parTrans" cxnId="{8F2B4D3A-EEB2-4FD1-9D2B-10BF2E1F0284}">
      <dgm:prSet/>
      <dgm:spPr/>
      <dgm:t>
        <a:bodyPr/>
        <a:lstStyle/>
        <a:p>
          <a:endParaRPr lang="az-Latn-AZ"/>
        </a:p>
      </dgm:t>
    </dgm:pt>
    <dgm:pt modelId="{95CDBE4E-3DCE-468D-BB3B-B82C31AC0AB0}" type="sibTrans" cxnId="{8F2B4D3A-EEB2-4FD1-9D2B-10BF2E1F0284}">
      <dgm:prSet/>
      <dgm:spPr/>
      <dgm:t>
        <a:bodyPr/>
        <a:lstStyle/>
        <a:p>
          <a:endParaRPr lang="az-Latn-AZ"/>
        </a:p>
      </dgm:t>
    </dgm:pt>
    <dgm:pt modelId="{02271783-1E5E-48B2-9F52-B5DA399F9311}" type="pres">
      <dgm:prSet presAssocID="{0CA882E7-0E55-46A9-9B36-9013E3E8864C}" presName="Name0" presStyleCnt="0">
        <dgm:presLayoutVars>
          <dgm:chMax val="7"/>
          <dgm:dir/>
          <dgm:animLvl val="lvl"/>
          <dgm:resizeHandles val="exact"/>
        </dgm:presLayoutVars>
      </dgm:prSet>
      <dgm:spPr/>
    </dgm:pt>
    <dgm:pt modelId="{78C2CEC7-5631-4DEE-A168-BE78037D20B3}" type="pres">
      <dgm:prSet presAssocID="{E1864074-5EEC-45D7-8B49-FAB56BA106D8}" presName="circle1" presStyleLbl="node1" presStyleIdx="0" presStyleCnt="3"/>
      <dgm:spPr/>
    </dgm:pt>
    <dgm:pt modelId="{94119CB8-8784-47A4-8BFB-6BF92B21FCFF}" type="pres">
      <dgm:prSet presAssocID="{E1864074-5EEC-45D7-8B49-FAB56BA106D8}" presName="space" presStyleCnt="0"/>
      <dgm:spPr/>
    </dgm:pt>
    <dgm:pt modelId="{A8A82CBD-BCED-424B-AD59-B9E8F24A6BF4}" type="pres">
      <dgm:prSet presAssocID="{E1864074-5EEC-45D7-8B49-FAB56BA106D8}" presName="rect1" presStyleLbl="alignAcc1" presStyleIdx="0" presStyleCnt="3"/>
      <dgm:spPr/>
    </dgm:pt>
    <dgm:pt modelId="{3155E963-C4E1-4E3C-BDB7-5AA26502B84A}" type="pres">
      <dgm:prSet presAssocID="{77557799-E60D-4E6E-9111-DB8D6D7A7DD9}" presName="vertSpace2" presStyleLbl="node1" presStyleIdx="0" presStyleCnt="3"/>
      <dgm:spPr/>
    </dgm:pt>
    <dgm:pt modelId="{2BF9B683-0559-42DB-ABC2-591F31E8B966}" type="pres">
      <dgm:prSet presAssocID="{77557799-E60D-4E6E-9111-DB8D6D7A7DD9}" presName="circle2" presStyleLbl="node1" presStyleIdx="1" presStyleCnt="3"/>
      <dgm:spPr/>
    </dgm:pt>
    <dgm:pt modelId="{5F9B09FE-8933-49FF-A941-1EF6EF8EAE6C}" type="pres">
      <dgm:prSet presAssocID="{77557799-E60D-4E6E-9111-DB8D6D7A7DD9}" presName="rect2" presStyleLbl="alignAcc1" presStyleIdx="1" presStyleCnt="3"/>
      <dgm:spPr/>
    </dgm:pt>
    <dgm:pt modelId="{F780854D-A2CE-4389-9BA7-9991A5B18371}" type="pres">
      <dgm:prSet presAssocID="{BC5169D4-CDE0-4369-933E-C37D039490B1}" presName="vertSpace3" presStyleLbl="node1" presStyleIdx="1" presStyleCnt="3"/>
      <dgm:spPr/>
    </dgm:pt>
    <dgm:pt modelId="{5C28E6F5-302A-4FB3-9A74-D6663AA77C32}" type="pres">
      <dgm:prSet presAssocID="{BC5169D4-CDE0-4369-933E-C37D039490B1}" presName="circle3" presStyleLbl="node1" presStyleIdx="2" presStyleCnt="3"/>
      <dgm:spPr/>
    </dgm:pt>
    <dgm:pt modelId="{C51A3A08-0A23-48F2-8E6D-750554570E0D}" type="pres">
      <dgm:prSet presAssocID="{BC5169D4-CDE0-4369-933E-C37D039490B1}" presName="rect3" presStyleLbl="alignAcc1" presStyleIdx="2" presStyleCnt="3"/>
      <dgm:spPr/>
    </dgm:pt>
    <dgm:pt modelId="{D5304083-8503-4EB5-A45E-9F113D62153A}" type="pres">
      <dgm:prSet presAssocID="{E1864074-5EEC-45D7-8B49-FAB56BA106D8}" presName="rect1ParTx" presStyleLbl="alignAcc1" presStyleIdx="2" presStyleCnt="3">
        <dgm:presLayoutVars>
          <dgm:chMax val="1"/>
          <dgm:bulletEnabled val="1"/>
        </dgm:presLayoutVars>
      </dgm:prSet>
      <dgm:spPr/>
    </dgm:pt>
    <dgm:pt modelId="{2B0F489F-8D2F-4681-890A-AC0BF273138A}" type="pres">
      <dgm:prSet presAssocID="{E1864074-5EEC-45D7-8B49-FAB56BA106D8}" presName="rect1ChTx" presStyleLbl="alignAcc1" presStyleIdx="2" presStyleCnt="3">
        <dgm:presLayoutVars>
          <dgm:bulletEnabled val="1"/>
        </dgm:presLayoutVars>
      </dgm:prSet>
      <dgm:spPr/>
    </dgm:pt>
    <dgm:pt modelId="{659784E7-FC55-4E5F-BA81-6742045AC76A}" type="pres">
      <dgm:prSet presAssocID="{77557799-E60D-4E6E-9111-DB8D6D7A7DD9}" presName="rect2ParTx" presStyleLbl="alignAcc1" presStyleIdx="2" presStyleCnt="3">
        <dgm:presLayoutVars>
          <dgm:chMax val="1"/>
          <dgm:bulletEnabled val="1"/>
        </dgm:presLayoutVars>
      </dgm:prSet>
      <dgm:spPr/>
    </dgm:pt>
    <dgm:pt modelId="{D1A37AD7-687F-4D81-B620-9DCD6EDE2639}" type="pres">
      <dgm:prSet presAssocID="{77557799-E60D-4E6E-9111-DB8D6D7A7DD9}" presName="rect2ChTx" presStyleLbl="alignAcc1" presStyleIdx="2" presStyleCnt="3">
        <dgm:presLayoutVars>
          <dgm:bulletEnabled val="1"/>
        </dgm:presLayoutVars>
      </dgm:prSet>
      <dgm:spPr/>
    </dgm:pt>
    <dgm:pt modelId="{9CBF27B6-C341-4BB4-A9CD-4D8BBB74FDC8}" type="pres">
      <dgm:prSet presAssocID="{BC5169D4-CDE0-4369-933E-C37D039490B1}" presName="rect3ParTx" presStyleLbl="alignAcc1" presStyleIdx="2" presStyleCnt="3">
        <dgm:presLayoutVars>
          <dgm:chMax val="1"/>
          <dgm:bulletEnabled val="1"/>
        </dgm:presLayoutVars>
      </dgm:prSet>
      <dgm:spPr/>
    </dgm:pt>
    <dgm:pt modelId="{291CC909-FD72-43EA-9956-38ACBDEE418E}" type="pres">
      <dgm:prSet presAssocID="{BC5169D4-CDE0-4369-933E-C37D039490B1}" presName="rect3ChTx" presStyleLbl="alignAcc1" presStyleIdx="2" presStyleCnt="3">
        <dgm:presLayoutVars>
          <dgm:bulletEnabled val="1"/>
        </dgm:presLayoutVars>
      </dgm:prSet>
      <dgm:spPr/>
    </dgm:pt>
  </dgm:ptLst>
  <dgm:cxnLst>
    <dgm:cxn modelId="{4F5D8B20-12EE-4A54-8909-20EC68C7EFA5}" type="presOf" srcId="{77557799-E60D-4E6E-9111-DB8D6D7A7DD9}" destId="{659784E7-FC55-4E5F-BA81-6742045AC76A}" srcOrd="1" destOrd="0" presId="urn:microsoft.com/office/officeart/2005/8/layout/target3"/>
    <dgm:cxn modelId="{9EF67933-3596-4DED-ADBE-9CAFA0569C3A}" srcId="{E1864074-5EEC-45D7-8B49-FAB56BA106D8}" destId="{4B511345-654E-46C7-8E5B-0BB4AAA665DA}" srcOrd="0" destOrd="0" parTransId="{2025D09D-453D-4B16-BE4A-E475348B6C5C}" sibTransId="{1C890AF7-6DE6-4227-84AF-DB704BD6171D}"/>
    <dgm:cxn modelId="{8F2B4D3A-EEB2-4FD1-9D2B-10BF2E1F0284}" srcId="{BC5169D4-CDE0-4369-933E-C37D039490B1}" destId="{5C57C088-7F5A-41E9-AF7D-7689C6CDA934}" srcOrd="0" destOrd="0" parTransId="{79D8AA4D-AC9F-4D71-83B3-FBCEDE8218FD}" sibTransId="{95CDBE4E-3DCE-468D-BB3B-B82C31AC0AB0}"/>
    <dgm:cxn modelId="{900BE05D-CD12-483E-BF06-C668529F5CE0}" type="presOf" srcId="{77557799-E60D-4E6E-9111-DB8D6D7A7DD9}" destId="{5F9B09FE-8933-49FF-A941-1EF6EF8EAE6C}" srcOrd="0" destOrd="0" presId="urn:microsoft.com/office/officeart/2005/8/layout/target3"/>
    <dgm:cxn modelId="{28111D66-417B-41DE-8EBA-E5E3CC4F74BF}" srcId="{77557799-E60D-4E6E-9111-DB8D6D7A7DD9}" destId="{53944D84-22FF-484F-AF3E-D39D302E4179}" srcOrd="0" destOrd="0" parTransId="{BBFB47B4-A590-4707-913D-496831F3D827}" sibTransId="{E56BBB3C-2E54-4F09-8ADF-C1B146256680}"/>
    <dgm:cxn modelId="{D0AC3852-A045-421B-B31F-A094582741DB}" type="presOf" srcId="{53944D84-22FF-484F-AF3E-D39D302E4179}" destId="{D1A37AD7-687F-4D81-B620-9DCD6EDE2639}" srcOrd="0" destOrd="0" presId="urn:microsoft.com/office/officeart/2005/8/layout/target3"/>
    <dgm:cxn modelId="{56442B58-F2B7-493B-9D2C-6CF455D905D5}" type="presOf" srcId="{4B511345-654E-46C7-8E5B-0BB4AAA665DA}" destId="{2B0F489F-8D2F-4681-890A-AC0BF273138A}" srcOrd="0" destOrd="0" presId="urn:microsoft.com/office/officeart/2005/8/layout/target3"/>
    <dgm:cxn modelId="{B26E8991-BAA6-43A3-A8EF-2689C94BFE4D}" srcId="{0CA882E7-0E55-46A9-9B36-9013E3E8864C}" destId="{E1864074-5EEC-45D7-8B49-FAB56BA106D8}" srcOrd="0" destOrd="0" parTransId="{041E7DA6-6F00-4A93-9907-B8D3AF11C475}" sibTransId="{9FD1B469-11AB-404B-B8BB-CA84EB4F15DC}"/>
    <dgm:cxn modelId="{65BF1993-3698-4420-A35D-F7ADB178D5C5}" type="presOf" srcId="{BC5169D4-CDE0-4369-933E-C37D039490B1}" destId="{C51A3A08-0A23-48F2-8E6D-750554570E0D}" srcOrd="0" destOrd="0" presId="urn:microsoft.com/office/officeart/2005/8/layout/target3"/>
    <dgm:cxn modelId="{B8704B98-0F99-4301-B645-2A88A061D829}" srcId="{0CA882E7-0E55-46A9-9B36-9013E3E8864C}" destId="{77557799-E60D-4E6E-9111-DB8D6D7A7DD9}" srcOrd="1" destOrd="0" parTransId="{AE8D6909-D6CA-418E-BC5C-9ECB42C871D7}" sibTransId="{69E28807-AC6C-470F-9DD5-8A7BAE744A49}"/>
    <dgm:cxn modelId="{E22580A7-1184-4E80-BD3E-55A3A67A462C}" type="presOf" srcId="{BC5169D4-CDE0-4369-933E-C37D039490B1}" destId="{9CBF27B6-C341-4BB4-A9CD-4D8BBB74FDC8}" srcOrd="1" destOrd="0" presId="urn:microsoft.com/office/officeart/2005/8/layout/target3"/>
    <dgm:cxn modelId="{261EEEEE-6398-4791-9ACC-EF5136F10F8B}" type="presOf" srcId="{E1864074-5EEC-45D7-8B49-FAB56BA106D8}" destId="{D5304083-8503-4EB5-A45E-9F113D62153A}" srcOrd="1" destOrd="0" presId="urn:microsoft.com/office/officeart/2005/8/layout/target3"/>
    <dgm:cxn modelId="{2A1F25F6-D90E-4013-8912-B8A342796C6C}" type="presOf" srcId="{E1864074-5EEC-45D7-8B49-FAB56BA106D8}" destId="{A8A82CBD-BCED-424B-AD59-B9E8F24A6BF4}" srcOrd="0" destOrd="0" presId="urn:microsoft.com/office/officeart/2005/8/layout/target3"/>
    <dgm:cxn modelId="{BF9822FA-F26C-4C9E-8ACB-DE6C5AB4BB7E}" type="presOf" srcId="{5C57C088-7F5A-41E9-AF7D-7689C6CDA934}" destId="{291CC909-FD72-43EA-9956-38ACBDEE418E}" srcOrd="0" destOrd="0" presId="urn:microsoft.com/office/officeart/2005/8/layout/target3"/>
    <dgm:cxn modelId="{0EE9A2FA-5157-4F34-8D20-C59D98E56C39}" type="presOf" srcId="{0CA882E7-0E55-46A9-9B36-9013E3E8864C}" destId="{02271783-1E5E-48B2-9F52-B5DA399F9311}" srcOrd="0" destOrd="0" presId="urn:microsoft.com/office/officeart/2005/8/layout/target3"/>
    <dgm:cxn modelId="{86E16DFB-4A48-4299-9D66-906A0D6191FF}" srcId="{0CA882E7-0E55-46A9-9B36-9013E3E8864C}" destId="{BC5169D4-CDE0-4369-933E-C37D039490B1}" srcOrd="2" destOrd="0" parTransId="{1E539F9E-0419-4B87-95C3-5B54A9FE736F}" sibTransId="{B202573D-A1E2-4E76-B45C-4BAF4B187D2F}"/>
    <dgm:cxn modelId="{6EAE0B0B-8C99-4FAF-9658-FD90C8AA0F3C}" type="presParOf" srcId="{02271783-1E5E-48B2-9F52-B5DA399F9311}" destId="{78C2CEC7-5631-4DEE-A168-BE78037D20B3}" srcOrd="0" destOrd="0" presId="urn:microsoft.com/office/officeart/2005/8/layout/target3"/>
    <dgm:cxn modelId="{99E4FEBE-A567-48E3-9D75-4AFE4FA06FE8}" type="presParOf" srcId="{02271783-1E5E-48B2-9F52-B5DA399F9311}" destId="{94119CB8-8784-47A4-8BFB-6BF92B21FCFF}" srcOrd="1" destOrd="0" presId="urn:microsoft.com/office/officeart/2005/8/layout/target3"/>
    <dgm:cxn modelId="{024C6B81-68F8-48E6-A110-3A9B03FA79B0}" type="presParOf" srcId="{02271783-1E5E-48B2-9F52-B5DA399F9311}" destId="{A8A82CBD-BCED-424B-AD59-B9E8F24A6BF4}" srcOrd="2" destOrd="0" presId="urn:microsoft.com/office/officeart/2005/8/layout/target3"/>
    <dgm:cxn modelId="{1CE15FC6-8A8F-4202-9C47-A63B2E9CE0D7}" type="presParOf" srcId="{02271783-1E5E-48B2-9F52-B5DA399F9311}" destId="{3155E963-C4E1-4E3C-BDB7-5AA26502B84A}" srcOrd="3" destOrd="0" presId="urn:microsoft.com/office/officeart/2005/8/layout/target3"/>
    <dgm:cxn modelId="{28CAB92F-785B-4F05-9DF2-D457EA6AAC49}" type="presParOf" srcId="{02271783-1E5E-48B2-9F52-B5DA399F9311}" destId="{2BF9B683-0559-42DB-ABC2-591F31E8B966}" srcOrd="4" destOrd="0" presId="urn:microsoft.com/office/officeart/2005/8/layout/target3"/>
    <dgm:cxn modelId="{81AC2BBF-C0FD-4FFF-B4DD-C439EBF923A0}" type="presParOf" srcId="{02271783-1E5E-48B2-9F52-B5DA399F9311}" destId="{5F9B09FE-8933-49FF-A941-1EF6EF8EAE6C}" srcOrd="5" destOrd="0" presId="urn:microsoft.com/office/officeart/2005/8/layout/target3"/>
    <dgm:cxn modelId="{057753E6-9C7A-410C-878A-3E7E6D74A673}" type="presParOf" srcId="{02271783-1E5E-48B2-9F52-B5DA399F9311}" destId="{F780854D-A2CE-4389-9BA7-9991A5B18371}" srcOrd="6" destOrd="0" presId="urn:microsoft.com/office/officeart/2005/8/layout/target3"/>
    <dgm:cxn modelId="{C7A33D88-C728-4D7E-84FF-A839E1826BC8}" type="presParOf" srcId="{02271783-1E5E-48B2-9F52-B5DA399F9311}" destId="{5C28E6F5-302A-4FB3-9A74-D6663AA77C32}" srcOrd="7" destOrd="0" presId="urn:microsoft.com/office/officeart/2005/8/layout/target3"/>
    <dgm:cxn modelId="{83C4DE45-2807-4DF0-AC46-DEC831D891D2}" type="presParOf" srcId="{02271783-1E5E-48B2-9F52-B5DA399F9311}" destId="{C51A3A08-0A23-48F2-8E6D-750554570E0D}" srcOrd="8" destOrd="0" presId="urn:microsoft.com/office/officeart/2005/8/layout/target3"/>
    <dgm:cxn modelId="{74BEC002-8D65-4D35-9EE1-31BAA5DDC748}" type="presParOf" srcId="{02271783-1E5E-48B2-9F52-B5DA399F9311}" destId="{D5304083-8503-4EB5-A45E-9F113D62153A}" srcOrd="9" destOrd="0" presId="urn:microsoft.com/office/officeart/2005/8/layout/target3"/>
    <dgm:cxn modelId="{46707F4F-1A7D-4833-8079-9A213A2570FE}" type="presParOf" srcId="{02271783-1E5E-48B2-9F52-B5DA399F9311}" destId="{2B0F489F-8D2F-4681-890A-AC0BF273138A}" srcOrd="10" destOrd="0" presId="urn:microsoft.com/office/officeart/2005/8/layout/target3"/>
    <dgm:cxn modelId="{E04FDEB2-2BB2-43FB-8714-10754AA96252}" type="presParOf" srcId="{02271783-1E5E-48B2-9F52-B5DA399F9311}" destId="{659784E7-FC55-4E5F-BA81-6742045AC76A}" srcOrd="11" destOrd="0" presId="urn:microsoft.com/office/officeart/2005/8/layout/target3"/>
    <dgm:cxn modelId="{2B9FDC5C-A22B-4749-8B8F-2BBDC5AE7073}" type="presParOf" srcId="{02271783-1E5E-48B2-9F52-B5DA399F9311}" destId="{D1A37AD7-687F-4D81-B620-9DCD6EDE2639}" srcOrd="12" destOrd="0" presId="urn:microsoft.com/office/officeart/2005/8/layout/target3"/>
    <dgm:cxn modelId="{F5F32E23-70BB-4D97-B4FF-7BDC0A7C8AE1}" type="presParOf" srcId="{02271783-1E5E-48B2-9F52-B5DA399F9311}" destId="{9CBF27B6-C341-4BB4-A9CD-4D8BBB74FDC8}" srcOrd="13" destOrd="0" presId="urn:microsoft.com/office/officeart/2005/8/layout/target3"/>
    <dgm:cxn modelId="{54976D71-69DA-4262-AB1D-8691F269F10D}" type="presParOf" srcId="{02271783-1E5E-48B2-9F52-B5DA399F9311}" destId="{291CC909-FD72-43EA-9956-38ACBDEE418E}"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CD0DF7-E06C-4A66-901D-33902AC80775}"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08F290C4-D383-4C3D-A66A-7E4D75B6BE78}">
      <dgm:prSet phldrT="[Text]" custT="1"/>
      <dgm:spPr/>
      <dgm:t>
        <a:bodyPr/>
        <a:lstStyle/>
        <a:p>
          <a:r>
            <a:rPr lang="en-US" sz="1400" b="1" dirty="0">
              <a:solidFill>
                <a:srgbClr val="0070C0"/>
              </a:solidFill>
              <a:latin typeface="Segoe UI" pitchFamily="34" charset="0"/>
              <a:cs typeface="Segoe UI" pitchFamily="34" charset="0"/>
            </a:rPr>
            <a:t>Training and mentoring services
Online registration of projects</a:t>
          </a:r>
          <a:endParaRPr lang="en-US" sz="1400" b="1" dirty="0">
            <a:solidFill>
              <a:srgbClr val="0070C0"/>
            </a:solidFill>
            <a:latin typeface="Segoe UI" pitchFamily="34" charset="0"/>
            <a:ea typeface="Segoe UI" pitchFamily="34" charset="0"/>
            <a:cs typeface="Segoe UI" pitchFamily="34" charset="0"/>
          </a:endParaRPr>
        </a:p>
      </dgm:t>
    </dgm:pt>
    <dgm:pt modelId="{38E7C17F-DF08-41B9-BD22-60093C7CF36E}" type="parTrans" cxnId="{CB38E8A8-4DC3-4112-98A4-72B616B0E0E6}">
      <dgm:prSet/>
      <dgm:spPr/>
      <dgm:t>
        <a:bodyPr/>
        <a:lstStyle/>
        <a:p>
          <a:endParaRPr lang="en-US"/>
        </a:p>
      </dgm:t>
    </dgm:pt>
    <dgm:pt modelId="{9C1B13E7-D8BF-44A6-AEE7-72C1E645474D}" type="sibTrans" cxnId="{CB38E8A8-4DC3-4112-98A4-72B616B0E0E6}">
      <dgm:prSet/>
      <dgm:spPr/>
      <dgm:t>
        <a:bodyPr/>
        <a:lstStyle/>
        <a:p>
          <a:endParaRPr lang="en-US"/>
        </a:p>
      </dgm:t>
    </dgm:pt>
    <dgm:pt modelId="{A9CDA7F4-AA87-4AB0-AC95-A6DD71987DE5}">
      <dgm:prSet phldrT="[Text]" custT="1"/>
      <dgm:spPr/>
      <dgm:t>
        <a:bodyPr/>
        <a:lstStyle/>
        <a:p>
          <a:r>
            <a:rPr lang="az-Latn-AZ" sz="1400" b="1" dirty="0" err="1">
              <a:latin typeface="Segoe UI" pitchFamily="34" charset="0"/>
              <a:cs typeface="Segoe UI" pitchFamily="34" charset="0"/>
            </a:rPr>
            <a:t>With</a:t>
          </a:r>
          <a:r>
            <a:rPr lang="az-Latn-AZ" sz="1400" b="1" dirty="0">
              <a:latin typeface="Segoe UI" pitchFamily="34" charset="0"/>
              <a:cs typeface="Segoe UI" pitchFamily="34" charset="0"/>
            </a:rPr>
            <a:t> professional </a:t>
          </a:r>
          <a:r>
            <a:rPr lang="az-Latn-AZ" sz="1400" b="1" dirty="0" err="1">
              <a:latin typeface="Segoe UI" pitchFamily="34" charset="0"/>
              <a:cs typeface="Segoe UI" pitchFamily="34" charset="0"/>
            </a:rPr>
            <a:t>jury</a:t>
          </a:r>
          <a:endParaRPr lang="en-US" sz="1400" b="1" dirty="0">
            <a:latin typeface="Segoe UI" pitchFamily="34" charset="0"/>
            <a:ea typeface="Segoe UI" pitchFamily="34" charset="0"/>
            <a:cs typeface="Segoe UI" pitchFamily="34" charset="0"/>
          </a:endParaRPr>
        </a:p>
      </dgm:t>
    </dgm:pt>
    <dgm:pt modelId="{426DA847-8F8E-4B1F-8F58-7C67D24DB151}" type="parTrans" cxnId="{9F1F4513-69B0-4460-9BDD-26D9DD9E00C6}">
      <dgm:prSet/>
      <dgm:spPr/>
      <dgm:t>
        <a:bodyPr/>
        <a:lstStyle/>
        <a:p>
          <a:endParaRPr lang="en-US"/>
        </a:p>
      </dgm:t>
    </dgm:pt>
    <dgm:pt modelId="{2143930F-DDCC-4EBC-A915-64F76F5B125D}" type="sibTrans" cxnId="{9F1F4513-69B0-4460-9BDD-26D9DD9E00C6}">
      <dgm:prSet/>
      <dgm:spPr/>
      <dgm:t>
        <a:bodyPr/>
        <a:lstStyle/>
        <a:p>
          <a:endParaRPr lang="en-US"/>
        </a:p>
      </dgm:t>
    </dgm:pt>
    <dgm:pt modelId="{C099A715-527A-4B88-9C20-B29C5D3FB74C}">
      <dgm:prSet phldrT="[Text]" custT="1"/>
      <dgm:spPr/>
      <dgm:t>
        <a:bodyPr/>
        <a:lstStyle/>
        <a:p>
          <a:r>
            <a:rPr lang="en-US" sz="1400" b="1" dirty="0">
              <a:solidFill>
                <a:srgbClr val="0070C0"/>
              </a:solidFill>
              <a:latin typeface="Segoe UI" pitchFamily="34" charset="0"/>
              <a:cs typeface="Segoe UI" pitchFamily="34" charset="0"/>
            </a:rPr>
            <a:t>Evaluation of projects
Training and mentoring services</a:t>
          </a:r>
          <a:endParaRPr lang="en-US" sz="1400" b="1" dirty="0">
            <a:solidFill>
              <a:srgbClr val="0070C0"/>
            </a:solidFill>
            <a:latin typeface="Segoe UI" pitchFamily="34" charset="0"/>
            <a:ea typeface="Segoe UI" pitchFamily="34" charset="0"/>
            <a:cs typeface="Segoe UI" pitchFamily="34" charset="0"/>
          </a:endParaRPr>
        </a:p>
      </dgm:t>
    </dgm:pt>
    <dgm:pt modelId="{07F4C305-AC5C-4822-BEF7-E6E64D4B08AC}" type="parTrans" cxnId="{079C9BA8-3BE1-41AB-B5F4-DBEE6ED1CBEF}">
      <dgm:prSet/>
      <dgm:spPr/>
      <dgm:t>
        <a:bodyPr/>
        <a:lstStyle/>
        <a:p>
          <a:endParaRPr lang="en-US"/>
        </a:p>
      </dgm:t>
    </dgm:pt>
    <dgm:pt modelId="{7F3C0CC7-3EFD-4E58-A040-E614B0F82604}" type="sibTrans" cxnId="{079C9BA8-3BE1-41AB-B5F4-DBEE6ED1CBEF}">
      <dgm:prSet/>
      <dgm:spPr/>
      <dgm:t>
        <a:bodyPr/>
        <a:lstStyle/>
        <a:p>
          <a:endParaRPr lang="en-US"/>
        </a:p>
      </dgm:t>
    </dgm:pt>
    <dgm:pt modelId="{5FB4E29E-CA9E-4E29-BB93-3D8CC5D77350}">
      <dgm:prSet phldrT="[Text]" custT="1"/>
      <dgm:spPr/>
      <dgm:t>
        <a:bodyPr/>
        <a:lstStyle/>
        <a:p>
          <a:r>
            <a:rPr lang="en-US" sz="1400" b="1" dirty="0">
              <a:latin typeface="Segoe UI" pitchFamily="34" charset="0"/>
              <a:cs typeface="Segoe UI" pitchFamily="34" charset="0"/>
            </a:rPr>
            <a:t>With BEU and other stakeholders</a:t>
          </a:r>
          <a:endParaRPr lang="en-US" sz="1400" b="1" dirty="0">
            <a:latin typeface="Segoe UI" pitchFamily="34" charset="0"/>
            <a:ea typeface="Segoe UI" pitchFamily="34" charset="0"/>
            <a:cs typeface="Segoe UI" pitchFamily="34" charset="0"/>
          </a:endParaRPr>
        </a:p>
      </dgm:t>
    </dgm:pt>
    <dgm:pt modelId="{7FE3F529-3C69-4424-ACA8-DA78680BAA69}" type="parTrans" cxnId="{519AA9B8-1D97-43C8-9632-D46163E786F5}">
      <dgm:prSet/>
      <dgm:spPr/>
      <dgm:t>
        <a:bodyPr/>
        <a:lstStyle/>
        <a:p>
          <a:endParaRPr lang="en-US"/>
        </a:p>
      </dgm:t>
    </dgm:pt>
    <dgm:pt modelId="{FB7016A0-F647-4D04-8444-DB685B566BA8}" type="sibTrans" cxnId="{519AA9B8-1D97-43C8-9632-D46163E786F5}">
      <dgm:prSet/>
      <dgm:spPr/>
      <dgm:t>
        <a:bodyPr/>
        <a:lstStyle/>
        <a:p>
          <a:endParaRPr lang="en-US"/>
        </a:p>
      </dgm:t>
    </dgm:pt>
    <dgm:pt modelId="{C6A6D001-8A50-4B35-942D-24F9A9D0CFAA}">
      <dgm:prSet phldrT="[Text]" custT="1"/>
      <dgm:spPr/>
      <dgm:t>
        <a:bodyPr/>
        <a:lstStyle/>
        <a:p>
          <a:r>
            <a:rPr lang="en-US" sz="1400" b="1" dirty="0">
              <a:solidFill>
                <a:srgbClr val="0070C0"/>
              </a:solidFill>
              <a:latin typeface="Segoe UI" pitchFamily="34" charset="0"/>
              <a:cs typeface="Segoe UI" pitchFamily="34" charset="0"/>
            </a:rPr>
            <a:t>Organization of incubation and acceleration services</a:t>
          </a:r>
          <a:endParaRPr lang="en-US" sz="1400" b="1" dirty="0">
            <a:solidFill>
              <a:srgbClr val="0070C0"/>
            </a:solidFill>
            <a:latin typeface="Segoe UI" pitchFamily="34" charset="0"/>
            <a:ea typeface="Segoe UI" pitchFamily="34" charset="0"/>
            <a:cs typeface="Segoe UI" pitchFamily="34" charset="0"/>
          </a:endParaRPr>
        </a:p>
      </dgm:t>
    </dgm:pt>
    <dgm:pt modelId="{418EB923-BAC4-4728-B1B7-91C482AE1B73}" type="parTrans" cxnId="{870C8E14-E4C5-4575-A6F6-DC7409216280}">
      <dgm:prSet/>
      <dgm:spPr/>
      <dgm:t>
        <a:bodyPr/>
        <a:lstStyle/>
        <a:p>
          <a:endParaRPr lang="en-US"/>
        </a:p>
      </dgm:t>
    </dgm:pt>
    <dgm:pt modelId="{41FC72CC-B921-46C3-9782-4690F244C75A}" type="sibTrans" cxnId="{870C8E14-E4C5-4575-A6F6-DC7409216280}">
      <dgm:prSet/>
      <dgm:spPr/>
      <dgm:t>
        <a:bodyPr/>
        <a:lstStyle/>
        <a:p>
          <a:endParaRPr lang="en-US"/>
        </a:p>
      </dgm:t>
    </dgm:pt>
    <dgm:pt modelId="{DE783C91-B346-4F39-B8F9-DDE1CC9F9E44}">
      <dgm:prSet phldrT="[Text]" custT="1"/>
      <dgm:spPr/>
      <dgm:t>
        <a:bodyPr/>
        <a:lstStyle/>
        <a:p>
          <a:endParaRPr lang="en-US" sz="1400" b="1" dirty="0">
            <a:solidFill>
              <a:srgbClr val="0070C0"/>
            </a:solidFill>
            <a:latin typeface="Segoe UI" pitchFamily="34" charset="0"/>
            <a:ea typeface="Segoe UI" pitchFamily="34" charset="0"/>
            <a:cs typeface="Segoe UI" pitchFamily="34" charset="0"/>
          </a:endParaRPr>
        </a:p>
      </dgm:t>
    </dgm:pt>
    <dgm:pt modelId="{46CE2803-68D5-4480-B8EF-CA7BF70725C2}" type="parTrans" cxnId="{72DDB6BF-A91A-4B01-9722-6E836FAD384A}">
      <dgm:prSet/>
      <dgm:spPr/>
      <dgm:t>
        <a:bodyPr/>
        <a:lstStyle/>
        <a:p>
          <a:endParaRPr lang="en-US"/>
        </a:p>
      </dgm:t>
    </dgm:pt>
    <dgm:pt modelId="{FC82A4A9-D31E-4C41-8F6D-45F669FEA23A}" type="sibTrans" cxnId="{72DDB6BF-A91A-4B01-9722-6E836FAD384A}">
      <dgm:prSet/>
      <dgm:spPr/>
      <dgm:t>
        <a:bodyPr/>
        <a:lstStyle/>
        <a:p>
          <a:endParaRPr lang="en-US"/>
        </a:p>
      </dgm:t>
    </dgm:pt>
    <dgm:pt modelId="{F3907C9B-770A-4A91-9E7B-A9E78370C81F}">
      <dgm:prSet custT="1"/>
      <dgm:spPr/>
      <dgm:t>
        <a:bodyPr/>
        <a:lstStyle/>
        <a:p>
          <a:r>
            <a:rPr lang="en-US" sz="1400" b="1" dirty="0">
              <a:latin typeface="Segoe UI" pitchFamily="34" charset="0"/>
              <a:cs typeface="Segoe UI" pitchFamily="34" charset="0"/>
            </a:rPr>
            <a:t>With all the actors of the innovation ecosystem</a:t>
          </a:r>
          <a:endParaRPr lang="en-US" sz="1400" b="1" dirty="0">
            <a:latin typeface="Segoe UI" pitchFamily="34" charset="0"/>
            <a:ea typeface="Segoe UI" pitchFamily="34" charset="0"/>
            <a:cs typeface="Segoe UI" pitchFamily="34" charset="0"/>
          </a:endParaRPr>
        </a:p>
      </dgm:t>
    </dgm:pt>
    <dgm:pt modelId="{0C65438C-F3FD-48AD-96FB-11458577FAD8}" type="parTrans" cxnId="{66A5C5F8-4744-4202-A61C-5286B9B3CE3E}">
      <dgm:prSet/>
      <dgm:spPr/>
      <dgm:t>
        <a:bodyPr/>
        <a:lstStyle/>
        <a:p>
          <a:endParaRPr lang="en-US"/>
        </a:p>
      </dgm:t>
    </dgm:pt>
    <dgm:pt modelId="{C58D068B-9BA3-4ECB-9B0D-B8F7C33341D3}" type="sibTrans" cxnId="{66A5C5F8-4744-4202-A61C-5286B9B3CE3E}">
      <dgm:prSet/>
      <dgm:spPr/>
      <dgm:t>
        <a:bodyPr/>
        <a:lstStyle/>
        <a:p>
          <a:endParaRPr lang="en-US"/>
        </a:p>
      </dgm:t>
    </dgm:pt>
    <dgm:pt modelId="{32334F8E-B673-44AE-9373-7048C0A2687D}">
      <dgm:prSet phldrT="[Text]" custT="1"/>
      <dgm:spPr/>
      <dgm:t>
        <a:bodyPr/>
        <a:lstStyle/>
        <a:p>
          <a:endParaRPr lang="en-US" sz="1400" b="1" dirty="0">
            <a:solidFill>
              <a:srgbClr val="0070C0"/>
            </a:solidFill>
            <a:latin typeface="Segoe UI" pitchFamily="34" charset="0"/>
            <a:ea typeface="Segoe UI" pitchFamily="34" charset="0"/>
            <a:cs typeface="Segoe UI" pitchFamily="34" charset="0"/>
          </a:endParaRPr>
        </a:p>
      </dgm:t>
    </dgm:pt>
    <dgm:pt modelId="{6E2CC2AB-CFF6-4138-BFC7-00F6DAFE5939}" type="parTrans" cxnId="{7D67D032-21CE-43CC-9377-F7471F7E7B86}">
      <dgm:prSet/>
      <dgm:spPr/>
      <dgm:t>
        <a:bodyPr/>
        <a:lstStyle/>
        <a:p>
          <a:endParaRPr lang="en-US"/>
        </a:p>
      </dgm:t>
    </dgm:pt>
    <dgm:pt modelId="{1846BBF9-DF9C-424F-AFB8-4DB8D7225E77}" type="sibTrans" cxnId="{7D67D032-21CE-43CC-9377-F7471F7E7B86}">
      <dgm:prSet/>
      <dgm:spPr/>
      <dgm:t>
        <a:bodyPr/>
        <a:lstStyle/>
        <a:p>
          <a:endParaRPr lang="en-US"/>
        </a:p>
      </dgm:t>
    </dgm:pt>
    <dgm:pt modelId="{EAFFFBE1-CA53-4E3C-B30C-8E895ED6F91C}">
      <dgm:prSet custT="1"/>
      <dgm:spPr/>
      <dgm:t>
        <a:bodyPr/>
        <a:lstStyle/>
        <a:p>
          <a:r>
            <a:rPr lang="en-US" sz="1400" b="1" dirty="0">
              <a:solidFill>
                <a:srgbClr val="0070C0"/>
              </a:solidFill>
              <a:latin typeface="Segoe UI" pitchFamily="34" charset="0"/>
              <a:cs typeface="Segoe UI" pitchFamily="34" charset="0"/>
            </a:rPr>
            <a:t>Organization of Demo and Awarding event</a:t>
          </a:r>
          <a:endParaRPr lang="en-US" sz="1400" b="1" dirty="0">
            <a:solidFill>
              <a:srgbClr val="0070C0"/>
            </a:solidFill>
            <a:latin typeface="Segoe UI" pitchFamily="34" charset="0"/>
            <a:ea typeface="Segoe UI" pitchFamily="34" charset="0"/>
            <a:cs typeface="Segoe UI" pitchFamily="34" charset="0"/>
          </a:endParaRPr>
        </a:p>
      </dgm:t>
    </dgm:pt>
    <dgm:pt modelId="{31328FF6-07F6-49E5-9A67-8C59A657A7E1}" type="parTrans" cxnId="{EAD2095F-228E-4D25-A61C-7FD864C3178B}">
      <dgm:prSet/>
      <dgm:spPr/>
      <dgm:t>
        <a:bodyPr/>
        <a:lstStyle/>
        <a:p>
          <a:endParaRPr lang="en-US"/>
        </a:p>
      </dgm:t>
    </dgm:pt>
    <dgm:pt modelId="{44295901-D7D0-45DD-915C-0ED757DD144A}" type="sibTrans" cxnId="{EAD2095F-228E-4D25-A61C-7FD864C3178B}">
      <dgm:prSet/>
      <dgm:spPr/>
      <dgm:t>
        <a:bodyPr/>
        <a:lstStyle/>
        <a:p>
          <a:endParaRPr lang="en-US"/>
        </a:p>
      </dgm:t>
    </dgm:pt>
    <dgm:pt modelId="{F5EEE7D9-C77E-4620-9BF9-45319375F9BB}">
      <dgm:prSet phldrT="[Text]" custT="1"/>
      <dgm:spPr/>
      <dgm:t>
        <a:bodyPr/>
        <a:lstStyle/>
        <a:p>
          <a:r>
            <a:rPr lang="en-US" sz="1400" b="1" dirty="0">
              <a:latin typeface="Segoe UI" pitchFamily="34" charset="0"/>
              <a:ea typeface="Segoe UI" pitchFamily="34" charset="0"/>
              <a:cs typeface="Segoe UI" pitchFamily="34" charset="0"/>
              <a:hlinkClick xmlns:r="http://schemas.openxmlformats.org/officeDocument/2006/relationships" r:id="rId1"/>
            </a:rPr>
            <a:t>www.yenifikir.az</a:t>
          </a:r>
          <a:r>
            <a:rPr lang="en-US" sz="1400" b="1" dirty="0">
              <a:latin typeface="Segoe UI" pitchFamily="34" charset="0"/>
              <a:ea typeface="Segoe UI" pitchFamily="34" charset="0"/>
              <a:cs typeface="Segoe UI" pitchFamily="34" charset="0"/>
            </a:rPr>
            <a:t> </a:t>
          </a:r>
        </a:p>
      </dgm:t>
    </dgm:pt>
    <dgm:pt modelId="{34A1E43C-20D8-4D0C-92BB-F103A2D36CB1}" type="sibTrans" cxnId="{AA8448C5-B13D-4DCC-8F25-C9825D7229F1}">
      <dgm:prSet/>
      <dgm:spPr/>
      <dgm:t>
        <a:bodyPr/>
        <a:lstStyle/>
        <a:p>
          <a:endParaRPr lang="en-US"/>
        </a:p>
      </dgm:t>
    </dgm:pt>
    <dgm:pt modelId="{64E74B14-8EE2-433A-AE31-482E699AB08F}" type="parTrans" cxnId="{AA8448C5-B13D-4DCC-8F25-C9825D7229F1}">
      <dgm:prSet/>
      <dgm:spPr/>
      <dgm:t>
        <a:bodyPr/>
        <a:lstStyle/>
        <a:p>
          <a:endParaRPr lang="en-US"/>
        </a:p>
      </dgm:t>
    </dgm:pt>
    <dgm:pt modelId="{735BFE39-041D-45E2-A6C6-F5AFF80A2E87}" type="pres">
      <dgm:prSet presAssocID="{FCCD0DF7-E06C-4A66-901D-33902AC80775}" presName="Name0" presStyleCnt="0">
        <dgm:presLayoutVars>
          <dgm:dir/>
          <dgm:animLvl val="lvl"/>
          <dgm:resizeHandles val="exact"/>
        </dgm:presLayoutVars>
      </dgm:prSet>
      <dgm:spPr/>
    </dgm:pt>
    <dgm:pt modelId="{D07D31FC-209D-4B12-9FB4-7C8816530B32}" type="pres">
      <dgm:prSet presAssocID="{FCCD0DF7-E06C-4A66-901D-33902AC80775}" presName="tSp" presStyleCnt="0"/>
      <dgm:spPr/>
    </dgm:pt>
    <dgm:pt modelId="{26D26640-F1A1-4191-9821-05BF2950AED0}" type="pres">
      <dgm:prSet presAssocID="{FCCD0DF7-E06C-4A66-901D-33902AC80775}" presName="bSp" presStyleCnt="0"/>
      <dgm:spPr/>
    </dgm:pt>
    <dgm:pt modelId="{4684168D-0982-48F1-B2F6-1ABA15FE0AEA}" type="pres">
      <dgm:prSet presAssocID="{FCCD0DF7-E06C-4A66-901D-33902AC80775}" presName="process" presStyleCnt="0"/>
      <dgm:spPr/>
    </dgm:pt>
    <dgm:pt modelId="{85FBAD1F-06F7-4FBA-BC45-314C30F183C4}" type="pres">
      <dgm:prSet presAssocID="{F5EEE7D9-C77E-4620-9BF9-45319375F9BB}" presName="composite1" presStyleCnt="0"/>
      <dgm:spPr/>
    </dgm:pt>
    <dgm:pt modelId="{5B85D5A5-03C9-4908-B1E9-D36AB631BF07}" type="pres">
      <dgm:prSet presAssocID="{F5EEE7D9-C77E-4620-9BF9-45319375F9BB}" presName="dummyNode1" presStyleLbl="node1" presStyleIdx="0" presStyleCnt="4"/>
      <dgm:spPr/>
    </dgm:pt>
    <dgm:pt modelId="{23559A31-4341-4418-8C31-FB4DF4A29935}" type="pres">
      <dgm:prSet presAssocID="{F5EEE7D9-C77E-4620-9BF9-45319375F9BB}" presName="childNode1" presStyleLbl="bgAcc1" presStyleIdx="0" presStyleCnt="4">
        <dgm:presLayoutVars>
          <dgm:bulletEnabled val="1"/>
        </dgm:presLayoutVars>
      </dgm:prSet>
      <dgm:spPr/>
    </dgm:pt>
    <dgm:pt modelId="{63629583-A346-452E-8660-790E8A90D927}" type="pres">
      <dgm:prSet presAssocID="{F5EEE7D9-C77E-4620-9BF9-45319375F9BB}" presName="childNode1tx" presStyleLbl="bgAcc1" presStyleIdx="0" presStyleCnt="4">
        <dgm:presLayoutVars>
          <dgm:bulletEnabled val="1"/>
        </dgm:presLayoutVars>
      </dgm:prSet>
      <dgm:spPr/>
    </dgm:pt>
    <dgm:pt modelId="{8C5A661A-819E-4862-B90C-EC1C2AF065AC}" type="pres">
      <dgm:prSet presAssocID="{F5EEE7D9-C77E-4620-9BF9-45319375F9BB}" presName="parentNode1" presStyleLbl="node1" presStyleIdx="0" presStyleCnt="4">
        <dgm:presLayoutVars>
          <dgm:chMax val="1"/>
          <dgm:bulletEnabled val="1"/>
        </dgm:presLayoutVars>
      </dgm:prSet>
      <dgm:spPr/>
    </dgm:pt>
    <dgm:pt modelId="{6D834EB8-E0F6-407C-B3A2-F334E1B3EA75}" type="pres">
      <dgm:prSet presAssocID="{F5EEE7D9-C77E-4620-9BF9-45319375F9BB}" presName="connSite1" presStyleCnt="0"/>
      <dgm:spPr/>
    </dgm:pt>
    <dgm:pt modelId="{4715FECA-00E0-4CAD-859A-1771A173B388}" type="pres">
      <dgm:prSet presAssocID="{34A1E43C-20D8-4D0C-92BB-F103A2D36CB1}" presName="Name9" presStyleLbl="sibTrans2D1" presStyleIdx="0" presStyleCnt="3"/>
      <dgm:spPr/>
    </dgm:pt>
    <dgm:pt modelId="{0DADEA84-825D-4ED6-8AFA-4E92A6DE6697}" type="pres">
      <dgm:prSet presAssocID="{A9CDA7F4-AA87-4AB0-AC95-A6DD71987DE5}" presName="composite2" presStyleCnt="0"/>
      <dgm:spPr/>
    </dgm:pt>
    <dgm:pt modelId="{962F5EED-136F-4547-AD30-5A4A53896706}" type="pres">
      <dgm:prSet presAssocID="{A9CDA7F4-AA87-4AB0-AC95-A6DD71987DE5}" presName="dummyNode2" presStyleLbl="node1" presStyleIdx="0" presStyleCnt="4"/>
      <dgm:spPr/>
    </dgm:pt>
    <dgm:pt modelId="{BE437ED6-97B7-4287-BBC0-1433486A769F}" type="pres">
      <dgm:prSet presAssocID="{A9CDA7F4-AA87-4AB0-AC95-A6DD71987DE5}" presName="childNode2" presStyleLbl="bgAcc1" presStyleIdx="1" presStyleCnt="4" custScaleX="120667">
        <dgm:presLayoutVars>
          <dgm:bulletEnabled val="1"/>
        </dgm:presLayoutVars>
      </dgm:prSet>
      <dgm:spPr/>
    </dgm:pt>
    <dgm:pt modelId="{5AEA5BFE-7778-4584-A85A-50BD037CDACF}" type="pres">
      <dgm:prSet presAssocID="{A9CDA7F4-AA87-4AB0-AC95-A6DD71987DE5}" presName="childNode2tx" presStyleLbl="bgAcc1" presStyleIdx="1" presStyleCnt="4">
        <dgm:presLayoutVars>
          <dgm:bulletEnabled val="1"/>
        </dgm:presLayoutVars>
      </dgm:prSet>
      <dgm:spPr/>
    </dgm:pt>
    <dgm:pt modelId="{4F75FB9B-7007-4F8F-A9E2-9C95304294C9}" type="pres">
      <dgm:prSet presAssocID="{A9CDA7F4-AA87-4AB0-AC95-A6DD71987DE5}" presName="parentNode2" presStyleLbl="node1" presStyleIdx="1" presStyleCnt="4">
        <dgm:presLayoutVars>
          <dgm:chMax val="0"/>
          <dgm:bulletEnabled val="1"/>
        </dgm:presLayoutVars>
      </dgm:prSet>
      <dgm:spPr/>
    </dgm:pt>
    <dgm:pt modelId="{440687EA-F79C-450A-9CB7-8E1521A821E7}" type="pres">
      <dgm:prSet presAssocID="{A9CDA7F4-AA87-4AB0-AC95-A6DD71987DE5}" presName="connSite2" presStyleCnt="0"/>
      <dgm:spPr/>
    </dgm:pt>
    <dgm:pt modelId="{0BEFAADC-7E85-4FD9-AF68-A55024AE12BC}" type="pres">
      <dgm:prSet presAssocID="{2143930F-DDCC-4EBC-A915-64F76F5B125D}" presName="Name18" presStyleLbl="sibTrans2D1" presStyleIdx="1" presStyleCnt="3"/>
      <dgm:spPr/>
    </dgm:pt>
    <dgm:pt modelId="{CC4B29BC-D8CC-4920-8CA8-EE1CA6A3573C}" type="pres">
      <dgm:prSet presAssocID="{F3907C9B-770A-4A91-9E7B-A9E78370C81F}" presName="composite1" presStyleCnt="0"/>
      <dgm:spPr/>
    </dgm:pt>
    <dgm:pt modelId="{296B58A1-9C59-4B96-9D5D-A022513353E9}" type="pres">
      <dgm:prSet presAssocID="{F3907C9B-770A-4A91-9E7B-A9E78370C81F}" presName="dummyNode1" presStyleLbl="node1" presStyleIdx="1" presStyleCnt="4"/>
      <dgm:spPr/>
    </dgm:pt>
    <dgm:pt modelId="{32C54F88-D6DE-442E-86A7-655716BBFF02}" type="pres">
      <dgm:prSet presAssocID="{F3907C9B-770A-4A91-9E7B-A9E78370C81F}" presName="childNode1" presStyleLbl="bgAcc1" presStyleIdx="2" presStyleCnt="4">
        <dgm:presLayoutVars>
          <dgm:bulletEnabled val="1"/>
        </dgm:presLayoutVars>
      </dgm:prSet>
      <dgm:spPr/>
    </dgm:pt>
    <dgm:pt modelId="{E2F1608A-9FC3-426F-9299-A264076D75D8}" type="pres">
      <dgm:prSet presAssocID="{F3907C9B-770A-4A91-9E7B-A9E78370C81F}" presName="childNode1tx" presStyleLbl="bgAcc1" presStyleIdx="2" presStyleCnt="4">
        <dgm:presLayoutVars>
          <dgm:bulletEnabled val="1"/>
        </dgm:presLayoutVars>
      </dgm:prSet>
      <dgm:spPr/>
    </dgm:pt>
    <dgm:pt modelId="{06BAD60E-9604-46F6-BBCE-382AD0712F67}" type="pres">
      <dgm:prSet presAssocID="{F3907C9B-770A-4A91-9E7B-A9E78370C81F}" presName="parentNode1" presStyleLbl="node1" presStyleIdx="2" presStyleCnt="4">
        <dgm:presLayoutVars>
          <dgm:chMax val="1"/>
          <dgm:bulletEnabled val="1"/>
        </dgm:presLayoutVars>
      </dgm:prSet>
      <dgm:spPr/>
    </dgm:pt>
    <dgm:pt modelId="{E848E527-650E-4F22-9EA5-17655A38B7CC}" type="pres">
      <dgm:prSet presAssocID="{F3907C9B-770A-4A91-9E7B-A9E78370C81F}" presName="connSite1" presStyleCnt="0"/>
      <dgm:spPr/>
    </dgm:pt>
    <dgm:pt modelId="{70D3A638-5154-43B6-95E3-B7B4767EC3E4}" type="pres">
      <dgm:prSet presAssocID="{C58D068B-9BA3-4ECB-9B0D-B8F7C33341D3}" presName="Name9" presStyleLbl="sibTrans2D1" presStyleIdx="2" presStyleCnt="3"/>
      <dgm:spPr/>
    </dgm:pt>
    <dgm:pt modelId="{1BE34959-8309-4446-9490-8A7F7AD5942C}" type="pres">
      <dgm:prSet presAssocID="{5FB4E29E-CA9E-4E29-BB93-3D8CC5D77350}" presName="composite2" presStyleCnt="0"/>
      <dgm:spPr/>
    </dgm:pt>
    <dgm:pt modelId="{56A5F3F9-B738-4B39-BE00-ADE45BC41026}" type="pres">
      <dgm:prSet presAssocID="{5FB4E29E-CA9E-4E29-BB93-3D8CC5D77350}" presName="dummyNode2" presStyleLbl="node1" presStyleIdx="2" presStyleCnt="4"/>
      <dgm:spPr/>
    </dgm:pt>
    <dgm:pt modelId="{BB66331D-96A0-41D2-9906-C853637348DF}" type="pres">
      <dgm:prSet presAssocID="{5FB4E29E-CA9E-4E29-BB93-3D8CC5D77350}" presName="childNode2" presStyleLbl="bgAcc1" presStyleIdx="3" presStyleCnt="4">
        <dgm:presLayoutVars>
          <dgm:bulletEnabled val="1"/>
        </dgm:presLayoutVars>
      </dgm:prSet>
      <dgm:spPr/>
    </dgm:pt>
    <dgm:pt modelId="{5A63998C-7A49-490B-A98C-9DCA8CAC3370}" type="pres">
      <dgm:prSet presAssocID="{5FB4E29E-CA9E-4E29-BB93-3D8CC5D77350}" presName="childNode2tx" presStyleLbl="bgAcc1" presStyleIdx="3" presStyleCnt="4">
        <dgm:presLayoutVars>
          <dgm:bulletEnabled val="1"/>
        </dgm:presLayoutVars>
      </dgm:prSet>
      <dgm:spPr/>
    </dgm:pt>
    <dgm:pt modelId="{35E96BF0-5BA4-47E4-B1BA-489A7BA9D4C1}" type="pres">
      <dgm:prSet presAssocID="{5FB4E29E-CA9E-4E29-BB93-3D8CC5D77350}" presName="parentNode2" presStyleLbl="node1" presStyleIdx="3" presStyleCnt="4">
        <dgm:presLayoutVars>
          <dgm:chMax val="0"/>
          <dgm:bulletEnabled val="1"/>
        </dgm:presLayoutVars>
      </dgm:prSet>
      <dgm:spPr/>
    </dgm:pt>
    <dgm:pt modelId="{30BA116C-F57D-49F7-88EB-E7551CB7743C}" type="pres">
      <dgm:prSet presAssocID="{5FB4E29E-CA9E-4E29-BB93-3D8CC5D77350}" presName="connSite2" presStyleCnt="0"/>
      <dgm:spPr/>
    </dgm:pt>
  </dgm:ptLst>
  <dgm:cxnLst>
    <dgm:cxn modelId="{03D5AB06-8BC8-45CA-ABF5-AAF124A75AF8}" type="presOf" srcId="{C6A6D001-8A50-4B35-942D-24F9A9D0CFAA}" destId="{5A63998C-7A49-490B-A98C-9DCA8CAC3370}" srcOrd="1" destOrd="0" presId="urn:microsoft.com/office/officeart/2005/8/layout/hProcess4"/>
    <dgm:cxn modelId="{601E3D0D-1089-43ED-AA7F-4645E118073D}" type="presOf" srcId="{C099A715-527A-4B88-9C20-B29C5D3FB74C}" destId="{5AEA5BFE-7778-4584-A85A-50BD037CDACF}" srcOrd="1" destOrd="0" presId="urn:microsoft.com/office/officeart/2005/8/layout/hProcess4"/>
    <dgm:cxn modelId="{1F711513-C4B0-4D78-8D01-3547BD273AB7}" type="presOf" srcId="{DE783C91-B346-4F39-B8F9-DDE1CC9F9E44}" destId="{63629583-A346-452E-8660-790E8A90D927}" srcOrd="1" destOrd="1" presId="urn:microsoft.com/office/officeart/2005/8/layout/hProcess4"/>
    <dgm:cxn modelId="{9F1F4513-69B0-4460-9BDD-26D9DD9E00C6}" srcId="{FCCD0DF7-E06C-4A66-901D-33902AC80775}" destId="{A9CDA7F4-AA87-4AB0-AC95-A6DD71987DE5}" srcOrd="1" destOrd="0" parTransId="{426DA847-8F8E-4B1F-8F58-7C67D24DB151}" sibTransId="{2143930F-DDCC-4EBC-A915-64F76F5B125D}"/>
    <dgm:cxn modelId="{870C8E14-E4C5-4575-A6F6-DC7409216280}" srcId="{5FB4E29E-CA9E-4E29-BB93-3D8CC5D77350}" destId="{C6A6D001-8A50-4B35-942D-24F9A9D0CFAA}" srcOrd="0" destOrd="0" parTransId="{418EB923-BAC4-4728-B1B7-91C482AE1B73}" sibTransId="{41FC72CC-B921-46C3-9782-4690F244C75A}"/>
    <dgm:cxn modelId="{82FC051F-FFAA-4FD5-9913-22823261B4C1}" type="presOf" srcId="{FCCD0DF7-E06C-4A66-901D-33902AC80775}" destId="{735BFE39-041D-45E2-A6C6-F5AFF80A2E87}" srcOrd="0" destOrd="0" presId="urn:microsoft.com/office/officeart/2005/8/layout/hProcess4"/>
    <dgm:cxn modelId="{72E2872A-2AD7-4914-A905-F172728A4F2B}" type="presOf" srcId="{F3907C9B-770A-4A91-9E7B-A9E78370C81F}" destId="{06BAD60E-9604-46F6-BBCE-382AD0712F67}" srcOrd="0" destOrd="0" presId="urn:microsoft.com/office/officeart/2005/8/layout/hProcess4"/>
    <dgm:cxn modelId="{765D7F2D-7BBA-45EF-8399-6C5C4D5C1C9F}" type="presOf" srcId="{34A1E43C-20D8-4D0C-92BB-F103A2D36CB1}" destId="{4715FECA-00E0-4CAD-859A-1771A173B388}" srcOrd="0" destOrd="0" presId="urn:microsoft.com/office/officeart/2005/8/layout/hProcess4"/>
    <dgm:cxn modelId="{7D67D032-21CE-43CC-9377-F7471F7E7B86}" srcId="{A9CDA7F4-AA87-4AB0-AC95-A6DD71987DE5}" destId="{32334F8E-B673-44AE-9373-7048C0A2687D}" srcOrd="1" destOrd="0" parTransId="{6E2CC2AB-CFF6-4138-BFC7-00F6DAFE5939}" sibTransId="{1846BBF9-DF9C-424F-AFB8-4DB8D7225E77}"/>
    <dgm:cxn modelId="{8CF81F3F-0D3B-4B67-AF12-5E015CE5DB5E}" type="presOf" srcId="{2143930F-DDCC-4EBC-A915-64F76F5B125D}" destId="{0BEFAADC-7E85-4FD9-AF68-A55024AE12BC}" srcOrd="0" destOrd="0" presId="urn:microsoft.com/office/officeart/2005/8/layout/hProcess4"/>
    <dgm:cxn modelId="{EAD2095F-228E-4D25-A61C-7FD864C3178B}" srcId="{F3907C9B-770A-4A91-9E7B-A9E78370C81F}" destId="{EAFFFBE1-CA53-4E3C-B30C-8E895ED6F91C}" srcOrd="0" destOrd="0" parTransId="{31328FF6-07F6-49E5-9A67-8C59A657A7E1}" sibTransId="{44295901-D7D0-45DD-915C-0ED757DD144A}"/>
    <dgm:cxn modelId="{D50E726D-5850-41D2-9C33-D51F298834C9}" type="presOf" srcId="{EAFFFBE1-CA53-4E3C-B30C-8E895ED6F91C}" destId="{32C54F88-D6DE-442E-86A7-655716BBFF02}" srcOrd="0" destOrd="0" presId="urn:microsoft.com/office/officeart/2005/8/layout/hProcess4"/>
    <dgm:cxn modelId="{CF310C51-DDAA-4D2A-9AB2-C654DFFF9E9E}" type="presOf" srcId="{C6A6D001-8A50-4B35-942D-24F9A9D0CFAA}" destId="{BB66331D-96A0-41D2-9906-C853637348DF}" srcOrd="0" destOrd="0" presId="urn:microsoft.com/office/officeart/2005/8/layout/hProcess4"/>
    <dgm:cxn modelId="{68C21758-DADC-4B7E-B37B-D2AC734AB0D2}" type="presOf" srcId="{F5EEE7D9-C77E-4620-9BF9-45319375F9BB}" destId="{8C5A661A-819E-4862-B90C-EC1C2AF065AC}" srcOrd="0" destOrd="0" presId="urn:microsoft.com/office/officeart/2005/8/layout/hProcess4"/>
    <dgm:cxn modelId="{8FDAB07E-C40E-4BB1-8C7D-A4E16F61FCEE}" type="presOf" srcId="{32334F8E-B673-44AE-9373-7048C0A2687D}" destId="{BE437ED6-97B7-4287-BBC0-1433486A769F}" srcOrd="0" destOrd="1" presId="urn:microsoft.com/office/officeart/2005/8/layout/hProcess4"/>
    <dgm:cxn modelId="{074AD087-7281-4653-AFDC-1C4A5872E612}" type="presOf" srcId="{C099A715-527A-4B88-9C20-B29C5D3FB74C}" destId="{BE437ED6-97B7-4287-BBC0-1433486A769F}" srcOrd="0" destOrd="0" presId="urn:microsoft.com/office/officeart/2005/8/layout/hProcess4"/>
    <dgm:cxn modelId="{D7752799-873C-4E32-9116-CF2162AD3778}" type="presOf" srcId="{08F290C4-D383-4C3D-A66A-7E4D75B6BE78}" destId="{63629583-A346-452E-8660-790E8A90D927}" srcOrd="1" destOrd="0" presId="urn:microsoft.com/office/officeart/2005/8/layout/hProcess4"/>
    <dgm:cxn modelId="{635EC6A0-638A-4221-A665-941CF06569E2}" type="presOf" srcId="{EAFFFBE1-CA53-4E3C-B30C-8E895ED6F91C}" destId="{E2F1608A-9FC3-426F-9299-A264076D75D8}" srcOrd="1" destOrd="0" presId="urn:microsoft.com/office/officeart/2005/8/layout/hProcess4"/>
    <dgm:cxn modelId="{F3F2B3A1-1DF7-48DB-8814-1B5DCCDA2D9A}" type="presOf" srcId="{A9CDA7F4-AA87-4AB0-AC95-A6DD71987DE5}" destId="{4F75FB9B-7007-4F8F-A9E2-9C95304294C9}" srcOrd="0" destOrd="0" presId="urn:microsoft.com/office/officeart/2005/8/layout/hProcess4"/>
    <dgm:cxn modelId="{079C9BA8-3BE1-41AB-B5F4-DBEE6ED1CBEF}" srcId="{A9CDA7F4-AA87-4AB0-AC95-A6DD71987DE5}" destId="{C099A715-527A-4B88-9C20-B29C5D3FB74C}" srcOrd="0" destOrd="0" parTransId="{07F4C305-AC5C-4822-BEF7-E6E64D4B08AC}" sibTransId="{7F3C0CC7-3EFD-4E58-A040-E614B0F82604}"/>
    <dgm:cxn modelId="{CB38E8A8-4DC3-4112-98A4-72B616B0E0E6}" srcId="{F5EEE7D9-C77E-4620-9BF9-45319375F9BB}" destId="{08F290C4-D383-4C3D-A66A-7E4D75B6BE78}" srcOrd="0" destOrd="0" parTransId="{38E7C17F-DF08-41B9-BD22-60093C7CF36E}" sibTransId="{9C1B13E7-D8BF-44A6-AEE7-72C1E645474D}"/>
    <dgm:cxn modelId="{194280AF-310F-4493-B3AB-4D6D17AEAC01}" type="presOf" srcId="{32334F8E-B673-44AE-9373-7048C0A2687D}" destId="{5AEA5BFE-7778-4584-A85A-50BD037CDACF}" srcOrd="1" destOrd="1" presId="urn:microsoft.com/office/officeart/2005/8/layout/hProcess4"/>
    <dgm:cxn modelId="{519AA9B8-1D97-43C8-9632-D46163E786F5}" srcId="{FCCD0DF7-E06C-4A66-901D-33902AC80775}" destId="{5FB4E29E-CA9E-4E29-BB93-3D8CC5D77350}" srcOrd="3" destOrd="0" parTransId="{7FE3F529-3C69-4424-ACA8-DA78680BAA69}" sibTransId="{FB7016A0-F647-4D04-8444-DB685B566BA8}"/>
    <dgm:cxn modelId="{72DDB6BF-A91A-4B01-9722-6E836FAD384A}" srcId="{F5EEE7D9-C77E-4620-9BF9-45319375F9BB}" destId="{DE783C91-B346-4F39-B8F9-DDE1CC9F9E44}" srcOrd="1" destOrd="0" parTransId="{46CE2803-68D5-4480-B8EF-CA7BF70725C2}" sibTransId="{FC82A4A9-D31E-4C41-8F6D-45F669FEA23A}"/>
    <dgm:cxn modelId="{16B1EABF-FBF8-4356-8B6F-B68835C9DEAA}" type="presOf" srcId="{C58D068B-9BA3-4ECB-9B0D-B8F7C33341D3}" destId="{70D3A638-5154-43B6-95E3-B7B4767EC3E4}" srcOrd="0" destOrd="0" presId="urn:microsoft.com/office/officeart/2005/8/layout/hProcess4"/>
    <dgm:cxn modelId="{AA8448C5-B13D-4DCC-8F25-C9825D7229F1}" srcId="{FCCD0DF7-E06C-4A66-901D-33902AC80775}" destId="{F5EEE7D9-C77E-4620-9BF9-45319375F9BB}" srcOrd="0" destOrd="0" parTransId="{64E74B14-8EE2-433A-AE31-482E699AB08F}" sibTransId="{34A1E43C-20D8-4D0C-92BB-F103A2D36CB1}"/>
    <dgm:cxn modelId="{753056C5-DD87-4E2D-97CC-44264D3CB6B1}" type="presOf" srcId="{5FB4E29E-CA9E-4E29-BB93-3D8CC5D77350}" destId="{35E96BF0-5BA4-47E4-B1BA-489A7BA9D4C1}" srcOrd="0" destOrd="0" presId="urn:microsoft.com/office/officeart/2005/8/layout/hProcess4"/>
    <dgm:cxn modelId="{A43D6EE3-DAC6-4412-8423-6FBB66A3C92F}" type="presOf" srcId="{08F290C4-D383-4C3D-A66A-7E4D75B6BE78}" destId="{23559A31-4341-4418-8C31-FB4DF4A29935}" srcOrd="0" destOrd="0" presId="urn:microsoft.com/office/officeart/2005/8/layout/hProcess4"/>
    <dgm:cxn modelId="{10D6F7EB-329D-4138-BF59-44A34932A7F6}" type="presOf" srcId="{DE783C91-B346-4F39-B8F9-DDE1CC9F9E44}" destId="{23559A31-4341-4418-8C31-FB4DF4A29935}" srcOrd="0" destOrd="1" presId="urn:microsoft.com/office/officeart/2005/8/layout/hProcess4"/>
    <dgm:cxn modelId="{66A5C5F8-4744-4202-A61C-5286B9B3CE3E}" srcId="{FCCD0DF7-E06C-4A66-901D-33902AC80775}" destId="{F3907C9B-770A-4A91-9E7B-A9E78370C81F}" srcOrd="2" destOrd="0" parTransId="{0C65438C-F3FD-48AD-96FB-11458577FAD8}" sibTransId="{C58D068B-9BA3-4ECB-9B0D-B8F7C33341D3}"/>
    <dgm:cxn modelId="{BB3315C5-E223-49B8-85D3-1EDB8D394099}" type="presParOf" srcId="{735BFE39-041D-45E2-A6C6-F5AFF80A2E87}" destId="{D07D31FC-209D-4B12-9FB4-7C8816530B32}" srcOrd="0" destOrd="0" presId="urn:microsoft.com/office/officeart/2005/8/layout/hProcess4"/>
    <dgm:cxn modelId="{226AC951-6F8B-4E40-8311-B9D6B1B57788}" type="presParOf" srcId="{735BFE39-041D-45E2-A6C6-F5AFF80A2E87}" destId="{26D26640-F1A1-4191-9821-05BF2950AED0}" srcOrd="1" destOrd="0" presId="urn:microsoft.com/office/officeart/2005/8/layout/hProcess4"/>
    <dgm:cxn modelId="{302D4D69-2012-416F-AE29-8626EAD8DD15}" type="presParOf" srcId="{735BFE39-041D-45E2-A6C6-F5AFF80A2E87}" destId="{4684168D-0982-48F1-B2F6-1ABA15FE0AEA}" srcOrd="2" destOrd="0" presId="urn:microsoft.com/office/officeart/2005/8/layout/hProcess4"/>
    <dgm:cxn modelId="{CAF0E3AF-E282-4045-8168-991FE33A0F6C}" type="presParOf" srcId="{4684168D-0982-48F1-B2F6-1ABA15FE0AEA}" destId="{85FBAD1F-06F7-4FBA-BC45-314C30F183C4}" srcOrd="0" destOrd="0" presId="urn:microsoft.com/office/officeart/2005/8/layout/hProcess4"/>
    <dgm:cxn modelId="{A4073DDC-6C28-4469-A753-9D6228A78CDB}" type="presParOf" srcId="{85FBAD1F-06F7-4FBA-BC45-314C30F183C4}" destId="{5B85D5A5-03C9-4908-B1E9-D36AB631BF07}" srcOrd="0" destOrd="0" presId="urn:microsoft.com/office/officeart/2005/8/layout/hProcess4"/>
    <dgm:cxn modelId="{016E986B-1933-495D-991B-A784489036CF}" type="presParOf" srcId="{85FBAD1F-06F7-4FBA-BC45-314C30F183C4}" destId="{23559A31-4341-4418-8C31-FB4DF4A29935}" srcOrd="1" destOrd="0" presId="urn:microsoft.com/office/officeart/2005/8/layout/hProcess4"/>
    <dgm:cxn modelId="{7A12A0E9-2A4F-46F8-8523-013BF79E695A}" type="presParOf" srcId="{85FBAD1F-06F7-4FBA-BC45-314C30F183C4}" destId="{63629583-A346-452E-8660-790E8A90D927}" srcOrd="2" destOrd="0" presId="urn:microsoft.com/office/officeart/2005/8/layout/hProcess4"/>
    <dgm:cxn modelId="{E845859C-F1D5-4249-A0E4-84A9CA2DF517}" type="presParOf" srcId="{85FBAD1F-06F7-4FBA-BC45-314C30F183C4}" destId="{8C5A661A-819E-4862-B90C-EC1C2AF065AC}" srcOrd="3" destOrd="0" presId="urn:microsoft.com/office/officeart/2005/8/layout/hProcess4"/>
    <dgm:cxn modelId="{CCB3D06D-D739-4B4C-BC31-563FC12A8A7B}" type="presParOf" srcId="{85FBAD1F-06F7-4FBA-BC45-314C30F183C4}" destId="{6D834EB8-E0F6-407C-B3A2-F334E1B3EA75}" srcOrd="4" destOrd="0" presId="urn:microsoft.com/office/officeart/2005/8/layout/hProcess4"/>
    <dgm:cxn modelId="{0800FC37-DD46-4B09-9635-04C492ADCFC7}" type="presParOf" srcId="{4684168D-0982-48F1-B2F6-1ABA15FE0AEA}" destId="{4715FECA-00E0-4CAD-859A-1771A173B388}" srcOrd="1" destOrd="0" presId="urn:microsoft.com/office/officeart/2005/8/layout/hProcess4"/>
    <dgm:cxn modelId="{76783361-ABFD-44DB-94C1-612BDDE504C2}" type="presParOf" srcId="{4684168D-0982-48F1-B2F6-1ABA15FE0AEA}" destId="{0DADEA84-825D-4ED6-8AFA-4E92A6DE6697}" srcOrd="2" destOrd="0" presId="urn:microsoft.com/office/officeart/2005/8/layout/hProcess4"/>
    <dgm:cxn modelId="{CE1946A7-E604-4A96-B9A9-BE334BF07FEB}" type="presParOf" srcId="{0DADEA84-825D-4ED6-8AFA-4E92A6DE6697}" destId="{962F5EED-136F-4547-AD30-5A4A53896706}" srcOrd="0" destOrd="0" presId="urn:microsoft.com/office/officeart/2005/8/layout/hProcess4"/>
    <dgm:cxn modelId="{E901E5DD-034C-4721-837E-04EAEFE8097C}" type="presParOf" srcId="{0DADEA84-825D-4ED6-8AFA-4E92A6DE6697}" destId="{BE437ED6-97B7-4287-BBC0-1433486A769F}" srcOrd="1" destOrd="0" presId="urn:microsoft.com/office/officeart/2005/8/layout/hProcess4"/>
    <dgm:cxn modelId="{286555E1-64CD-4000-8023-D8BE86884759}" type="presParOf" srcId="{0DADEA84-825D-4ED6-8AFA-4E92A6DE6697}" destId="{5AEA5BFE-7778-4584-A85A-50BD037CDACF}" srcOrd="2" destOrd="0" presId="urn:microsoft.com/office/officeart/2005/8/layout/hProcess4"/>
    <dgm:cxn modelId="{894421A2-CE48-4D01-AA48-AA3B112B3C14}" type="presParOf" srcId="{0DADEA84-825D-4ED6-8AFA-4E92A6DE6697}" destId="{4F75FB9B-7007-4F8F-A9E2-9C95304294C9}" srcOrd="3" destOrd="0" presId="urn:microsoft.com/office/officeart/2005/8/layout/hProcess4"/>
    <dgm:cxn modelId="{136B5175-6895-4EA7-93FC-27B87F8F007F}" type="presParOf" srcId="{0DADEA84-825D-4ED6-8AFA-4E92A6DE6697}" destId="{440687EA-F79C-450A-9CB7-8E1521A821E7}" srcOrd="4" destOrd="0" presId="urn:microsoft.com/office/officeart/2005/8/layout/hProcess4"/>
    <dgm:cxn modelId="{4F608C51-D8A5-41C3-81EA-091D033A6CC9}" type="presParOf" srcId="{4684168D-0982-48F1-B2F6-1ABA15FE0AEA}" destId="{0BEFAADC-7E85-4FD9-AF68-A55024AE12BC}" srcOrd="3" destOrd="0" presId="urn:microsoft.com/office/officeart/2005/8/layout/hProcess4"/>
    <dgm:cxn modelId="{DB588FA6-AECE-4AA3-8645-ACBF6A1B1446}" type="presParOf" srcId="{4684168D-0982-48F1-B2F6-1ABA15FE0AEA}" destId="{CC4B29BC-D8CC-4920-8CA8-EE1CA6A3573C}" srcOrd="4" destOrd="0" presId="urn:microsoft.com/office/officeart/2005/8/layout/hProcess4"/>
    <dgm:cxn modelId="{F93CDB77-A2A3-4142-9C12-E009053CED89}" type="presParOf" srcId="{CC4B29BC-D8CC-4920-8CA8-EE1CA6A3573C}" destId="{296B58A1-9C59-4B96-9D5D-A022513353E9}" srcOrd="0" destOrd="0" presId="urn:microsoft.com/office/officeart/2005/8/layout/hProcess4"/>
    <dgm:cxn modelId="{882F1D4C-6100-48CF-A340-9A54E5EFC667}" type="presParOf" srcId="{CC4B29BC-D8CC-4920-8CA8-EE1CA6A3573C}" destId="{32C54F88-D6DE-442E-86A7-655716BBFF02}" srcOrd="1" destOrd="0" presId="urn:microsoft.com/office/officeart/2005/8/layout/hProcess4"/>
    <dgm:cxn modelId="{05D62E27-157D-44D1-B0E6-A47F4195E733}" type="presParOf" srcId="{CC4B29BC-D8CC-4920-8CA8-EE1CA6A3573C}" destId="{E2F1608A-9FC3-426F-9299-A264076D75D8}" srcOrd="2" destOrd="0" presId="urn:microsoft.com/office/officeart/2005/8/layout/hProcess4"/>
    <dgm:cxn modelId="{C821E494-0628-4715-BC98-12ECA3D4880F}" type="presParOf" srcId="{CC4B29BC-D8CC-4920-8CA8-EE1CA6A3573C}" destId="{06BAD60E-9604-46F6-BBCE-382AD0712F67}" srcOrd="3" destOrd="0" presId="urn:microsoft.com/office/officeart/2005/8/layout/hProcess4"/>
    <dgm:cxn modelId="{1AA6B2C6-7C5F-4E17-A187-C672BCE5220C}" type="presParOf" srcId="{CC4B29BC-D8CC-4920-8CA8-EE1CA6A3573C}" destId="{E848E527-650E-4F22-9EA5-17655A38B7CC}" srcOrd="4" destOrd="0" presId="urn:microsoft.com/office/officeart/2005/8/layout/hProcess4"/>
    <dgm:cxn modelId="{8A6BF04D-5D1F-44AB-A746-37358D8D7F29}" type="presParOf" srcId="{4684168D-0982-48F1-B2F6-1ABA15FE0AEA}" destId="{70D3A638-5154-43B6-95E3-B7B4767EC3E4}" srcOrd="5" destOrd="0" presId="urn:microsoft.com/office/officeart/2005/8/layout/hProcess4"/>
    <dgm:cxn modelId="{E588AEAF-2722-4705-ADC3-6AFCDC9FF769}" type="presParOf" srcId="{4684168D-0982-48F1-B2F6-1ABA15FE0AEA}" destId="{1BE34959-8309-4446-9490-8A7F7AD5942C}" srcOrd="6" destOrd="0" presId="urn:microsoft.com/office/officeart/2005/8/layout/hProcess4"/>
    <dgm:cxn modelId="{88B5AFC4-2114-40CA-A47D-95D604782CAA}" type="presParOf" srcId="{1BE34959-8309-4446-9490-8A7F7AD5942C}" destId="{56A5F3F9-B738-4B39-BE00-ADE45BC41026}" srcOrd="0" destOrd="0" presId="urn:microsoft.com/office/officeart/2005/8/layout/hProcess4"/>
    <dgm:cxn modelId="{C3CDAA1D-707F-437C-B827-F1DA501C8558}" type="presParOf" srcId="{1BE34959-8309-4446-9490-8A7F7AD5942C}" destId="{BB66331D-96A0-41D2-9906-C853637348DF}" srcOrd="1" destOrd="0" presId="urn:microsoft.com/office/officeart/2005/8/layout/hProcess4"/>
    <dgm:cxn modelId="{F475BB63-E37B-46F8-A042-C6B687F9D849}" type="presParOf" srcId="{1BE34959-8309-4446-9490-8A7F7AD5942C}" destId="{5A63998C-7A49-490B-A98C-9DCA8CAC3370}" srcOrd="2" destOrd="0" presId="urn:microsoft.com/office/officeart/2005/8/layout/hProcess4"/>
    <dgm:cxn modelId="{2D4E80FD-D9CF-4ADC-964C-A898B8FB9F23}" type="presParOf" srcId="{1BE34959-8309-4446-9490-8A7F7AD5942C}" destId="{35E96BF0-5BA4-47E4-B1BA-489A7BA9D4C1}" srcOrd="3" destOrd="0" presId="urn:microsoft.com/office/officeart/2005/8/layout/hProcess4"/>
    <dgm:cxn modelId="{70B59B5D-11EB-41AC-977E-D7CDE4AEF90D}" type="presParOf" srcId="{1BE34959-8309-4446-9490-8A7F7AD5942C}" destId="{30BA116C-F57D-49F7-88EB-E7551CB7743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D95C3-5DEF-474D-8E9B-38237C38F149}">
      <dsp:nvSpPr>
        <dsp:cNvPr id="0" name=""/>
        <dsp:cNvSpPr/>
      </dsp:nvSpPr>
      <dsp:spPr>
        <a:xfrm>
          <a:off x="950362" y="595010"/>
          <a:ext cx="3092649" cy="3092649"/>
        </a:xfrm>
        <a:prstGeom prst="blockArc">
          <a:avLst>
            <a:gd name="adj1" fmla="val 9000000"/>
            <a:gd name="adj2" fmla="val 16200000"/>
            <a:gd name="adj3" fmla="val 4641"/>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ABC8F7B7-F238-4199-8C6D-B9F076D17F70}">
      <dsp:nvSpPr>
        <dsp:cNvPr id="0" name=""/>
        <dsp:cNvSpPr/>
      </dsp:nvSpPr>
      <dsp:spPr>
        <a:xfrm>
          <a:off x="950362" y="595010"/>
          <a:ext cx="3092649" cy="3092649"/>
        </a:xfrm>
        <a:prstGeom prst="blockArc">
          <a:avLst>
            <a:gd name="adj1" fmla="val 1800000"/>
            <a:gd name="adj2" fmla="val 9000000"/>
            <a:gd name="adj3" fmla="val 4641"/>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92C9C4C7-7BD0-463D-8C16-42F9A1F921B6}">
      <dsp:nvSpPr>
        <dsp:cNvPr id="0" name=""/>
        <dsp:cNvSpPr/>
      </dsp:nvSpPr>
      <dsp:spPr>
        <a:xfrm>
          <a:off x="950362" y="595010"/>
          <a:ext cx="3092649" cy="3092649"/>
        </a:xfrm>
        <a:prstGeom prst="blockArc">
          <a:avLst>
            <a:gd name="adj1" fmla="val 16200000"/>
            <a:gd name="adj2" fmla="val 1800000"/>
            <a:gd name="adj3" fmla="val 4641"/>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F1E716AE-7D7C-41AF-96F3-E9F4E80EAE9A}">
      <dsp:nvSpPr>
        <dsp:cNvPr id="0" name=""/>
        <dsp:cNvSpPr/>
      </dsp:nvSpPr>
      <dsp:spPr>
        <a:xfrm>
          <a:off x="1389931" y="1034579"/>
          <a:ext cx="2213511" cy="221351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az-Latn-AZ" sz="2400" kern="1200" dirty="0">
              <a:solidFill>
                <a:schemeClr val="bg1"/>
              </a:solidFill>
            </a:rPr>
            <a:t>ECOSYSTEM</a:t>
          </a:r>
          <a:endParaRPr lang="ru-RU" sz="2400" kern="1200" dirty="0">
            <a:solidFill>
              <a:schemeClr val="bg1"/>
            </a:solidFill>
          </a:endParaRPr>
        </a:p>
      </dsp:txBody>
      <dsp:txXfrm>
        <a:off x="1714092" y="1358740"/>
        <a:ext cx="1565189" cy="1565189"/>
      </dsp:txXfrm>
    </dsp:sp>
    <dsp:sp modelId="{38AA0E20-1FBB-4169-8AB4-8CE7E92DB82B}">
      <dsp:nvSpPr>
        <dsp:cNvPr id="0" name=""/>
        <dsp:cNvSpPr/>
      </dsp:nvSpPr>
      <dsp:spPr>
        <a:xfrm>
          <a:off x="1733829" y="-131965"/>
          <a:ext cx="1525716" cy="1525716"/>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az-Latn-AZ" sz="1300" b="1" kern="1200" dirty="0">
              <a:solidFill>
                <a:schemeClr val="bg1"/>
              </a:solidFill>
            </a:rPr>
            <a:t>GOVERMENT</a:t>
          </a:r>
        </a:p>
        <a:p>
          <a:pPr marL="0" lvl="0" indent="0" algn="ctr" defTabSz="577850">
            <a:lnSpc>
              <a:spcPct val="90000"/>
            </a:lnSpc>
            <a:spcBef>
              <a:spcPct val="0"/>
            </a:spcBef>
            <a:spcAft>
              <a:spcPct val="35000"/>
            </a:spcAft>
            <a:buNone/>
          </a:pPr>
          <a:r>
            <a:rPr lang="az-Latn-AZ" sz="1300" b="1" kern="1200" dirty="0" err="1">
              <a:solidFill>
                <a:schemeClr val="bg1"/>
              </a:solidFill>
            </a:rPr>
            <a:t>Promotions</a:t>
          </a:r>
          <a:r>
            <a:rPr lang="az-Latn-AZ" sz="1300" b="1" kern="1200" dirty="0">
              <a:solidFill>
                <a:schemeClr val="bg1"/>
              </a:solidFill>
            </a:rPr>
            <a:t> and </a:t>
          </a:r>
          <a:r>
            <a:rPr lang="az-Latn-AZ" sz="1300" b="1" kern="1200" dirty="0" err="1">
              <a:solidFill>
                <a:schemeClr val="bg1"/>
              </a:solidFill>
            </a:rPr>
            <a:t>supports</a:t>
          </a:r>
          <a:endParaRPr lang="ru-RU" sz="1300" b="0" kern="1200" dirty="0">
            <a:solidFill>
              <a:schemeClr val="bg1"/>
            </a:solidFill>
          </a:endParaRPr>
        </a:p>
      </dsp:txBody>
      <dsp:txXfrm>
        <a:off x="1957265" y="91471"/>
        <a:ext cx="1078844" cy="1078844"/>
      </dsp:txXfrm>
    </dsp:sp>
    <dsp:sp modelId="{87516184-12FC-4A86-B562-739D4A65FF23}">
      <dsp:nvSpPr>
        <dsp:cNvPr id="0" name=""/>
        <dsp:cNvSpPr/>
      </dsp:nvSpPr>
      <dsp:spPr>
        <a:xfrm>
          <a:off x="3041911" y="2133698"/>
          <a:ext cx="1525716" cy="1525716"/>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az-Latn-AZ" sz="1300" b="1" kern="1200" dirty="0" err="1">
              <a:solidFill>
                <a:schemeClr val="bg1"/>
              </a:solidFill>
            </a:rPr>
            <a:t>Baku</a:t>
          </a:r>
          <a:r>
            <a:rPr lang="az-Latn-AZ" sz="1300" b="1" kern="1200" dirty="0">
              <a:solidFill>
                <a:schemeClr val="bg1"/>
              </a:solidFill>
            </a:rPr>
            <a:t> </a:t>
          </a:r>
          <a:r>
            <a:rPr lang="az-Latn-AZ" sz="1300" b="1" kern="1200" dirty="0" err="1">
              <a:solidFill>
                <a:schemeClr val="bg1"/>
              </a:solidFill>
            </a:rPr>
            <a:t>Engineering</a:t>
          </a:r>
          <a:r>
            <a:rPr lang="az-Latn-AZ" sz="1300" b="1" kern="1200" dirty="0">
              <a:solidFill>
                <a:schemeClr val="bg1"/>
              </a:solidFill>
            </a:rPr>
            <a:t> </a:t>
          </a:r>
          <a:r>
            <a:rPr lang="az-Latn-AZ" sz="1300" b="1" kern="1200" dirty="0" err="1">
              <a:solidFill>
                <a:schemeClr val="bg1"/>
              </a:solidFill>
            </a:rPr>
            <a:t>University</a:t>
          </a:r>
          <a:endParaRPr lang="ru-RU" sz="1300" kern="1200" dirty="0">
            <a:solidFill>
              <a:schemeClr val="bg1"/>
            </a:solidFill>
          </a:endParaRPr>
        </a:p>
      </dsp:txBody>
      <dsp:txXfrm>
        <a:off x="3265347" y="2357134"/>
        <a:ext cx="1078844" cy="1078844"/>
      </dsp:txXfrm>
    </dsp:sp>
    <dsp:sp modelId="{3761D710-FB61-4743-9AE6-2DDC93FB9BBE}">
      <dsp:nvSpPr>
        <dsp:cNvPr id="0" name=""/>
        <dsp:cNvSpPr/>
      </dsp:nvSpPr>
      <dsp:spPr>
        <a:xfrm>
          <a:off x="425747" y="2133698"/>
          <a:ext cx="1525716" cy="1525716"/>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az-Latn-AZ" sz="1300" b="1" kern="1200" dirty="0">
              <a:solidFill>
                <a:schemeClr val="bg1"/>
              </a:solidFill>
            </a:rPr>
            <a:t>INDUSTRY
</a:t>
          </a:r>
          <a:r>
            <a:rPr lang="az-Latn-AZ" sz="1300" b="1" kern="1200" dirty="0" err="1">
              <a:solidFill>
                <a:schemeClr val="bg1"/>
              </a:solidFill>
            </a:rPr>
            <a:t>İnvestors</a:t>
          </a:r>
          <a:r>
            <a:rPr lang="en-US" sz="1300" b="1" kern="1200" dirty="0">
              <a:solidFill>
                <a:schemeClr val="bg1"/>
              </a:solidFill>
            </a:rPr>
            <a:t> &amp; </a:t>
          </a:r>
          <a:r>
            <a:rPr lang="az-Latn-AZ" sz="1300" b="1" kern="1200" dirty="0" err="1">
              <a:solidFill>
                <a:schemeClr val="bg1"/>
              </a:solidFill>
            </a:rPr>
            <a:t>Entrepreneurs</a:t>
          </a:r>
          <a:endParaRPr lang="ru-RU" sz="1300" b="1" kern="1200" dirty="0">
            <a:solidFill>
              <a:schemeClr val="bg1"/>
            </a:solidFill>
          </a:endParaRPr>
        </a:p>
      </dsp:txBody>
      <dsp:txXfrm>
        <a:off x="649183" y="2357134"/>
        <a:ext cx="1078844" cy="1078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17C16-5C63-46A4-B888-C4D907CEB21D}">
      <dsp:nvSpPr>
        <dsp:cNvPr id="0" name=""/>
        <dsp:cNvSpPr/>
      </dsp:nvSpPr>
      <dsp:spPr>
        <a:xfrm>
          <a:off x="0" y="0"/>
          <a:ext cx="4993375" cy="4134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z-Latn-AZ" sz="2000" kern="1200" dirty="0" err="1">
              <a:solidFill>
                <a:srgbClr val="002060"/>
              </a:solidFill>
              <a:latin typeface="Arial" panose="020B0604020202020204" pitchFamily="34" charset="0"/>
              <a:cs typeface="Arial" panose="020B0604020202020204" pitchFamily="34" charset="0"/>
            </a:rPr>
            <a:t>Incubation</a:t>
          </a:r>
          <a:r>
            <a:rPr lang="az-Latn-AZ" sz="2000" kern="1200" dirty="0">
              <a:solidFill>
                <a:srgbClr val="002060"/>
              </a:solidFill>
              <a:latin typeface="Arial" panose="020B0604020202020204" pitchFamily="34" charset="0"/>
              <a:cs typeface="Arial" panose="020B0604020202020204" pitchFamily="34" charset="0"/>
            </a:rPr>
            <a:t> </a:t>
          </a:r>
          <a:r>
            <a:rPr lang="az-Latn-AZ" sz="2000" kern="1200" dirty="0" err="1">
              <a:solidFill>
                <a:srgbClr val="002060"/>
              </a:solidFill>
              <a:latin typeface="Arial" panose="020B0604020202020204" pitchFamily="34" charset="0"/>
              <a:cs typeface="Arial" panose="020B0604020202020204" pitchFamily="34" charset="0"/>
            </a:rPr>
            <a:t>services</a:t>
          </a:r>
          <a:r>
            <a:rPr lang="az-Latn-AZ" sz="2000" kern="1200" dirty="0">
              <a:solidFill>
                <a:srgbClr val="002060"/>
              </a:solidFill>
              <a:latin typeface="Arial" panose="020B0604020202020204" pitchFamily="34" charset="0"/>
              <a:cs typeface="Arial" panose="020B0604020202020204" pitchFamily="34" charset="0"/>
            </a:rPr>
            <a:t> at BEU </a:t>
          </a:r>
          <a:r>
            <a:rPr lang="az-Latn-AZ" sz="2000" kern="1200" dirty="0" err="1">
              <a:solidFill>
                <a:srgbClr val="002060"/>
              </a:solidFill>
              <a:latin typeface="Arial" panose="020B0604020202020204" pitchFamily="34" charset="0"/>
              <a:cs typeface="Arial" panose="020B0604020202020204" pitchFamily="34" charset="0"/>
            </a:rPr>
            <a:t>Technopark</a:t>
          </a:r>
          <a:endParaRPr lang="ru-RU" sz="2000" kern="1200" dirty="0">
            <a:solidFill>
              <a:srgbClr val="002060"/>
            </a:solidFill>
            <a:latin typeface="Arial" panose="020B0604020202020204" pitchFamily="34" charset="0"/>
            <a:cs typeface="Arial" panose="020B0604020202020204" pitchFamily="34" charset="0"/>
          </a:endParaRPr>
        </a:p>
      </dsp:txBody>
      <dsp:txXfrm>
        <a:off x="0" y="0"/>
        <a:ext cx="4993375" cy="1240468"/>
      </dsp:txXfrm>
    </dsp:sp>
    <dsp:sp modelId="{1A746440-028E-462A-9D29-1467A2126690}">
      <dsp:nvSpPr>
        <dsp:cNvPr id="0" name=""/>
        <dsp:cNvSpPr/>
      </dsp:nvSpPr>
      <dsp:spPr>
        <a:xfrm>
          <a:off x="16238" y="1242045"/>
          <a:ext cx="4960898" cy="52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ct val="35000"/>
            </a:spcAft>
            <a:buNone/>
          </a:pPr>
          <a:r>
            <a:rPr lang="en-US" sz="1200" kern="1200" dirty="0">
              <a:solidFill>
                <a:schemeClr val="bg1"/>
              </a:solidFill>
              <a:latin typeface="Arial" panose="020B0604020202020204" pitchFamily="34" charset="0"/>
              <a:cs typeface="Arial" panose="020B0604020202020204" pitchFamily="34" charset="0"/>
            </a:rPr>
            <a:t>Support with office and other work opportunities in a specially allocated space within the university</a:t>
          </a:r>
          <a:endParaRPr lang="ru-RU" sz="1200" kern="1200" dirty="0">
            <a:solidFill>
              <a:schemeClr val="bg1"/>
            </a:solidFill>
            <a:latin typeface="Arial" panose="020B0604020202020204" pitchFamily="34" charset="0"/>
            <a:cs typeface="Arial" panose="020B0604020202020204" pitchFamily="34" charset="0"/>
          </a:endParaRPr>
        </a:p>
      </dsp:txBody>
      <dsp:txXfrm>
        <a:off x="31517" y="1257324"/>
        <a:ext cx="4930340" cy="491098"/>
      </dsp:txXfrm>
    </dsp:sp>
    <dsp:sp modelId="{A22A6C3D-C28A-4D38-AAFA-09F55B709B54}">
      <dsp:nvSpPr>
        <dsp:cNvPr id="0" name=""/>
        <dsp:cNvSpPr/>
      </dsp:nvSpPr>
      <dsp:spPr>
        <a:xfrm>
          <a:off x="0" y="1767715"/>
          <a:ext cx="4993375" cy="52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az-Latn-AZ" sz="1600" kern="1200" dirty="0"/>
            <a:t>A</a:t>
          </a:r>
          <a:r>
            <a:rPr lang="en-US" sz="1600" kern="1200" dirty="0" err="1"/>
            <a:t>cademic</a:t>
          </a:r>
          <a:r>
            <a:rPr lang="en-US" sz="1600" kern="1200" dirty="0"/>
            <a:t> (</a:t>
          </a:r>
          <a:r>
            <a:rPr lang="az-Latn-AZ" sz="1600" kern="1200" dirty="0" err="1"/>
            <a:t>expert</a:t>
          </a:r>
          <a:r>
            <a:rPr lang="az-Latn-AZ" sz="1600" kern="1200" dirty="0"/>
            <a:t> and </a:t>
          </a:r>
          <a:r>
            <a:rPr lang="az-Latn-AZ" sz="1600" kern="1200" dirty="0" err="1"/>
            <a:t>research</a:t>
          </a:r>
          <a:r>
            <a:rPr lang="az-Latn-AZ" sz="1600" kern="1200" dirty="0"/>
            <a:t>; </a:t>
          </a:r>
          <a:r>
            <a:rPr lang="en-US" sz="1600" kern="1200" dirty="0"/>
            <a:t>laboratory, etc.) s</a:t>
          </a:r>
          <a:r>
            <a:rPr lang="az-Latn-AZ" sz="1600" kern="1200" dirty="0" err="1"/>
            <a:t>upports</a:t>
          </a:r>
          <a:endParaRPr lang="az-Latn-AZ" sz="1600" kern="1200" dirty="0"/>
        </a:p>
      </dsp:txBody>
      <dsp:txXfrm>
        <a:off x="15279" y="1782994"/>
        <a:ext cx="4962817" cy="491098"/>
      </dsp:txXfrm>
    </dsp:sp>
    <dsp:sp modelId="{368702CC-D7E0-4828-974B-9B428B19ACE3}">
      <dsp:nvSpPr>
        <dsp:cNvPr id="0" name=""/>
        <dsp:cNvSpPr/>
      </dsp:nvSpPr>
      <dsp:spPr>
        <a:xfrm>
          <a:off x="16238" y="2293385"/>
          <a:ext cx="4960898" cy="52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panose="020B0604020202020204" pitchFamily="34" charset="0"/>
              <a:cs typeface="Arial" panose="020B0604020202020204" pitchFamily="34" charset="0"/>
            </a:rPr>
            <a:t>Professional training and mentoring services</a:t>
          </a:r>
          <a:endParaRPr lang="ru-RU" sz="1200" kern="1200" dirty="0">
            <a:solidFill>
              <a:schemeClr val="bg1"/>
            </a:solidFill>
            <a:latin typeface="Arial" panose="020B0604020202020204" pitchFamily="34" charset="0"/>
            <a:cs typeface="Arial" panose="020B0604020202020204" pitchFamily="34" charset="0"/>
          </a:endParaRPr>
        </a:p>
      </dsp:txBody>
      <dsp:txXfrm>
        <a:off x="31517" y="2308664"/>
        <a:ext cx="4930340" cy="491098"/>
      </dsp:txXfrm>
    </dsp:sp>
    <dsp:sp modelId="{C5457524-DC7A-4A27-BE1A-3277474C5AD3}">
      <dsp:nvSpPr>
        <dsp:cNvPr id="0" name=""/>
        <dsp:cNvSpPr/>
      </dsp:nvSpPr>
      <dsp:spPr>
        <a:xfrm>
          <a:off x="16238" y="2819055"/>
          <a:ext cx="4960898" cy="52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panose="020B0604020202020204" pitchFamily="34" charset="0"/>
              <a:cs typeface="Arial" panose="020B0604020202020204" pitchFamily="34" charset="0"/>
            </a:rPr>
            <a:t>To provide or support access to venture capitalists and investors</a:t>
          </a:r>
          <a:endParaRPr lang="ru-RU" sz="1200" kern="1200" dirty="0">
            <a:solidFill>
              <a:schemeClr val="bg1"/>
            </a:solidFill>
            <a:latin typeface="Arial" panose="020B0604020202020204" pitchFamily="34" charset="0"/>
            <a:cs typeface="Arial" panose="020B0604020202020204" pitchFamily="34" charset="0"/>
          </a:endParaRPr>
        </a:p>
      </dsp:txBody>
      <dsp:txXfrm>
        <a:off x="31517" y="2834334"/>
        <a:ext cx="4930340" cy="491098"/>
      </dsp:txXfrm>
    </dsp:sp>
    <dsp:sp modelId="{8A748AAD-FD3B-4DD4-AB2A-8A6F8604CE65}">
      <dsp:nvSpPr>
        <dsp:cNvPr id="0" name=""/>
        <dsp:cNvSpPr/>
      </dsp:nvSpPr>
      <dsp:spPr>
        <a:xfrm>
          <a:off x="499337" y="3344724"/>
          <a:ext cx="3994700" cy="260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endParaRPr lang="az-Latn-AZ" sz="500" kern="1200"/>
        </a:p>
      </dsp:txBody>
      <dsp:txXfrm>
        <a:off x="500101" y="3345488"/>
        <a:ext cx="3993172" cy="24554"/>
      </dsp:txXfrm>
    </dsp:sp>
    <dsp:sp modelId="{EAC3E168-DCB8-4571-97EF-BEFC78E561C9}">
      <dsp:nvSpPr>
        <dsp:cNvPr id="0" name=""/>
        <dsp:cNvSpPr/>
      </dsp:nvSpPr>
      <dsp:spPr>
        <a:xfrm>
          <a:off x="32476" y="3337735"/>
          <a:ext cx="4960898" cy="5216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Arial" panose="020B0604020202020204" pitchFamily="34" charset="0"/>
              <a:cs typeface="Arial" panose="020B0604020202020204" pitchFamily="34" charset="0"/>
            </a:rPr>
            <a:t>Supports communication, network, media</a:t>
          </a:r>
          <a:r>
            <a:rPr lang="az-Latn-AZ" sz="1200" kern="1200" dirty="0">
              <a:solidFill>
                <a:schemeClr val="bg1"/>
              </a:solidFill>
              <a:latin typeface="Arial" panose="020B0604020202020204" pitchFamily="34" charset="0"/>
              <a:cs typeface="Arial" panose="020B0604020202020204" pitchFamily="34" charset="0"/>
            </a:rPr>
            <a:t> and</a:t>
          </a:r>
          <a:r>
            <a:rPr lang="fr-FR" sz="1200" kern="1200" dirty="0">
              <a:solidFill>
                <a:schemeClr val="bg1"/>
              </a:solidFill>
              <a:latin typeface="Arial" panose="020B0604020202020204" pitchFamily="34" charset="0"/>
              <a:cs typeface="Arial" panose="020B0604020202020204" pitchFamily="34" charset="0"/>
            </a:rPr>
            <a:t> etc</a:t>
          </a:r>
          <a:endParaRPr lang="ru-RU" sz="1200" kern="1200" dirty="0">
            <a:solidFill>
              <a:schemeClr val="bg1"/>
            </a:solidFill>
            <a:latin typeface="Arial" panose="020B0604020202020204" pitchFamily="34" charset="0"/>
            <a:cs typeface="Arial" panose="020B0604020202020204" pitchFamily="34" charset="0"/>
          </a:endParaRPr>
        </a:p>
      </dsp:txBody>
      <dsp:txXfrm>
        <a:off x="47755" y="3353014"/>
        <a:ext cx="4930340" cy="491098"/>
      </dsp:txXfrm>
    </dsp:sp>
    <dsp:sp modelId="{7CC17B71-938D-4465-93CB-DDD691C0A6F0}">
      <dsp:nvSpPr>
        <dsp:cNvPr id="0" name=""/>
        <dsp:cNvSpPr/>
      </dsp:nvSpPr>
      <dsp:spPr>
        <a:xfrm>
          <a:off x="499337" y="3900490"/>
          <a:ext cx="3994700" cy="260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endParaRPr lang="az-Latn-AZ" sz="500" kern="1200"/>
        </a:p>
      </dsp:txBody>
      <dsp:txXfrm>
        <a:off x="500101" y="3901254"/>
        <a:ext cx="3993172" cy="24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2CEC7-5631-4DEE-A168-BE78037D20B3}">
      <dsp:nvSpPr>
        <dsp:cNvPr id="0" name=""/>
        <dsp:cNvSpPr/>
      </dsp:nvSpPr>
      <dsp:spPr>
        <a:xfrm>
          <a:off x="0" y="136584"/>
          <a:ext cx="3840480" cy="38404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82CBD-BCED-424B-AD59-B9E8F24A6BF4}">
      <dsp:nvSpPr>
        <dsp:cNvPr id="0" name=""/>
        <dsp:cNvSpPr/>
      </dsp:nvSpPr>
      <dsp:spPr>
        <a:xfrm>
          <a:off x="1920240" y="136584"/>
          <a:ext cx="4480560" cy="38404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z-Latn-AZ" sz="2300" b="1" kern="1200" dirty="0" err="1">
              <a:solidFill>
                <a:srgbClr val="002060"/>
              </a:solidFill>
            </a:rPr>
            <a:t>Innovation</a:t>
          </a:r>
          <a:r>
            <a:rPr lang="az-Latn-AZ" sz="2300" b="1" kern="1200" dirty="0">
              <a:solidFill>
                <a:srgbClr val="002060"/>
              </a:solidFill>
            </a:rPr>
            <a:t> </a:t>
          </a:r>
          <a:r>
            <a:rPr lang="az-Latn-AZ" sz="2300" b="1" kern="1200" dirty="0" err="1">
              <a:solidFill>
                <a:srgbClr val="002060"/>
              </a:solidFill>
            </a:rPr>
            <a:t>ecosystem</a:t>
          </a:r>
          <a:r>
            <a:rPr lang="az-Latn-AZ" sz="2300" b="1" kern="1200" dirty="0">
              <a:solidFill>
                <a:srgbClr val="002060"/>
              </a:solidFill>
            </a:rPr>
            <a:t> of </a:t>
          </a:r>
          <a:r>
            <a:rPr lang="az-Latn-AZ" sz="2300" b="1" kern="1200" dirty="0" err="1">
              <a:solidFill>
                <a:srgbClr val="002060"/>
              </a:solidFill>
            </a:rPr>
            <a:t>Azerbaijan</a:t>
          </a:r>
          <a:endParaRPr lang="az-Latn-AZ" sz="2300" b="1" kern="1200" dirty="0">
            <a:solidFill>
              <a:srgbClr val="002060"/>
            </a:solidFill>
          </a:endParaRPr>
        </a:p>
      </dsp:txBody>
      <dsp:txXfrm>
        <a:off x="1920240" y="136584"/>
        <a:ext cx="2240280" cy="1152146"/>
      </dsp:txXfrm>
    </dsp:sp>
    <dsp:sp modelId="{2BF9B683-0559-42DB-ABC2-591F31E8B966}">
      <dsp:nvSpPr>
        <dsp:cNvPr id="0" name=""/>
        <dsp:cNvSpPr/>
      </dsp:nvSpPr>
      <dsp:spPr>
        <a:xfrm>
          <a:off x="672085" y="1288730"/>
          <a:ext cx="2496309" cy="249630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9B09FE-8933-49FF-A941-1EF6EF8EAE6C}">
      <dsp:nvSpPr>
        <dsp:cNvPr id="0" name=""/>
        <dsp:cNvSpPr/>
      </dsp:nvSpPr>
      <dsp:spPr>
        <a:xfrm>
          <a:off x="1920240" y="1288730"/>
          <a:ext cx="4480560" cy="249630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z-Latn-AZ" sz="2300" b="1" kern="1200" dirty="0" err="1">
              <a:solidFill>
                <a:srgbClr val="0070C0"/>
              </a:solidFill>
            </a:rPr>
            <a:t>Education</a:t>
          </a:r>
          <a:r>
            <a:rPr lang="az-Latn-AZ" sz="2300" b="1" kern="1200" dirty="0">
              <a:solidFill>
                <a:srgbClr val="0070C0"/>
              </a:solidFill>
            </a:rPr>
            <a:t> </a:t>
          </a:r>
          <a:r>
            <a:rPr lang="az-Latn-AZ" sz="2300" b="1" kern="1200" dirty="0" err="1">
              <a:solidFill>
                <a:srgbClr val="0070C0"/>
              </a:solidFill>
            </a:rPr>
            <a:t>system</a:t>
          </a:r>
          <a:r>
            <a:rPr lang="az-Latn-AZ" sz="2300" b="1" kern="1200" dirty="0">
              <a:solidFill>
                <a:srgbClr val="0070C0"/>
              </a:solidFill>
            </a:rPr>
            <a:t> of </a:t>
          </a:r>
          <a:r>
            <a:rPr lang="az-Latn-AZ" sz="2300" b="1" kern="1200" dirty="0" err="1">
              <a:solidFill>
                <a:srgbClr val="0070C0"/>
              </a:solidFill>
            </a:rPr>
            <a:t>Azerbaijan</a:t>
          </a:r>
          <a:endParaRPr lang="az-Latn-AZ" sz="2300" b="1" kern="1200" dirty="0">
            <a:solidFill>
              <a:srgbClr val="0070C0"/>
            </a:solidFill>
          </a:endParaRPr>
        </a:p>
      </dsp:txBody>
      <dsp:txXfrm>
        <a:off x="1920240" y="1288730"/>
        <a:ext cx="2240280" cy="1152142"/>
      </dsp:txXfrm>
    </dsp:sp>
    <dsp:sp modelId="{5C28E6F5-302A-4FB3-9A74-D6663AA77C32}">
      <dsp:nvSpPr>
        <dsp:cNvPr id="0" name=""/>
        <dsp:cNvSpPr/>
      </dsp:nvSpPr>
      <dsp:spPr>
        <a:xfrm>
          <a:off x="1344168" y="2440873"/>
          <a:ext cx="1152142" cy="115214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A3A08-0A23-48F2-8E6D-750554570E0D}">
      <dsp:nvSpPr>
        <dsp:cNvPr id="0" name=""/>
        <dsp:cNvSpPr/>
      </dsp:nvSpPr>
      <dsp:spPr>
        <a:xfrm>
          <a:off x="1920240" y="2440873"/>
          <a:ext cx="4480560" cy="115214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z-Latn-AZ" sz="2300" b="1" kern="1200" dirty="0" err="1">
              <a:solidFill>
                <a:srgbClr val="00B0F0"/>
              </a:solidFill>
            </a:rPr>
            <a:t>Baku</a:t>
          </a:r>
          <a:r>
            <a:rPr lang="az-Latn-AZ" sz="2300" b="1" kern="1200" dirty="0">
              <a:solidFill>
                <a:srgbClr val="00B0F0"/>
              </a:solidFill>
            </a:rPr>
            <a:t> </a:t>
          </a:r>
          <a:r>
            <a:rPr lang="az-Latn-AZ" sz="2300" b="1" kern="1200" dirty="0" err="1">
              <a:solidFill>
                <a:srgbClr val="00B0F0"/>
              </a:solidFill>
            </a:rPr>
            <a:t>Engineering</a:t>
          </a:r>
          <a:r>
            <a:rPr lang="az-Latn-AZ" sz="2300" b="1" kern="1200" dirty="0">
              <a:solidFill>
                <a:srgbClr val="00B0F0"/>
              </a:solidFill>
            </a:rPr>
            <a:t> </a:t>
          </a:r>
          <a:r>
            <a:rPr lang="az-Latn-AZ" sz="2300" b="1" kern="1200" dirty="0" err="1">
              <a:solidFill>
                <a:srgbClr val="00B0F0"/>
              </a:solidFill>
            </a:rPr>
            <a:t>University</a:t>
          </a:r>
          <a:endParaRPr lang="az-Latn-AZ" sz="2300" b="1" kern="1200" dirty="0">
            <a:solidFill>
              <a:srgbClr val="00B0F0"/>
            </a:solidFill>
          </a:endParaRPr>
        </a:p>
      </dsp:txBody>
      <dsp:txXfrm>
        <a:off x="1920240" y="2440873"/>
        <a:ext cx="2240280" cy="1152142"/>
      </dsp:txXfrm>
    </dsp:sp>
    <dsp:sp modelId="{2B0F489F-8D2F-4681-890A-AC0BF273138A}">
      <dsp:nvSpPr>
        <dsp:cNvPr id="0" name=""/>
        <dsp:cNvSpPr/>
      </dsp:nvSpPr>
      <dsp:spPr>
        <a:xfrm>
          <a:off x="4160520" y="136584"/>
          <a:ext cx="2240280" cy="11521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Diversification of the economy
Small and medium business development</a:t>
          </a:r>
          <a:endParaRPr lang="az-Latn-AZ" sz="1400" kern="1200" dirty="0"/>
        </a:p>
      </dsp:txBody>
      <dsp:txXfrm>
        <a:off x="4160520" y="136584"/>
        <a:ext cx="2240280" cy="1152146"/>
      </dsp:txXfrm>
    </dsp:sp>
    <dsp:sp modelId="{D1A37AD7-687F-4D81-B620-9DCD6EDE2639}">
      <dsp:nvSpPr>
        <dsp:cNvPr id="0" name=""/>
        <dsp:cNvSpPr/>
      </dsp:nvSpPr>
      <dsp:spPr>
        <a:xfrm>
          <a:off x="4160520" y="1288730"/>
          <a:ext cx="2240280" cy="11521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Developing an environment of entrepreneurship and innovation in the educational system</a:t>
          </a:r>
          <a:endParaRPr lang="az-Latn-AZ" sz="1400" kern="1200" dirty="0"/>
        </a:p>
      </dsp:txBody>
      <dsp:txXfrm>
        <a:off x="4160520" y="1288730"/>
        <a:ext cx="2240280" cy="1152142"/>
      </dsp:txXfrm>
    </dsp:sp>
    <dsp:sp modelId="{291CC909-FD72-43EA-9956-38ACBDEE418E}">
      <dsp:nvSpPr>
        <dsp:cNvPr id="0" name=""/>
        <dsp:cNvSpPr/>
      </dsp:nvSpPr>
      <dsp:spPr>
        <a:xfrm>
          <a:off x="4160520" y="2440873"/>
          <a:ext cx="2240280" cy="11521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Developing BEU in an entrepreneurial university model</a:t>
          </a:r>
          <a:endParaRPr lang="az-Latn-AZ" sz="1400" kern="1200" dirty="0"/>
        </a:p>
      </dsp:txBody>
      <dsp:txXfrm>
        <a:off x="4160520" y="2440873"/>
        <a:ext cx="2240280" cy="1152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59A31-4341-4418-8C31-FB4DF4A29935}">
      <dsp:nvSpPr>
        <dsp:cNvPr id="0" name=""/>
        <dsp:cNvSpPr/>
      </dsp:nvSpPr>
      <dsp:spPr>
        <a:xfrm>
          <a:off x="5586" y="1341327"/>
          <a:ext cx="2256583" cy="186120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0070C0"/>
              </a:solidFill>
              <a:latin typeface="Segoe UI" pitchFamily="34" charset="0"/>
              <a:cs typeface="Segoe UI" pitchFamily="34" charset="0"/>
            </a:rPr>
            <a:t>Training and mentoring services
Online registration of projects</a:t>
          </a:r>
          <a:endParaRPr lang="en-US" sz="1400" b="1" kern="1200" dirty="0">
            <a:solidFill>
              <a:srgbClr val="0070C0"/>
            </a:solidFill>
            <a:latin typeface="Segoe UI" pitchFamily="34" charset="0"/>
            <a:ea typeface="Segoe UI" pitchFamily="34" charset="0"/>
            <a:cs typeface="Segoe UI" pitchFamily="34" charset="0"/>
          </a:endParaRPr>
        </a:p>
        <a:p>
          <a:pPr marL="114300" lvl="1" indent="-114300" algn="l" defTabSz="622300">
            <a:lnSpc>
              <a:spcPct val="90000"/>
            </a:lnSpc>
            <a:spcBef>
              <a:spcPct val="0"/>
            </a:spcBef>
            <a:spcAft>
              <a:spcPct val="15000"/>
            </a:spcAft>
            <a:buChar char="•"/>
          </a:pPr>
          <a:endParaRPr lang="en-US" sz="1400" b="1" kern="1200" dirty="0">
            <a:solidFill>
              <a:srgbClr val="0070C0"/>
            </a:solidFill>
            <a:latin typeface="Segoe UI" pitchFamily="34" charset="0"/>
            <a:ea typeface="Segoe UI" pitchFamily="34" charset="0"/>
            <a:cs typeface="Segoe UI" pitchFamily="34" charset="0"/>
          </a:endParaRPr>
        </a:p>
      </dsp:txBody>
      <dsp:txXfrm>
        <a:off x="48418" y="1384159"/>
        <a:ext cx="2170919" cy="1376715"/>
      </dsp:txXfrm>
    </dsp:sp>
    <dsp:sp modelId="{4715FECA-00E0-4CAD-859A-1771A173B388}">
      <dsp:nvSpPr>
        <dsp:cNvPr id="0" name=""/>
        <dsp:cNvSpPr/>
      </dsp:nvSpPr>
      <dsp:spPr>
        <a:xfrm>
          <a:off x="1220797" y="1457026"/>
          <a:ext cx="2944800" cy="2944800"/>
        </a:xfrm>
        <a:prstGeom prst="leftCircularArrow">
          <a:avLst>
            <a:gd name="adj1" fmla="val 3501"/>
            <a:gd name="adj2" fmla="val 434430"/>
            <a:gd name="adj3" fmla="val 2209941"/>
            <a:gd name="adj4" fmla="val 9024489"/>
            <a:gd name="adj5" fmla="val 4085"/>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A661A-819E-4862-B90C-EC1C2AF065AC}">
      <dsp:nvSpPr>
        <dsp:cNvPr id="0" name=""/>
        <dsp:cNvSpPr/>
      </dsp:nvSpPr>
      <dsp:spPr>
        <a:xfrm>
          <a:off x="507049" y="2803706"/>
          <a:ext cx="2005852" cy="79766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itchFamily="34" charset="0"/>
              <a:ea typeface="Segoe UI" pitchFamily="34" charset="0"/>
              <a:cs typeface="Segoe UI" pitchFamily="34" charset="0"/>
              <a:hlinkClick xmlns:r="http://schemas.openxmlformats.org/officeDocument/2006/relationships" r:id="rId1"/>
            </a:rPr>
            <a:t>www.yenifikir.az</a:t>
          </a:r>
          <a:r>
            <a:rPr lang="en-US" sz="1400" b="1" kern="1200" dirty="0">
              <a:latin typeface="Segoe UI" pitchFamily="34" charset="0"/>
              <a:ea typeface="Segoe UI" pitchFamily="34" charset="0"/>
              <a:cs typeface="Segoe UI" pitchFamily="34" charset="0"/>
            </a:rPr>
            <a:t> </a:t>
          </a:r>
        </a:p>
      </dsp:txBody>
      <dsp:txXfrm>
        <a:off x="530412" y="2827069"/>
        <a:ext cx="1959126" cy="750935"/>
      </dsp:txXfrm>
    </dsp:sp>
    <dsp:sp modelId="{BE437ED6-97B7-4287-BBC0-1433486A769F}">
      <dsp:nvSpPr>
        <dsp:cNvPr id="0" name=""/>
        <dsp:cNvSpPr/>
      </dsp:nvSpPr>
      <dsp:spPr>
        <a:xfrm>
          <a:off x="3003870" y="1341327"/>
          <a:ext cx="2722951" cy="186120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0070C0"/>
              </a:solidFill>
              <a:latin typeface="Segoe UI" pitchFamily="34" charset="0"/>
              <a:cs typeface="Segoe UI" pitchFamily="34" charset="0"/>
            </a:rPr>
            <a:t>Evaluation of projects
Training and mentoring services</a:t>
          </a:r>
          <a:endParaRPr lang="en-US" sz="1400" b="1" kern="1200" dirty="0">
            <a:solidFill>
              <a:srgbClr val="0070C0"/>
            </a:solidFill>
            <a:latin typeface="Segoe UI" pitchFamily="34" charset="0"/>
            <a:ea typeface="Segoe UI" pitchFamily="34" charset="0"/>
            <a:cs typeface="Segoe UI" pitchFamily="34" charset="0"/>
          </a:endParaRPr>
        </a:p>
        <a:p>
          <a:pPr marL="114300" lvl="1" indent="-114300" algn="l" defTabSz="622300">
            <a:lnSpc>
              <a:spcPct val="90000"/>
            </a:lnSpc>
            <a:spcBef>
              <a:spcPct val="0"/>
            </a:spcBef>
            <a:spcAft>
              <a:spcPct val="15000"/>
            </a:spcAft>
            <a:buChar char="•"/>
          </a:pPr>
          <a:endParaRPr lang="en-US" sz="1400" b="1" kern="1200" dirty="0">
            <a:solidFill>
              <a:srgbClr val="0070C0"/>
            </a:solidFill>
            <a:latin typeface="Segoe UI" pitchFamily="34" charset="0"/>
            <a:ea typeface="Segoe UI" pitchFamily="34" charset="0"/>
            <a:cs typeface="Segoe UI" pitchFamily="34" charset="0"/>
          </a:endParaRPr>
        </a:p>
      </dsp:txBody>
      <dsp:txXfrm>
        <a:off x="3046702" y="1782990"/>
        <a:ext cx="2637287" cy="1376715"/>
      </dsp:txXfrm>
    </dsp:sp>
    <dsp:sp modelId="{0BEFAADC-7E85-4FD9-AF68-A55024AE12BC}">
      <dsp:nvSpPr>
        <dsp:cNvPr id="0" name=""/>
        <dsp:cNvSpPr/>
      </dsp:nvSpPr>
      <dsp:spPr>
        <a:xfrm>
          <a:off x="4450948" y="136930"/>
          <a:ext cx="2964980" cy="2964980"/>
        </a:xfrm>
        <a:prstGeom prst="circularArrow">
          <a:avLst>
            <a:gd name="adj1" fmla="val 3477"/>
            <a:gd name="adj2" fmla="val 431228"/>
            <a:gd name="adj3" fmla="val 19393261"/>
            <a:gd name="adj4" fmla="val 12575511"/>
            <a:gd name="adj5" fmla="val 4057"/>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75FB9B-7007-4F8F-A9E2-9C95304294C9}">
      <dsp:nvSpPr>
        <dsp:cNvPr id="0" name=""/>
        <dsp:cNvSpPr/>
      </dsp:nvSpPr>
      <dsp:spPr>
        <a:xfrm>
          <a:off x="3738517" y="942496"/>
          <a:ext cx="2005852" cy="797661"/>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az-Latn-AZ" sz="1400" b="1" kern="1200" dirty="0" err="1">
              <a:latin typeface="Segoe UI" pitchFamily="34" charset="0"/>
              <a:cs typeface="Segoe UI" pitchFamily="34" charset="0"/>
            </a:rPr>
            <a:t>With</a:t>
          </a:r>
          <a:r>
            <a:rPr lang="az-Latn-AZ" sz="1400" b="1" kern="1200" dirty="0">
              <a:latin typeface="Segoe UI" pitchFamily="34" charset="0"/>
              <a:cs typeface="Segoe UI" pitchFamily="34" charset="0"/>
            </a:rPr>
            <a:t> professional </a:t>
          </a:r>
          <a:r>
            <a:rPr lang="az-Latn-AZ" sz="1400" b="1" kern="1200" dirty="0" err="1">
              <a:latin typeface="Segoe UI" pitchFamily="34" charset="0"/>
              <a:cs typeface="Segoe UI" pitchFamily="34" charset="0"/>
            </a:rPr>
            <a:t>jury</a:t>
          </a:r>
          <a:endParaRPr lang="en-US" sz="1400" b="1" kern="1200" dirty="0">
            <a:latin typeface="Segoe UI" pitchFamily="34" charset="0"/>
            <a:ea typeface="Segoe UI" pitchFamily="34" charset="0"/>
            <a:cs typeface="Segoe UI" pitchFamily="34" charset="0"/>
          </a:endParaRPr>
        </a:p>
      </dsp:txBody>
      <dsp:txXfrm>
        <a:off x="3761880" y="965859"/>
        <a:ext cx="1959126" cy="750935"/>
      </dsp:txXfrm>
    </dsp:sp>
    <dsp:sp modelId="{32C54F88-D6DE-442E-86A7-655716BBFF02}">
      <dsp:nvSpPr>
        <dsp:cNvPr id="0" name=""/>
        <dsp:cNvSpPr/>
      </dsp:nvSpPr>
      <dsp:spPr>
        <a:xfrm>
          <a:off x="6235337" y="1341327"/>
          <a:ext cx="2256583" cy="186120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0070C0"/>
              </a:solidFill>
              <a:latin typeface="Segoe UI" pitchFamily="34" charset="0"/>
              <a:cs typeface="Segoe UI" pitchFamily="34" charset="0"/>
            </a:rPr>
            <a:t>Organization of Demo and Awarding event</a:t>
          </a:r>
          <a:endParaRPr lang="en-US" sz="1400" b="1" kern="1200" dirty="0">
            <a:solidFill>
              <a:srgbClr val="0070C0"/>
            </a:solidFill>
            <a:latin typeface="Segoe UI" pitchFamily="34" charset="0"/>
            <a:ea typeface="Segoe UI" pitchFamily="34" charset="0"/>
            <a:cs typeface="Segoe UI" pitchFamily="34" charset="0"/>
          </a:endParaRPr>
        </a:p>
      </dsp:txBody>
      <dsp:txXfrm>
        <a:off x="6278169" y="1384159"/>
        <a:ext cx="2170919" cy="1376715"/>
      </dsp:txXfrm>
    </dsp:sp>
    <dsp:sp modelId="{70D3A638-5154-43B6-95E3-B7B4767EC3E4}">
      <dsp:nvSpPr>
        <dsp:cNvPr id="0" name=""/>
        <dsp:cNvSpPr/>
      </dsp:nvSpPr>
      <dsp:spPr>
        <a:xfrm>
          <a:off x="7468037" y="1657319"/>
          <a:ext cx="2676638" cy="2676638"/>
        </a:xfrm>
        <a:prstGeom prst="leftCircularArrow">
          <a:avLst>
            <a:gd name="adj1" fmla="val 3852"/>
            <a:gd name="adj2" fmla="val 481991"/>
            <a:gd name="adj3" fmla="val 2257502"/>
            <a:gd name="adj4" fmla="val 9024489"/>
            <a:gd name="adj5" fmla="val 4494"/>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BAD60E-9604-46F6-BBCE-382AD0712F67}">
      <dsp:nvSpPr>
        <dsp:cNvPr id="0" name=""/>
        <dsp:cNvSpPr/>
      </dsp:nvSpPr>
      <dsp:spPr>
        <a:xfrm>
          <a:off x="6736800" y="2803706"/>
          <a:ext cx="2005852" cy="797661"/>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itchFamily="34" charset="0"/>
              <a:cs typeface="Segoe UI" pitchFamily="34" charset="0"/>
            </a:rPr>
            <a:t>With all the actors of the innovation ecosystem</a:t>
          </a:r>
          <a:endParaRPr lang="en-US" sz="1400" b="1" kern="1200" dirty="0">
            <a:latin typeface="Segoe UI" pitchFamily="34" charset="0"/>
            <a:ea typeface="Segoe UI" pitchFamily="34" charset="0"/>
            <a:cs typeface="Segoe UI" pitchFamily="34" charset="0"/>
          </a:endParaRPr>
        </a:p>
      </dsp:txBody>
      <dsp:txXfrm>
        <a:off x="6760163" y="2827069"/>
        <a:ext cx="1959126" cy="750935"/>
      </dsp:txXfrm>
    </dsp:sp>
    <dsp:sp modelId="{BB66331D-96A0-41D2-9906-C853637348DF}">
      <dsp:nvSpPr>
        <dsp:cNvPr id="0" name=""/>
        <dsp:cNvSpPr/>
      </dsp:nvSpPr>
      <dsp:spPr>
        <a:xfrm>
          <a:off x="9233620" y="1341327"/>
          <a:ext cx="2256583" cy="186120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0070C0"/>
              </a:solidFill>
              <a:latin typeface="Segoe UI" pitchFamily="34" charset="0"/>
              <a:cs typeface="Segoe UI" pitchFamily="34" charset="0"/>
            </a:rPr>
            <a:t>Organization of incubation and acceleration services</a:t>
          </a:r>
          <a:endParaRPr lang="en-US" sz="1400" b="1" kern="1200" dirty="0">
            <a:solidFill>
              <a:srgbClr val="0070C0"/>
            </a:solidFill>
            <a:latin typeface="Segoe UI" pitchFamily="34" charset="0"/>
            <a:ea typeface="Segoe UI" pitchFamily="34" charset="0"/>
            <a:cs typeface="Segoe UI" pitchFamily="34" charset="0"/>
          </a:endParaRPr>
        </a:p>
      </dsp:txBody>
      <dsp:txXfrm>
        <a:off x="9276452" y="1782990"/>
        <a:ext cx="2170919" cy="1376715"/>
      </dsp:txXfrm>
    </dsp:sp>
    <dsp:sp modelId="{35E96BF0-5BA4-47E4-B1BA-489A7BA9D4C1}">
      <dsp:nvSpPr>
        <dsp:cNvPr id="0" name=""/>
        <dsp:cNvSpPr/>
      </dsp:nvSpPr>
      <dsp:spPr>
        <a:xfrm>
          <a:off x="9735083" y="942496"/>
          <a:ext cx="2005852" cy="797661"/>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egoe UI" pitchFamily="34" charset="0"/>
              <a:cs typeface="Segoe UI" pitchFamily="34" charset="0"/>
            </a:rPr>
            <a:t>With BEU and other stakeholders</a:t>
          </a:r>
          <a:endParaRPr lang="en-US" sz="1400" b="1" kern="1200" dirty="0">
            <a:latin typeface="Segoe UI" pitchFamily="34" charset="0"/>
            <a:ea typeface="Segoe UI" pitchFamily="34" charset="0"/>
            <a:cs typeface="Segoe UI" pitchFamily="34" charset="0"/>
          </a:endParaRPr>
        </a:p>
      </dsp:txBody>
      <dsp:txXfrm>
        <a:off x="9758446" y="965859"/>
        <a:ext cx="1959126" cy="75093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143DE81-6DEC-4A7D-A114-B88D9E4FC8E6}" type="datetimeFigureOut">
              <a:rPr lang="en-US" smtClean="0"/>
              <a:t>3/15/2023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4FA6BE1-9C4D-4921-B851-C42D59E5C7EB}" type="slidenum">
              <a:rPr lang="en-US" smtClean="0"/>
              <a:t>‹#›</a:t>
            </a:fld>
            <a:endParaRPr lang="en-US"/>
          </a:p>
        </p:txBody>
      </p:sp>
    </p:spTree>
    <p:extLst>
      <p:ext uri="{BB962C8B-B14F-4D97-AF65-F5344CB8AC3E}">
        <p14:creationId xmlns:p14="http://schemas.microsoft.com/office/powerpoint/2010/main" val="1331617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A6BE1-9C4D-4921-B851-C42D59E5C7EB}" type="slidenum">
              <a:rPr lang="en-US" smtClean="0"/>
              <a:t>11</a:t>
            </a:fld>
            <a:endParaRPr lang="en-US"/>
          </a:p>
        </p:txBody>
      </p:sp>
    </p:spTree>
    <p:extLst>
      <p:ext uri="{BB962C8B-B14F-4D97-AF65-F5344CB8AC3E}">
        <p14:creationId xmlns:p14="http://schemas.microsoft.com/office/powerpoint/2010/main" val="61856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d Görüntü Doldurucusu 1"/>
          <p:cNvSpPr>
            <a:spLocks noGrp="1" noRot="1" noChangeAspect="1"/>
          </p:cNvSpPr>
          <p:nvPr>
            <p:ph type="sldImg"/>
          </p:nvPr>
        </p:nvSpPr>
        <p:spPr/>
      </p:sp>
      <p:sp>
        <p:nvSpPr>
          <p:cNvPr id="3" name="Qeydlər Doldurucusu 2"/>
          <p:cNvSpPr>
            <a:spLocks noGrp="1"/>
          </p:cNvSpPr>
          <p:nvPr>
            <p:ph type="body" idx="1"/>
          </p:nvPr>
        </p:nvSpPr>
        <p:spPr/>
        <p:txBody>
          <a:bodyPr/>
          <a:lstStyle/>
          <a:p>
            <a:endParaRPr lang="az-Latn-AZ" dirty="0"/>
          </a:p>
        </p:txBody>
      </p:sp>
      <p:sp>
        <p:nvSpPr>
          <p:cNvPr id="4" name="Slayd Nömrə Doldurucusu 3"/>
          <p:cNvSpPr>
            <a:spLocks noGrp="1"/>
          </p:cNvSpPr>
          <p:nvPr>
            <p:ph type="sldNum" sz="quarter" idx="5"/>
          </p:nvPr>
        </p:nvSpPr>
        <p:spPr/>
        <p:txBody>
          <a:bodyPr/>
          <a:lstStyle/>
          <a:p>
            <a:fld id="{44FA6BE1-9C4D-4921-B851-C42D59E5C7EB}" type="slidenum">
              <a:rPr lang="en-US" smtClean="0"/>
              <a:t>21</a:t>
            </a:fld>
            <a:endParaRPr lang="en-US"/>
          </a:p>
        </p:txBody>
      </p:sp>
    </p:spTree>
    <p:extLst>
      <p:ext uri="{BB962C8B-B14F-4D97-AF65-F5344CB8AC3E}">
        <p14:creationId xmlns:p14="http://schemas.microsoft.com/office/powerpoint/2010/main" val="262783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1" i="1" u="heavy">
                <a:solidFill>
                  <a:srgbClr val="C00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C00000"/>
                </a:solidFill>
                <a:latin typeface="Arial"/>
                <a:cs typeface="Arial"/>
              </a:defRPr>
            </a:lvl1pPr>
          </a:lstStyle>
          <a:p>
            <a:endParaRPr/>
          </a:p>
        </p:txBody>
      </p:sp>
      <p:sp>
        <p:nvSpPr>
          <p:cNvPr id="3" name="Holder 3"/>
          <p:cNvSpPr>
            <a:spLocks noGrp="1"/>
          </p:cNvSpPr>
          <p:nvPr>
            <p:ph sz="half" idx="2"/>
          </p:nvPr>
        </p:nvSpPr>
        <p:spPr>
          <a:xfrm>
            <a:off x="979119" y="2329637"/>
            <a:ext cx="4020820" cy="4416425"/>
          </a:xfrm>
          <a:prstGeom prst="rect">
            <a:avLst/>
          </a:prstGeom>
        </p:spPr>
        <p:txBody>
          <a:bodyPr wrap="square" lIns="0" tIns="0" rIns="0" bIns="0">
            <a:spAutoFit/>
          </a:bodyPr>
          <a:lstStyle>
            <a:lvl1pPr>
              <a:defRPr sz="1200" b="1" i="1">
                <a:solidFill>
                  <a:srgbClr val="C00000"/>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Vertical Text">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Текст 2"/>
          <p:cNvSpPr>
            <a:spLocks noGrp="1"/>
          </p:cNvSpPr>
          <p:nvPr>
            <p:ph type="body" sz="quarter" idx="11" hasCustomPrompt="1"/>
          </p:nvPr>
        </p:nvSpPr>
        <p:spPr>
          <a:xfrm>
            <a:off x="314325" y="834355"/>
            <a:ext cx="10048240" cy="1274195"/>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sz="1800" b="0" baseline="0">
                <a:solidFill>
                  <a:srgbClr val="002444"/>
                </a:solidFill>
                <a:latin typeface="Verdana" charset="0"/>
                <a:ea typeface="Verdana" charset="0"/>
                <a:cs typeface="Verdana" charset="0"/>
              </a:defRPr>
            </a:lvl1pPr>
            <a:lvl2pPr>
              <a:defRPr/>
            </a:lvl2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az-Latn-AZ" dirty="0"/>
              <a:t>Mətn </a:t>
            </a:r>
            <a:r>
              <a:rPr lang="az-Latn-AZ" dirty="0" err="1"/>
              <a:t>mətn</a:t>
            </a:r>
            <a:r>
              <a:rPr lang="az-Latn-AZ" dirty="0"/>
              <a:t> </a:t>
            </a:r>
            <a:r>
              <a:rPr lang="az-Latn-AZ" dirty="0" err="1"/>
              <a:t>mətn</a:t>
            </a:r>
            <a:endParaRPr lang="az-Latn-AZ" dirty="0"/>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lang="az-Latn-AZ" dirty="0"/>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az-Latn-AZ" dirty="0"/>
              <a:t>		</a:t>
            </a:r>
            <a:endParaRPr lang="ru-RU" dirty="0"/>
          </a:p>
          <a:p>
            <a:pPr lvl="0"/>
            <a:endParaRPr lang="ru-RU" dirty="0"/>
          </a:p>
        </p:txBody>
      </p:sp>
      <p:sp>
        <p:nvSpPr>
          <p:cNvPr id="8" name="Текст 2"/>
          <p:cNvSpPr>
            <a:spLocks noGrp="1"/>
          </p:cNvSpPr>
          <p:nvPr>
            <p:ph type="body" sz="quarter" idx="14" hasCustomPrompt="1"/>
          </p:nvPr>
        </p:nvSpPr>
        <p:spPr>
          <a:xfrm>
            <a:off x="1146399" y="152278"/>
            <a:ext cx="8657591" cy="677108"/>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lang="ru-RU" dirty="0">
                <a:solidFill>
                  <a:schemeClr val="tx1"/>
                </a:solidFill>
                <a:latin typeface="Verdana" charset="0"/>
                <a:ea typeface="Verdana" charset="0"/>
                <a:cs typeface="Verdana" charset="0"/>
              </a:defRPr>
            </a:lvl1pPr>
            <a:lvl2pPr>
              <a:defRPr/>
            </a:lvl2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az-Latn-AZ" dirty="0"/>
              <a:t>Başlıq</a:t>
            </a:r>
            <a:r>
              <a:rPr lang="ru-RU" dirty="0"/>
              <a:t> </a:t>
            </a:r>
            <a:r>
              <a:rPr lang="az-Latn-AZ" dirty="0"/>
              <a:t>mətni</a:t>
            </a:r>
            <a:endParaRPr lang="ru-RU" dirty="0"/>
          </a:p>
          <a:p>
            <a:pPr lvl="0"/>
            <a:endParaRPr lang="ru-RU" dirty="0"/>
          </a:p>
        </p:txBody>
      </p:sp>
    </p:spTree>
    <p:extLst>
      <p:ext uri="{BB962C8B-B14F-4D97-AF65-F5344CB8AC3E}">
        <p14:creationId xmlns:p14="http://schemas.microsoft.com/office/powerpoint/2010/main" val="260130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585216" cy="6858000"/>
          </a:xfrm>
          <a:prstGeom prst="rect">
            <a:avLst/>
          </a:prstGeom>
          <a:blipFill>
            <a:blip r:embed="rId8" cstate="print"/>
            <a:stretch>
              <a:fillRect/>
            </a:stretch>
          </a:blipFill>
        </p:spPr>
        <p:txBody>
          <a:bodyPr wrap="square" lIns="0" tIns="0" rIns="0" bIns="0" rtlCol="0"/>
          <a:lstStyle/>
          <a:p>
            <a:endParaRPr/>
          </a:p>
        </p:txBody>
      </p:sp>
      <p:sp>
        <p:nvSpPr>
          <p:cNvPr id="17" name="bg object 17"/>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sp>
        <p:nvSpPr>
          <p:cNvPr id="2" name="Holder 2"/>
          <p:cNvSpPr>
            <a:spLocks noGrp="1"/>
          </p:cNvSpPr>
          <p:nvPr>
            <p:ph type="title"/>
          </p:nvPr>
        </p:nvSpPr>
        <p:spPr>
          <a:xfrm>
            <a:off x="3463544" y="1187653"/>
            <a:ext cx="3598545" cy="300355"/>
          </a:xfrm>
          <a:prstGeom prst="rect">
            <a:avLst/>
          </a:prstGeom>
        </p:spPr>
        <p:txBody>
          <a:bodyPr wrap="square" lIns="0" tIns="0" rIns="0" bIns="0">
            <a:spAutoFit/>
          </a:bodyPr>
          <a:lstStyle>
            <a:lvl1pPr>
              <a:defRPr sz="1800" b="1" i="0">
                <a:solidFill>
                  <a:srgbClr val="C00000"/>
                </a:solidFill>
                <a:latin typeface="Arial"/>
                <a:cs typeface="Arial"/>
              </a:defRPr>
            </a:lvl1pPr>
          </a:lstStyle>
          <a:p>
            <a:endParaRPr/>
          </a:p>
        </p:txBody>
      </p:sp>
      <p:sp>
        <p:nvSpPr>
          <p:cNvPr id="3" name="Holder 3"/>
          <p:cNvSpPr>
            <a:spLocks noGrp="1"/>
          </p:cNvSpPr>
          <p:nvPr>
            <p:ph type="body" idx="1"/>
          </p:nvPr>
        </p:nvSpPr>
        <p:spPr>
          <a:xfrm>
            <a:off x="799287" y="1184528"/>
            <a:ext cx="6708140" cy="3180079"/>
          </a:xfrm>
          <a:prstGeom prst="rect">
            <a:avLst/>
          </a:prstGeom>
        </p:spPr>
        <p:txBody>
          <a:bodyPr wrap="square" lIns="0" tIns="0" rIns="0" bIns="0">
            <a:spAutoFit/>
          </a:bodyPr>
          <a:lstStyle>
            <a:lvl1pPr>
              <a:defRPr sz="2000" b="1" i="1" u="heavy">
                <a:solidFill>
                  <a:srgbClr val="C0000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iro.beu.edu.az/" TargetMode="External"/><Relationship Id="rId3" Type="http://schemas.openxmlformats.org/officeDocument/2006/relationships/image" Target="../media/image4.png"/><Relationship Id="rId7" Type="http://schemas.openxmlformats.org/officeDocument/2006/relationships/hyperlink" Target="http://www.beu.edu.az/" TargetMode="External"/><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4.png"/><Relationship Id="rId7" Type="http://schemas.openxmlformats.org/officeDocument/2006/relationships/hyperlink" Target="http://www.iro.beu.edu.az/"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www.beu.edu.az/" TargetMode="External"/><Relationship Id="rId5" Type="http://schemas.openxmlformats.org/officeDocument/2006/relationships/image" Target="../media/image15.png"/><Relationship Id="rId10" Type="http://schemas.openxmlformats.org/officeDocument/2006/relationships/image" Target="../media/image87.jpg"/><Relationship Id="rId4" Type="http://schemas.openxmlformats.org/officeDocument/2006/relationships/image" Target="../media/image85.png"/><Relationship Id="rId9" Type="http://schemas.openxmlformats.org/officeDocument/2006/relationships/image" Target="../media/image86.jp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6.png"/><Relationship Id="rId5" Type="http://schemas.openxmlformats.org/officeDocument/2006/relationships/image" Target="../media/image89.png"/><Relationship Id="rId10" Type="http://schemas.openxmlformats.org/officeDocument/2006/relationships/hyperlink" Target="http://www.iro.beu.edu.az/" TargetMode="External"/><Relationship Id="rId4" Type="http://schemas.openxmlformats.org/officeDocument/2006/relationships/image" Target="../media/image88.png"/><Relationship Id="rId9" Type="http://schemas.openxmlformats.org/officeDocument/2006/relationships/hyperlink" Target="http://www.beu.edu.az/"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www.iro.beu.edu.az/" TargetMode="External"/><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hyperlink" Target="http://www.beu.edu.az/" TargetMode="External"/><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hyperlink" Target="http://www.facebook.com/iro.beu.edu.az/" TargetMode="External"/><Relationship Id="rId5" Type="http://schemas.openxmlformats.org/officeDocument/2006/relationships/image" Target="../media/image95.png"/><Relationship Id="rId10" Type="http://schemas.openxmlformats.org/officeDocument/2006/relationships/hyperlink" Target="http://www.iro.beu.edu.az/en" TargetMode="External"/><Relationship Id="rId4" Type="http://schemas.openxmlformats.org/officeDocument/2006/relationships/image" Target="../media/image94.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hyperlink" Target="http://www.iro.beu.edu.az/en" TargetMode="External"/><Relationship Id="rId3" Type="http://schemas.openxmlformats.org/officeDocument/2006/relationships/image" Target="../media/image98.png"/><Relationship Id="rId7" Type="http://schemas.openxmlformats.org/officeDocument/2006/relationships/image" Target="../media/image16.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hyperlink" Target="http://www.iro.beu.edu.az/" TargetMode="External"/><Relationship Id="rId5" Type="http://schemas.openxmlformats.org/officeDocument/2006/relationships/image" Target="../media/image99.png"/><Relationship Id="rId10" Type="http://schemas.openxmlformats.org/officeDocument/2006/relationships/hyperlink" Target="http://www.beu.edu.az/" TargetMode="External"/><Relationship Id="rId4" Type="http://schemas.openxmlformats.org/officeDocument/2006/relationships/image" Target="../media/image24.png"/><Relationship Id="rId9" Type="http://schemas.openxmlformats.org/officeDocument/2006/relationships/hyperlink" Target="http://www.facebook.com/iro.beu.edu.az/"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iro.beu.edu.az/en" TargetMode="External"/><Relationship Id="rId3" Type="http://schemas.openxmlformats.org/officeDocument/2006/relationships/image" Target="../media/image102.png"/><Relationship Id="rId7" Type="http://schemas.openxmlformats.org/officeDocument/2006/relationships/image" Target="../media/image1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www.iro.beu.edu.az/" TargetMode="External"/><Relationship Id="rId5" Type="http://schemas.openxmlformats.org/officeDocument/2006/relationships/image" Target="../media/image103.png"/><Relationship Id="rId10" Type="http://schemas.openxmlformats.org/officeDocument/2006/relationships/hyperlink" Target="http://www.beu.edu.az/" TargetMode="External"/><Relationship Id="rId4" Type="http://schemas.openxmlformats.org/officeDocument/2006/relationships/image" Target="../media/image13.png"/><Relationship Id="rId9" Type="http://schemas.openxmlformats.org/officeDocument/2006/relationships/hyperlink" Target="http://www.facebook.com/iro.beu.edu.az/"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iro.beu.edu.az/en" TargetMode="External"/><Relationship Id="rId3" Type="http://schemas.openxmlformats.org/officeDocument/2006/relationships/image" Target="../media/image105.png"/><Relationship Id="rId7" Type="http://schemas.openxmlformats.org/officeDocument/2006/relationships/image" Target="../media/image16.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www.iro.beu.edu.az/" TargetMode="External"/><Relationship Id="rId5" Type="http://schemas.openxmlformats.org/officeDocument/2006/relationships/image" Target="../media/image106.png"/><Relationship Id="rId10" Type="http://schemas.openxmlformats.org/officeDocument/2006/relationships/hyperlink" Target="http://www.beu.edu.az/" TargetMode="External"/><Relationship Id="rId4" Type="http://schemas.openxmlformats.org/officeDocument/2006/relationships/image" Target="../media/image24.png"/><Relationship Id="rId9" Type="http://schemas.openxmlformats.org/officeDocument/2006/relationships/hyperlink" Target="http://www.facebook.com/iro.beu.edu.az/"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8.png"/><Relationship Id="rId7" Type="http://schemas.openxmlformats.org/officeDocument/2006/relationships/image" Target="../media/image111.png"/><Relationship Id="rId12" Type="http://schemas.openxmlformats.org/officeDocument/2006/relationships/hyperlink" Target="http://www.iro.beu.edu.az/" TargetMode="Externa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hyperlink" Target="http://www.beu.edu.az/" TargetMode="External"/><Relationship Id="rId5" Type="http://schemas.openxmlformats.org/officeDocument/2006/relationships/image" Target="../media/image24.png"/><Relationship Id="rId10" Type="http://schemas.openxmlformats.org/officeDocument/2006/relationships/hyperlink" Target="http://www.facebook.com/iro.beu.edu.az/" TargetMode="External"/><Relationship Id="rId4" Type="http://schemas.openxmlformats.org/officeDocument/2006/relationships/image" Target="../media/image109.png"/><Relationship Id="rId9" Type="http://schemas.openxmlformats.org/officeDocument/2006/relationships/hyperlink" Target="http://www.iro.beu.edu.az/en"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facebook.com/iro.beu.edu.az/" TargetMode="External"/><Relationship Id="rId3" Type="http://schemas.openxmlformats.org/officeDocument/2006/relationships/image" Target="../media/image24.png"/><Relationship Id="rId7" Type="http://schemas.openxmlformats.org/officeDocument/2006/relationships/hyperlink" Target="http://www.iro.beu.edu.az/en" TargetMode="Externa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www.iro.beu.edu.az/" TargetMode="External"/><Relationship Id="rId4" Type="http://schemas.openxmlformats.org/officeDocument/2006/relationships/image" Target="../media/image113.png"/><Relationship Id="rId9" Type="http://schemas.openxmlformats.org/officeDocument/2006/relationships/hyperlink" Target="http://www.beu.edu.az/"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5.png"/><Relationship Id="rId18" Type="http://schemas.openxmlformats.org/officeDocument/2006/relationships/hyperlink" Target="http://www.beu.edu.az/" TargetMode="External"/><Relationship Id="rId3" Type="http://schemas.openxmlformats.org/officeDocument/2006/relationships/image" Target="../media/image115.jpg"/><Relationship Id="rId7" Type="http://schemas.openxmlformats.org/officeDocument/2006/relationships/image" Target="../media/image119.jpg"/><Relationship Id="rId12" Type="http://schemas.openxmlformats.org/officeDocument/2006/relationships/image" Target="../media/image13.png"/><Relationship Id="rId17" Type="http://schemas.openxmlformats.org/officeDocument/2006/relationships/hyperlink" Target="http://www.facebook.com/iro.beu.edu.az/" TargetMode="External"/><Relationship Id="rId2" Type="http://schemas.openxmlformats.org/officeDocument/2006/relationships/image" Target="../media/image114.png"/><Relationship Id="rId16" Type="http://schemas.openxmlformats.org/officeDocument/2006/relationships/hyperlink" Target="http://www.iro.beu.edu.az/en" TargetMode="Externa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jpg"/><Relationship Id="rId5" Type="http://schemas.openxmlformats.org/officeDocument/2006/relationships/image" Target="../media/image117.jpg"/><Relationship Id="rId15" Type="http://schemas.openxmlformats.org/officeDocument/2006/relationships/image" Target="../media/image16.png"/><Relationship Id="rId10" Type="http://schemas.openxmlformats.org/officeDocument/2006/relationships/image" Target="../media/image122.jpg"/><Relationship Id="rId19" Type="http://schemas.openxmlformats.org/officeDocument/2006/relationships/hyperlink" Target="http://www.iro.beu.edu.az/" TargetMode="External"/><Relationship Id="rId4" Type="http://schemas.openxmlformats.org/officeDocument/2006/relationships/image" Target="../media/image116.png"/><Relationship Id="rId9" Type="http://schemas.openxmlformats.org/officeDocument/2006/relationships/image" Target="../media/image121.jpg"/><Relationship Id="rId14" Type="http://schemas.openxmlformats.org/officeDocument/2006/relationships/image" Target="../media/image124.png"/></Relationships>
</file>

<file path=ppt/slides/_rels/slide1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12" Type="http://schemas.openxmlformats.org/officeDocument/2006/relationships/hyperlink" Target="http://www.iro.beu.edu.az/"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7.jpg"/><Relationship Id="rId11" Type="http://schemas.openxmlformats.org/officeDocument/2006/relationships/hyperlink" Target="http://www.beu.edu.az/" TargetMode="External"/><Relationship Id="rId5" Type="http://schemas.openxmlformats.org/officeDocument/2006/relationships/image" Target="../media/image16.png"/><Relationship Id="rId10" Type="http://schemas.openxmlformats.org/officeDocument/2006/relationships/hyperlink" Target="http://www.facebook.com/iro.beu.edu.az/" TargetMode="External"/><Relationship Id="rId4" Type="http://schemas.openxmlformats.org/officeDocument/2006/relationships/image" Target="../media/image126.png"/><Relationship Id="rId9" Type="http://schemas.openxmlformats.org/officeDocument/2006/relationships/hyperlink" Target="http://www.iro.beu.edu.az/e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www.iro.beu.edu.az/" TargetMode="External"/><Relationship Id="rId5" Type="http://schemas.openxmlformats.org/officeDocument/2006/relationships/image" Target="../media/image14.png"/><Relationship Id="rId10" Type="http://schemas.openxmlformats.org/officeDocument/2006/relationships/hyperlink" Target="http://www.beu.edu.az/"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hyperlink" Target="http://www.iro.beu.edu.az/" TargetMode="External"/><Relationship Id="rId13" Type="http://schemas.openxmlformats.org/officeDocument/2006/relationships/image" Target="../media/image136.png"/><Relationship Id="rId18" Type="http://schemas.openxmlformats.org/officeDocument/2006/relationships/image" Target="../media/image77.jpg"/><Relationship Id="rId3" Type="http://schemas.openxmlformats.org/officeDocument/2006/relationships/image" Target="../media/image131.jpg"/><Relationship Id="rId21" Type="http://schemas.openxmlformats.org/officeDocument/2006/relationships/image" Target="../media/image143.png"/><Relationship Id="rId7" Type="http://schemas.openxmlformats.org/officeDocument/2006/relationships/hyperlink" Target="http://www.beu.edu.az/" TargetMode="External"/><Relationship Id="rId12" Type="http://schemas.openxmlformats.org/officeDocument/2006/relationships/image" Target="../media/image16.png"/><Relationship Id="rId17" Type="http://schemas.openxmlformats.org/officeDocument/2006/relationships/image" Target="../media/image140.png"/><Relationship Id="rId2" Type="http://schemas.openxmlformats.org/officeDocument/2006/relationships/image" Target="../media/image130.png"/><Relationship Id="rId16" Type="http://schemas.openxmlformats.org/officeDocument/2006/relationships/image" Target="../media/image139.jpg"/><Relationship Id="rId20" Type="http://schemas.openxmlformats.org/officeDocument/2006/relationships/image" Target="../media/image142.jp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35.png"/><Relationship Id="rId5" Type="http://schemas.openxmlformats.org/officeDocument/2006/relationships/image" Target="../media/image132.png"/><Relationship Id="rId15" Type="http://schemas.openxmlformats.org/officeDocument/2006/relationships/image" Target="../media/image138.png"/><Relationship Id="rId10" Type="http://schemas.openxmlformats.org/officeDocument/2006/relationships/image" Target="../media/image134.jpg"/><Relationship Id="rId19" Type="http://schemas.openxmlformats.org/officeDocument/2006/relationships/image" Target="../media/image141.png"/><Relationship Id="rId4" Type="http://schemas.openxmlformats.org/officeDocument/2006/relationships/image" Target="../media/image13.png"/><Relationship Id="rId9" Type="http://schemas.openxmlformats.org/officeDocument/2006/relationships/image" Target="../media/image133.png"/><Relationship Id="rId14" Type="http://schemas.openxmlformats.org/officeDocument/2006/relationships/image" Target="../media/image137.jpg"/><Relationship Id="rId22" Type="http://schemas.openxmlformats.org/officeDocument/2006/relationships/image" Target="../media/image144.png"/></Relationships>
</file>

<file path=ppt/slides/_rels/slide21.xml.rels><?xml version="1.0" encoding="UTF-8" standalone="yes"?>
<Relationships xmlns="http://schemas.openxmlformats.org/package/2006/relationships"><Relationship Id="rId8" Type="http://schemas.openxmlformats.org/officeDocument/2006/relationships/image" Target="../media/image145.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135.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5.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24.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Layout" Target="../diagrams/layout4.xml"/><Relationship Id="rId7" Type="http://schemas.openxmlformats.org/officeDocument/2006/relationships/image" Target="../media/image16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9.jpg"/><Relationship Id="rId18" Type="http://schemas.openxmlformats.org/officeDocument/2006/relationships/hyperlink" Target="http://www.iro.beu.edu.az/en" TargetMode="External"/><Relationship Id="rId3" Type="http://schemas.openxmlformats.org/officeDocument/2006/relationships/image" Target="../media/image162.png"/><Relationship Id="rId21" Type="http://schemas.openxmlformats.org/officeDocument/2006/relationships/hyperlink" Target="http://www.iro.beu.edu.az/" TargetMode="External"/><Relationship Id="rId7" Type="http://schemas.openxmlformats.org/officeDocument/2006/relationships/image" Target="../media/image14.png"/><Relationship Id="rId12" Type="http://schemas.openxmlformats.org/officeDocument/2006/relationships/image" Target="../media/image168.jpg"/><Relationship Id="rId17" Type="http://schemas.openxmlformats.org/officeDocument/2006/relationships/image" Target="../media/image173.png"/><Relationship Id="rId2" Type="http://schemas.openxmlformats.org/officeDocument/2006/relationships/image" Target="../media/image161.png"/><Relationship Id="rId16" Type="http://schemas.openxmlformats.org/officeDocument/2006/relationships/image" Target="../media/image172.jpg"/><Relationship Id="rId20" Type="http://schemas.openxmlformats.org/officeDocument/2006/relationships/hyperlink" Target="http://www.beu.edu.az/" TargetMode="Externa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67.jpg"/><Relationship Id="rId5" Type="http://schemas.openxmlformats.org/officeDocument/2006/relationships/image" Target="../media/image164.jpg"/><Relationship Id="rId15" Type="http://schemas.openxmlformats.org/officeDocument/2006/relationships/image" Target="../media/image171.jpg"/><Relationship Id="rId10" Type="http://schemas.openxmlformats.org/officeDocument/2006/relationships/image" Target="../media/image166.jpg"/><Relationship Id="rId19" Type="http://schemas.openxmlformats.org/officeDocument/2006/relationships/hyperlink" Target="http://www.facebook.com/iro.beu.edu.az/" TargetMode="External"/><Relationship Id="rId4" Type="http://schemas.openxmlformats.org/officeDocument/2006/relationships/image" Target="../media/image163.jpg"/><Relationship Id="rId9" Type="http://schemas.openxmlformats.org/officeDocument/2006/relationships/image" Target="../media/image16.png"/><Relationship Id="rId14" Type="http://schemas.openxmlformats.org/officeDocument/2006/relationships/image" Target="../media/image170.png"/></Relationships>
</file>

<file path=ppt/slides/_rels/slide27.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hyperlink" Target="http://beu.edu.az/" TargetMode="External"/><Relationship Id="rId3" Type="http://schemas.openxmlformats.org/officeDocument/2006/relationships/image" Target="../media/image175.png"/><Relationship Id="rId7" Type="http://schemas.openxmlformats.org/officeDocument/2006/relationships/image" Target="../media/image24.png"/><Relationship Id="rId12" Type="http://schemas.openxmlformats.org/officeDocument/2006/relationships/image" Target="../media/image16.png"/><Relationship Id="rId17" Type="http://schemas.openxmlformats.org/officeDocument/2006/relationships/hyperlink" Target="http://www.yenifikir.az/" TargetMode="External"/><Relationship Id="rId2" Type="http://schemas.openxmlformats.org/officeDocument/2006/relationships/image" Target="../media/image174.png"/><Relationship Id="rId16" Type="http://schemas.openxmlformats.org/officeDocument/2006/relationships/hyperlink" Target="http://www.qu.edu.az/" TargetMode="External"/><Relationship Id="rId1" Type="http://schemas.openxmlformats.org/officeDocument/2006/relationships/slideLayout" Target="../slideLayouts/slideLayout5.xml"/><Relationship Id="rId6" Type="http://schemas.openxmlformats.org/officeDocument/2006/relationships/image" Target="../media/image178.png"/><Relationship Id="rId11" Type="http://schemas.openxmlformats.org/officeDocument/2006/relationships/hyperlink" Target="http://www.iro.beu.edu.az/" TargetMode="External"/><Relationship Id="rId5" Type="http://schemas.openxmlformats.org/officeDocument/2006/relationships/image" Target="../media/image177.png"/><Relationship Id="rId15" Type="http://schemas.openxmlformats.org/officeDocument/2006/relationships/hyperlink" Target="mailto:iqasimov@qu.edu.az" TargetMode="External"/><Relationship Id="rId10" Type="http://schemas.openxmlformats.org/officeDocument/2006/relationships/hyperlink" Target="http://www.beu.edu.az/" TargetMode="External"/><Relationship Id="rId4" Type="http://schemas.openxmlformats.org/officeDocument/2006/relationships/image" Target="../media/image176.png"/><Relationship Id="rId9" Type="http://schemas.openxmlformats.org/officeDocument/2006/relationships/image" Target="../media/image180.png"/><Relationship Id="rId14" Type="http://schemas.openxmlformats.org/officeDocument/2006/relationships/hyperlink" Target="http://yenifikir.az/"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www.iro.beu.edu.az/"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hyperlink" Target="http://www.beu.edu.az/" TargetMode="External"/><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hyperlink" Target="http://www.iro.beu.edu.az/" TargetMode="Externa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hyperlink" Target="http://www.beu.edu.az/" TargetMode="External"/><Relationship Id="rId10" Type="http://schemas.openxmlformats.org/officeDocument/2006/relationships/image" Target="../media/image16.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6.png"/><Relationship Id="rId17" Type="http://schemas.openxmlformats.org/officeDocument/2006/relationships/image" Target="../media/image47.png"/><Relationship Id="rId2" Type="http://schemas.openxmlformats.org/officeDocument/2006/relationships/image" Target="../media/image35.png"/><Relationship Id="rId16" Type="http://schemas.openxmlformats.org/officeDocument/2006/relationships/image" Target="../media/image46.png"/><Relationship Id="rId20" Type="http://schemas.openxmlformats.org/officeDocument/2006/relationships/hyperlink" Target="http://www.iro.beu.edu.az/" TargetMode="Externa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15.png"/><Relationship Id="rId5" Type="http://schemas.openxmlformats.org/officeDocument/2006/relationships/image" Target="../media/image38.png"/><Relationship Id="rId15" Type="http://schemas.openxmlformats.org/officeDocument/2006/relationships/image" Target="../media/image45.png"/><Relationship Id="rId10" Type="http://schemas.openxmlformats.org/officeDocument/2006/relationships/image" Target="../media/image42.png"/><Relationship Id="rId19" Type="http://schemas.openxmlformats.org/officeDocument/2006/relationships/hyperlink" Target="http://www.beu.edu.az/" TargetMode="External"/><Relationship Id="rId4" Type="http://schemas.openxmlformats.org/officeDocument/2006/relationships/image" Target="../media/image37.png"/><Relationship Id="rId9" Type="http://schemas.openxmlformats.org/officeDocument/2006/relationships/image" Target="../media/image13.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jpg"/><Relationship Id="rId18" Type="http://schemas.openxmlformats.org/officeDocument/2006/relationships/hyperlink" Target="http://www.beu.edu.az/" TargetMode="External"/><Relationship Id="rId3" Type="http://schemas.openxmlformats.org/officeDocument/2006/relationships/image" Target="../media/image50.png"/><Relationship Id="rId7" Type="http://schemas.openxmlformats.org/officeDocument/2006/relationships/image" Target="../media/image53.jpg"/><Relationship Id="rId12" Type="http://schemas.openxmlformats.org/officeDocument/2006/relationships/image" Target="../media/image16.png"/><Relationship Id="rId17" Type="http://schemas.openxmlformats.org/officeDocument/2006/relationships/image" Target="../media/image34.png"/><Relationship Id="rId2" Type="http://schemas.openxmlformats.org/officeDocument/2006/relationships/image" Target="../media/image49.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38.png"/><Relationship Id="rId15" Type="http://schemas.openxmlformats.org/officeDocument/2006/relationships/image" Target="../media/image59.jpg"/><Relationship Id="rId10" Type="http://schemas.openxmlformats.org/officeDocument/2006/relationships/image" Target="../media/image55.png"/><Relationship Id="rId19" Type="http://schemas.openxmlformats.org/officeDocument/2006/relationships/hyperlink" Target="http://www.iro.beu.edu.az/" TargetMode="External"/><Relationship Id="rId4" Type="http://schemas.openxmlformats.org/officeDocument/2006/relationships/image" Target="../media/image51.png"/><Relationship Id="rId9" Type="http://schemas.openxmlformats.org/officeDocument/2006/relationships/image" Target="../media/image13.png"/><Relationship Id="rId1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16.png"/><Relationship Id="rId2" Type="http://schemas.openxmlformats.org/officeDocument/2006/relationships/image" Target="../media/image61.png"/><Relationship Id="rId16" Type="http://schemas.openxmlformats.org/officeDocument/2006/relationships/hyperlink" Target="http://www.iro.beu.edu.az/" TargetMode="External"/><Relationship Id="rId1" Type="http://schemas.openxmlformats.org/officeDocument/2006/relationships/slideLayout" Target="../slideLayouts/slideLayout2.xml"/><Relationship Id="rId6" Type="http://schemas.openxmlformats.org/officeDocument/2006/relationships/image" Target="../media/image65.jpg"/><Relationship Id="rId11" Type="http://schemas.openxmlformats.org/officeDocument/2006/relationships/image" Target="../media/image15.png"/><Relationship Id="rId5" Type="http://schemas.openxmlformats.org/officeDocument/2006/relationships/image" Target="../media/image64.png"/><Relationship Id="rId15" Type="http://schemas.openxmlformats.org/officeDocument/2006/relationships/hyperlink" Target="http://www.beu.edu.az/" TargetMode="External"/><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13.png"/><Relationship Id="rId14" Type="http://schemas.openxmlformats.org/officeDocument/2006/relationships/image" Target="../media/image70.png"/></Relationships>
</file>

<file path=ppt/slides/_rels/slide8.xml.rels><?xml version="1.0" encoding="UTF-8" standalone="yes"?>
<Relationships xmlns="http://schemas.openxmlformats.org/package/2006/relationships"><Relationship Id="rId8" Type="http://schemas.openxmlformats.org/officeDocument/2006/relationships/hyperlink" Target="http://www.beu.edu.az/" TargetMode="External"/><Relationship Id="rId3" Type="http://schemas.openxmlformats.org/officeDocument/2006/relationships/image" Target="../media/image72.png"/><Relationship Id="rId7" Type="http://schemas.openxmlformats.org/officeDocument/2006/relationships/image" Target="../media/image15.png"/><Relationship Id="rId12" Type="http://schemas.openxmlformats.org/officeDocument/2006/relationships/image" Target="../media/image48.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5.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73.jpg"/><Relationship Id="rId9" Type="http://schemas.openxmlformats.org/officeDocument/2006/relationships/hyperlink" Target="http://www.iro.beu.edu.az/"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www.beu.edu.az/" TargetMode="External"/><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9.jpg"/><Relationship Id="rId11" Type="http://schemas.openxmlformats.org/officeDocument/2006/relationships/image" Target="../media/image55.png"/><Relationship Id="rId5" Type="http://schemas.openxmlformats.org/officeDocument/2006/relationships/image" Target="../media/image78.png"/><Relationship Id="rId15" Type="http://schemas.openxmlformats.org/officeDocument/2006/relationships/hyperlink" Target="http://www.iro.beu.edu.az/" TargetMode="External"/><Relationship Id="rId10" Type="http://schemas.openxmlformats.org/officeDocument/2006/relationships/image" Target="../media/image13.png"/><Relationship Id="rId4" Type="http://schemas.openxmlformats.org/officeDocument/2006/relationships/image" Target="../media/image77.jpg"/><Relationship Id="rId9" Type="http://schemas.openxmlformats.org/officeDocument/2006/relationships/image" Target="../media/image82.jp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22750" y="6425285"/>
            <a:ext cx="343916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1F3863"/>
                </a:solidFill>
                <a:latin typeface="Arial"/>
                <a:cs typeface="Arial"/>
              </a:rPr>
              <a:t>2022 </a:t>
            </a:r>
            <a:r>
              <a:rPr sz="1800" dirty="0">
                <a:solidFill>
                  <a:srgbClr val="1F3863"/>
                </a:solidFill>
                <a:latin typeface="Arial"/>
                <a:cs typeface="Arial"/>
              </a:rPr>
              <a:t>@ </a:t>
            </a:r>
            <a:r>
              <a:rPr sz="1800" spc="-5" dirty="0">
                <a:solidFill>
                  <a:srgbClr val="1F3863"/>
                </a:solidFill>
                <a:latin typeface="Arial"/>
                <a:cs typeface="Arial"/>
              </a:rPr>
              <a:t>Khirdalan </a:t>
            </a:r>
            <a:r>
              <a:rPr sz="1800" spc="-35" dirty="0">
                <a:solidFill>
                  <a:srgbClr val="1F3863"/>
                </a:solidFill>
                <a:latin typeface="Arial"/>
                <a:cs typeface="Arial"/>
              </a:rPr>
              <a:t>city,</a:t>
            </a:r>
            <a:r>
              <a:rPr sz="1800" spc="-90" dirty="0">
                <a:solidFill>
                  <a:srgbClr val="1F3863"/>
                </a:solidFill>
                <a:latin typeface="Arial"/>
                <a:cs typeface="Arial"/>
              </a:rPr>
              <a:t> </a:t>
            </a:r>
            <a:r>
              <a:rPr sz="1800" spc="-5" dirty="0">
                <a:solidFill>
                  <a:srgbClr val="1F3863"/>
                </a:solidFill>
                <a:latin typeface="Arial"/>
                <a:cs typeface="Arial"/>
              </a:rPr>
              <a:t>Azerbaijan</a:t>
            </a:r>
            <a:endParaRPr sz="1800">
              <a:latin typeface="Arial"/>
              <a:cs typeface="Arial"/>
            </a:endParaRPr>
          </a:p>
        </p:txBody>
      </p:sp>
      <p:grpSp>
        <p:nvGrpSpPr>
          <p:cNvPr id="3" name="object 3"/>
          <p:cNvGrpSpPr/>
          <p:nvPr/>
        </p:nvGrpSpPr>
        <p:grpSpPr>
          <a:xfrm>
            <a:off x="-6095" y="0"/>
            <a:ext cx="597535" cy="6870700"/>
            <a:chOff x="-6095" y="0"/>
            <a:chExt cx="597535" cy="6870700"/>
          </a:xfrm>
        </p:grpSpPr>
        <p:sp>
          <p:nvSpPr>
            <p:cNvPr id="4" name="object 4"/>
            <p:cNvSpPr/>
            <p:nvPr/>
          </p:nvSpPr>
          <p:spPr>
            <a:xfrm>
              <a:off x="0" y="0"/>
              <a:ext cx="585216" cy="68580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sp>
        <p:nvSpPr>
          <p:cNvPr id="6" name="object 6"/>
          <p:cNvSpPr/>
          <p:nvPr/>
        </p:nvSpPr>
        <p:spPr>
          <a:xfrm>
            <a:off x="3799705" y="454273"/>
            <a:ext cx="3652281" cy="9614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35736" y="6376415"/>
            <a:ext cx="9020175" cy="0"/>
          </a:xfrm>
          <a:custGeom>
            <a:avLst/>
            <a:gdLst/>
            <a:ahLst/>
            <a:cxnLst/>
            <a:rect l="l" t="t" r="r" b="b"/>
            <a:pathLst>
              <a:path w="9020175">
                <a:moveTo>
                  <a:pt x="0" y="0"/>
                </a:moveTo>
                <a:lnTo>
                  <a:pt x="9020175" y="0"/>
                </a:lnTo>
              </a:path>
            </a:pathLst>
          </a:custGeom>
          <a:ln w="6096">
            <a:solidFill>
              <a:srgbClr val="5B9BD4"/>
            </a:solidFill>
          </a:ln>
        </p:spPr>
        <p:txBody>
          <a:bodyPr wrap="square" lIns="0" tIns="0" rIns="0" bIns="0" rtlCol="0"/>
          <a:lstStyle/>
          <a:p>
            <a:endParaRPr/>
          </a:p>
        </p:txBody>
      </p:sp>
      <p:sp>
        <p:nvSpPr>
          <p:cNvPr id="13" name="object 13"/>
          <p:cNvSpPr/>
          <p:nvPr/>
        </p:nvSpPr>
        <p:spPr>
          <a:xfrm>
            <a:off x="3954142" y="1921381"/>
            <a:ext cx="2946661" cy="1672594"/>
          </a:xfrm>
          <a:prstGeom prst="rect">
            <a:avLst/>
          </a:prstGeom>
          <a:blipFill>
            <a:blip r:embed="rId4" cstate="print"/>
            <a:stretch>
              <a:fillRect/>
            </a:stretch>
          </a:blipFill>
        </p:spPr>
        <p:txBody>
          <a:bodyPr wrap="square" lIns="0" tIns="0" rIns="0" bIns="0" rtlCol="0"/>
          <a:lstStyle/>
          <a:p>
            <a:endParaRPr/>
          </a:p>
        </p:txBody>
      </p:sp>
      <p:grpSp>
        <p:nvGrpSpPr>
          <p:cNvPr id="14" name="object 14"/>
          <p:cNvGrpSpPr/>
          <p:nvPr/>
        </p:nvGrpSpPr>
        <p:grpSpPr>
          <a:xfrm>
            <a:off x="10315956" y="0"/>
            <a:ext cx="1882139" cy="5527675"/>
            <a:chOff x="10315956" y="0"/>
            <a:chExt cx="1882139" cy="5527675"/>
          </a:xfrm>
        </p:grpSpPr>
        <p:sp>
          <p:nvSpPr>
            <p:cNvPr id="15" name="object 15"/>
            <p:cNvSpPr/>
            <p:nvPr/>
          </p:nvSpPr>
          <p:spPr>
            <a:xfrm>
              <a:off x="10322052" y="0"/>
              <a:ext cx="1869948" cy="5515356"/>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0322052" y="0"/>
              <a:ext cx="1870075" cy="5515610"/>
            </a:xfrm>
            <a:custGeom>
              <a:avLst/>
              <a:gdLst/>
              <a:ahLst/>
              <a:cxnLst/>
              <a:rect l="l" t="t" r="r" b="b"/>
              <a:pathLst>
                <a:path w="1870075" h="5515610">
                  <a:moveTo>
                    <a:pt x="0" y="5515356"/>
                  </a:moveTo>
                  <a:lnTo>
                    <a:pt x="1869948" y="5515356"/>
                  </a:lnTo>
                  <a:lnTo>
                    <a:pt x="1869948" y="0"/>
                  </a:lnTo>
                  <a:lnTo>
                    <a:pt x="0" y="0"/>
                  </a:lnTo>
                  <a:lnTo>
                    <a:pt x="0" y="5515356"/>
                  </a:lnTo>
                  <a:close/>
                </a:path>
              </a:pathLst>
            </a:custGeom>
            <a:ln w="12192">
              <a:solidFill>
                <a:srgbClr val="9DC3E6"/>
              </a:solidFill>
            </a:ln>
          </p:spPr>
          <p:txBody>
            <a:bodyPr wrap="square" lIns="0" tIns="0" rIns="0" bIns="0" rtlCol="0"/>
            <a:lstStyle/>
            <a:p>
              <a:endParaRPr/>
            </a:p>
          </p:txBody>
        </p:sp>
      </p:grpSp>
      <p:sp>
        <p:nvSpPr>
          <p:cNvPr id="17" name="object 17"/>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8" name="object 18"/>
          <p:cNvGrpSpPr/>
          <p:nvPr/>
        </p:nvGrpSpPr>
        <p:grpSpPr>
          <a:xfrm>
            <a:off x="10315956" y="6085332"/>
            <a:ext cx="1882139" cy="779145"/>
            <a:chOff x="10315956" y="6085332"/>
            <a:chExt cx="1882139" cy="779145"/>
          </a:xfrm>
        </p:grpSpPr>
        <p:sp>
          <p:nvSpPr>
            <p:cNvPr id="19" name="object 19"/>
            <p:cNvSpPr/>
            <p:nvPr/>
          </p:nvSpPr>
          <p:spPr>
            <a:xfrm>
              <a:off x="10322052" y="6091428"/>
              <a:ext cx="1869948" cy="76657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1" name="object 21"/>
          <p:cNvSpPr txBox="1"/>
          <p:nvPr/>
        </p:nvSpPr>
        <p:spPr>
          <a:xfrm>
            <a:off x="10470260" y="6225946"/>
            <a:ext cx="1577340" cy="452755"/>
          </a:xfrm>
          <a:prstGeom prst="rect">
            <a:avLst/>
          </a:prstGeom>
        </p:spPr>
        <p:txBody>
          <a:bodyPr vert="horz" wrap="square" lIns="0" tIns="12700" rIns="0" bIns="0" rtlCol="0">
            <a:spAutoFit/>
          </a:bodyPr>
          <a:lstStyle/>
          <a:p>
            <a:pPr marL="12700" marR="5080" indent="123189">
              <a:lnSpc>
                <a:spcPct val="100000"/>
              </a:lnSpc>
              <a:spcBef>
                <a:spcPts val="100"/>
              </a:spcBef>
            </a:pPr>
            <a:r>
              <a:rPr sz="1400" spc="-10" dirty="0">
                <a:latin typeface="Arial"/>
                <a:cs typeface="Arial"/>
                <a:hlinkClick r:id="rId7"/>
              </a:rPr>
              <a:t>www.beu.edu.az </a:t>
            </a:r>
            <a:r>
              <a:rPr sz="1400" spc="-10" dirty="0">
                <a:latin typeface="Arial"/>
                <a:cs typeface="Arial"/>
              </a:rPr>
              <a:t> </a:t>
            </a:r>
            <a:r>
              <a:rPr sz="1400" spc="-10" dirty="0">
                <a:latin typeface="Arial"/>
                <a:cs typeface="Arial"/>
                <a:hlinkClick r:id="rId8"/>
              </a:rPr>
              <a:t>www.iro.beu.edu.az</a:t>
            </a:r>
            <a:endParaRPr sz="1400">
              <a:latin typeface="Arial"/>
              <a:cs typeface="Arial"/>
            </a:endParaRPr>
          </a:p>
        </p:txBody>
      </p:sp>
      <p:sp>
        <p:nvSpPr>
          <p:cNvPr id="23" name="object 23"/>
          <p:cNvSpPr/>
          <p:nvPr/>
        </p:nvSpPr>
        <p:spPr>
          <a:xfrm>
            <a:off x="711708" y="1616963"/>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sp>
        <p:nvSpPr>
          <p:cNvPr id="24" name="AutoShape 2" descr="BMU-nun tələbə qəbulu planına yeni ixtisaslar əlavə edilib » Newscenter.az"/>
          <p:cNvSpPr>
            <a:spLocks noChangeAspect="1" noChangeArrowheads="1"/>
          </p:cNvSpPr>
          <p:nvPr/>
        </p:nvSpPr>
        <p:spPr bwMode="auto">
          <a:xfrm>
            <a:off x="155575" y="-822325"/>
            <a:ext cx="25812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p:cNvPicPr>
            <a:picLocks noChangeAspect="1"/>
          </p:cNvPicPr>
          <p:nvPr/>
        </p:nvPicPr>
        <p:blipFill>
          <a:blip r:embed="rId9"/>
          <a:stretch>
            <a:fillRect/>
          </a:stretch>
        </p:blipFill>
        <p:spPr>
          <a:xfrm>
            <a:off x="7301740" y="2656329"/>
            <a:ext cx="2619375" cy="1743075"/>
          </a:xfrm>
          <a:prstGeom prst="rect">
            <a:avLst/>
          </a:prstGeom>
        </p:spPr>
      </p:pic>
      <p:pic>
        <p:nvPicPr>
          <p:cNvPr id="1028" name="Picture 4" descr="Bakı Mühəndislik Universiteti ilk məzunlarını yola saldı (Video-Foto) »  Absheronxeber.az | İnformasiya agentliy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5267" y="2598013"/>
            <a:ext cx="2322667" cy="21532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kı Mühəndislik Universiteti Silahlı Qüvvələrə Yardım Fonduna vəsait  köçürüb - AZƏRTA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6157" y="4093145"/>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54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54396" y="925067"/>
            <a:ext cx="6743700" cy="4596765"/>
            <a:chOff x="5454396" y="925067"/>
            <a:chExt cx="6743700" cy="4596765"/>
          </a:xfrm>
        </p:grpSpPr>
        <p:sp>
          <p:nvSpPr>
            <p:cNvPr id="3" name="object 3"/>
            <p:cNvSpPr/>
            <p:nvPr/>
          </p:nvSpPr>
          <p:spPr>
            <a:xfrm>
              <a:off x="10322052" y="931163"/>
              <a:ext cx="1869948" cy="45841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sp>
          <p:nvSpPr>
            <p:cNvPr id="5" name="object 5"/>
            <p:cNvSpPr/>
            <p:nvPr/>
          </p:nvSpPr>
          <p:spPr>
            <a:xfrm>
              <a:off x="5454396" y="1021079"/>
              <a:ext cx="4891278" cy="2922270"/>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7" name="object 7"/>
          <p:cNvGrpSpPr/>
          <p:nvPr/>
        </p:nvGrpSpPr>
        <p:grpSpPr>
          <a:xfrm>
            <a:off x="10315956" y="0"/>
            <a:ext cx="1882139" cy="299085"/>
            <a:chOff x="10315956" y="0"/>
            <a:chExt cx="1882139" cy="299085"/>
          </a:xfrm>
        </p:grpSpPr>
        <p:sp>
          <p:nvSpPr>
            <p:cNvPr id="8" name="object 8"/>
            <p:cNvSpPr/>
            <p:nvPr/>
          </p:nvSpPr>
          <p:spPr>
            <a:xfrm>
              <a:off x="10322052" y="0"/>
              <a:ext cx="1869948" cy="28651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0" name="object 10"/>
          <p:cNvGrpSpPr/>
          <p:nvPr/>
        </p:nvGrpSpPr>
        <p:grpSpPr>
          <a:xfrm>
            <a:off x="10315956" y="6085332"/>
            <a:ext cx="1882139" cy="779145"/>
            <a:chOff x="10315956" y="6085332"/>
            <a:chExt cx="1882139" cy="779145"/>
          </a:xfrm>
        </p:grpSpPr>
        <p:sp>
          <p:nvSpPr>
            <p:cNvPr id="11" name="object 11"/>
            <p:cNvSpPr/>
            <p:nvPr/>
          </p:nvSpPr>
          <p:spPr>
            <a:xfrm>
              <a:off x="10322052" y="6091428"/>
              <a:ext cx="1869948" cy="766572"/>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3" name="object 13"/>
          <p:cNvSpPr txBox="1"/>
          <p:nvPr/>
        </p:nvSpPr>
        <p:spPr>
          <a:xfrm>
            <a:off x="10470260" y="6225946"/>
            <a:ext cx="1577340" cy="452755"/>
          </a:xfrm>
          <a:prstGeom prst="rect">
            <a:avLst/>
          </a:prstGeom>
        </p:spPr>
        <p:txBody>
          <a:bodyPr vert="horz" wrap="square" lIns="0" tIns="12700" rIns="0" bIns="0" rtlCol="0">
            <a:spAutoFit/>
          </a:bodyPr>
          <a:lstStyle/>
          <a:p>
            <a:pPr marL="12700" marR="5080" indent="123189">
              <a:lnSpc>
                <a:spcPct val="100000"/>
              </a:lnSpc>
              <a:spcBef>
                <a:spcPts val="100"/>
              </a:spcBef>
            </a:pPr>
            <a:r>
              <a:rPr sz="1400" spc="-10" dirty="0">
                <a:latin typeface="Arial"/>
                <a:cs typeface="Arial"/>
                <a:hlinkClick r:id="rId6"/>
              </a:rPr>
              <a:t>www.beu.edu.az </a:t>
            </a:r>
            <a:r>
              <a:rPr sz="1400" spc="-10" dirty="0">
                <a:latin typeface="Arial"/>
                <a:cs typeface="Arial"/>
              </a:rPr>
              <a:t> </a:t>
            </a:r>
            <a:r>
              <a:rPr sz="1400" spc="-10" dirty="0">
                <a:latin typeface="Arial"/>
                <a:cs typeface="Arial"/>
                <a:hlinkClick r:id="rId7"/>
              </a:rPr>
              <a:t>www.iro.beu.edu.az</a:t>
            </a:r>
            <a:endParaRPr sz="1400">
              <a:latin typeface="Arial"/>
              <a:cs typeface="Arial"/>
            </a:endParaRPr>
          </a:p>
        </p:txBody>
      </p:sp>
      <p:sp>
        <p:nvSpPr>
          <p:cNvPr id="14" name="object 14"/>
          <p:cNvSpPr/>
          <p:nvPr/>
        </p:nvSpPr>
        <p:spPr>
          <a:xfrm>
            <a:off x="10361662" y="373880"/>
            <a:ext cx="1745007" cy="462295"/>
          </a:xfrm>
          <a:prstGeom prst="rect">
            <a:avLst/>
          </a:prstGeom>
          <a:blipFill>
            <a:blip r:embed="rId8" cstate="print"/>
            <a:stretch>
              <a:fillRect/>
            </a:stretch>
          </a:blipFill>
        </p:spPr>
        <p:txBody>
          <a:bodyPr wrap="square" lIns="0" tIns="0" rIns="0" bIns="0" rtlCol="0"/>
          <a:lstStyle/>
          <a:p>
            <a:endParaRPr/>
          </a:p>
        </p:txBody>
      </p:sp>
      <p:sp>
        <p:nvSpPr>
          <p:cNvPr id="15" name="object 15"/>
          <p:cNvSpPr txBox="1"/>
          <p:nvPr/>
        </p:nvSpPr>
        <p:spPr>
          <a:xfrm>
            <a:off x="805078" y="883665"/>
            <a:ext cx="4599305" cy="623570"/>
          </a:xfrm>
          <a:prstGeom prst="rect">
            <a:avLst/>
          </a:prstGeom>
        </p:spPr>
        <p:txBody>
          <a:bodyPr vert="horz" wrap="square" lIns="0" tIns="37465" rIns="0" bIns="0" rtlCol="0">
            <a:spAutoFit/>
          </a:bodyPr>
          <a:lstStyle/>
          <a:p>
            <a:pPr marL="12700" marR="5080" algn="just">
              <a:lnSpc>
                <a:spcPts val="1510"/>
              </a:lnSpc>
              <a:spcBef>
                <a:spcPts val="295"/>
              </a:spcBef>
            </a:pPr>
            <a:r>
              <a:rPr sz="1400" b="1" i="1" spc="-5" dirty="0">
                <a:solidFill>
                  <a:srgbClr val="C00000"/>
                </a:solidFill>
                <a:latin typeface="Arial"/>
                <a:cs typeface="Arial"/>
              </a:rPr>
              <a:t>BEU has </a:t>
            </a:r>
            <a:r>
              <a:rPr sz="1400" b="1" i="1" dirty="0">
                <a:solidFill>
                  <a:srgbClr val="C00000"/>
                </a:solidFill>
                <a:latin typeface="Arial"/>
                <a:cs typeface="Arial"/>
              </a:rPr>
              <a:t>a </a:t>
            </a:r>
            <a:r>
              <a:rPr sz="1400" b="1" i="1" spc="-5" dirty="0">
                <a:solidFill>
                  <a:srgbClr val="C00000"/>
                </a:solidFill>
                <a:latin typeface="Arial"/>
                <a:cs typeface="Arial"/>
              </a:rPr>
              <a:t>lot </a:t>
            </a:r>
            <a:r>
              <a:rPr sz="1400" b="1" i="1" spc="-10" dirty="0">
                <a:solidFill>
                  <a:srgbClr val="C00000"/>
                </a:solidFill>
                <a:latin typeface="Arial"/>
                <a:cs typeface="Arial"/>
              </a:rPr>
              <a:t>of educational </a:t>
            </a:r>
            <a:r>
              <a:rPr sz="1400" b="1" i="1" spc="-5" dirty="0">
                <a:solidFill>
                  <a:srgbClr val="C00000"/>
                </a:solidFill>
                <a:latin typeface="Arial"/>
                <a:cs typeface="Arial"/>
              </a:rPr>
              <a:t>and research  laboratories. </a:t>
            </a:r>
            <a:r>
              <a:rPr sz="1400" b="1" i="1" spc="-15" dirty="0">
                <a:solidFill>
                  <a:srgbClr val="C00000"/>
                </a:solidFill>
                <a:latin typeface="Arial"/>
                <a:cs typeface="Arial"/>
              </a:rPr>
              <a:t>We </a:t>
            </a:r>
            <a:r>
              <a:rPr sz="1400" b="1" i="1" dirty="0">
                <a:solidFill>
                  <a:srgbClr val="C00000"/>
                </a:solidFill>
                <a:latin typeface="Arial"/>
                <a:cs typeface="Arial"/>
              </a:rPr>
              <a:t>are </a:t>
            </a:r>
            <a:r>
              <a:rPr sz="1400" b="1" i="1" spc="-10" dirty="0">
                <a:solidFill>
                  <a:srgbClr val="C00000"/>
                </a:solidFill>
                <a:latin typeface="Arial"/>
                <a:cs typeface="Arial"/>
              </a:rPr>
              <a:t>going </a:t>
            </a:r>
            <a:r>
              <a:rPr sz="1400" b="1" i="1" dirty="0">
                <a:solidFill>
                  <a:srgbClr val="C00000"/>
                </a:solidFill>
                <a:latin typeface="Arial"/>
                <a:cs typeface="Arial"/>
              </a:rPr>
              <a:t>to </a:t>
            </a:r>
            <a:r>
              <a:rPr sz="1400" b="1" i="1" spc="-5" dirty="0">
                <a:solidFill>
                  <a:srgbClr val="C00000"/>
                </a:solidFill>
                <a:latin typeface="Arial"/>
                <a:cs typeface="Arial"/>
              </a:rPr>
              <a:t>inform </a:t>
            </a:r>
            <a:r>
              <a:rPr sz="1400" b="1" i="1" spc="-10" dirty="0">
                <a:solidFill>
                  <a:srgbClr val="C00000"/>
                </a:solidFill>
                <a:latin typeface="Arial"/>
                <a:cs typeface="Arial"/>
              </a:rPr>
              <a:t>you </a:t>
            </a:r>
            <a:r>
              <a:rPr sz="1400" b="1" i="1" spc="-5" dirty="0">
                <a:solidFill>
                  <a:srgbClr val="C00000"/>
                </a:solidFill>
                <a:latin typeface="Arial"/>
                <a:cs typeface="Arial"/>
              </a:rPr>
              <a:t>and show  </a:t>
            </a:r>
            <a:r>
              <a:rPr sz="1400" b="1" i="1" dirty="0">
                <a:solidFill>
                  <a:srgbClr val="C00000"/>
                </a:solidFill>
                <a:latin typeface="Arial"/>
                <a:cs typeface="Arial"/>
              </a:rPr>
              <a:t>some pictures </a:t>
            </a:r>
            <a:r>
              <a:rPr sz="1400" b="1" i="1" spc="-5" dirty="0">
                <a:solidFill>
                  <a:srgbClr val="C00000"/>
                </a:solidFill>
                <a:latin typeface="Arial"/>
                <a:cs typeface="Arial"/>
              </a:rPr>
              <a:t>of </a:t>
            </a:r>
            <a:r>
              <a:rPr sz="1400" b="1" i="1" dirty="0">
                <a:solidFill>
                  <a:srgbClr val="C00000"/>
                </a:solidFill>
                <a:latin typeface="Arial"/>
                <a:cs typeface="Arial"/>
              </a:rPr>
              <a:t>BEU</a:t>
            </a:r>
            <a:r>
              <a:rPr sz="1400" b="1" i="1" spc="-70" dirty="0">
                <a:solidFill>
                  <a:srgbClr val="C00000"/>
                </a:solidFill>
                <a:latin typeface="Arial"/>
                <a:cs typeface="Arial"/>
              </a:rPr>
              <a:t> </a:t>
            </a:r>
            <a:r>
              <a:rPr sz="1400" b="1" i="1" spc="-5" dirty="0">
                <a:solidFill>
                  <a:srgbClr val="C00000"/>
                </a:solidFill>
                <a:latin typeface="Arial"/>
                <a:cs typeface="Arial"/>
              </a:rPr>
              <a:t>laboratories.</a:t>
            </a:r>
            <a:endParaRPr sz="1400">
              <a:latin typeface="Arial"/>
              <a:cs typeface="Arial"/>
            </a:endParaRPr>
          </a:p>
        </p:txBody>
      </p:sp>
      <p:sp>
        <p:nvSpPr>
          <p:cNvPr id="16" name="object 16"/>
          <p:cNvSpPr txBox="1"/>
          <p:nvPr/>
        </p:nvSpPr>
        <p:spPr>
          <a:xfrm>
            <a:off x="805078" y="1588134"/>
            <a:ext cx="4601210" cy="5168265"/>
          </a:xfrm>
          <a:prstGeom prst="rect">
            <a:avLst/>
          </a:prstGeom>
        </p:spPr>
        <p:txBody>
          <a:bodyPr vert="horz" wrap="square" lIns="0" tIns="34290" rIns="0" bIns="0" rtlCol="0">
            <a:spAutoFit/>
          </a:bodyPr>
          <a:lstStyle/>
          <a:p>
            <a:pPr marL="12700" marR="5080" algn="just">
              <a:lnSpc>
                <a:spcPct val="90000"/>
              </a:lnSpc>
              <a:spcBef>
                <a:spcPts val="270"/>
              </a:spcBef>
            </a:pPr>
            <a:r>
              <a:rPr lang="en-US" sz="1400" spc="-5" dirty="0">
                <a:latin typeface="Arial"/>
                <a:cs typeface="Arial"/>
              </a:rPr>
              <a:t>There are some laboratories at the Chemical Engineering  Department of BEU that were sponsored by BP  Azerbaijan company. They are divided into 4 audiences:  General and Analytical Chemistry, Organic Chemistry,  Physical Chemistry,  and Chemical Engineering. After gaining theoretical knowledge from chemistry courses, the students are engaged in practical activities, and this trend  continues in the classes, including analytical chemistry,  organic chemistry, physical chemistry, and fluid mechanics.</a:t>
            </a:r>
          </a:p>
          <a:p>
            <a:pPr marL="12700" marR="5080" algn="just">
              <a:lnSpc>
                <a:spcPct val="90000"/>
              </a:lnSpc>
              <a:spcBef>
                <a:spcPts val="270"/>
              </a:spcBef>
            </a:pPr>
            <a:r>
              <a:rPr lang="en-US" sz="1400" spc="-5" dirty="0">
                <a:latin typeface="Arial"/>
                <a:cs typeface="Arial"/>
              </a:rPr>
              <a:t>Experiments are conducted in the General Chemistry  Lab in accordance with the General Chemistry subjects. It should be noted that in accordance with safety regulations, access to the lab is possible in white coats and protective glasses. The laboratory is designed to teach the basic principles and concepts of general chemistry. Moreover, the laboratory empowers students to collect and analyze data, prepare a practice report, and use books. During the course, the students are taught safety rules and precise research techniques in the lab. All the experiments in this field are carried out in practice as students learn the properties of inorganic substances and their transformations as part of the general chemistry course, after that, the students conduct their reactions in the laboratory. The laboratory has the necessary equipment and </a:t>
            </a:r>
            <a:r>
              <a:rPr lang="en-US" sz="1400" spc="-5" dirty="0" err="1">
                <a:latin typeface="Arial"/>
                <a:cs typeface="Arial"/>
              </a:rPr>
              <a:t>labware</a:t>
            </a:r>
            <a:r>
              <a:rPr lang="en-US" sz="1400" spc="-5" dirty="0">
                <a:latin typeface="Arial"/>
                <a:cs typeface="Arial"/>
              </a:rPr>
              <a:t> for training.</a:t>
            </a:r>
            <a:endParaRPr sz="1400" dirty="0">
              <a:latin typeface="Arial"/>
              <a:cs typeface="Arial"/>
            </a:endParaRPr>
          </a:p>
        </p:txBody>
      </p:sp>
      <p:sp>
        <p:nvSpPr>
          <p:cNvPr id="17" name="object 17"/>
          <p:cNvSpPr txBox="1">
            <a:spLocks noGrp="1"/>
          </p:cNvSpPr>
          <p:nvPr>
            <p:ph type="title"/>
          </p:nvPr>
        </p:nvSpPr>
        <p:spPr>
          <a:xfrm>
            <a:off x="2042922" y="261315"/>
            <a:ext cx="6776084" cy="568960"/>
          </a:xfrm>
          <a:prstGeom prst="rect">
            <a:avLst/>
          </a:prstGeom>
        </p:spPr>
        <p:txBody>
          <a:bodyPr vert="horz" wrap="square" lIns="0" tIns="12700" rIns="0" bIns="0" rtlCol="0">
            <a:spAutoFit/>
          </a:bodyPr>
          <a:lstStyle/>
          <a:p>
            <a:pPr algn="ctr">
              <a:lnSpc>
                <a:spcPts val="2135"/>
              </a:lnSpc>
              <a:spcBef>
                <a:spcPts val="100"/>
              </a:spcBef>
            </a:pPr>
            <a:r>
              <a:rPr spc="-5" dirty="0">
                <a:solidFill>
                  <a:srgbClr val="1F3863"/>
                </a:solidFill>
              </a:rPr>
              <a:t>DIFFERENT </a:t>
            </a:r>
            <a:r>
              <a:rPr spc="-20" dirty="0">
                <a:solidFill>
                  <a:srgbClr val="1F3863"/>
                </a:solidFill>
              </a:rPr>
              <a:t>EDUCATIONAL AND </a:t>
            </a:r>
            <a:r>
              <a:rPr spc="-10" dirty="0">
                <a:solidFill>
                  <a:srgbClr val="1F3863"/>
                </a:solidFill>
              </a:rPr>
              <a:t>RESEARCH</a:t>
            </a:r>
            <a:r>
              <a:rPr spc="70" dirty="0">
                <a:solidFill>
                  <a:srgbClr val="1F3863"/>
                </a:solidFill>
              </a:rPr>
              <a:t> </a:t>
            </a:r>
            <a:r>
              <a:rPr spc="-20" dirty="0">
                <a:solidFill>
                  <a:srgbClr val="1F3863"/>
                </a:solidFill>
              </a:rPr>
              <a:t>LABORATORIES</a:t>
            </a:r>
          </a:p>
          <a:p>
            <a:pPr marL="1270" algn="ctr">
              <a:lnSpc>
                <a:spcPts val="2135"/>
              </a:lnSpc>
            </a:pPr>
            <a:r>
              <a:rPr dirty="0">
                <a:solidFill>
                  <a:srgbClr val="1F3863"/>
                </a:solidFill>
              </a:rPr>
              <a:t>OF </a:t>
            </a:r>
            <a:r>
              <a:rPr spc="-20" dirty="0">
                <a:solidFill>
                  <a:srgbClr val="1F3863"/>
                </a:solidFill>
              </a:rPr>
              <a:t>BAKU </a:t>
            </a:r>
            <a:r>
              <a:rPr dirty="0">
                <a:solidFill>
                  <a:srgbClr val="1F3863"/>
                </a:solidFill>
              </a:rPr>
              <a:t>ENGINEERING </a:t>
            </a:r>
            <a:r>
              <a:rPr spc="-5" dirty="0">
                <a:solidFill>
                  <a:srgbClr val="1F3863"/>
                </a:solidFill>
              </a:rPr>
              <a:t>UNIVERSITY</a:t>
            </a:r>
            <a:r>
              <a:rPr spc="20" dirty="0">
                <a:solidFill>
                  <a:srgbClr val="1F3863"/>
                </a:solidFill>
              </a:rPr>
              <a:t> </a:t>
            </a:r>
            <a:r>
              <a:rPr dirty="0">
                <a:solidFill>
                  <a:srgbClr val="1F3863"/>
                </a:solidFill>
              </a:rPr>
              <a:t>(BEU)</a:t>
            </a:r>
          </a:p>
        </p:txBody>
      </p:sp>
      <p:grpSp>
        <p:nvGrpSpPr>
          <p:cNvPr id="18" name="object 18"/>
          <p:cNvGrpSpPr/>
          <p:nvPr/>
        </p:nvGrpSpPr>
        <p:grpSpPr>
          <a:xfrm>
            <a:off x="5558028" y="4128504"/>
            <a:ext cx="4601210" cy="2438400"/>
            <a:chOff x="5558028" y="4128504"/>
            <a:chExt cx="4601210" cy="2438400"/>
          </a:xfrm>
        </p:grpSpPr>
        <p:sp>
          <p:nvSpPr>
            <p:cNvPr id="19" name="object 19"/>
            <p:cNvSpPr/>
            <p:nvPr/>
          </p:nvSpPr>
          <p:spPr>
            <a:xfrm>
              <a:off x="7796772" y="4128504"/>
              <a:ext cx="2361843" cy="2438031"/>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5558028" y="4376928"/>
              <a:ext cx="2223516" cy="2054026"/>
            </a:xfrm>
            <a:prstGeom prst="rect">
              <a:avLst/>
            </a:prstGeom>
            <a:blipFill>
              <a:blip r:embed="rId10" cstate="print"/>
              <a:stretch>
                <a:fillRect/>
              </a:stretch>
            </a:blip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21652" y="925067"/>
            <a:ext cx="5076825" cy="5915660"/>
            <a:chOff x="7121652" y="925067"/>
            <a:chExt cx="5076825" cy="5915660"/>
          </a:xfrm>
        </p:grpSpPr>
        <p:sp>
          <p:nvSpPr>
            <p:cNvPr id="3" name="object 3"/>
            <p:cNvSpPr/>
            <p:nvPr/>
          </p:nvSpPr>
          <p:spPr>
            <a:xfrm>
              <a:off x="10322052" y="931163"/>
              <a:ext cx="1869948" cy="45841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sp>
          <p:nvSpPr>
            <p:cNvPr id="5" name="object 5"/>
            <p:cNvSpPr/>
            <p:nvPr/>
          </p:nvSpPr>
          <p:spPr>
            <a:xfrm>
              <a:off x="7121652" y="925067"/>
              <a:ext cx="3205733" cy="222732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546848" y="2970275"/>
              <a:ext cx="2407157" cy="197129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17664" y="4756406"/>
              <a:ext cx="3024378" cy="2084070"/>
            </a:xfrm>
            <a:prstGeom prst="rect">
              <a:avLst/>
            </a:prstGeom>
            <a:blipFill>
              <a:blip r:embed="rId6" cstate="print"/>
              <a:stretch>
                <a:fillRect/>
              </a:stretch>
            </a:blipFill>
          </p:spPr>
          <p:txBody>
            <a:bodyPr wrap="square" lIns="0" tIns="0" rIns="0" bIns="0" rtlCol="0"/>
            <a:lstStyle/>
            <a:p>
              <a:endParaRPr/>
            </a:p>
          </p:txBody>
        </p:sp>
      </p:grpSp>
      <p:sp>
        <p:nvSpPr>
          <p:cNvPr id="8" name="object 8"/>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9" name="object 9"/>
          <p:cNvGrpSpPr/>
          <p:nvPr/>
        </p:nvGrpSpPr>
        <p:grpSpPr>
          <a:xfrm>
            <a:off x="10315956" y="0"/>
            <a:ext cx="1882139" cy="299085"/>
            <a:chOff x="10315956" y="0"/>
            <a:chExt cx="1882139" cy="299085"/>
          </a:xfrm>
        </p:grpSpPr>
        <p:sp>
          <p:nvSpPr>
            <p:cNvPr id="10" name="object 10"/>
            <p:cNvSpPr/>
            <p:nvPr/>
          </p:nvSpPr>
          <p:spPr>
            <a:xfrm>
              <a:off x="10322052" y="0"/>
              <a:ext cx="1869948" cy="286511"/>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2" name="object 12"/>
          <p:cNvGrpSpPr/>
          <p:nvPr/>
        </p:nvGrpSpPr>
        <p:grpSpPr>
          <a:xfrm>
            <a:off x="10315956" y="6085332"/>
            <a:ext cx="1882139" cy="779145"/>
            <a:chOff x="10315956" y="6085332"/>
            <a:chExt cx="1882139" cy="779145"/>
          </a:xfrm>
        </p:grpSpPr>
        <p:sp>
          <p:nvSpPr>
            <p:cNvPr id="13" name="object 13"/>
            <p:cNvSpPr/>
            <p:nvPr/>
          </p:nvSpPr>
          <p:spPr>
            <a:xfrm>
              <a:off x="10322052" y="6091428"/>
              <a:ext cx="1869948" cy="766572"/>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5" name="object 15"/>
          <p:cNvSpPr txBox="1"/>
          <p:nvPr/>
        </p:nvSpPr>
        <p:spPr>
          <a:xfrm>
            <a:off x="10470260" y="6225946"/>
            <a:ext cx="1577340" cy="452755"/>
          </a:xfrm>
          <a:prstGeom prst="rect">
            <a:avLst/>
          </a:prstGeom>
        </p:spPr>
        <p:txBody>
          <a:bodyPr vert="horz" wrap="square" lIns="0" tIns="12700" rIns="0" bIns="0" rtlCol="0">
            <a:spAutoFit/>
          </a:bodyPr>
          <a:lstStyle/>
          <a:p>
            <a:pPr marL="12700" marR="5080" indent="123189">
              <a:lnSpc>
                <a:spcPct val="100000"/>
              </a:lnSpc>
              <a:spcBef>
                <a:spcPts val="100"/>
              </a:spcBef>
            </a:pPr>
            <a:r>
              <a:rPr sz="1400" spc="-10" dirty="0">
                <a:latin typeface="Arial"/>
                <a:cs typeface="Arial"/>
                <a:hlinkClick r:id="rId9"/>
              </a:rPr>
              <a:t>www.beu.edu.az </a:t>
            </a:r>
            <a:r>
              <a:rPr sz="1400" spc="-10" dirty="0">
                <a:latin typeface="Arial"/>
                <a:cs typeface="Arial"/>
              </a:rPr>
              <a:t> </a:t>
            </a:r>
            <a:r>
              <a:rPr sz="1400" spc="-10" dirty="0">
                <a:latin typeface="Arial"/>
                <a:cs typeface="Arial"/>
                <a:hlinkClick r:id="rId10"/>
              </a:rPr>
              <a:t>www.iro.beu.edu.az</a:t>
            </a:r>
            <a:endParaRPr sz="1400">
              <a:latin typeface="Arial"/>
              <a:cs typeface="Arial"/>
            </a:endParaRPr>
          </a:p>
        </p:txBody>
      </p:sp>
      <p:sp>
        <p:nvSpPr>
          <p:cNvPr id="16" name="object 16"/>
          <p:cNvSpPr/>
          <p:nvPr/>
        </p:nvSpPr>
        <p:spPr>
          <a:xfrm>
            <a:off x="10361662" y="373880"/>
            <a:ext cx="1745007" cy="462295"/>
          </a:xfrm>
          <a:prstGeom prst="rect">
            <a:avLst/>
          </a:prstGeom>
          <a:blipFill>
            <a:blip r:embed="rId11" cstate="print"/>
            <a:stretch>
              <a:fillRect/>
            </a:stretch>
          </a:blipFill>
        </p:spPr>
        <p:txBody>
          <a:bodyPr wrap="square" lIns="0" tIns="0" rIns="0" bIns="0" rtlCol="0"/>
          <a:lstStyle/>
          <a:p>
            <a:endParaRPr/>
          </a:p>
        </p:txBody>
      </p:sp>
      <p:sp>
        <p:nvSpPr>
          <p:cNvPr id="17" name="object 17"/>
          <p:cNvSpPr txBox="1"/>
          <p:nvPr/>
        </p:nvSpPr>
        <p:spPr>
          <a:xfrm>
            <a:off x="800811" y="932433"/>
            <a:ext cx="6304280" cy="4294505"/>
          </a:xfrm>
          <a:prstGeom prst="rect">
            <a:avLst/>
          </a:prstGeom>
        </p:spPr>
        <p:txBody>
          <a:bodyPr vert="horz" wrap="square" lIns="0" tIns="13335" rIns="0" bIns="0" rtlCol="0">
            <a:spAutoFit/>
          </a:bodyPr>
          <a:lstStyle/>
          <a:p>
            <a:pPr marL="12700" marR="5080" algn="just">
              <a:lnSpc>
                <a:spcPct val="100000"/>
              </a:lnSpc>
              <a:spcBef>
                <a:spcPts val="105"/>
              </a:spcBef>
            </a:pPr>
            <a:r>
              <a:rPr lang="en-US" sz="1400" spc="-5" dirty="0">
                <a:latin typeface="Arial"/>
                <a:cs typeface="Arial"/>
              </a:rPr>
              <a:t>The focus of </a:t>
            </a:r>
            <a:r>
              <a:rPr lang="en-US" sz="1400" b="1" spc="-5" dirty="0">
                <a:latin typeface="Arial"/>
                <a:cs typeface="Arial"/>
              </a:rPr>
              <a:t>the analytical chemistry and instrumental analysis course </a:t>
            </a:r>
            <a:r>
              <a:rPr lang="en-US" sz="1400" spc="-5" dirty="0">
                <a:latin typeface="Arial"/>
                <a:cs typeface="Arial"/>
              </a:rPr>
              <a:t>is to conduct chemical analyzes and calculations. In analytical chemistry laboratories, students conduct titrimetric methods, and gravimetric analysis, and familiarize themselves with the principles of operation of devices such as spectrophotometers, flame photometers, and viscometers for self-determination. The carl-Fisher machine carried out the analysis of oil and similar organic substances containing small amounts of water and is used for accurate measurement of water  is also taught in an analytical chemistry course. The centrifuges used to dissolve heterogeneous compounds are available in the analytical chemistry laboratory as in other laboratories and are actively used in teaching. The analytical  chemistry laboratory is also equipped with a distillation apparatus, taking into account the need for a large amount of distilled water to teach chemistry.  Moreover, the laboratory has a pH meter for determining the pH of the substance, electrical conductivity, and high-precision scales, while suction cups,  dryers, high-temperature stoves, water baths, heaters and magnetic mixers for experiments with gas. Students use these devices under the supervision of lecturers and laboratory assistants. Synthesis reactions, acid-base titration,  enthalpy and thermal output, cation determination, as well as determination of density of vitamin C with titration audiometric determination of copper and other experiments, are carried out in this laboratory.</a:t>
            </a:r>
          </a:p>
        </p:txBody>
      </p:sp>
      <p:sp>
        <p:nvSpPr>
          <p:cNvPr id="18" name="object 18"/>
          <p:cNvSpPr txBox="1"/>
          <p:nvPr/>
        </p:nvSpPr>
        <p:spPr>
          <a:xfrm>
            <a:off x="800811" y="5413959"/>
            <a:ext cx="6303645" cy="1306830"/>
          </a:xfrm>
          <a:prstGeom prst="rect">
            <a:avLst/>
          </a:prstGeom>
        </p:spPr>
        <p:txBody>
          <a:bodyPr vert="horz" wrap="square" lIns="0" tIns="12700" rIns="0" bIns="0" rtlCol="0">
            <a:spAutoFit/>
          </a:bodyPr>
          <a:lstStyle/>
          <a:p>
            <a:pPr marL="12700" marR="5080" algn="just">
              <a:lnSpc>
                <a:spcPct val="100000"/>
              </a:lnSpc>
              <a:spcBef>
                <a:spcPts val="100"/>
              </a:spcBef>
            </a:pPr>
            <a:r>
              <a:rPr sz="1400" b="1" dirty="0">
                <a:latin typeface="Arial"/>
                <a:cs typeface="Arial"/>
              </a:rPr>
              <a:t>In </a:t>
            </a:r>
            <a:r>
              <a:rPr sz="1400" b="1" spc="-5" dirty="0">
                <a:latin typeface="Arial"/>
                <a:cs typeface="Arial"/>
              </a:rPr>
              <a:t>the Organic Chemistry Lab</a:t>
            </a:r>
            <a:r>
              <a:rPr sz="1400" spc="-5" dirty="0">
                <a:latin typeface="Arial"/>
                <a:cs typeface="Arial"/>
              </a:rPr>
              <a:t>, students learn </a:t>
            </a:r>
            <a:r>
              <a:rPr sz="1400" spc="-10" dirty="0">
                <a:latin typeface="Arial"/>
                <a:cs typeface="Arial"/>
              </a:rPr>
              <a:t>both </a:t>
            </a:r>
            <a:r>
              <a:rPr sz="1400" spc="-5" dirty="0">
                <a:latin typeface="Arial"/>
                <a:cs typeface="Arial"/>
              </a:rPr>
              <a:t>synthesis techniques and  transformations, </a:t>
            </a:r>
            <a:r>
              <a:rPr sz="1400" spc="-10" dirty="0">
                <a:latin typeface="Arial"/>
                <a:cs typeface="Arial"/>
              </a:rPr>
              <a:t>as </a:t>
            </a:r>
            <a:r>
              <a:rPr sz="1400" spc="-5" dirty="0">
                <a:latin typeface="Arial"/>
                <a:cs typeface="Arial"/>
              </a:rPr>
              <a:t>well </a:t>
            </a:r>
            <a:r>
              <a:rPr sz="1400" spc="-10" dirty="0">
                <a:latin typeface="Arial"/>
                <a:cs typeface="Arial"/>
              </a:rPr>
              <a:t>as </a:t>
            </a:r>
            <a:r>
              <a:rPr sz="1400" spc="-5" dirty="0">
                <a:latin typeface="Arial"/>
                <a:cs typeface="Arial"/>
              </a:rPr>
              <a:t>work on the research work conducted. There </a:t>
            </a:r>
            <a:r>
              <a:rPr sz="1400" dirty="0">
                <a:latin typeface="Arial"/>
                <a:cs typeface="Arial"/>
              </a:rPr>
              <a:t>are  also </a:t>
            </a:r>
            <a:r>
              <a:rPr sz="1400" spc="-5" dirty="0">
                <a:latin typeface="Arial"/>
                <a:cs typeface="Arial"/>
              </a:rPr>
              <a:t>facilities </a:t>
            </a:r>
            <a:r>
              <a:rPr sz="1400" spc="-10" dirty="0">
                <a:latin typeface="Arial"/>
                <a:cs typeface="Arial"/>
              </a:rPr>
              <a:t>used </a:t>
            </a:r>
            <a:r>
              <a:rPr sz="1400" spc="-5" dirty="0">
                <a:latin typeface="Arial"/>
                <a:cs typeface="Arial"/>
              </a:rPr>
              <a:t>for separating substances </a:t>
            </a:r>
            <a:r>
              <a:rPr sz="1400" dirty="0">
                <a:latin typeface="Arial"/>
                <a:cs typeface="Arial"/>
              </a:rPr>
              <a:t>in </a:t>
            </a:r>
            <a:r>
              <a:rPr sz="1400" spc="-5" dirty="0">
                <a:latin typeface="Arial"/>
                <a:cs typeface="Arial"/>
              </a:rPr>
              <a:t>the labs, which are equipped  with the </a:t>
            </a:r>
            <a:r>
              <a:rPr sz="1400" spc="-10" dirty="0">
                <a:latin typeface="Arial"/>
                <a:cs typeface="Arial"/>
              </a:rPr>
              <a:t>equipment </a:t>
            </a:r>
            <a:r>
              <a:rPr sz="1400" spc="-5" dirty="0">
                <a:latin typeface="Arial"/>
                <a:cs typeface="Arial"/>
              </a:rPr>
              <a:t>required for </a:t>
            </a:r>
            <a:r>
              <a:rPr sz="1400" dirty="0">
                <a:latin typeface="Arial"/>
                <a:cs typeface="Arial"/>
              </a:rPr>
              <a:t>the </a:t>
            </a:r>
            <a:r>
              <a:rPr sz="1400" spc="-10" dirty="0">
                <a:latin typeface="Arial"/>
                <a:cs typeface="Arial"/>
              </a:rPr>
              <a:t>most </a:t>
            </a:r>
            <a:r>
              <a:rPr sz="1400" spc="-5" dirty="0">
                <a:latin typeface="Arial"/>
                <a:cs typeface="Arial"/>
              </a:rPr>
              <a:t>advanced synthesis. The </a:t>
            </a:r>
            <a:r>
              <a:rPr sz="1400" spc="-25" dirty="0">
                <a:latin typeface="Arial"/>
                <a:cs typeface="Arial"/>
              </a:rPr>
              <a:t>purity,  </a:t>
            </a:r>
            <a:r>
              <a:rPr sz="1400" spc="-5" dirty="0">
                <a:latin typeface="Arial"/>
                <a:cs typeface="Arial"/>
              </a:rPr>
              <a:t>melting and boiling temperatures of the synthesized substances can be studied  </a:t>
            </a:r>
            <a:r>
              <a:rPr sz="1400" dirty="0">
                <a:latin typeface="Arial"/>
                <a:cs typeface="Arial"/>
              </a:rPr>
              <a:t>in the</a:t>
            </a:r>
            <a:r>
              <a:rPr sz="1400" spc="-35" dirty="0">
                <a:latin typeface="Arial"/>
                <a:cs typeface="Arial"/>
              </a:rPr>
              <a:t> </a:t>
            </a:r>
            <a:r>
              <a:rPr sz="1400" spc="-15" dirty="0">
                <a:latin typeface="Arial"/>
                <a:cs typeface="Arial"/>
              </a:rPr>
              <a:t>laboratory.</a:t>
            </a:r>
            <a:endParaRPr sz="1400" dirty="0">
              <a:latin typeface="Arial"/>
              <a:cs typeface="Arial"/>
            </a:endParaRPr>
          </a:p>
        </p:txBody>
      </p:sp>
      <p:sp>
        <p:nvSpPr>
          <p:cNvPr id="19" name="object 19"/>
          <p:cNvSpPr txBox="1">
            <a:spLocks noGrp="1"/>
          </p:cNvSpPr>
          <p:nvPr>
            <p:ph type="title"/>
          </p:nvPr>
        </p:nvSpPr>
        <p:spPr>
          <a:xfrm>
            <a:off x="2042922" y="261315"/>
            <a:ext cx="6776084" cy="568960"/>
          </a:xfrm>
          <a:prstGeom prst="rect">
            <a:avLst/>
          </a:prstGeom>
        </p:spPr>
        <p:txBody>
          <a:bodyPr vert="horz" wrap="square" lIns="0" tIns="12700" rIns="0" bIns="0" rtlCol="0">
            <a:spAutoFit/>
          </a:bodyPr>
          <a:lstStyle/>
          <a:p>
            <a:pPr algn="ctr">
              <a:lnSpc>
                <a:spcPts val="2135"/>
              </a:lnSpc>
              <a:spcBef>
                <a:spcPts val="100"/>
              </a:spcBef>
            </a:pPr>
            <a:r>
              <a:rPr spc="-5" dirty="0">
                <a:solidFill>
                  <a:srgbClr val="1F3863"/>
                </a:solidFill>
              </a:rPr>
              <a:t>DIFFERENT </a:t>
            </a:r>
            <a:r>
              <a:rPr spc="-20" dirty="0">
                <a:solidFill>
                  <a:srgbClr val="1F3863"/>
                </a:solidFill>
              </a:rPr>
              <a:t>EDUCATIONAL AND </a:t>
            </a:r>
            <a:r>
              <a:rPr spc="-10" dirty="0">
                <a:solidFill>
                  <a:srgbClr val="1F3863"/>
                </a:solidFill>
              </a:rPr>
              <a:t>RESEARCH</a:t>
            </a:r>
            <a:r>
              <a:rPr spc="70" dirty="0">
                <a:solidFill>
                  <a:srgbClr val="1F3863"/>
                </a:solidFill>
              </a:rPr>
              <a:t> </a:t>
            </a:r>
            <a:r>
              <a:rPr spc="-20" dirty="0">
                <a:solidFill>
                  <a:srgbClr val="1F3863"/>
                </a:solidFill>
              </a:rPr>
              <a:t>LABORATORIES</a:t>
            </a:r>
          </a:p>
          <a:p>
            <a:pPr marL="1270" algn="ctr">
              <a:lnSpc>
                <a:spcPts val="2135"/>
              </a:lnSpc>
            </a:pPr>
            <a:r>
              <a:rPr dirty="0">
                <a:solidFill>
                  <a:srgbClr val="1F3863"/>
                </a:solidFill>
              </a:rPr>
              <a:t>OF </a:t>
            </a:r>
            <a:r>
              <a:rPr spc="-20" dirty="0">
                <a:solidFill>
                  <a:srgbClr val="1F3863"/>
                </a:solidFill>
              </a:rPr>
              <a:t>BAKU </a:t>
            </a:r>
            <a:r>
              <a:rPr dirty="0">
                <a:solidFill>
                  <a:srgbClr val="1F3863"/>
                </a:solidFill>
              </a:rPr>
              <a:t>ENGINEERING </a:t>
            </a:r>
            <a:r>
              <a:rPr spc="-5" dirty="0">
                <a:solidFill>
                  <a:srgbClr val="1F3863"/>
                </a:solidFill>
              </a:rPr>
              <a:t>UNIVERSITY</a:t>
            </a:r>
            <a:r>
              <a:rPr spc="20" dirty="0">
                <a:solidFill>
                  <a:srgbClr val="1F3863"/>
                </a:solidFill>
              </a:rPr>
              <a:t> </a:t>
            </a:r>
            <a:r>
              <a:rPr dirty="0">
                <a:solidFill>
                  <a:srgbClr val="1F3863"/>
                </a:solidFill>
              </a:rPr>
              <a:t>(BEU)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5235" y="1654302"/>
            <a:ext cx="2667635" cy="299720"/>
          </a:xfrm>
          <a:prstGeom prst="rect">
            <a:avLst/>
          </a:prstGeom>
        </p:spPr>
        <p:txBody>
          <a:bodyPr vert="horz" wrap="square" lIns="0" tIns="12700" rIns="0" bIns="0" rtlCol="0">
            <a:spAutoFit/>
          </a:bodyPr>
          <a:lstStyle/>
          <a:p>
            <a:pPr marL="12700">
              <a:lnSpc>
                <a:spcPct val="100000"/>
              </a:lnSpc>
              <a:spcBef>
                <a:spcPts val="100"/>
              </a:spcBef>
            </a:pPr>
            <a:r>
              <a:rPr spc="-5" dirty="0"/>
              <a:t>PHYSICS</a:t>
            </a:r>
            <a:r>
              <a:rPr spc="-30" dirty="0"/>
              <a:t> </a:t>
            </a:r>
            <a:r>
              <a:rPr spc="-35" dirty="0"/>
              <a:t>LABORATORY</a:t>
            </a:r>
          </a:p>
        </p:txBody>
      </p:sp>
      <p:sp>
        <p:nvSpPr>
          <p:cNvPr id="3" name="object 3"/>
          <p:cNvSpPr/>
          <p:nvPr/>
        </p:nvSpPr>
        <p:spPr>
          <a:xfrm>
            <a:off x="4951476" y="1530087"/>
            <a:ext cx="4948941" cy="248871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13815" y="2138162"/>
            <a:ext cx="3606547" cy="180214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144766" y="4363204"/>
            <a:ext cx="2893316" cy="137390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52496" y="4085838"/>
            <a:ext cx="3467868" cy="180823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sp>
        <p:nvSpPr>
          <p:cNvPr id="8" name="object 8"/>
          <p:cNvSpPr txBox="1"/>
          <p:nvPr/>
        </p:nvSpPr>
        <p:spPr>
          <a:xfrm>
            <a:off x="3550158" y="207904"/>
            <a:ext cx="3891915" cy="1122680"/>
          </a:xfrm>
          <a:prstGeom prst="rect">
            <a:avLst/>
          </a:prstGeom>
        </p:spPr>
        <p:txBody>
          <a:bodyPr vert="horz" wrap="square" lIns="0" tIns="12065" rIns="0" bIns="0" rtlCol="0">
            <a:spAutoFit/>
          </a:bodyPr>
          <a:lstStyle/>
          <a:p>
            <a:pPr marL="12700" marR="5080" algn="ctr">
              <a:lnSpc>
                <a:spcPct val="150100"/>
              </a:lnSpc>
              <a:spcBef>
                <a:spcPts val="9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25" dirty="0">
                <a:solidFill>
                  <a:srgbClr val="1F3863"/>
                </a:solidFill>
                <a:latin typeface="Arial"/>
                <a:cs typeface="Arial"/>
              </a:rPr>
              <a:t> EDUCATIONAL  </a:t>
            </a:r>
            <a:r>
              <a:rPr sz="1600" b="1" spc="-20" dirty="0">
                <a:solidFill>
                  <a:srgbClr val="1F3863"/>
                </a:solidFill>
                <a:latin typeface="Arial"/>
                <a:cs typeface="Arial"/>
              </a:rPr>
              <a:t>AND </a:t>
            </a:r>
            <a:r>
              <a:rPr sz="1600" b="1" spc="-10" dirty="0">
                <a:solidFill>
                  <a:srgbClr val="1F3863"/>
                </a:solidFill>
                <a:latin typeface="Arial"/>
                <a:cs typeface="Arial"/>
              </a:rPr>
              <a:t>RESEARCH </a:t>
            </a:r>
            <a:r>
              <a:rPr sz="1600" b="1" spc="-20"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grpSp>
        <p:nvGrpSpPr>
          <p:cNvPr id="9" name="object 9"/>
          <p:cNvGrpSpPr/>
          <p:nvPr/>
        </p:nvGrpSpPr>
        <p:grpSpPr>
          <a:xfrm>
            <a:off x="10315956" y="925067"/>
            <a:ext cx="1882139" cy="4596765"/>
            <a:chOff x="10315956" y="925067"/>
            <a:chExt cx="1882139" cy="4596765"/>
          </a:xfrm>
        </p:grpSpPr>
        <p:sp>
          <p:nvSpPr>
            <p:cNvPr id="10" name="object 10"/>
            <p:cNvSpPr/>
            <p:nvPr/>
          </p:nvSpPr>
          <p:spPr>
            <a:xfrm>
              <a:off x="10322052" y="931163"/>
              <a:ext cx="1869948" cy="458419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2" name="object 12"/>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3" name="object 13"/>
          <p:cNvGrpSpPr/>
          <p:nvPr/>
        </p:nvGrpSpPr>
        <p:grpSpPr>
          <a:xfrm>
            <a:off x="10315956" y="0"/>
            <a:ext cx="1882139" cy="299085"/>
            <a:chOff x="10315956" y="0"/>
            <a:chExt cx="1882139" cy="299085"/>
          </a:xfrm>
        </p:grpSpPr>
        <p:sp>
          <p:nvSpPr>
            <p:cNvPr id="14" name="object 14"/>
            <p:cNvSpPr/>
            <p:nvPr/>
          </p:nvSpPr>
          <p:spPr>
            <a:xfrm>
              <a:off x="10322052" y="0"/>
              <a:ext cx="1869948" cy="286511"/>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6" name="object 16"/>
          <p:cNvGrpSpPr/>
          <p:nvPr/>
        </p:nvGrpSpPr>
        <p:grpSpPr>
          <a:xfrm>
            <a:off x="10315956" y="6085332"/>
            <a:ext cx="1882139" cy="779145"/>
            <a:chOff x="10315956" y="6085332"/>
            <a:chExt cx="1882139" cy="779145"/>
          </a:xfrm>
        </p:grpSpPr>
        <p:sp>
          <p:nvSpPr>
            <p:cNvPr id="17" name="object 17"/>
            <p:cNvSpPr/>
            <p:nvPr/>
          </p:nvSpPr>
          <p:spPr>
            <a:xfrm>
              <a:off x="10322052" y="6091428"/>
              <a:ext cx="1869948" cy="766572"/>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9" name="object 19"/>
          <p:cNvSpPr/>
          <p:nvPr/>
        </p:nvSpPr>
        <p:spPr>
          <a:xfrm>
            <a:off x="10361662" y="373880"/>
            <a:ext cx="1745007" cy="462295"/>
          </a:xfrm>
          <a:prstGeom prst="rect">
            <a:avLst/>
          </a:prstGeom>
          <a:blipFill>
            <a:blip r:embed="rId9" cstate="print"/>
            <a:stretch>
              <a:fillRect/>
            </a:stretch>
          </a:blipFill>
        </p:spPr>
        <p:txBody>
          <a:bodyPr wrap="square" lIns="0" tIns="0" rIns="0" bIns="0" rtlCol="0"/>
          <a:lstStyle/>
          <a:p>
            <a:endParaRPr/>
          </a:p>
        </p:txBody>
      </p:sp>
      <p:sp>
        <p:nvSpPr>
          <p:cNvPr id="20" name="object 20"/>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10"/>
              </a:rPr>
              <a:t>www.iro.beu.edu.az/en</a:t>
            </a:r>
            <a:r>
              <a:rPr sz="1400" b="1" spc="-10" dirty="0">
                <a:solidFill>
                  <a:srgbClr val="0462C1"/>
                </a:solidFill>
                <a:latin typeface="Arial"/>
                <a:cs typeface="Arial"/>
                <a:hlinkClick r:id="rId10"/>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11"/>
              </a:rPr>
              <a:t>www.facebook.com/iro.beu.edu.az</a:t>
            </a:r>
            <a:endParaRPr sz="1400">
              <a:latin typeface="Arial"/>
              <a:cs typeface="Arial"/>
            </a:endParaRPr>
          </a:p>
        </p:txBody>
      </p:sp>
      <p:sp>
        <p:nvSpPr>
          <p:cNvPr id="21" name="object 21"/>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2"/>
              </a:rPr>
              <a:t>www.beu.edu.az </a:t>
            </a:r>
            <a:r>
              <a:rPr sz="1400" spc="-10" dirty="0">
                <a:latin typeface="Arial"/>
                <a:cs typeface="Arial"/>
              </a:rPr>
              <a:t> </a:t>
            </a:r>
            <a:r>
              <a:rPr sz="1400" spc="-10" dirty="0">
                <a:latin typeface="Arial"/>
                <a:cs typeface="Arial"/>
                <a:hlinkClick r:id="rId13"/>
              </a:rPr>
              <a:t>www.iro.beu.edu.az</a:t>
            </a:r>
            <a:endParaRPr sz="14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5235" y="1654302"/>
            <a:ext cx="3094990" cy="299720"/>
          </a:xfrm>
          <a:prstGeom prst="rect">
            <a:avLst/>
          </a:prstGeom>
        </p:spPr>
        <p:txBody>
          <a:bodyPr vert="horz" wrap="square" lIns="0" tIns="12700" rIns="0" bIns="0" rtlCol="0">
            <a:spAutoFit/>
          </a:bodyPr>
          <a:lstStyle/>
          <a:p>
            <a:pPr marL="12700">
              <a:lnSpc>
                <a:spcPct val="100000"/>
              </a:lnSpc>
              <a:spcBef>
                <a:spcPts val="100"/>
              </a:spcBef>
            </a:pPr>
            <a:r>
              <a:rPr spc="-5" dirty="0"/>
              <a:t>BIOLOGICAL</a:t>
            </a:r>
            <a:r>
              <a:rPr spc="-45" dirty="0"/>
              <a:t> </a:t>
            </a:r>
            <a:r>
              <a:rPr spc="-35" dirty="0"/>
              <a:t>LABORATORY</a:t>
            </a:r>
          </a:p>
        </p:txBody>
      </p:sp>
      <p:sp>
        <p:nvSpPr>
          <p:cNvPr id="3" name="object 3"/>
          <p:cNvSpPr/>
          <p:nvPr/>
        </p:nvSpPr>
        <p:spPr>
          <a:xfrm>
            <a:off x="1271008" y="2674588"/>
            <a:ext cx="4377704" cy="22624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59053" y="2616667"/>
            <a:ext cx="3493799" cy="232036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sp>
        <p:nvSpPr>
          <p:cNvPr id="6" name="object 6"/>
          <p:cNvSpPr txBox="1"/>
          <p:nvPr/>
        </p:nvSpPr>
        <p:spPr>
          <a:xfrm>
            <a:off x="3550158" y="295125"/>
            <a:ext cx="3891915" cy="1123950"/>
          </a:xfrm>
          <a:prstGeom prst="rect">
            <a:avLst/>
          </a:prstGeom>
        </p:spPr>
        <p:txBody>
          <a:bodyPr vert="horz" wrap="square" lIns="0" tIns="13335" rIns="0" bIns="0" rtlCol="0">
            <a:spAutoFit/>
          </a:bodyPr>
          <a:lstStyle/>
          <a:p>
            <a:pPr marL="12700" marR="5080" algn="ctr">
              <a:lnSpc>
                <a:spcPct val="150100"/>
              </a:lnSpc>
              <a:spcBef>
                <a:spcPts val="10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70" dirty="0">
                <a:solidFill>
                  <a:srgbClr val="1F3863"/>
                </a:solidFill>
                <a:latin typeface="Arial"/>
                <a:cs typeface="Arial"/>
              </a:rPr>
              <a:t> </a:t>
            </a:r>
            <a:r>
              <a:rPr sz="1600" b="1" spc="-20" dirty="0">
                <a:solidFill>
                  <a:srgbClr val="1F3863"/>
                </a:solidFill>
                <a:latin typeface="Arial"/>
                <a:cs typeface="Arial"/>
              </a:rPr>
              <a:t>EDUCATIONAL  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grpSp>
        <p:nvGrpSpPr>
          <p:cNvPr id="7" name="object 7"/>
          <p:cNvGrpSpPr/>
          <p:nvPr/>
        </p:nvGrpSpPr>
        <p:grpSpPr>
          <a:xfrm>
            <a:off x="10315956" y="925067"/>
            <a:ext cx="1882139" cy="4596765"/>
            <a:chOff x="10315956" y="925067"/>
            <a:chExt cx="1882139" cy="4596765"/>
          </a:xfrm>
        </p:grpSpPr>
        <p:sp>
          <p:nvSpPr>
            <p:cNvPr id="8" name="object 8"/>
            <p:cNvSpPr/>
            <p:nvPr/>
          </p:nvSpPr>
          <p:spPr>
            <a:xfrm>
              <a:off x="10322052" y="931163"/>
              <a:ext cx="1869948" cy="458419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0" name="object 10"/>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1" name="object 11"/>
          <p:cNvGrpSpPr/>
          <p:nvPr/>
        </p:nvGrpSpPr>
        <p:grpSpPr>
          <a:xfrm>
            <a:off x="10315956" y="0"/>
            <a:ext cx="1882139" cy="299085"/>
            <a:chOff x="10315956" y="0"/>
            <a:chExt cx="1882139" cy="299085"/>
          </a:xfrm>
        </p:grpSpPr>
        <p:sp>
          <p:nvSpPr>
            <p:cNvPr id="12" name="object 12"/>
            <p:cNvSpPr/>
            <p:nvPr/>
          </p:nvSpPr>
          <p:spPr>
            <a:xfrm>
              <a:off x="10322052" y="0"/>
              <a:ext cx="1869948" cy="286511"/>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4" name="object 14"/>
          <p:cNvGrpSpPr/>
          <p:nvPr/>
        </p:nvGrpSpPr>
        <p:grpSpPr>
          <a:xfrm>
            <a:off x="10315956" y="6085332"/>
            <a:ext cx="1882139" cy="779145"/>
            <a:chOff x="10315956" y="6085332"/>
            <a:chExt cx="1882139" cy="779145"/>
          </a:xfrm>
        </p:grpSpPr>
        <p:sp>
          <p:nvSpPr>
            <p:cNvPr id="15" name="object 15"/>
            <p:cNvSpPr/>
            <p:nvPr/>
          </p:nvSpPr>
          <p:spPr>
            <a:xfrm>
              <a:off x="10322052" y="6091428"/>
              <a:ext cx="1869948" cy="76657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7" name="object 17"/>
          <p:cNvSpPr/>
          <p:nvPr/>
        </p:nvSpPr>
        <p:spPr>
          <a:xfrm>
            <a:off x="10361662" y="373880"/>
            <a:ext cx="1745007" cy="462295"/>
          </a:xfrm>
          <a:prstGeom prst="rect">
            <a:avLst/>
          </a:prstGeom>
          <a:blipFill>
            <a:blip r:embed="rId7" cstate="print"/>
            <a:stretch>
              <a:fillRect/>
            </a:stretch>
          </a:blipFill>
        </p:spPr>
        <p:txBody>
          <a:bodyPr wrap="square" lIns="0" tIns="0" rIns="0" bIns="0" rtlCol="0"/>
          <a:lstStyle/>
          <a:p>
            <a:endParaRPr/>
          </a:p>
        </p:txBody>
      </p:sp>
      <p:sp>
        <p:nvSpPr>
          <p:cNvPr id="18" name="object 18"/>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8"/>
              </a:rPr>
              <a:t>www.iro.beu.edu.az/en</a:t>
            </a:r>
            <a:r>
              <a:rPr sz="1400" b="1" spc="-10" dirty="0">
                <a:solidFill>
                  <a:srgbClr val="0462C1"/>
                </a:solidFill>
                <a:latin typeface="Arial"/>
                <a:cs typeface="Arial"/>
                <a:hlinkClick r:id="rId8"/>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9"/>
              </a:rPr>
              <a:t>www.facebook.com/iro.beu.edu.az</a:t>
            </a:r>
            <a:endParaRPr sz="1400">
              <a:latin typeface="Arial"/>
              <a:cs typeface="Arial"/>
            </a:endParaRPr>
          </a:p>
        </p:txBody>
      </p:sp>
      <p:sp>
        <p:nvSpPr>
          <p:cNvPr id="19" name="object 19"/>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0"/>
              </a:rPr>
              <a:t>www.beu.edu.az </a:t>
            </a:r>
            <a:r>
              <a:rPr sz="1400" spc="-10" dirty="0">
                <a:latin typeface="Arial"/>
                <a:cs typeface="Arial"/>
              </a:rPr>
              <a:t> </a:t>
            </a:r>
            <a:r>
              <a:rPr sz="1400" spc="-10" dirty="0">
                <a:latin typeface="Arial"/>
                <a:cs typeface="Arial"/>
                <a:hlinkClick r:id="rId11"/>
              </a:rPr>
              <a:t>www.iro.beu.edu.az</a:t>
            </a:r>
            <a:endParaRPr sz="14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5235" y="1654302"/>
            <a:ext cx="2973070" cy="299720"/>
          </a:xfrm>
          <a:prstGeom prst="rect">
            <a:avLst/>
          </a:prstGeom>
        </p:spPr>
        <p:txBody>
          <a:bodyPr vert="horz" wrap="square" lIns="0" tIns="12700" rIns="0" bIns="0" rtlCol="0">
            <a:spAutoFit/>
          </a:bodyPr>
          <a:lstStyle/>
          <a:p>
            <a:pPr marL="12700">
              <a:lnSpc>
                <a:spcPct val="100000"/>
              </a:lnSpc>
              <a:spcBef>
                <a:spcPts val="100"/>
              </a:spcBef>
            </a:pPr>
            <a:r>
              <a:rPr spc="-5" dirty="0"/>
              <a:t>COMPUTER</a:t>
            </a:r>
            <a:r>
              <a:rPr spc="-15" dirty="0"/>
              <a:t> </a:t>
            </a:r>
            <a:r>
              <a:rPr spc="-35" dirty="0"/>
              <a:t>LABORATORY</a:t>
            </a:r>
          </a:p>
        </p:txBody>
      </p:sp>
      <p:sp>
        <p:nvSpPr>
          <p:cNvPr id="3" name="object 3"/>
          <p:cNvSpPr/>
          <p:nvPr/>
        </p:nvSpPr>
        <p:spPr>
          <a:xfrm>
            <a:off x="5740905" y="2438394"/>
            <a:ext cx="4025651" cy="301829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55191" y="2438394"/>
            <a:ext cx="4027171" cy="301829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grpSp>
        <p:nvGrpSpPr>
          <p:cNvPr id="6" name="object 6"/>
          <p:cNvGrpSpPr/>
          <p:nvPr/>
        </p:nvGrpSpPr>
        <p:grpSpPr>
          <a:xfrm>
            <a:off x="10315956" y="925067"/>
            <a:ext cx="1882139" cy="4596765"/>
            <a:chOff x="10315956" y="925067"/>
            <a:chExt cx="1882139" cy="4596765"/>
          </a:xfrm>
        </p:grpSpPr>
        <p:sp>
          <p:nvSpPr>
            <p:cNvPr id="7" name="object 7"/>
            <p:cNvSpPr/>
            <p:nvPr/>
          </p:nvSpPr>
          <p:spPr>
            <a:xfrm>
              <a:off x="10322052" y="931163"/>
              <a:ext cx="1869948" cy="458419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9" name="object 9"/>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0" name="object 10"/>
          <p:cNvGrpSpPr/>
          <p:nvPr/>
        </p:nvGrpSpPr>
        <p:grpSpPr>
          <a:xfrm>
            <a:off x="10315956" y="0"/>
            <a:ext cx="1882139" cy="299085"/>
            <a:chOff x="10315956" y="0"/>
            <a:chExt cx="1882139" cy="299085"/>
          </a:xfrm>
        </p:grpSpPr>
        <p:sp>
          <p:nvSpPr>
            <p:cNvPr id="11" name="object 11"/>
            <p:cNvSpPr/>
            <p:nvPr/>
          </p:nvSpPr>
          <p:spPr>
            <a:xfrm>
              <a:off x="10322052" y="0"/>
              <a:ext cx="1869948" cy="28651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3" name="object 13"/>
          <p:cNvGrpSpPr/>
          <p:nvPr/>
        </p:nvGrpSpPr>
        <p:grpSpPr>
          <a:xfrm>
            <a:off x="10315956" y="6085332"/>
            <a:ext cx="1882139" cy="779145"/>
            <a:chOff x="10315956" y="6085332"/>
            <a:chExt cx="1882139" cy="779145"/>
          </a:xfrm>
        </p:grpSpPr>
        <p:sp>
          <p:nvSpPr>
            <p:cNvPr id="14" name="object 14"/>
            <p:cNvSpPr/>
            <p:nvPr/>
          </p:nvSpPr>
          <p:spPr>
            <a:xfrm>
              <a:off x="10322052" y="6091428"/>
              <a:ext cx="1869948" cy="766572"/>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6" name="object 16"/>
          <p:cNvSpPr/>
          <p:nvPr/>
        </p:nvSpPr>
        <p:spPr>
          <a:xfrm>
            <a:off x="10361662" y="373880"/>
            <a:ext cx="1745007" cy="462295"/>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3550158" y="295125"/>
            <a:ext cx="3891915" cy="1123950"/>
          </a:xfrm>
          <a:prstGeom prst="rect">
            <a:avLst/>
          </a:prstGeom>
        </p:spPr>
        <p:txBody>
          <a:bodyPr vert="horz" wrap="square" lIns="0" tIns="13335" rIns="0" bIns="0" rtlCol="0">
            <a:spAutoFit/>
          </a:bodyPr>
          <a:lstStyle/>
          <a:p>
            <a:pPr marL="12700" marR="5080" algn="ctr">
              <a:lnSpc>
                <a:spcPct val="150100"/>
              </a:lnSpc>
              <a:spcBef>
                <a:spcPts val="10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70" dirty="0">
                <a:solidFill>
                  <a:srgbClr val="1F3863"/>
                </a:solidFill>
                <a:latin typeface="Arial"/>
                <a:cs typeface="Arial"/>
              </a:rPr>
              <a:t> </a:t>
            </a:r>
            <a:r>
              <a:rPr sz="1600" b="1" spc="-20" dirty="0">
                <a:solidFill>
                  <a:srgbClr val="1F3863"/>
                </a:solidFill>
                <a:latin typeface="Arial"/>
                <a:cs typeface="Arial"/>
              </a:rPr>
              <a:t>EDUCATIONAL  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sp>
        <p:nvSpPr>
          <p:cNvPr id="18" name="object 18"/>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8"/>
              </a:rPr>
              <a:t>www.iro.beu.edu.az/en</a:t>
            </a:r>
            <a:r>
              <a:rPr sz="1400" b="1" spc="-10" dirty="0">
                <a:solidFill>
                  <a:srgbClr val="0462C1"/>
                </a:solidFill>
                <a:latin typeface="Arial"/>
                <a:cs typeface="Arial"/>
                <a:hlinkClick r:id="rId8"/>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9"/>
              </a:rPr>
              <a:t>www.facebook.com/iro.beu.edu.az</a:t>
            </a:r>
            <a:endParaRPr sz="1400">
              <a:latin typeface="Arial"/>
              <a:cs typeface="Arial"/>
            </a:endParaRPr>
          </a:p>
        </p:txBody>
      </p:sp>
      <p:sp>
        <p:nvSpPr>
          <p:cNvPr id="19" name="object 19"/>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0"/>
              </a:rPr>
              <a:t>www.beu.edu.az </a:t>
            </a:r>
            <a:r>
              <a:rPr sz="1400" spc="-10" dirty="0">
                <a:latin typeface="Arial"/>
                <a:cs typeface="Arial"/>
              </a:rPr>
              <a:t> </a:t>
            </a:r>
            <a:r>
              <a:rPr sz="1400" spc="-10" dirty="0">
                <a:latin typeface="Arial"/>
                <a:cs typeface="Arial"/>
                <a:hlinkClick r:id="rId11"/>
              </a:rPr>
              <a:t>www.iro.beu.edu.az</a:t>
            </a:r>
            <a:endParaRPr sz="14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5235" y="1654302"/>
            <a:ext cx="4203065" cy="299720"/>
          </a:xfrm>
          <a:prstGeom prst="rect">
            <a:avLst/>
          </a:prstGeom>
        </p:spPr>
        <p:txBody>
          <a:bodyPr vert="horz" wrap="square" lIns="0" tIns="12700" rIns="0" bIns="0" rtlCol="0">
            <a:spAutoFit/>
          </a:bodyPr>
          <a:lstStyle/>
          <a:p>
            <a:pPr marL="12700">
              <a:lnSpc>
                <a:spcPct val="100000"/>
              </a:lnSpc>
              <a:spcBef>
                <a:spcPts val="100"/>
              </a:spcBef>
            </a:pPr>
            <a:r>
              <a:rPr spc="-30" dirty="0"/>
              <a:t>AUTOMATIC </a:t>
            </a:r>
            <a:r>
              <a:rPr spc="-5" dirty="0"/>
              <a:t>CONTROL</a:t>
            </a:r>
            <a:r>
              <a:rPr spc="45" dirty="0"/>
              <a:t> </a:t>
            </a:r>
            <a:r>
              <a:rPr spc="-35" dirty="0"/>
              <a:t>LABORATORY</a:t>
            </a:r>
          </a:p>
        </p:txBody>
      </p:sp>
      <p:sp>
        <p:nvSpPr>
          <p:cNvPr id="3" name="object 3"/>
          <p:cNvSpPr/>
          <p:nvPr/>
        </p:nvSpPr>
        <p:spPr>
          <a:xfrm>
            <a:off x="1088124" y="2292080"/>
            <a:ext cx="4458485" cy="327891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897854" y="2292080"/>
            <a:ext cx="3826052" cy="327891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grpSp>
        <p:nvGrpSpPr>
          <p:cNvPr id="6" name="object 6"/>
          <p:cNvGrpSpPr/>
          <p:nvPr/>
        </p:nvGrpSpPr>
        <p:grpSpPr>
          <a:xfrm>
            <a:off x="10315956" y="925067"/>
            <a:ext cx="1882139" cy="4596765"/>
            <a:chOff x="10315956" y="925067"/>
            <a:chExt cx="1882139" cy="4596765"/>
          </a:xfrm>
        </p:grpSpPr>
        <p:sp>
          <p:nvSpPr>
            <p:cNvPr id="7" name="object 7"/>
            <p:cNvSpPr/>
            <p:nvPr/>
          </p:nvSpPr>
          <p:spPr>
            <a:xfrm>
              <a:off x="10322052" y="931163"/>
              <a:ext cx="1869948" cy="458419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9" name="object 9"/>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0" name="object 10"/>
          <p:cNvGrpSpPr/>
          <p:nvPr/>
        </p:nvGrpSpPr>
        <p:grpSpPr>
          <a:xfrm>
            <a:off x="10315956" y="0"/>
            <a:ext cx="1882139" cy="299085"/>
            <a:chOff x="10315956" y="0"/>
            <a:chExt cx="1882139" cy="299085"/>
          </a:xfrm>
        </p:grpSpPr>
        <p:sp>
          <p:nvSpPr>
            <p:cNvPr id="11" name="object 11"/>
            <p:cNvSpPr/>
            <p:nvPr/>
          </p:nvSpPr>
          <p:spPr>
            <a:xfrm>
              <a:off x="10322052" y="0"/>
              <a:ext cx="1869948" cy="28651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3" name="object 13"/>
          <p:cNvGrpSpPr/>
          <p:nvPr/>
        </p:nvGrpSpPr>
        <p:grpSpPr>
          <a:xfrm>
            <a:off x="10315956" y="6085332"/>
            <a:ext cx="1882139" cy="779145"/>
            <a:chOff x="10315956" y="6085332"/>
            <a:chExt cx="1882139" cy="779145"/>
          </a:xfrm>
        </p:grpSpPr>
        <p:sp>
          <p:nvSpPr>
            <p:cNvPr id="14" name="object 14"/>
            <p:cNvSpPr/>
            <p:nvPr/>
          </p:nvSpPr>
          <p:spPr>
            <a:xfrm>
              <a:off x="10322052" y="6091428"/>
              <a:ext cx="1869948" cy="766572"/>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6" name="object 16"/>
          <p:cNvSpPr/>
          <p:nvPr/>
        </p:nvSpPr>
        <p:spPr>
          <a:xfrm>
            <a:off x="10361662" y="373880"/>
            <a:ext cx="1745007" cy="462295"/>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3550158" y="295125"/>
            <a:ext cx="3891915" cy="1123950"/>
          </a:xfrm>
          <a:prstGeom prst="rect">
            <a:avLst/>
          </a:prstGeom>
        </p:spPr>
        <p:txBody>
          <a:bodyPr vert="horz" wrap="square" lIns="0" tIns="13335" rIns="0" bIns="0" rtlCol="0">
            <a:spAutoFit/>
          </a:bodyPr>
          <a:lstStyle/>
          <a:p>
            <a:pPr marL="12700" marR="5080" algn="ctr">
              <a:lnSpc>
                <a:spcPct val="150100"/>
              </a:lnSpc>
              <a:spcBef>
                <a:spcPts val="10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70" dirty="0">
                <a:solidFill>
                  <a:srgbClr val="1F3863"/>
                </a:solidFill>
                <a:latin typeface="Arial"/>
                <a:cs typeface="Arial"/>
              </a:rPr>
              <a:t> </a:t>
            </a:r>
            <a:r>
              <a:rPr sz="1600" b="1" spc="-20" dirty="0">
                <a:solidFill>
                  <a:srgbClr val="1F3863"/>
                </a:solidFill>
                <a:latin typeface="Arial"/>
                <a:cs typeface="Arial"/>
              </a:rPr>
              <a:t>EDUCATIONAL  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sp>
        <p:nvSpPr>
          <p:cNvPr id="18" name="object 18"/>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8"/>
              </a:rPr>
              <a:t>www.iro.beu.edu.az/en</a:t>
            </a:r>
            <a:r>
              <a:rPr sz="1400" b="1" spc="-10" dirty="0">
                <a:solidFill>
                  <a:srgbClr val="0462C1"/>
                </a:solidFill>
                <a:latin typeface="Arial"/>
                <a:cs typeface="Arial"/>
                <a:hlinkClick r:id="rId8"/>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9"/>
              </a:rPr>
              <a:t>www.facebook.com/iro.beu.edu.az</a:t>
            </a:r>
            <a:endParaRPr sz="1400">
              <a:latin typeface="Arial"/>
              <a:cs typeface="Arial"/>
            </a:endParaRPr>
          </a:p>
        </p:txBody>
      </p:sp>
      <p:sp>
        <p:nvSpPr>
          <p:cNvPr id="19" name="object 19"/>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0"/>
              </a:rPr>
              <a:t>www.beu.edu.az </a:t>
            </a:r>
            <a:r>
              <a:rPr sz="1400" spc="-10" dirty="0">
                <a:latin typeface="Arial"/>
                <a:cs typeface="Arial"/>
              </a:rPr>
              <a:t> </a:t>
            </a:r>
            <a:r>
              <a:rPr sz="1400" spc="-10" dirty="0">
                <a:latin typeface="Arial"/>
                <a:cs typeface="Arial"/>
                <a:hlinkClick r:id="rId11"/>
              </a:rPr>
              <a:t>www.iro.beu.edu.az</a:t>
            </a:r>
            <a:endParaRPr sz="14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9748" y="1317701"/>
            <a:ext cx="4861560" cy="300355"/>
          </a:xfrm>
          <a:prstGeom prst="rect">
            <a:avLst/>
          </a:prstGeom>
        </p:spPr>
        <p:txBody>
          <a:bodyPr vert="horz" wrap="square" lIns="0" tIns="12700" rIns="0" bIns="0" rtlCol="0">
            <a:spAutoFit/>
          </a:bodyPr>
          <a:lstStyle/>
          <a:p>
            <a:pPr marL="12700">
              <a:lnSpc>
                <a:spcPct val="100000"/>
              </a:lnSpc>
              <a:spcBef>
                <a:spcPts val="100"/>
              </a:spcBef>
            </a:pPr>
            <a:r>
              <a:rPr spc="-10" dirty="0"/>
              <a:t>MECHANICAL </a:t>
            </a:r>
            <a:r>
              <a:rPr spc="-5" dirty="0"/>
              <a:t>ENGINEERING</a:t>
            </a:r>
            <a:r>
              <a:rPr spc="15" dirty="0"/>
              <a:t> </a:t>
            </a:r>
            <a:r>
              <a:rPr spc="-30" dirty="0"/>
              <a:t>LABORATORY</a:t>
            </a:r>
          </a:p>
        </p:txBody>
      </p:sp>
      <p:sp>
        <p:nvSpPr>
          <p:cNvPr id="3" name="object 3"/>
          <p:cNvSpPr/>
          <p:nvPr/>
        </p:nvSpPr>
        <p:spPr>
          <a:xfrm>
            <a:off x="1136880" y="1757130"/>
            <a:ext cx="4036361" cy="225179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78817" y="4134563"/>
            <a:ext cx="5040667" cy="188604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475711" y="1757130"/>
            <a:ext cx="4460027" cy="225179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grpSp>
        <p:nvGrpSpPr>
          <p:cNvPr id="7" name="object 7"/>
          <p:cNvGrpSpPr/>
          <p:nvPr/>
        </p:nvGrpSpPr>
        <p:grpSpPr>
          <a:xfrm>
            <a:off x="10315956" y="925067"/>
            <a:ext cx="1882139" cy="4596765"/>
            <a:chOff x="10315956" y="925067"/>
            <a:chExt cx="1882139" cy="4596765"/>
          </a:xfrm>
        </p:grpSpPr>
        <p:sp>
          <p:nvSpPr>
            <p:cNvPr id="8" name="object 8"/>
            <p:cNvSpPr/>
            <p:nvPr/>
          </p:nvSpPr>
          <p:spPr>
            <a:xfrm>
              <a:off x="10322052" y="931163"/>
              <a:ext cx="1869948" cy="458419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0" name="object 10"/>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1" name="object 11"/>
          <p:cNvGrpSpPr/>
          <p:nvPr/>
        </p:nvGrpSpPr>
        <p:grpSpPr>
          <a:xfrm>
            <a:off x="10315956" y="0"/>
            <a:ext cx="1882139" cy="299085"/>
            <a:chOff x="10315956" y="0"/>
            <a:chExt cx="1882139" cy="299085"/>
          </a:xfrm>
        </p:grpSpPr>
        <p:sp>
          <p:nvSpPr>
            <p:cNvPr id="12" name="object 12"/>
            <p:cNvSpPr/>
            <p:nvPr/>
          </p:nvSpPr>
          <p:spPr>
            <a:xfrm>
              <a:off x="10322052" y="0"/>
              <a:ext cx="1869948" cy="286511"/>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4" name="object 14"/>
          <p:cNvGrpSpPr/>
          <p:nvPr/>
        </p:nvGrpSpPr>
        <p:grpSpPr>
          <a:xfrm>
            <a:off x="10315956" y="6085332"/>
            <a:ext cx="1882139" cy="779145"/>
            <a:chOff x="10315956" y="6085332"/>
            <a:chExt cx="1882139" cy="779145"/>
          </a:xfrm>
        </p:grpSpPr>
        <p:sp>
          <p:nvSpPr>
            <p:cNvPr id="15" name="object 15"/>
            <p:cNvSpPr/>
            <p:nvPr/>
          </p:nvSpPr>
          <p:spPr>
            <a:xfrm>
              <a:off x="10322052" y="6091428"/>
              <a:ext cx="1869948" cy="766572"/>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7" name="object 17"/>
          <p:cNvSpPr/>
          <p:nvPr/>
        </p:nvSpPr>
        <p:spPr>
          <a:xfrm>
            <a:off x="10361662" y="373880"/>
            <a:ext cx="1745007" cy="462295"/>
          </a:xfrm>
          <a:prstGeom prst="rect">
            <a:avLst/>
          </a:prstGeom>
          <a:blipFill>
            <a:blip r:embed="rId8" cstate="print"/>
            <a:stretch>
              <a:fillRect/>
            </a:stretch>
          </a:blipFill>
        </p:spPr>
        <p:txBody>
          <a:bodyPr wrap="square" lIns="0" tIns="0" rIns="0" bIns="0" rtlCol="0"/>
          <a:lstStyle/>
          <a:p>
            <a:endParaRPr/>
          </a:p>
        </p:txBody>
      </p:sp>
      <p:sp>
        <p:nvSpPr>
          <p:cNvPr id="18" name="object 18"/>
          <p:cNvSpPr txBox="1"/>
          <p:nvPr/>
        </p:nvSpPr>
        <p:spPr>
          <a:xfrm>
            <a:off x="3550158" y="341833"/>
            <a:ext cx="3891915"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70" dirty="0">
                <a:solidFill>
                  <a:srgbClr val="1F3863"/>
                </a:solidFill>
                <a:latin typeface="Arial"/>
                <a:cs typeface="Arial"/>
              </a:rPr>
              <a:t> </a:t>
            </a:r>
            <a:r>
              <a:rPr sz="1600" b="1" spc="-20" dirty="0">
                <a:solidFill>
                  <a:srgbClr val="1F3863"/>
                </a:solidFill>
                <a:latin typeface="Arial"/>
                <a:cs typeface="Arial"/>
              </a:rPr>
              <a:t>EDUCATIONAL  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sp>
        <p:nvSpPr>
          <p:cNvPr id="19" name="object 19"/>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9"/>
              </a:rPr>
              <a:t>www.iro.beu.edu.az/en</a:t>
            </a:r>
            <a:r>
              <a:rPr sz="1400" b="1" spc="-10" dirty="0">
                <a:solidFill>
                  <a:srgbClr val="0462C1"/>
                </a:solidFill>
                <a:latin typeface="Arial"/>
                <a:cs typeface="Arial"/>
                <a:hlinkClick r:id="rId9"/>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10"/>
              </a:rPr>
              <a:t>www.facebook.com/iro.beu.edu.az</a:t>
            </a:r>
            <a:endParaRPr sz="1400">
              <a:latin typeface="Arial"/>
              <a:cs typeface="Arial"/>
            </a:endParaRPr>
          </a:p>
        </p:txBody>
      </p:sp>
      <p:sp>
        <p:nvSpPr>
          <p:cNvPr id="20" name="object 20"/>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1"/>
              </a:rPr>
              <a:t>www.beu.edu.az </a:t>
            </a:r>
            <a:r>
              <a:rPr sz="1400" spc="-10" dirty="0">
                <a:latin typeface="Arial"/>
                <a:cs typeface="Arial"/>
              </a:rPr>
              <a:t> </a:t>
            </a:r>
            <a:r>
              <a:rPr sz="1400" spc="-10" dirty="0">
                <a:latin typeface="Arial"/>
                <a:cs typeface="Arial"/>
                <a:hlinkClick r:id="rId12"/>
              </a:rPr>
              <a:t>www.iro.beu.edu.az</a:t>
            </a:r>
            <a:endParaRPr sz="14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5235" y="1654302"/>
            <a:ext cx="2997835" cy="299720"/>
          </a:xfrm>
          <a:prstGeom prst="rect">
            <a:avLst/>
          </a:prstGeom>
        </p:spPr>
        <p:txBody>
          <a:bodyPr vert="horz" wrap="square" lIns="0" tIns="12700" rIns="0" bIns="0" rtlCol="0">
            <a:spAutoFit/>
          </a:bodyPr>
          <a:lstStyle/>
          <a:p>
            <a:pPr marL="12700">
              <a:lnSpc>
                <a:spcPct val="100000"/>
              </a:lnSpc>
              <a:spcBef>
                <a:spcPts val="100"/>
              </a:spcBef>
            </a:pPr>
            <a:r>
              <a:rPr spc="-5" dirty="0"/>
              <a:t>ENERGETIC</a:t>
            </a:r>
            <a:r>
              <a:rPr spc="-25" dirty="0"/>
              <a:t> </a:t>
            </a:r>
            <a:r>
              <a:rPr spc="-35" dirty="0"/>
              <a:t>LABORATORY</a:t>
            </a:r>
          </a:p>
        </p:txBody>
      </p:sp>
      <p:sp>
        <p:nvSpPr>
          <p:cNvPr id="3" name="object 3"/>
          <p:cNvSpPr/>
          <p:nvPr/>
        </p:nvSpPr>
        <p:spPr>
          <a:xfrm>
            <a:off x="981445" y="2470375"/>
            <a:ext cx="9056391" cy="329875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grpSp>
        <p:nvGrpSpPr>
          <p:cNvPr id="5" name="object 5"/>
          <p:cNvGrpSpPr/>
          <p:nvPr/>
        </p:nvGrpSpPr>
        <p:grpSpPr>
          <a:xfrm>
            <a:off x="10315956" y="925067"/>
            <a:ext cx="1882139" cy="4596765"/>
            <a:chOff x="10315956" y="925067"/>
            <a:chExt cx="1882139" cy="4596765"/>
          </a:xfrm>
        </p:grpSpPr>
        <p:sp>
          <p:nvSpPr>
            <p:cNvPr id="6" name="object 6"/>
            <p:cNvSpPr/>
            <p:nvPr/>
          </p:nvSpPr>
          <p:spPr>
            <a:xfrm>
              <a:off x="10322052" y="931163"/>
              <a:ext cx="1869948" cy="458419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8" name="object 8"/>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9" name="object 9"/>
          <p:cNvGrpSpPr/>
          <p:nvPr/>
        </p:nvGrpSpPr>
        <p:grpSpPr>
          <a:xfrm>
            <a:off x="10315956" y="0"/>
            <a:ext cx="1882139" cy="299085"/>
            <a:chOff x="10315956" y="0"/>
            <a:chExt cx="1882139" cy="299085"/>
          </a:xfrm>
        </p:grpSpPr>
        <p:sp>
          <p:nvSpPr>
            <p:cNvPr id="10" name="object 10"/>
            <p:cNvSpPr/>
            <p:nvPr/>
          </p:nvSpPr>
          <p:spPr>
            <a:xfrm>
              <a:off x="10322052" y="0"/>
              <a:ext cx="1869948" cy="28651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2" name="object 12"/>
          <p:cNvGrpSpPr/>
          <p:nvPr/>
        </p:nvGrpSpPr>
        <p:grpSpPr>
          <a:xfrm>
            <a:off x="10315956" y="6085332"/>
            <a:ext cx="1882139" cy="779145"/>
            <a:chOff x="10315956" y="6085332"/>
            <a:chExt cx="1882139" cy="779145"/>
          </a:xfrm>
        </p:grpSpPr>
        <p:sp>
          <p:nvSpPr>
            <p:cNvPr id="13" name="object 13"/>
            <p:cNvSpPr/>
            <p:nvPr/>
          </p:nvSpPr>
          <p:spPr>
            <a:xfrm>
              <a:off x="10322052" y="6091428"/>
              <a:ext cx="1869948" cy="766572"/>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5" name="object 15"/>
          <p:cNvSpPr/>
          <p:nvPr/>
        </p:nvSpPr>
        <p:spPr>
          <a:xfrm>
            <a:off x="10361662" y="373880"/>
            <a:ext cx="1745007" cy="462295"/>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3550158" y="295125"/>
            <a:ext cx="3891915" cy="1123950"/>
          </a:xfrm>
          <a:prstGeom prst="rect">
            <a:avLst/>
          </a:prstGeom>
        </p:spPr>
        <p:txBody>
          <a:bodyPr vert="horz" wrap="square" lIns="0" tIns="13335" rIns="0" bIns="0" rtlCol="0">
            <a:spAutoFit/>
          </a:bodyPr>
          <a:lstStyle/>
          <a:p>
            <a:pPr marL="12700" marR="5080" algn="ctr">
              <a:lnSpc>
                <a:spcPct val="150100"/>
              </a:lnSpc>
              <a:spcBef>
                <a:spcPts val="10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70" dirty="0">
                <a:solidFill>
                  <a:srgbClr val="1F3863"/>
                </a:solidFill>
                <a:latin typeface="Arial"/>
                <a:cs typeface="Arial"/>
              </a:rPr>
              <a:t> </a:t>
            </a:r>
            <a:r>
              <a:rPr sz="1600" b="1" spc="-20" dirty="0">
                <a:solidFill>
                  <a:srgbClr val="1F3863"/>
                </a:solidFill>
                <a:latin typeface="Arial"/>
                <a:cs typeface="Arial"/>
              </a:rPr>
              <a:t>EDUCATIONAL  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sp>
        <p:nvSpPr>
          <p:cNvPr id="17" name="object 17"/>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7"/>
              </a:rPr>
              <a:t>www.iro.beu.edu.az/en</a:t>
            </a:r>
            <a:r>
              <a:rPr sz="1400" b="1" spc="-10" dirty="0">
                <a:solidFill>
                  <a:srgbClr val="0462C1"/>
                </a:solidFill>
                <a:latin typeface="Arial"/>
                <a:cs typeface="Arial"/>
                <a:hlinkClick r:id="rId7"/>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8"/>
              </a:rPr>
              <a:t>www.facebook.com/iro.beu.edu.az</a:t>
            </a:r>
            <a:endParaRPr sz="1400">
              <a:latin typeface="Arial"/>
              <a:cs typeface="Arial"/>
            </a:endParaRPr>
          </a:p>
        </p:txBody>
      </p:sp>
      <p:sp>
        <p:nvSpPr>
          <p:cNvPr id="18" name="object 18"/>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9"/>
              </a:rPr>
              <a:t>www.beu.edu.az </a:t>
            </a:r>
            <a:r>
              <a:rPr sz="1400" spc="-10" dirty="0">
                <a:latin typeface="Arial"/>
                <a:cs typeface="Arial"/>
              </a:rPr>
              <a:t> </a:t>
            </a:r>
            <a:r>
              <a:rPr sz="1400" spc="-10" dirty="0">
                <a:latin typeface="Arial"/>
                <a:cs typeface="Arial"/>
                <a:hlinkClick r:id="rId10"/>
              </a:rPr>
              <a:t>www.iro.beu.edu.az</a:t>
            </a:r>
            <a:endParaRPr sz="14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4619" y="1228090"/>
            <a:ext cx="7585709" cy="299720"/>
          </a:xfrm>
          <a:prstGeom prst="rect">
            <a:avLst/>
          </a:prstGeom>
        </p:spPr>
        <p:txBody>
          <a:bodyPr vert="horz" wrap="square" lIns="0" tIns="12700" rIns="0" bIns="0" rtlCol="0">
            <a:spAutoFit/>
          </a:bodyPr>
          <a:lstStyle/>
          <a:p>
            <a:pPr marL="12700">
              <a:lnSpc>
                <a:spcPct val="100000"/>
              </a:lnSpc>
              <a:spcBef>
                <a:spcPts val="100"/>
              </a:spcBef>
            </a:pPr>
            <a:r>
              <a:rPr spc="-10" dirty="0"/>
              <a:t>ARCHITECTURE </a:t>
            </a:r>
            <a:r>
              <a:rPr spc="-20" dirty="0"/>
              <a:t>AND </a:t>
            </a:r>
            <a:r>
              <a:rPr spc="-5" dirty="0"/>
              <a:t>CONSTRUCTION </a:t>
            </a:r>
            <a:r>
              <a:rPr dirty="0"/>
              <a:t>ENGINEERING</a:t>
            </a:r>
            <a:r>
              <a:rPr spc="105" dirty="0"/>
              <a:t> </a:t>
            </a:r>
            <a:r>
              <a:rPr spc="-35" dirty="0"/>
              <a:t>LABORATORY</a:t>
            </a:r>
          </a:p>
        </p:txBody>
      </p:sp>
      <p:grpSp>
        <p:nvGrpSpPr>
          <p:cNvPr id="3" name="object 3"/>
          <p:cNvGrpSpPr/>
          <p:nvPr/>
        </p:nvGrpSpPr>
        <p:grpSpPr>
          <a:xfrm>
            <a:off x="661416" y="925067"/>
            <a:ext cx="11536680" cy="5939155"/>
            <a:chOff x="661416" y="925067"/>
            <a:chExt cx="11536680" cy="5939155"/>
          </a:xfrm>
        </p:grpSpPr>
        <p:sp>
          <p:nvSpPr>
            <p:cNvPr id="4" name="object 4"/>
            <p:cNvSpPr/>
            <p:nvPr/>
          </p:nvSpPr>
          <p:spPr>
            <a:xfrm>
              <a:off x="661416" y="1510283"/>
              <a:ext cx="4626864" cy="29748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56488" y="1705355"/>
              <a:ext cx="4056888" cy="240487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sp>
          <p:nvSpPr>
            <p:cNvPr id="7" name="object 7"/>
            <p:cNvSpPr/>
            <p:nvPr/>
          </p:nvSpPr>
          <p:spPr>
            <a:xfrm>
              <a:off x="7438644" y="4186415"/>
              <a:ext cx="2906268" cy="212610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633716" y="4381500"/>
              <a:ext cx="2336292" cy="155600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43712" y="4177283"/>
              <a:ext cx="2906267" cy="2124583"/>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938784" y="4372355"/>
              <a:ext cx="2336291" cy="1554480"/>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569460" y="1971515"/>
              <a:ext cx="2833611" cy="2054035"/>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7728204" y="2130551"/>
              <a:ext cx="2336292" cy="1556004"/>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4937760" y="1935479"/>
              <a:ext cx="2906267" cy="2126107"/>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5132831" y="2130551"/>
              <a:ext cx="2336291" cy="1556004"/>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4241292" y="4186415"/>
              <a:ext cx="2907791" cy="2126107"/>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436363" y="4381500"/>
              <a:ext cx="2337816" cy="1556004"/>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10322051" y="931163"/>
              <a:ext cx="1869948" cy="4584191"/>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10322051"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sp>
          <p:nvSpPr>
            <p:cNvPr id="19" name="object 19"/>
            <p:cNvSpPr/>
            <p:nvPr/>
          </p:nvSpPr>
          <p:spPr>
            <a:xfrm>
              <a:off x="10322051" y="6091427"/>
              <a:ext cx="1869948" cy="766572"/>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10322051" y="6091427"/>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1" name="object 21"/>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22" name="object 22"/>
          <p:cNvGrpSpPr/>
          <p:nvPr/>
        </p:nvGrpSpPr>
        <p:grpSpPr>
          <a:xfrm>
            <a:off x="10315956" y="0"/>
            <a:ext cx="1882139" cy="299085"/>
            <a:chOff x="10315956" y="0"/>
            <a:chExt cx="1882139" cy="299085"/>
          </a:xfrm>
        </p:grpSpPr>
        <p:sp>
          <p:nvSpPr>
            <p:cNvPr id="23" name="object 23"/>
            <p:cNvSpPr/>
            <p:nvPr/>
          </p:nvSpPr>
          <p:spPr>
            <a:xfrm>
              <a:off x="10322052" y="0"/>
              <a:ext cx="1869948" cy="286511"/>
            </a:xfrm>
            <a:prstGeom prst="rect">
              <a:avLst/>
            </a:prstGeom>
            <a:blipFill>
              <a:blip r:embed="rId14" cstate="print"/>
              <a:stretch>
                <a:fillRect/>
              </a:stretch>
            </a:blipFill>
          </p:spPr>
          <p:txBody>
            <a:bodyPr wrap="square" lIns="0" tIns="0" rIns="0" bIns="0" rtlCol="0"/>
            <a:lstStyle/>
            <a:p>
              <a:endParaRPr/>
            </a:p>
          </p:txBody>
        </p:sp>
        <p:sp>
          <p:nvSpPr>
            <p:cNvPr id="24" name="object 24"/>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sp>
        <p:nvSpPr>
          <p:cNvPr id="25" name="object 25"/>
          <p:cNvSpPr/>
          <p:nvPr/>
        </p:nvSpPr>
        <p:spPr>
          <a:xfrm>
            <a:off x="10361662" y="373880"/>
            <a:ext cx="1745007" cy="462295"/>
          </a:xfrm>
          <a:prstGeom prst="rect">
            <a:avLst/>
          </a:prstGeom>
          <a:blipFill>
            <a:blip r:embed="rId15" cstate="print"/>
            <a:stretch>
              <a:fillRect/>
            </a:stretch>
          </a:blipFill>
        </p:spPr>
        <p:txBody>
          <a:bodyPr wrap="square" lIns="0" tIns="0" rIns="0" bIns="0" rtlCol="0"/>
          <a:lstStyle/>
          <a:p>
            <a:endParaRPr/>
          </a:p>
        </p:txBody>
      </p:sp>
      <p:sp>
        <p:nvSpPr>
          <p:cNvPr id="26" name="object 26"/>
          <p:cNvSpPr txBox="1"/>
          <p:nvPr/>
        </p:nvSpPr>
        <p:spPr>
          <a:xfrm>
            <a:off x="3550158" y="341833"/>
            <a:ext cx="3891915" cy="756920"/>
          </a:xfrm>
          <a:prstGeom prst="rect">
            <a:avLst/>
          </a:prstGeom>
        </p:spPr>
        <p:txBody>
          <a:bodyPr vert="horz" wrap="square" lIns="0" tIns="12065" rIns="0" bIns="0" rtlCol="0">
            <a:spAutoFit/>
          </a:bodyPr>
          <a:lstStyle/>
          <a:p>
            <a:pPr marL="12700" marR="5080" algn="ctr">
              <a:lnSpc>
                <a:spcPct val="100000"/>
              </a:lnSpc>
              <a:spcBef>
                <a:spcPts val="9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70" dirty="0">
                <a:solidFill>
                  <a:srgbClr val="1F3863"/>
                </a:solidFill>
                <a:latin typeface="Arial"/>
                <a:cs typeface="Arial"/>
              </a:rPr>
              <a:t> </a:t>
            </a:r>
            <a:r>
              <a:rPr sz="1600" b="1" spc="-20" dirty="0">
                <a:solidFill>
                  <a:srgbClr val="1F3863"/>
                </a:solidFill>
                <a:latin typeface="Arial"/>
                <a:cs typeface="Arial"/>
              </a:rPr>
              <a:t>EDUCATIONAL  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sp>
        <p:nvSpPr>
          <p:cNvPr id="27" name="object 27"/>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16"/>
              </a:rPr>
              <a:t>www.iro.beu.edu.az/en</a:t>
            </a:r>
            <a:r>
              <a:rPr sz="1400" b="1" spc="-10" dirty="0">
                <a:solidFill>
                  <a:srgbClr val="0462C1"/>
                </a:solidFill>
                <a:latin typeface="Arial"/>
                <a:cs typeface="Arial"/>
                <a:hlinkClick r:id="rId16"/>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17"/>
              </a:rPr>
              <a:t>www.facebook.com/iro.beu.edu.az</a:t>
            </a:r>
            <a:endParaRPr sz="1400">
              <a:latin typeface="Arial"/>
              <a:cs typeface="Arial"/>
            </a:endParaRPr>
          </a:p>
        </p:txBody>
      </p:sp>
      <p:sp>
        <p:nvSpPr>
          <p:cNvPr id="28" name="object 28"/>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8"/>
              </a:rPr>
              <a:t>www.beu.edu.az </a:t>
            </a:r>
            <a:r>
              <a:rPr sz="1400" spc="-10" dirty="0">
                <a:latin typeface="Arial"/>
                <a:cs typeface="Arial"/>
              </a:rPr>
              <a:t> </a:t>
            </a:r>
            <a:r>
              <a:rPr sz="1400" spc="-10" dirty="0">
                <a:latin typeface="Arial"/>
                <a:cs typeface="Arial"/>
                <a:hlinkClick r:id="rId19"/>
              </a:rPr>
              <a:t>www.iro.beu.edu.az</a:t>
            </a:r>
            <a:endParaRPr sz="14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3900" y="1316228"/>
            <a:ext cx="8181340" cy="848360"/>
          </a:xfrm>
          <a:prstGeom prst="rect">
            <a:avLst/>
          </a:prstGeom>
        </p:spPr>
        <p:txBody>
          <a:bodyPr vert="horz" wrap="square" lIns="0" tIns="12700" rIns="0" bIns="0" rtlCol="0">
            <a:spAutoFit/>
          </a:bodyPr>
          <a:lstStyle/>
          <a:p>
            <a:pPr marL="12700" marR="5080" algn="just">
              <a:lnSpc>
                <a:spcPct val="100000"/>
              </a:lnSpc>
              <a:spcBef>
                <a:spcPts val="100"/>
              </a:spcBef>
            </a:pPr>
            <a:r>
              <a:rPr dirty="0"/>
              <a:t>"MOBILE </a:t>
            </a:r>
            <a:r>
              <a:rPr spc="-20" dirty="0"/>
              <a:t>APPLICATIONS </a:t>
            </a:r>
            <a:r>
              <a:rPr spc="-15" dirty="0"/>
              <a:t>AND </a:t>
            </a:r>
            <a:r>
              <a:rPr dirty="0"/>
              <a:t>GAME DESIGN" </a:t>
            </a:r>
            <a:r>
              <a:rPr spc="-30" dirty="0"/>
              <a:t>LABORATORY </a:t>
            </a:r>
            <a:r>
              <a:rPr spc="-40" dirty="0"/>
              <a:t>WAS  </a:t>
            </a:r>
            <a:r>
              <a:rPr spc="-15" dirty="0"/>
              <a:t>ESTABLISHED </a:t>
            </a:r>
            <a:r>
              <a:rPr dirty="0"/>
              <a:t>WITHIN </a:t>
            </a:r>
            <a:r>
              <a:rPr spc="-5" dirty="0"/>
              <a:t>“MAGNUS” ERASMUS+ </a:t>
            </a:r>
            <a:r>
              <a:rPr spc="-10" dirty="0"/>
              <a:t>KA2 </a:t>
            </a:r>
            <a:r>
              <a:rPr spc="-5" dirty="0"/>
              <a:t>PROJECT WHICH </a:t>
            </a:r>
            <a:r>
              <a:rPr dirty="0"/>
              <a:t>IT  </a:t>
            </a:r>
            <a:r>
              <a:rPr spc="-55" dirty="0"/>
              <a:t>WAS </a:t>
            </a:r>
            <a:r>
              <a:rPr spc="-10" dirty="0"/>
              <a:t>FINANCED </a:t>
            </a:r>
            <a:r>
              <a:rPr spc="-5" dirty="0"/>
              <a:t>BY </a:t>
            </a:r>
            <a:r>
              <a:rPr dirty="0"/>
              <a:t>THE </a:t>
            </a:r>
            <a:r>
              <a:rPr spc="-10" dirty="0"/>
              <a:t>ERASMUS+ PROGRAM </a:t>
            </a:r>
            <a:r>
              <a:rPr spc="-5" dirty="0"/>
              <a:t>OF </a:t>
            </a:r>
            <a:r>
              <a:rPr spc="-10" dirty="0"/>
              <a:t>EUROPEAN</a:t>
            </a:r>
            <a:r>
              <a:rPr spc="320" dirty="0"/>
              <a:t> </a:t>
            </a:r>
            <a:r>
              <a:rPr spc="-5" dirty="0"/>
              <a:t>UNION</a:t>
            </a:r>
          </a:p>
        </p:txBody>
      </p:sp>
      <p:sp>
        <p:nvSpPr>
          <p:cNvPr id="3" name="object 3"/>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grpSp>
        <p:nvGrpSpPr>
          <p:cNvPr id="4" name="object 4"/>
          <p:cNvGrpSpPr/>
          <p:nvPr/>
        </p:nvGrpSpPr>
        <p:grpSpPr>
          <a:xfrm>
            <a:off x="10315956" y="925067"/>
            <a:ext cx="1882139" cy="4596765"/>
            <a:chOff x="10315956" y="925067"/>
            <a:chExt cx="1882139" cy="4596765"/>
          </a:xfrm>
        </p:grpSpPr>
        <p:sp>
          <p:nvSpPr>
            <p:cNvPr id="5" name="object 5"/>
            <p:cNvSpPr/>
            <p:nvPr/>
          </p:nvSpPr>
          <p:spPr>
            <a:xfrm>
              <a:off x="10322052" y="931163"/>
              <a:ext cx="1869948" cy="458419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7" name="object 7"/>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8" name="object 8"/>
          <p:cNvGrpSpPr/>
          <p:nvPr/>
        </p:nvGrpSpPr>
        <p:grpSpPr>
          <a:xfrm>
            <a:off x="10315956" y="0"/>
            <a:ext cx="1882139" cy="299085"/>
            <a:chOff x="10315956" y="0"/>
            <a:chExt cx="1882139" cy="299085"/>
          </a:xfrm>
        </p:grpSpPr>
        <p:sp>
          <p:nvSpPr>
            <p:cNvPr id="9" name="object 9"/>
            <p:cNvSpPr/>
            <p:nvPr/>
          </p:nvSpPr>
          <p:spPr>
            <a:xfrm>
              <a:off x="10322052" y="0"/>
              <a:ext cx="1869948" cy="286511"/>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1" name="object 11"/>
          <p:cNvGrpSpPr/>
          <p:nvPr/>
        </p:nvGrpSpPr>
        <p:grpSpPr>
          <a:xfrm>
            <a:off x="10315956" y="6085332"/>
            <a:ext cx="1882139" cy="779145"/>
            <a:chOff x="10315956" y="6085332"/>
            <a:chExt cx="1882139" cy="779145"/>
          </a:xfrm>
        </p:grpSpPr>
        <p:sp>
          <p:nvSpPr>
            <p:cNvPr id="12" name="object 12"/>
            <p:cNvSpPr/>
            <p:nvPr/>
          </p:nvSpPr>
          <p:spPr>
            <a:xfrm>
              <a:off x="10322052" y="6091428"/>
              <a:ext cx="1869948" cy="76657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4" name="object 14"/>
          <p:cNvSpPr/>
          <p:nvPr/>
        </p:nvSpPr>
        <p:spPr>
          <a:xfrm>
            <a:off x="10361662" y="373880"/>
            <a:ext cx="1745007" cy="462295"/>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4060316" y="309829"/>
            <a:ext cx="3891279" cy="756920"/>
          </a:xfrm>
          <a:prstGeom prst="rect">
            <a:avLst/>
          </a:prstGeom>
        </p:spPr>
        <p:txBody>
          <a:bodyPr vert="horz" wrap="square" lIns="0" tIns="12065" rIns="0" bIns="0" rtlCol="0">
            <a:spAutoFit/>
          </a:bodyPr>
          <a:lstStyle/>
          <a:p>
            <a:pPr marL="12065" marR="5080" algn="ctr">
              <a:lnSpc>
                <a:spcPct val="100000"/>
              </a:lnSpc>
              <a:spcBef>
                <a:spcPts val="95"/>
              </a:spcBef>
            </a:pPr>
            <a:r>
              <a:rPr sz="1600" b="1" spc="-5" dirty="0">
                <a:solidFill>
                  <a:srgbClr val="1F3863"/>
                </a:solidFill>
                <a:latin typeface="Arial"/>
                <a:cs typeface="Arial"/>
              </a:rPr>
              <a:t>THERE </a:t>
            </a:r>
            <a:r>
              <a:rPr sz="1600" b="1" spc="-20" dirty="0">
                <a:solidFill>
                  <a:srgbClr val="1F3863"/>
                </a:solidFill>
                <a:latin typeface="Arial"/>
                <a:cs typeface="Arial"/>
              </a:rPr>
              <a:t>ARE </a:t>
            </a:r>
            <a:r>
              <a:rPr sz="1600" b="1" spc="-5" dirty="0">
                <a:solidFill>
                  <a:srgbClr val="1F3863"/>
                </a:solidFill>
                <a:latin typeface="Arial"/>
                <a:cs typeface="Arial"/>
              </a:rPr>
              <a:t>DIFFERENT</a:t>
            </a:r>
            <a:r>
              <a:rPr sz="1600" b="1" spc="-30" dirty="0">
                <a:solidFill>
                  <a:srgbClr val="1F3863"/>
                </a:solidFill>
                <a:latin typeface="Arial"/>
                <a:cs typeface="Arial"/>
              </a:rPr>
              <a:t> </a:t>
            </a:r>
            <a:r>
              <a:rPr sz="1600" b="1" spc="-25" dirty="0">
                <a:solidFill>
                  <a:srgbClr val="1F3863"/>
                </a:solidFill>
                <a:latin typeface="Arial"/>
                <a:cs typeface="Arial"/>
              </a:rPr>
              <a:t>EDUCATIONAL  </a:t>
            </a:r>
            <a:r>
              <a:rPr sz="1600" b="1" spc="-20" dirty="0">
                <a:solidFill>
                  <a:srgbClr val="1F3863"/>
                </a:solidFill>
                <a:latin typeface="Arial"/>
                <a:cs typeface="Arial"/>
              </a:rPr>
              <a:t>AND </a:t>
            </a:r>
            <a:r>
              <a:rPr sz="1600" b="1" spc="-10" dirty="0">
                <a:solidFill>
                  <a:srgbClr val="1F3863"/>
                </a:solidFill>
                <a:latin typeface="Arial"/>
                <a:cs typeface="Arial"/>
              </a:rPr>
              <a:t>RESEARCH </a:t>
            </a:r>
            <a:r>
              <a:rPr sz="1600" b="1" spc="-25" dirty="0">
                <a:solidFill>
                  <a:srgbClr val="1F3863"/>
                </a:solidFill>
                <a:latin typeface="Arial"/>
                <a:cs typeface="Arial"/>
              </a:rPr>
              <a:t>LABORATORIES </a:t>
            </a:r>
            <a:r>
              <a:rPr sz="1600" b="1" spc="-90" dirty="0">
                <a:solidFill>
                  <a:srgbClr val="1F3863"/>
                </a:solidFill>
                <a:latin typeface="Arial"/>
                <a:cs typeface="Arial"/>
              </a:rPr>
              <a:t>AT  </a:t>
            </a:r>
            <a:r>
              <a:rPr sz="1600" b="1" spc="-20" dirty="0">
                <a:solidFill>
                  <a:srgbClr val="1F3863"/>
                </a:solidFill>
                <a:latin typeface="Arial"/>
                <a:cs typeface="Arial"/>
              </a:rPr>
              <a:t>BAKU </a:t>
            </a:r>
            <a:r>
              <a:rPr sz="1600" b="1" spc="-5" dirty="0">
                <a:solidFill>
                  <a:srgbClr val="1F3863"/>
                </a:solidFill>
                <a:latin typeface="Arial"/>
                <a:cs typeface="Arial"/>
              </a:rPr>
              <a:t>ENGINEERING</a:t>
            </a:r>
            <a:r>
              <a:rPr sz="1600" b="1" spc="70" dirty="0">
                <a:solidFill>
                  <a:srgbClr val="1F3863"/>
                </a:solidFill>
                <a:latin typeface="Arial"/>
                <a:cs typeface="Arial"/>
              </a:rPr>
              <a:t> </a:t>
            </a:r>
            <a:r>
              <a:rPr sz="1600" b="1" spc="-5" dirty="0">
                <a:solidFill>
                  <a:srgbClr val="1F3863"/>
                </a:solidFill>
                <a:latin typeface="Arial"/>
                <a:cs typeface="Arial"/>
              </a:rPr>
              <a:t>UNIVERSITY</a:t>
            </a:r>
            <a:endParaRPr sz="1600">
              <a:latin typeface="Arial"/>
              <a:cs typeface="Arial"/>
            </a:endParaRPr>
          </a:p>
        </p:txBody>
      </p:sp>
      <p:sp>
        <p:nvSpPr>
          <p:cNvPr id="16" name="object 16"/>
          <p:cNvSpPr/>
          <p:nvPr/>
        </p:nvSpPr>
        <p:spPr>
          <a:xfrm>
            <a:off x="2196083" y="2336292"/>
            <a:ext cx="6774180" cy="3631691"/>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952500" y="342900"/>
            <a:ext cx="2768896" cy="606551"/>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8266176" y="207263"/>
            <a:ext cx="1408176" cy="979931"/>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9"/>
              </a:rPr>
              <a:t>www.iro.beu.edu.az/en</a:t>
            </a:r>
            <a:r>
              <a:rPr sz="1400" b="1" spc="-10" dirty="0">
                <a:solidFill>
                  <a:srgbClr val="0462C1"/>
                </a:solidFill>
                <a:latin typeface="Arial"/>
                <a:cs typeface="Arial"/>
                <a:hlinkClick r:id="rId9"/>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10"/>
              </a:rPr>
              <a:t>www.facebook.com/iro.beu.edu.az</a:t>
            </a:r>
            <a:endParaRPr sz="1400">
              <a:latin typeface="Arial"/>
              <a:cs typeface="Arial"/>
            </a:endParaRPr>
          </a:p>
        </p:txBody>
      </p:sp>
      <p:sp>
        <p:nvSpPr>
          <p:cNvPr id="20" name="object 20"/>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1"/>
              </a:rPr>
              <a:t>www.beu.edu.az </a:t>
            </a:r>
            <a:r>
              <a:rPr sz="1400" spc="-10" dirty="0">
                <a:latin typeface="Arial"/>
                <a:cs typeface="Arial"/>
              </a:rPr>
              <a:t> </a:t>
            </a:r>
            <a:r>
              <a:rPr sz="1400" spc="-10" dirty="0">
                <a:latin typeface="Arial"/>
                <a:cs typeface="Arial"/>
                <a:hlinkClick r:id="rId12"/>
              </a:rPr>
              <a:t>www.iro.beu.edu.az</a:t>
            </a:r>
            <a:endParaRPr sz="14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9456" y="434892"/>
            <a:ext cx="6270660" cy="2546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292476" y="346659"/>
            <a:ext cx="6289040" cy="391795"/>
          </a:xfrm>
          <a:prstGeom prst="rect">
            <a:avLst/>
          </a:prstGeom>
        </p:spPr>
        <p:txBody>
          <a:bodyPr vert="horz" wrap="square" lIns="0" tIns="12700" rIns="0" bIns="0" rtlCol="0">
            <a:spAutoFit/>
          </a:bodyPr>
          <a:lstStyle/>
          <a:p>
            <a:pPr marL="12700">
              <a:lnSpc>
                <a:spcPct val="100000"/>
              </a:lnSpc>
              <a:spcBef>
                <a:spcPts val="100"/>
              </a:spcBef>
              <a:tabLst>
                <a:tab pos="2040889" algn="l"/>
                <a:tab pos="2769870" algn="l"/>
                <a:tab pos="3766820" algn="l"/>
              </a:tabLst>
            </a:pPr>
            <a:r>
              <a:rPr sz="2400" b="0" dirty="0">
                <a:solidFill>
                  <a:srgbClr val="1F3863"/>
                </a:solidFill>
                <a:latin typeface="Arial"/>
                <a:cs typeface="Arial"/>
              </a:rPr>
              <a:t>H I S T O</a:t>
            </a:r>
            <a:r>
              <a:rPr sz="2400" b="0" spc="-420" dirty="0">
                <a:solidFill>
                  <a:srgbClr val="1F3863"/>
                </a:solidFill>
                <a:latin typeface="Arial"/>
                <a:cs typeface="Arial"/>
              </a:rPr>
              <a:t> </a:t>
            </a:r>
            <a:r>
              <a:rPr sz="2400" b="0" dirty="0">
                <a:solidFill>
                  <a:srgbClr val="1F3863"/>
                </a:solidFill>
                <a:latin typeface="Arial"/>
                <a:cs typeface="Arial"/>
              </a:rPr>
              <a:t>R</a:t>
            </a:r>
            <a:r>
              <a:rPr sz="2400" b="0" spc="-125" dirty="0">
                <a:solidFill>
                  <a:srgbClr val="1F3863"/>
                </a:solidFill>
                <a:latin typeface="Arial"/>
                <a:cs typeface="Arial"/>
              </a:rPr>
              <a:t> </a:t>
            </a:r>
            <a:r>
              <a:rPr sz="2400" b="0" dirty="0">
                <a:solidFill>
                  <a:srgbClr val="1F3863"/>
                </a:solidFill>
                <a:latin typeface="Arial"/>
                <a:cs typeface="Arial"/>
              </a:rPr>
              <a:t>Y	O</a:t>
            </a:r>
            <a:r>
              <a:rPr sz="2400" b="0" spc="-70" dirty="0">
                <a:solidFill>
                  <a:srgbClr val="1F3863"/>
                </a:solidFill>
                <a:latin typeface="Arial"/>
                <a:cs typeface="Arial"/>
              </a:rPr>
              <a:t> </a:t>
            </a:r>
            <a:r>
              <a:rPr sz="2400" b="0" dirty="0">
                <a:solidFill>
                  <a:srgbClr val="1F3863"/>
                </a:solidFill>
                <a:latin typeface="Arial"/>
                <a:cs typeface="Arial"/>
              </a:rPr>
              <a:t>F	T</a:t>
            </a:r>
            <a:r>
              <a:rPr sz="2400" b="0" spc="-70" dirty="0">
                <a:solidFill>
                  <a:srgbClr val="1F3863"/>
                </a:solidFill>
                <a:latin typeface="Arial"/>
                <a:cs typeface="Arial"/>
              </a:rPr>
              <a:t> </a:t>
            </a:r>
            <a:r>
              <a:rPr sz="2400" b="0" dirty="0">
                <a:solidFill>
                  <a:srgbClr val="1F3863"/>
                </a:solidFill>
                <a:latin typeface="Arial"/>
                <a:cs typeface="Arial"/>
              </a:rPr>
              <a:t>H</a:t>
            </a:r>
            <a:r>
              <a:rPr sz="2400" b="0" spc="-80" dirty="0">
                <a:solidFill>
                  <a:srgbClr val="1F3863"/>
                </a:solidFill>
                <a:latin typeface="Arial"/>
                <a:cs typeface="Arial"/>
              </a:rPr>
              <a:t> </a:t>
            </a:r>
            <a:r>
              <a:rPr sz="2400" b="0" dirty="0">
                <a:solidFill>
                  <a:srgbClr val="1F3863"/>
                </a:solidFill>
                <a:latin typeface="Arial"/>
                <a:cs typeface="Arial"/>
              </a:rPr>
              <a:t>E	U</a:t>
            </a:r>
            <a:r>
              <a:rPr sz="2400" b="0" spc="-90" dirty="0">
                <a:solidFill>
                  <a:srgbClr val="1F3863"/>
                </a:solidFill>
                <a:latin typeface="Arial"/>
                <a:cs typeface="Arial"/>
              </a:rPr>
              <a:t> </a:t>
            </a:r>
            <a:r>
              <a:rPr sz="2400" b="0" dirty="0">
                <a:solidFill>
                  <a:srgbClr val="1F3863"/>
                </a:solidFill>
                <a:latin typeface="Arial"/>
                <a:cs typeface="Arial"/>
              </a:rPr>
              <a:t>N</a:t>
            </a:r>
            <a:r>
              <a:rPr sz="2400" b="0" spc="-90" dirty="0">
                <a:solidFill>
                  <a:srgbClr val="1F3863"/>
                </a:solidFill>
                <a:latin typeface="Arial"/>
                <a:cs typeface="Arial"/>
              </a:rPr>
              <a:t> </a:t>
            </a:r>
            <a:r>
              <a:rPr sz="2400" b="0" dirty="0">
                <a:solidFill>
                  <a:srgbClr val="1F3863"/>
                </a:solidFill>
                <a:latin typeface="Arial"/>
                <a:cs typeface="Arial"/>
              </a:rPr>
              <a:t>I</a:t>
            </a:r>
            <a:r>
              <a:rPr sz="2400" b="0" spc="-80" dirty="0">
                <a:solidFill>
                  <a:srgbClr val="1F3863"/>
                </a:solidFill>
                <a:latin typeface="Arial"/>
                <a:cs typeface="Arial"/>
              </a:rPr>
              <a:t> </a:t>
            </a:r>
            <a:r>
              <a:rPr sz="2400" b="0" dirty="0">
                <a:solidFill>
                  <a:srgbClr val="1F3863"/>
                </a:solidFill>
                <a:latin typeface="Arial"/>
                <a:cs typeface="Arial"/>
              </a:rPr>
              <a:t>V</a:t>
            </a:r>
            <a:r>
              <a:rPr sz="2400" b="0" spc="-90" dirty="0">
                <a:solidFill>
                  <a:srgbClr val="1F3863"/>
                </a:solidFill>
                <a:latin typeface="Arial"/>
                <a:cs typeface="Arial"/>
              </a:rPr>
              <a:t> </a:t>
            </a:r>
            <a:r>
              <a:rPr sz="2400" b="0" dirty="0">
                <a:solidFill>
                  <a:srgbClr val="1F3863"/>
                </a:solidFill>
                <a:latin typeface="Arial"/>
                <a:cs typeface="Arial"/>
              </a:rPr>
              <a:t>E</a:t>
            </a:r>
            <a:r>
              <a:rPr sz="2400" b="0" spc="-85" dirty="0">
                <a:solidFill>
                  <a:srgbClr val="1F3863"/>
                </a:solidFill>
                <a:latin typeface="Arial"/>
                <a:cs typeface="Arial"/>
              </a:rPr>
              <a:t> </a:t>
            </a:r>
            <a:r>
              <a:rPr sz="2400" b="0" dirty="0">
                <a:solidFill>
                  <a:srgbClr val="1F3863"/>
                </a:solidFill>
                <a:latin typeface="Arial"/>
                <a:cs typeface="Arial"/>
              </a:rPr>
              <a:t>R</a:t>
            </a:r>
            <a:r>
              <a:rPr sz="2400" b="0" spc="-90" dirty="0">
                <a:solidFill>
                  <a:srgbClr val="1F3863"/>
                </a:solidFill>
                <a:latin typeface="Arial"/>
                <a:cs typeface="Arial"/>
              </a:rPr>
              <a:t> </a:t>
            </a:r>
            <a:r>
              <a:rPr sz="2400" b="0" dirty="0">
                <a:solidFill>
                  <a:srgbClr val="1F3863"/>
                </a:solidFill>
                <a:latin typeface="Arial"/>
                <a:cs typeface="Arial"/>
              </a:rPr>
              <a:t>S</a:t>
            </a:r>
            <a:r>
              <a:rPr sz="2400" b="0" spc="-90" dirty="0">
                <a:solidFill>
                  <a:srgbClr val="1F3863"/>
                </a:solidFill>
                <a:latin typeface="Arial"/>
                <a:cs typeface="Arial"/>
              </a:rPr>
              <a:t> </a:t>
            </a:r>
            <a:r>
              <a:rPr sz="2400" b="0" dirty="0">
                <a:solidFill>
                  <a:srgbClr val="1F3863"/>
                </a:solidFill>
                <a:latin typeface="Arial"/>
                <a:cs typeface="Arial"/>
              </a:rPr>
              <a:t>I</a:t>
            </a:r>
            <a:r>
              <a:rPr sz="2400" b="0" spc="-80" dirty="0">
                <a:solidFill>
                  <a:srgbClr val="1F3863"/>
                </a:solidFill>
                <a:latin typeface="Arial"/>
                <a:cs typeface="Arial"/>
              </a:rPr>
              <a:t> </a:t>
            </a:r>
            <a:r>
              <a:rPr sz="2400" b="0" dirty="0">
                <a:solidFill>
                  <a:srgbClr val="1F3863"/>
                </a:solidFill>
                <a:latin typeface="Arial"/>
                <a:cs typeface="Arial"/>
              </a:rPr>
              <a:t>T</a:t>
            </a:r>
            <a:r>
              <a:rPr sz="2400" b="0" spc="-85" dirty="0">
                <a:solidFill>
                  <a:srgbClr val="1F3863"/>
                </a:solidFill>
                <a:latin typeface="Arial"/>
                <a:cs typeface="Arial"/>
              </a:rPr>
              <a:t> </a:t>
            </a:r>
            <a:r>
              <a:rPr sz="2400" b="0" dirty="0">
                <a:solidFill>
                  <a:srgbClr val="1F3863"/>
                </a:solidFill>
                <a:latin typeface="Arial"/>
                <a:cs typeface="Arial"/>
              </a:rPr>
              <a:t>Y</a:t>
            </a:r>
            <a:endParaRPr sz="2400" dirty="0">
              <a:latin typeface="Arial"/>
              <a:cs typeface="Arial"/>
            </a:endParaRPr>
          </a:p>
        </p:txBody>
      </p:sp>
      <p:grpSp>
        <p:nvGrpSpPr>
          <p:cNvPr id="4" name="object 4"/>
          <p:cNvGrpSpPr/>
          <p:nvPr/>
        </p:nvGrpSpPr>
        <p:grpSpPr>
          <a:xfrm>
            <a:off x="-6095" y="0"/>
            <a:ext cx="597535" cy="6870700"/>
            <a:chOff x="-6095" y="0"/>
            <a:chExt cx="597535" cy="6870700"/>
          </a:xfrm>
        </p:grpSpPr>
        <p:sp>
          <p:nvSpPr>
            <p:cNvPr id="5" name="object 5"/>
            <p:cNvSpPr/>
            <p:nvPr/>
          </p:nvSpPr>
          <p:spPr>
            <a:xfrm>
              <a:off x="0" y="0"/>
              <a:ext cx="585216"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grpSp>
        <p:nvGrpSpPr>
          <p:cNvPr id="7" name="object 7"/>
          <p:cNvGrpSpPr/>
          <p:nvPr/>
        </p:nvGrpSpPr>
        <p:grpSpPr>
          <a:xfrm>
            <a:off x="10315956" y="925067"/>
            <a:ext cx="1882139" cy="4596765"/>
            <a:chOff x="10315956" y="925067"/>
            <a:chExt cx="1882139" cy="4596765"/>
          </a:xfrm>
        </p:grpSpPr>
        <p:sp>
          <p:nvSpPr>
            <p:cNvPr id="8" name="object 8"/>
            <p:cNvSpPr/>
            <p:nvPr/>
          </p:nvSpPr>
          <p:spPr>
            <a:xfrm>
              <a:off x="10322052" y="931163"/>
              <a:ext cx="1869948" cy="458419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0" name="object 10"/>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1" name="object 11"/>
          <p:cNvGrpSpPr/>
          <p:nvPr/>
        </p:nvGrpSpPr>
        <p:grpSpPr>
          <a:xfrm>
            <a:off x="10315956" y="0"/>
            <a:ext cx="1882139" cy="299085"/>
            <a:chOff x="10315956" y="0"/>
            <a:chExt cx="1882139" cy="299085"/>
          </a:xfrm>
        </p:grpSpPr>
        <p:sp>
          <p:nvSpPr>
            <p:cNvPr id="12" name="object 12"/>
            <p:cNvSpPr/>
            <p:nvPr/>
          </p:nvSpPr>
          <p:spPr>
            <a:xfrm>
              <a:off x="10322052" y="0"/>
              <a:ext cx="1869948" cy="286511"/>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4" name="object 14"/>
          <p:cNvGrpSpPr/>
          <p:nvPr/>
        </p:nvGrpSpPr>
        <p:grpSpPr>
          <a:xfrm>
            <a:off x="10315956" y="6085332"/>
            <a:ext cx="1882139" cy="779145"/>
            <a:chOff x="10315956" y="6085332"/>
            <a:chExt cx="1882139" cy="779145"/>
          </a:xfrm>
        </p:grpSpPr>
        <p:sp>
          <p:nvSpPr>
            <p:cNvPr id="15" name="object 15"/>
            <p:cNvSpPr/>
            <p:nvPr/>
          </p:nvSpPr>
          <p:spPr>
            <a:xfrm>
              <a:off x="10322052" y="6091428"/>
              <a:ext cx="1869948" cy="76657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7" name="object 17"/>
          <p:cNvSpPr/>
          <p:nvPr/>
        </p:nvSpPr>
        <p:spPr>
          <a:xfrm>
            <a:off x="10361662" y="373880"/>
            <a:ext cx="1745007" cy="462295"/>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720851" y="944880"/>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sp>
        <p:nvSpPr>
          <p:cNvPr id="21" name="object 21"/>
          <p:cNvSpPr/>
          <p:nvPr/>
        </p:nvSpPr>
        <p:spPr>
          <a:xfrm>
            <a:off x="7056114" y="1167374"/>
            <a:ext cx="3077729" cy="1747285"/>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748486" y="1192529"/>
            <a:ext cx="9472599" cy="2395528"/>
          </a:xfrm>
          <a:prstGeom prst="rect">
            <a:avLst/>
          </a:prstGeom>
        </p:spPr>
        <p:txBody>
          <a:bodyPr vert="horz" wrap="square" lIns="0" tIns="12700" rIns="0" bIns="0" rtlCol="0">
            <a:spAutoFit/>
          </a:bodyPr>
          <a:lstStyle/>
          <a:p>
            <a:pPr marL="63500" marR="3126740" algn="just">
              <a:lnSpc>
                <a:spcPct val="100000"/>
              </a:lnSpc>
              <a:spcBef>
                <a:spcPts val="100"/>
              </a:spcBef>
            </a:pPr>
            <a:r>
              <a:rPr lang="en-US" b="1" spc="-5" dirty="0">
                <a:solidFill>
                  <a:srgbClr val="C00000"/>
                </a:solidFill>
                <a:latin typeface="Arial"/>
                <a:cs typeface="Arial"/>
              </a:rPr>
              <a:t>Baku Engineering University (BEU) </a:t>
            </a:r>
            <a:r>
              <a:rPr lang="en-US" sz="1700" spc="-5" dirty="0">
                <a:latin typeface="Arial"/>
                <a:cs typeface="Arial"/>
              </a:rPr>
              <a:t>is one of the prestigious public/state higher education institutions that functions under the  Ministry of Education. BEU was established on the 8th of  November, 2016, with the status of the Public Legal Entity on the base of one private university which was established in 1993.</a:t>
            </a:r>
          </a:p>
          <a:p>
            <a:pPr marL="63500" marR="3126740" algn="just">
              <a:lnSpc>
                <a:spcPct val="100000"/>
              </a:lnSpc>
              <a:spcBef>
                <a:spcPts val="100"/>
              </a:spcBef>
            </a:pPr>
            <a:r>
              <a:rPr lang="en-US" sz="1700" spc="-5" dirty="0">
                <a:latin typeface="Arial"/>
                <a:cs typeface="Arial"/>
              </a:rPr>
              <a:t>BEU prepares engineers on all levels of higher education, executes </a:t>
            </a:r>
            <a:r>
              <a:rPr lang="en-US" sz="1700" spc="-5" dirty="0" err="1">
                <a:latin typeface="Arial"/>
                <a:cs typeface="Arial"/>
              </a:rPr>
              <a:t>programmes</a:t>
            </a:r>
            <a:r>
              <a:rPr lang="en-US" sz="1700" spc="-5" dirty="0">
                <a:latin typeface="Arial"/>
                <a:cs typeface="Arial"/>
              </a:rPr>
              <a:t> of higher  and additional education in this sphere, and conducts fundamental and applied science researchers.</a:t>
            </a:r>
            <a:endParaRPr sz="1700" dirty="0">
              <a:latin typeface="Arial"/>
              <a:cs typeface="Arial"/>
            </a:endParaRPr>
          </a:p>
        </p:txBody>
      </p:sp>
      <p:sp>
        <p:nvSpPr>
          <p:cNvPr id="25" name="object 25"/>
          <p:cNvSpPr/>
          <p:nvPr/>
        </p:nvSpPr>
        <p:spPr>
          <a:xfrm>
            <a:off x="7711438" y="4069078"/>
            <a:ext cx="2422400" cy="2422400"/>
          </a:xfrm>
          <a:prstGeom prst="rect">
            <a:avLst/>
          </a:prstGeom>
          <a:blipFill>
            <a:blip r:embed="rId9" cstate="print"/>
            <a:stretch>
              <a:fillRect/>
            </a:stretch>
          </a:blipFill>
        </p:spPr>
        <p:txBody>
          <a:bodyPr wrap="square" lIns="0" tIns="0" rIns="0" bIns="0" rtlCol="0"/>
          <a:lstStyle/>
          <a:p>
            <a:endParaRPr/>
          </a:p>
        </p:txBody>
      </p:sp>
      <p:sp>
        <p:nvSpPr>
          <p:cNvPr id="26" name="object 26"/>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0"/>
              </a:rPr>
              <a:t>www.beu.edu.az </a:t>
            </a:r>
            <a:r>
              <a:rPr sz="1400" spc="-10" dirty="0">
                <a:latin typeface="Arial"/>
                <a:cs typeface="Arial"/>
              </a:rPr>
              <a:t> </a:t>
            </a:r>
            <a:r>
              <a:rPr sz="1400" spc="-10" dirty="0">
                <a:latin typeface="Arial"/>
                <a:cs typeface="Arial"/>
                <a:hlinkClick r:id="rId11"/>
              </a:rPr>
              <a:t>www.iro.beu.edu.az</a:t>
            </a:r>
            <a:endParaRPr sz="1400">
              <a:latin typeface="Arial"/>
              <a:cs typeface="Arial"/>
            </a:endParaRPr>
          </a:p>
        </p:txBody>
      </p:sp>
      <p:sp>
        <p:nvSpPr>
          <p:cNvPr id="27" name="Rectangle 26"/>
          <p:cNvSpPr/>
          <p:nvPr/>
        </p:nvSpPr>
        <p:spPr>
          <a:xfrm>
            <a:off x="678685" y="3795256"/>
            <a:ext cx="6938646" cy="2970044"/>
          </a:xfrm>
          <a:prstGeom prst="rect">
            <a:avLst/>
          </a:prstGeom>
        </p:spPr>
        <p:txBody>
          <a:bodyPr wrap="square">
            <a:spAutoFit/>
          </a:bodyPr>
          <a:lstStyle/>
          <a:p>
            <a:pPr algn="just"/>
            <a:r>
              <a:rPr lang="en-US" sz="1700" dirty="0">
                <a:latin typeface="Arial" panose="020B0604020202020204" pitchFamily="34" charset="0"/>
                <a:cs typeface="Arial" panose="020B0604020202020204" pitchFamily="34" charset="0"/>
              </a:rPr>
              <a:t>The establishment of the university aims to improve the teaching	of engineering technologies and prepare highly-qualified personnel for the industry.</a:t>
            </a:r>
          </a:p>
          <a:p>
            <a:pPr algn="just"/>
            <a:r>
              <a:rPr lang="en-US" sz="1700" dirty="0">
                <a:latin typeface="Arial" panose="020B0604020202020204" pitchFamily="34" charset="0"/>
                <a:cs typeface="Arial" panose="020B0604020202020204" pitchFamily="34" charset="0"/>
              </a:rPr>
              <a:t>According to the current level of development of the Azerbaijani economy, the university aims to prepare specialists with the ability to work with innovative technologies and organize production processes. BEU operates in a big campus and it is located in  </a:t>
            </a:r>
            <a:r>
              <a:rPr lang="en-US" sz="1700" dirty="0" err="1">
                <a:latin typeface="Arial" panose="020B0604020202020204" pitchFamily="34" charset="0"/>
                <a:cs typeface="Arial" panose="020B0604020202020204" pitchFamily="34" charset="0"/>
              </a:rPr>
              <a:t>Khirdalan</a:t>
            </a:r>
            <a:r>
              <a:rPr lang="en-US" sz="1700" dirty="0">
                <a:latin typeface="Arial" panose="020B0604020202020204" pitchFamily="34" charset="0"/>
                <a:cs typeface="Arial" panose="020B0604020202020204" pitchFamily="34" charset="0"/>
              </a:rPr>
              <a:t> city in the Republic of Azerbaijan. The total area of the campus is 200000 m2 (20 ha). </a:t>
            </a:r>
            <a:r>
              <a:rPr lang="en-US" sz="1700" dirty="0" err="1">
                <a:latin typeface="Arial" panose="020B0604020202020204" pitchFamily="34" charset="0"/>
                <a:cs typeface="Arial" panose="020B0604020202020204" pitchFamily="34" charset="0"/>
              </a:rPr>
              <a:t>Khirdalan</a:t>
            </a:r>
            <a:r>
              <a:rPr lang="en-US" sz="1700" dirty="0">
                <a:latin typeface="Arial" panose="020B0604020202020204" pitchFamily="34" charset="0"/>
                <a:cs typeface="Arial" panose="020B0604020202020204" pitchFamily="34" charset="0"/>
              </a:rPr>
              <a:t> city is situated between Baku city and Sumgait city. The official postal address  of BEU: is Hasan </a:t>
            </a:r>
            <a:r>
              <a:rPr lang="en-US" sz="1700" dirty="0" err="1">
                <a:latin typeface="Arial" panose="020B0604020202020204" pitchFamily="34" charset="0"/>
                <a:cs typeface="Arial" panose="020B0604020202020204" pitchFamily="34" charset="0"/>
              </a:rPr>
              <a:t>Aliyev</a:t>
            </a:r>
            <a:r>
              <a:rPr lang="en-US" sz="1700" dirty="0">
                <a:latin typeface="Arial" panose="020B0604020202020204" pitchFamily="34" charset="0"/>
                <a:cs typeface="Arial" panose="020B0604020202020204" pitchFamily="34" charset="0"/>
              </a:rPr>
              <a:t> str. 120, </a:t>
            </a:r>
            <a:r>
              <a:rPr lang="en-US" sz="1700" dirty="0" err="1">
                <a:latin typeface="Arial" panose="020B0604020202020204" pitchFamily="34" charset="0"/>
                <a:cs typeface="Arial" panose="020B0604020202020204" pitchFamily="34" charset="0"/>
              </a:rPr>
              <a:t>Khirdalan</a:t>
            </a:r>
            <a:r>
              <a:rPr lang="en-US" sz="1700" dirty="0">
                <a:latin typeface="Arial" panose="020B0604020202020204" pitchFamily="34" charset="0"/>
                <a:cs typeface="Arial" panose="020B0604020202020204" pitchFamily="34" charset="0"/>
              </a:rPr>
              <a:t> city, AZ-0102, Azerbaijan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1349" y="187274"/>
            <a:ext cx="5027930" cy="695960"/>
          </a:xfrm>
          <a:prstGeom prst="rect">
            <a:avLst/>
          </a:prstGeom>
        </p:spPr>
        <p:txBody>
          <a:bodyPr vert="horz" wrap="square" lIns="0" tIns="12065" rIns="0" bIns="0" rtlCol="0">
            <a:spAutoFit/>
          </a:bodyPr>
          <a:lstStyle/>
          <a:p>
            <a:pPr marL="12700">
              <a:lnSpc>
                <a:spcPct val="100000"/>
              </a:lnSpc>
              <a:spcBef>
                <a:spcPts val="95"/>
              </a:spcBef>
            </a:pPr>
            <a:r>
              <a:rPr sz="2200" u="heavy" spc="-5" dirty="0">
                <a:uFill>
                  <a:solidFill>
                    <a:srgbClr val="C00000"/>
                  </a:solidFill>
                </a:uFill>
              </a:rPr>
              <a:t>BEU</a:t>
            </a:r>
            <a:r>
              <a:rPr sz="2200" u="heavy" spc="-10" dirty="0">
                <a:uFill>
                  <a:solidFill>
                    <a:srgbClr val="C00000"/>
                  </a:solidFill>
                </a:uFill>
              </a:rPr>
              <a:t> </a:t>
            </a:r>
            <a:r>
              <a:rPr sz="2200" u="heavy" spc="-25" dirty="0">
                <a:uFill>
                  <a:solidFill>
                    <a:srgbClr val="C00000"/>
                  </a:solidFill>
                </a:uFill>
              </a:rPr>
              <a:t>TECHNOPARK</a:t>
            </a:r>
            <a:endParaRPr sz="2200"/>
          </a:p>
          <a:p>
            <a:pPr marL="12700">
              <a:lnSpc>
                <a:spcPct val="100000"/>
              </a:lnSpc>
              <a:spcBef>
                <a:spcPts val="5"/>
              </a:spcBef>
            </a:pPr>
            <a:r>
              <a:rPr sz="2200" spc="-5" dirty="0">
                <a:solidFill>
                  <a:srgbClr val="000000"/>
                </a:solidFill>
              </a:rPr>
              <a:t>of Baku Engineering University</a:t>
            </a:r>
            <a:r>
              <a:rPr sz="2200" spc="80" dirty="0">
                <a:solidFill>
                  <a:srgbClr val="000000"/>
                </a:solidFill>
              </a:rPr>
              <a:t> </a:t>
            </a:r>
            <a:r>
              <a:rPr sz="2200" spc="-5" dirty="0">
                <a:solidFill>
                  <a:srgbClr val="000000"/>
                </a:solidFill>
              </a:rPr>
              <a:t>(BEU)</a:t>
            </a:r>
            <a:endParaRPr sz="2200"/>
          </a:p>
        </p:txBody>
      </p:sp>
      <p:sp>
        <p:nvSpPr>
          <p:cNvPr id="3" name="object 3"/>
          <p:cNvSpPr txBox="1"/>
          <p:nvPr/>
        </p:nvSpPr>
        <p:spPr>
          <a:xfrm>
            <a:off x="735583" y="1100568"/>
            <a:ext cx="4651757" cy="5595121"/>
          </a:xfrm>
          <a:prstGeom prst="rect">
            <a:avLst/>
          </a:prstGeom>
        </p:spPr>
        <p:txBody>
          <a:bodyPr vert="horz" wrap="square" lIns="0" tIns="130810" rIns="0" bIns="0" rtlCol="0">
            <a:spAutoFit/>
          </a:bodyPr>
          <a:lstStyle/>
          <a:p>
            <a:pPr marL="12700" algn="just">
              <a:lnSpc>
                <a:spcPct val="100000"/>
              </a:lnSpc>
              <a:spcBef>
                <a:spcPts val="1030"/>
              </a:spcBef>
            </a:pPr>
            <a:r>
              <a:rPr sz="1400" b="1" i="1" spc="-5" dirty="0">
                <a:solidFill>
                  <a:srgbClr val="1F3863"/>
                </a:solidFill>
                <a:latin typeface="Arial"/>
                <a:cs typeface="Arial"/>
              </a:rPr>
              <a:t>Mission of BEU </a:t>
            </a:r>
            <a:r>
              <a:rPr sz="1400" b="1" i="1" spc="-10" dirty="0">
                <a:solidFill>
                  <a:srgbClr val="1F3863"/>
                </a:solidFill>
                <a:latin typeface="Arial"/>
                <a:cs typeface="Arial"/>
              </a:rPr>
              <a:t>Technopark:</a:t>
            </a:r>
            <a:endParaRPr sz="1400" dirty="0">
              <a:latin typeface="Arial"/>
              <a:cs typeface="Arial"/>
            </a:endParaRPr>
          </a:p>
          <a:p>
            <a:pPr marL="12700" algn="just">
              <a:lnSpc>
                <a:spcPct val="100000"/>
              </a:lnSpc>
              <a:spcBef>
                <a:spcPts val="935"/>
              </a:spcBef>
            </a:pPr>
            <a:r>
              <a:rPr sz="1400" dirty="0">
                <a:latin typeface="Arial"/>
                <a:cs typeface="Arial"/>
              </a:rPr>
              <a:t>-</a:t>
            </a:r>
            <a:r>
              <a:rPr lang="en-US" sz="1400" dirty="0">
                <a:latin typeface="Arial"/>
                <a:cs typeface="Arial"/>
              </a:rPr>
              <a:t>Coordinating Baku Engineering University (BEU) with</a:t>
            </a:r>
          </a:p>
          <a:p>
            <a:pPr marL="12700" algn="just">
              <a:lnSpc>
                <a:spcPct val="100000"/>
              </a:lnSpc>
              <a:spcBef>
                <a:spcPts val="935"/>
              </a:spcBef>
            </a:pPr>
            <a:r>
              <a:rPr lang="en-US" sz="1400" dirty="0">
                <a:latin typeface="Arial"/>
                <a:cs typeface="Arial"/>
              </a:rPr>
              <a:t>relevant industries and companies;</a:t>
            </a:r>
          </a:p>
          <a:p>
            <a:pPr marL="12700" algn="just">
              <a:lnSpc>
                <a:spcPct val="100000"/>
              </a:lnSpc>
              <a:spcBef>
                <a:spcPts val="935"/>
              </a:spcBef>
            </a:pPr>
            <a:r>
              <a:rPr lang="en-US" sz="1400" dirty="0">
                <a:latin typeface="Arial"/>
                <a:cs typeface="Arial"/>
              </a:rPr>
              <a:t>-Supporting and mentoring the students' start-up projects  and their businesses;</a:t>
            </a:r>
          </a:p>
          <a:p>
            <a:pPr marL="12700" algn="just">
              <a:lnSpc>
                <a:spcPct val="100000"/>
              </a:lnSpc>
              <a:spcBef>
                <a:spcPts val="935"/>
              </a:spcBef>
            </a:pPr>
            <a:r>
              <a:rPr lang="en-US" sz="1400" dirty="0">
                <a:latin typeface="Arial"/>
                <a:cs typeface="Arial"/>
              </a:rPr>
              <a:t>-Consulting to reach financial sources for implementation</a:t>
            </a:r>
          </a:p>
          <a:p>
            <a:pPr marL="12700" algn="just">
              <a:lnSpc>
                <a:spcPct val="100000"/>
              </a:lnSpc>
              <a:spcBef>
                <a:spcPts val="935"/>
              </a:spcBef>
            </a:pPr>
            <a:r>
              <a:rPr lang="en-US" sz="1400" dirty="0">
                <a:latin typeface="Arial"/>
                <a:cs typeface="Arial"/>
              </a:rPr>
              <a:t>new useful projects for the students and teachers;</a:t>
            </a:r>
          </a:p>
          <a:p>
            <a:pPr marL="12700" algn="just">
              <a:lnSpc>
                <a:spcPct val="100000"/>
              </a:lnSpc>
              <a:spcBef>
                <a:spcPts val="935"/>
              </a:spcBef>
            </a:pPr>
            <a:r>
              <a:rPr lang="en-US" sz="1400" dirty="0">
                <a:latin typeface="Arial"/>
                <a:cs typeface="Arial"/>
              </a:rPr>
              <a:t>-Coordinate scientific and research activities of BEU  teachers and researchers as well as support to  commercialization and transferring the results of their  research work into the industry;</a:t>
            </a:r>
          </a:p>
          <a:p>
            <a:pPr marL="12700" algn="just">
              <a:lnSpc>
                <a:spcPct val="100000"/>
              </a:lnSpc>
              <a:spcBef>
                <a:spcPts val="935"/>
              </a:spcBef>
            </a:pPr>
            <a:r>
              <a:rPr lang="en-US" sz="1400" dirty="0">
                <a:latin typeface="Arial"/>
                <a:cs typeface="Arial"/>
              </a:rPr>
              <a:t>-Develop international relations and expand cooperation  with all relevant local and international stakeholders of  BEU </a:t>
            </a:r>
            <a:r>
              <a:rPr lang="en-US" sz="1400" dirty="0" err="1">
                <a:latin typeface="Arial"/>
                <a:cs typeface="Arial"/>
              </a:rPr>
              <a:t>Technopark</a:t>
            </a:r>
            <a:r>
              <a:rPr lang="en-US" sz="1400" dirty="0">
                <a:latin typeface="Arial"/>
                <a:cs typeface="Arial"/>
              </a:rPr>
              <a:t>;</a:t>
            </a:r>
          </a:p>
          <a:p>
            <a:pPr marL="12700" algn="just">
              <a:lnSpc>
                <a:spcPct val="100000"/>
              </a:lnSpc>
              <a:spcBef>
                <a:spcPts val="935"/>
              </a:spcBef>
            </a:pPr>
            <a:r>
              <a:rPr lang="en-US" sz="1400" dirty="0">
                <a:latin typeface="Arial"/>
                <a:cs typeface="Arial"/>
              </a:rPr>
              <a:t>-Supporting to produce the advanced and innovative  products through scientific research works;</a:t>
            </a:r>
          </a:p>
          <a:p>
            <a:pPr marL="12700" algn="just">
              <a:lnSpc>
                <a:spcPct val="100000"/>
              </a:lnSpc>
              <a:spcBef>
                <a:spcPts val="935"/>
              </a:spcBef>
            </a:pPr>
            <a:r>
              <a:rPr lang="en-US" sz="1400" dirty="0">
                <a:latin typeface="Arial"/>
                <a:cs typeface="Arial"/>
              </a:rPr>
              <a:t>-Supporting the sustainable development of the economy including the non-oil sector in Azerbaijan;</a:t>
            </a:r>
          </a:p>
          <a:p>
            <a:pPr marL="12700" algn="just">
              <a:lnSpc>
                <a:spcPct val="100000"/>
              </a:lnSpc>
              <a:spcBef>
                <a:spcPts val="935"/>
              </a:spcBef>
            </a:pPr>
            <a:r>
              <a:rPr lang="en-US" sz="1400" dirty="0">
                <a:latin typeface="Arial"/>
                <a:cs typeface="Arial"/>
              </a:rPr>
              <a:t>-Involvement in learning and production of advanced technological updates rapidly developing in the world</a:t>
            </a:r>
            <a:endParaRPr sz="1400" dirty="0">
              <a:latin typeface="Arial"/>
              <a:cs typeface="Arial"/>
            </a:endParaRPr>
          </a:p>
        </p:txBody>
      </p:sp>
      <p:grpSp>
        <p:nvGrpSpPr>
          <p:cNvPr id="7" name="object 7"/>
          <p:cNvGrpSpPr/>
          <p:nvPr/>
        </p:nvGrpSpPr>
        <p:grpSpPr>
          <a:xfrm>
            <a:off x="5742432" y="4456188"/>
            <a:ext cx="3217545" cy="2402205"/>
            <a:chOff x="5742432" y="4456188"/>
            <a:chExt cx="3217545" cy="2402205"/>
          </a:xfrm>
        </p:grpSpPr>
        <p:sp>
          <p:nvSpPr>
            <p:cNvPr id="8" name="object 8"/>
            <p:cNvSpPr/>
            <p:nvPr/>
          </p:nvSpPr>
          <p:spPr>
            <a:xfrm>
              <a:off x="5742432" y="4456188"/>
              <a:ext cx="3217037" cy="240181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946648" y="4660392"/>
              <a:ext cx="2628900" cy="197053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42076" y="4655820"/>
              <a:ext cx="2638425" cy="1979930"/>
            </a:xfrm>
            <a:custGeom>
              <a:avLst/>
              <a:gdLst/>
              <a:ahLst/>
              <a:cxnLst/>
              <a:rect l="l" t="t" r="r" b="b"/>
              <a:pathLst>
                <a:path w="2638425" h="1979929">
                  <a:moveTo>
                    <a:pt x="0" y="1979675"/>
                  </a:moveTo>
                  <a:lnTo>
                    <a:pt x="2638044" y="1979675"/>
                  </a:lnTo>
                  <a:lnTo>
                    <a:pt x="2638044" y="0"/>
                  </a:lnTo>
                  <a:lnTo>
                    <a:pt x="0" y="0"/>
                  </a:lnTo>
                  <a:lnTo>
                    <a:pt x="0" y="1979675"/>
                  </a:lnTo>
                  <a:close/>
                </a:path>
              </a:pathLst>
            </a:custGeom>
            <a:ln w="9144">
              <a:solidFill>
                <a:srgbClr val="000000"/>
              </a:solidFill>
            </a:ln>
          </p:spPr>
          <p:txBody>
            <a:bodyPr wrap="square" lIns="0" tIns="0" rIns="0" bIns="0" rtlCol="0"/>
            <a:lstStyle/>
            <a:p>
              <a:endParaRPr/>
            </a:p>
          </p:txBody>
        </p:sp>
      </p:grpSp>
      <p:grpSp>
        <p:nvGrpSpPr>
          <p:cNvPr id="11" name="object 11"/>
          <p:cNvGrpSpPr/>
          <p:nvPr/>
        </p:nvGrpSpPr>
        <p:grpSpPr>
          <a:xfrm>
            <a:off x="10315956" y="925067"/>
            <a:ext cx="1882139" cy="4596765"/>
            <a:chOff x="10315956" y="925067"/>
            <a:chExt cx="1882139" cy="4596765"/>
          </a:xfrm>
        </p:grpSpPr>
        <p:sp>
          <p:nvSpPr>
            <p:cNvPr id="12" name="object 12"/>
            <p:cNvSpPr/>
            <p:nvPr/>
          </p:nvSpPr>
          <p:spPr>
            <a:xfrm>
              <a:off x="10322052" y="931163"/>
              <a:ext cx="1869948" cy="458419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4" name="object 14"/>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5" name="object 15"/>
          <p:cNvGrpSpPr/>
          <p:nvPr/>
        </p:nvGrpSpPr>
        <p:grpSpPr>
          <a:xfrm>
            <a:off x="10315956" y="0"/>
            <a:ext cx="1882139" cy="299085"/>
            <a:chOff x="10315956" y="0"/>
            <a:chExt cx="1882139" cy="299085"/>
          </a:xfrm>
        </p:grpSpPr>
        <p:sp>
          <p:nvSpPr>
            <p:cNvPr id="16" name="object 16"/>
            <p:cNvSpPr/>
            <p:nvPr/>
          </p:nvSpPr>
          <p:spPr>
            <a:xfrm>
              <a:off x="10322052" y="0"/>
              <a:ext cx="1869948" cy="286511"/>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8" name="object 18"/>
          <p:cNvGrpSpPr/>
          <p:nvPr/>
        </p:nvGrpSpPr>
        <p:grpSpPr>
          <a:xfrm>
            <a:off x="10315956" y="6085332"/>
            <a:ext cx="1882139" cy="779145"/>
            <a:chOff x="10315956" y="6085332"/>
            <a:chExt cx="1882139" cy="779145"/>
          </a:xfrm>
        </p:grpSpPr>
        <p:sp>
          <p:nvSpPr>
            <p:cNvPr id="19" name="object 19"/>
            <p:cNvSpPr/>
            <p:nvPr/>
          </p:nvSpPr>
          <p:spPr>
            <a:xfrm>
              <a:off x="10322052" y="6091428"/>
              <a:ext cx="1869948" cy="76657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1" name="object 21"/>
          <p:cNvSpPr txBox="1"/>
          <p:nvPr/>
        </p:nvSpPr>
        <p:spPr>
          <a:xfrm>
            <a:off x="10470260" y="6225946"/>
            <a:ext cx="1577340" cy="452755"/>
          </a:xfrm>
          <a:prstGeom prst="rect">
            <a:avLst/>
          </a:prstGeom>
        </p:spPr>
        <p:txBody>
          <a:bodyPr vert="horz" wrap="square" lIns="0" tIns="12700" rIns="0" bIns="0" rtlCol="0">
            <a:spAutoFit/>
          </a:bodyPr>
          <a:lstStyle/>
          <a:p>
            <a:pPr marL="12700" marR="5080" indent="123189">
              <a:lnSpc>
                <a:spcPct val="100000"/>
              </a:lnSpc>
              <a:spcBef>
                <a:spcPts val="100"/>
              </a:spcBef>
            </a:pPr>
            <a:r>
              <a:rPr sz="1400" spc="-10" dirty="0">
                <a:latin typeface="Arial"/>
                <a:cs typeface="Arial"/>
                <a:hlinkClick r:id="rId7"/>
              </a:rPr>
              <a:t>www.beu.edu.az </a:t>
            </a:r>
            <a:r>
              <a:rPr sz="1400" spc="-10" dirty="0">
                <a:latin typeface="Arial"/>
                <a:cs typeface="Arial"/>
              </a:rPr>
              <a:t> </a:t>
            </a:r>
            <a:r>
              <a:rPr sz="1400" spc="-10" dirty="0">
                <a:latin typeface="Arial"/>
                <a:cs typeface="Arial"/>
                <a:hlinkClick r:id="rId8"/>
              </a:rPr>
              <a:t>www.iro.beu.edu.az</a:t>
            </a:r>
            <a:endParaRPr sz="1400">
              <a:latin typeface="Arial"/>
              <a:cs typeface="Arial"/>
            </a:endParaRPr>
          </a:p>
        </p:txBody>
      </p:sp>
      <p:grpSp>
        <p:nvGrpSpPr>
          <p:cNvPr id="22" name="object 22"/>
          <p:cNvGrpSpPr/>
          <p:nvPr/>
        </p:nvGrpSpPr>
        <p:grpSpPr>
          <a:xfrm>
            <a:off x="665987" y="36576"/>
            <a:ext cx="11440795" cy="6821805"/>
            <a:chOff x="665987" y="36576"/>
            <a:chExt cx="11440795" cy="6821805"/>
          </a:xfrm>
        </p:grpSpPr>
        <p:sp>
          <p:nvSpPr>
            <p:cNvPr id="23" name="object 23"/>
            <p:cNvSpPr/>
            <p:nvPr/>
          </p:nvSpPr>
          <p:spPr>
            <a:xfrm>
              <a:off x="665987" y="1095756"/>
              <a:ext cx="9555480" cy="0"/>
            </a:xfrm>
            <a:custGeom>
              <a:avLst/>
              <a:gdLst/>
              <a:ahLst/>
              <a:cxnLst/>
              <a:rect l="l" t="t" r="r" b="b"/>
              <a:pathLst>
                <a:path w="9555480">
                  <a:moveTo>
                    <a:pt x="0" y="0"/>
                  </a:moveTo>
                  <a:lnTo>
                    <a:pt x="9555098" y="0"/>
                  </a:lnTo>
                </a:path>
              </a:pathLst>
            </a:custGeom>
            <a:ln w="6096">
              <a:solidFill>
                <a:srgbClr val="5B9BD4"/>
              </a:solidFill>
            </a:ln>
          </p:spPr>
          <p:txBody>
            <a:bodyPr wrap="square" lIns="0" tIns="0" rIns="0" bIns="0" rtlCol="0"/>
            <a:lstStyle/>
            <a:p>
              <a:endParaRPr/>
            </a:p>
          </p:txBody>
        </p:sp>
        <p:sp>
          <p:nvSpPr>
            <p:cNvPr id="24" name="object 24"/>
            <p:cNvSpPr/>
            <p:nvPr/>
          </p:nvSpPr>
          <p:spPr>
            <a:xfrm>
              <a:off x="5742431" y="998220"/>
              <a:ext cx="5884164" cy="2145791"/>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5946647" y="1202436"/>
              <a:ext cx="5295900" cy="1557527"/>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5942076" y="1197864"/>
              <a:ext cx="5305425" cy="1567180"/>
            </a:xfrm>
            <a:custGeom>
              <a:avLst/>
              <a:gdLst/>
              <a:ahLst/>
              <a:cxnLst/>
              <a:rect l="l" t="t" r="r" b="b"/>
              <a:pathLst>
                <a:path w="5305425" h="1567180">
                  <a:moveTo>
                    <a:pt x="0" y="1566672"/>
                  </a:moveTo>
                  <a:lnTo>
                    <a:pt x="5305044" y="1566672"/>
                  </a:lnTo>
                  <a:lnTo>
                    <a:pt x="5305044" y="0"/>
                  </a:lnTo>
                  <a:lnTo>
                    <a:pt x="0" y="0"/>
                  </a:lnTo>
                  <a:lnTo>
                    <a:pt x="0" y="1566672"/>
                  </a:lnTo>
                  <a:close/>
                </a:path>
              </a:pathLst>
            </a:custGeom>
            <a:ln w="9143">
              <a:solidFill>
                <a:srgbClr val="000000"/>
              </a:solidFill>
            </a:ln>
          </p:spPr>
          <p:txBody>
            <a:bodyPr wrap="square" lIns="0" tIns="0" rIns="0" bIns="0" rtlCol="0"/>
            <a:lstStyle/>
            <a:p>
              <a:endParaRPr/>
            </a:p>
          </p:txBody>
        </p:sp>
        <p:sp>
          <p:nvSpPr>
            <p:cNvPr id="27" name="object 27"/>
            <p:cNvSpPr/>
            <p:nvPr/>
          </p:nvSpPr>
          <p:spPr>
            <a:xfrm>
              <a:off x="6499859" y="36576"/>
              <a:ext cx="3446526" cy="1058418"/>
            </a:xfrm>
            <a:prstGeom prst="rect">
              <a:avLst/>
            </a:prstGeom>
            <a:blipFill>
              <a:blip r:embed="rId11" cstate="print"/>
              <a:stretch>
                <a:fillRect/>
              </a:stretch>
            </a:blipFill>
          </p:spPr>
          <p:txBody>
            <a:bodyPr wrap="square" lIns="0" tIns="0" rIns="0" bIns="0" rtlCol="0"/>
            <a:lstStyle/>
            <a:p>
              <a:endParaRPr dirty="0"/>
            </a:p>
          </p:txBody>
        </p:sp>
        <p:sp>
          <p:nvSpPr>
            <p:cNvPr id="28" name="object 28"/>
            <p:cNvSpPr/>
            <p:nvPr/>
          </p:nvSpPr>
          <p:spPr>
            <a:xfrm>
              <a:off x="10361662" y="373880"/>
              <a:ext cx="1745007" cy="462295"/>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5711952" y="2729483"/>
              <a:ext cx="2750947" cy="2107692"/>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5916167" y="2933699"/>
              <a:ext cx="2162556" cy="1519427"/>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5911596" y="2929127"/>
              <a:ext cx="2171700" cy="1529080"/>
            </a:xfrm>
            <a:custGeom>
              <a:avLst/>
              <a:gdLst/>
              <a:ahLst/>
              <a:cxnLst/>
              <a:rect l="l" t="t" r="r" b="b"/>
              <a:pathLst>
                <a:path w="2171700" h="1529079">
                  <a:moveTo>
                    <a:pt x="0" y="1528572"/>
                  </a:moveTo>
                  <a:lnTo>
                    <a:pt x="2171700" y="1528572"/>
                  </a:lnTo>
                  <a:lnTo>
                    <a:pt x="2171700" y="0"/>
                  </a:lnTo>
                  <a:lnTo>
                    <a:pt x="0" y="0"/>
                  </a:lnTo>
                  <a:lnTo>
                    <a:pt x="0" y="1528572"/>
                  </a:lnTo>
                  <a:close/>
                </a:path>
              </a:pathLst>
            </a:custGeom>
            <a:ln w="9144">
              <a:solidFill>
                <a:srgbClr val="000000"/>
              </a:solidFill>
            </a:ln>
          </p:spPr>
          <p:txBody>
            <a:bodyPr wrap="square" lIns="0" tIns="0" rIns="0" bIns="0" rtlCol="0"/>
            <a:lstStyle/>
            <a:p>
              <a:endParaRPr/>
            </a:p>
          </p:txBody>
        </p:sp>
        <p:sp>
          <p:nvSpPr>
            <p:cNvPr id="32" name="object 32"/>
            <p:cNvSpPr/>
            <p:nvPr/>
          </p:nvSpPr>
          <p:spPr>
            <a:xfrm>
              <a:off x="8523731" y="4443971"/>
              <a:ext cx="2023872" cy="2414027"/>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8718804" y="4639055"/>
              <a:ext cx="1453896" cy="1991868"/>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7955280" y="2729483"/>
              <a:ext cx="2630297" cy="2107692"/>
            </a:xfrm>
            <a:prstGeom prst="rect">
              <a:avLst/>
            </a:prstGeom>
            <a:blipFill>
              <a:blip r:embed="rId17" cstate="print"/>
              <a:stretch>
                <a:fillRect/>
              </a:stretch>
            </a:blipFill>
          </p:spPr>
          <p:txBody>
            <a:bodyPr wrap="square" lIns="0" tIns="0" rIns="0" bIns="0" rtlCol="0"/>
            <a:lstStyle/>
            <a:p>
              <a:endParaRPr/>
            </a:p>
          </p:txBody>
        </p:sp>
        <p:sp>
          <p:nvSpPr>
            <p:cNvPr id="35" name="object 35"/>
            <p:cNvSpPr/>
            <p:nvPr/>
          </p:nvSpPr>
          <p:spPr>
            <a:xfrm>
              <a:off x="8159495" y="2933699"/>
              <a:ext cx="2042159" cy="1519427"/>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8154923" y="2929127"/>
              <a:ext cx="2051685" cy="1529080"/>
            </a:xfrm>
            <a:custGeom>
              <a:avLst/>
              <a:gdLst/>
              <a:ahLst/>
              <a:cxnLst/>
              <a:rect l="l" t="t" r="r" b="b"/>
              <a:pathLst>
                <a:path w="2051684" h="1529079">
                  <a:moveTo>
                    <a:pt x="0" y="1528572"/>
                  </a:moveTo>
                  <a:lnTo>
                    <a:pt x="2051303" y="1528572"/>
                  </a:lnTo>
                  <a:lnTo>
                    <a:pt x="2051303" y="0"/>
                  </a:lnTo>
                  <a:lnTo>
                    <a:pt x="0" y="0"/>
                  </a:lnTo>
                  <a:lnTo>
                    <a:pt x="0" y="1528572"/>
                  </a:lnTo>
                  <a:close/>
                </a:path>
              </a:pathLst>
            </a:custGeom>
            <a:ln w="9144">
              <a:solidFill>
                <a:srgbClr val="000000"/>
              </a:solidFill>
            </a:ln>
          </p:spPr>
          <p:txBody>
            <a:bodyPr wrap="square" lIns="0" tIns="0" rIns="0" bIns="0" rtlCol="0"/>
            <a:lstStyle/>
            <a:p>
              <a:endParaRPr/>
            </a:p>
          </p:txBody>
        </p:sp>
        <p:sp>
          <p:nvSpPr>
            <p:cNvPr id="37" name="object 37"/>
            <p:cNvSpPr/>
            <p:nvPr/>
          </p:nvSpPr>
          <p:spPr>
            <a:xfrm>
              <a:off x="6006084" y="1222248"/>
              <a:ext cx="1866900" cy="521208"/>
            </a:xfrm>
            <a:prstGeom prst="rect">
              <a:avLst/>
            </a:prstGeom>
            <a:blipFill>
              <a:blip r:embed="rId19" cstate="print"/>
              <a:stretch>
                <a:fillRect/>
              </a:stretch>
            </a:blipFill>
          </p:spPr>
          <p:txBody>
            <a:bodyPr wrap="square" lIns="0" tIns="0" rIns="0" bIns="0" rtlCol="0"/>
            <a:lstStyle/>
            <a:p>
              <a:endParaRPr/>
            </a:p>
          </p:txBody>
        </p:sp>
        <p:sp>
          <p:nvSpPr>
            <p:cNvPr id="38" name="object 38"/>
            <p:cNvSpPr/>
            <p:nvPr/>
          </p:nvSpPr>
          <p:spPr>
            <a:xfrm>
              <a:off x="10463783" y="2933699"/>
              <a:ext cx="1517903" cy="1519427"/>
            </a:xfrm>
            <a:prstGeom prst="rect">
              <a:avLst/>
            </a:prstGeom>
            <a:blipFill>
              <a:blip r:embed="rId20" cstate="print"/>
              <a:stretch>
                <a:fillRect/>
              </a:stretch>
            </a:blipFill>
          </p:spPr>
          <p:txBody>
            <a:bodyPr wrap="square" lIns="0" tIns="0" rIns="0" bIns="0" rtlCol="0"/>
            <a:lstStyle/>
            <a:p>
              <a:endParaRPr/>
            </a:p>
          </p:txBody>
        </p:sp>
        <p:sp>
          <p:nvSpPr>
            <p:cNvPr id="39" name="object 39"/>
            <p:cNvSpPr/>
            <p:nvPr/>
          </p:nvSpPr>
          <p:spPr>
            <a:xfrm>
              <a:off x="10459211" y="2929127"/>
              <a:ext cx="1527175" cy="1529080"/>
            </a:xfrm>
            <a:custGeom>
              <a:avLst/>
              <a:gdLst/>
              <a:ahLst/>
              <a:cxnLst/>
              <a:rect l="l" t="t" r="r" b="b"/>
              <a:pathLst>
                <a:path w="1527175" h="1529079">
                  <a:moveTo>
                    <a:pt x="0" y="1528572"/>
                  </a:moveTo>
                  <a:lnTo>
                    <a:pt x="1527048" y="1528572"/>
                  </a:lnTo>
                  <a:lnTo>
                    <a:pt x="1527048" y="0"/>
                  </a:lnTo>
                  <a:lnTo>
                    <a:pt x="0" y="0"/>
                  </a:lnTo>
                  <a:lnTo>
                    <a:pt x="0" y="1528572"/>
                  </a:lnTo>
                  <a:close/>
                </a:path>
              </a:pathLst>
            </a:custGeom>
            <a:ln w="9144">
              <a:solidFill>
                <a:srgbClr val="000000"/>
              </a:solidFill>
            </a:ln>
          </p:spPr>
          <p:txBody>
            <a:bodyPr wrap="square" lIns="0" tIns="0" rIns="0" bIns="0" rtlCol="0"/>
            <a:lstStyle/>
            <a:p>
              <a:endParaRPr/>
            </a:p>
          </p:txBody>
        </p:sp>
        <p:sp>
          <p:nvSpPr>
            <p:cNvPr id="40" name="object 40"/>
            <p:cNvSpPr/>
            <p:nvPr/>
          </p:nvSpPr>
          <p:spPr>
            <a:xfrm>
              <a:off x="10486644" y="5081016"/>
              <a:ext cx="1495044" cy="298704"/>
            </a:xfrm>
            <a:prstGeom prst="rect">
              <a:avLst/>
            </a:prstGeom>
            <a:blipFill>
              <a:blip r:embed="rId21" cstate="print"/>
              <a:stretch>
                <a:fillRect/>
              </a:stretch>
            </a:blipFill>
          </p:spPr>
          <p:txBody>
            <a:bodyPr wrap="square" lIns="0" tIns="0" rIns="0" bIns="0" rtlCol="0"/>
            <a:lstStyle/>
            <a:p>
              <a:endParaRPr/>
            </a:p>
          </p:txBody>
        </p:sp>
        <p:sp>
          <p:nvSpPr>
            <p:cNvPr id="41" name="object 41"/>
            <p:cNvSpPr/>
            <p:nvPr/>
          </p:nvSpPr>
          <p:spPr>
            <a:xfrm>
              <a:off x="10411968" y="4581143"/>
              <a:ext cx="1661160" cy="330707"/>
            </a:xfrm>
            <a:prstGeom prst="rect">
              <a:avLst/>
            </a:prstGeom>
            <a:blipFill>
              <a:blip r:embed="rId22" cstate="print"/>
              <a:stretch>
                <a:fillRect/>
              </a:stretch>
            </a:blipFill>
          </p:spPr>
          <p:txBody>
            <a:bodyPr wrap="square" lIns="0" tIns="0" rIns="0" bIns="0" rtlCol="0"/>
            <a:lstStyle/>
            <a: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Текст 1"/>
          <p:cNvSpPr txBox="1">
            <a:spLocks noGrp="1"/>
          </p:cNvSpPr>
          <p:nvPr>
            <p:ph type="body" idx="4294967295"/>
          </p:nvPr>
        </p:nvSpPr>
        <p:spPr>
          <a:xfrm>
            <a:off x="1066800" y="1162502"/>
            <a:ext cx="8915400" cy="1047298"/>
          </a:xfrm>
          <a:prstGeom prst="rect">
            <a:avLst/>
          </a:prstGeom>
        </p:spPr>
        <p:txBody>
          <a:bodyPr/>
          <a:lstStyle/>
          <a:p>
            <a:pPr algn="just">
              <a:spcBef>
                <a:spcPts val="300"/>
              </a:spcBef>
              <a:defRPr sz="1600">
                <a:latin typeface="Segoe UI"/>
                <a:ea typeface="Segoe UI"/>
                <a:cs typeface="Segoe UI"/>
                <a:sym typeface="Segoe UI"/>
              </a:defRPr>
            </a:pPr>
            <a:r>
              <a:rPr lang="en-US" sz="1800" i="0" u="none" dirty="0">
                <a:solidFill>
                  <a:srgbClr val="002060"/>
                </a:solidFill>
                <a:latin typeface="Arial" panose="020B0604020202020204" pitchFamily="34" charset="0"/>
                <a:cs typeface="Arial" panose="020B0604020202020204" pitchFamily="34" charset="0"/>
              </a:rPr>
              <a:t>The main function of the BEU Technopark is to promote the establishment of companies based on innovation and scientific research, and in this process to ensure the interests of the BMU.</a:t>
            </a:r>
            <a:endParaRPr sz="1800" i="0" u="none" dirty="0">
              <a:solidFill>
                <a:srgbClr val="002060"/>
              </a:solidFill>
              <a:latin typeface="Arial" panose="020B0604020202020204" pitchFamily="34" charset="0"/>
              <a:cs typeface="Arial" panose="020B0604020202020204" pitchFamily="34" charset="0"/>
            </a:endParaRPr>
          </a:p>
        </p:txBody>
      </p:sp>
      <p:graphicFrame>
        <p:nvGraphicFramePr>
          <p:cNvPr id="33" name="Схема 32"/>
          <p:cNvGraphicFramePr/>
          <p:nvPr>
            <p:extLst>
              <p:ext uri="{D42A27DB-BD31-4B8C-83A1-F6EECF244321}">
                <p14:modId xmlns:p14="http://schemas.microsoft.com/office/powerpoint/2010/main" val="1540749522"/>
              </p:ext>
            </p:extLst>
          </p:nvPr>
        </p:nvGraphicFramePr>
        <p:xfrm>
          <a:off x="5522224" y="2590801"/>
          <a:ext cx="4993375" cy="3753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Sam\Documents\forProjects\beutechnopark\beu technopark loqo.png"/>
          <p:cNvPicPr>
            <a:picLocks noChangeAspect="1" noChangeArrowheads="1"/>
          </p:cNvPicPr>
          <p:nvPr/>
        </p:nvPicPr>
        <p:blipFill>
          <a:blip r:embed="rId8" cstate="print"/>
          <a:srcRect/>
          <a:stretch>
            <a:fillRect/>
          </a:stretch>
        </p:blipFill>
        <p:spPr bwMode="auto">
          <a:xfrm>
            <a:off x="609600" y="145412"/>
            <a:ext cx="3194397" cy="583280"/>
          </a:xfrm>
          <a:prstGeom prst="rect">
            <a:avLst/>
          </a:prstGeom>
          <a:noFill/>
        </p:spPr>
      </p:pic>
      <p:graphicFrame>
        <p:nvGraphicFramePr>
          <p:cNvPr id="36" name="Схема 35"/>
          <p:cNvGraphicFramePr/>
          <p:nvPr>
            <p:extLst>
              <p:ext uri="{D42A27DB-BD31-4B8C-83A1-F6EECF244321}">
                <p14:modId xmlns:p14="http://schemas.microsoft.com/office/powerpoint/2010/main" val="846887877"/>
              </p:ext>
            </p:extLst>
          </p:nvPr>
        </p:nvGraphicFramePr>
        <p:xfrm>
          <a:off x="721625" y="2368859"/>
          <a:ext cx="4993375" cy="41348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angle 6"/>
          <p:cNvSpPr/>
          <p:nvPr/>
        </p:nvSpPr>
        <p:spPr>
          <a:xfrm>
            <a:off x="1801919" y="887751"/>
            <a:ext cx="7440612" cy="144462"/>
          </a:xfrm>
          <a:prstGeom prst="rect">
            <a:avLst/>
          </a:prstGeom>
          <a:gradFill>
            <a:gsLst>
              <a:gs pos="0">
                <a:srgbClr val="71C9FF"/>
              </a:gs>
              <a:gs pos="100000">
                <a:schemeClr val="bg1"/>
              </a:gs>
            </a:gsLst>
            <a:lin ang="0" scaled="0"/>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bject 27">
            <a:extLst>
              <a:ext uri="{FF2B5EF4-FFF2-40B4-BE49-F238E27FC236}">
                <a16:creationId xmlns:a16="http://schemas.microsoft.com/office/drawing/2014/main" id="{A0F064B8-B6CF-49BB-8FB2-4911C80649BD}"/>
              </a:ext>
            </a:extLst>
          </p:cNvPr>
          <p:cNvSpPr/>
          <p:nvPr/>
        </p:nvSpPr>
        <p:spPr>
          <a:xfrm>
            <a:off x="8388005" y="120826"/>
            <a:ext cx="2935985" cy="851175"/>
          </a:xfrm>
          <a:prstGeom prst="rect">
            <a:avLst/>
          </a:prstGeom>
          <a:blipFill>
            <a:blip r:embed="rId1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646672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p:cNvSpPr txBox="1">
            <a:spLocks noGrp="1"/>
          </p:cNvSpPr>
          <p:nvPr>
            <p:ph type="body" sz="quarter" idx="4294967295"/>
          </p:nvPr>
        </p:nvSpPr>
        <p:spPr>
          <a:xfrm>
            <a:off x="1664860" y="216443"/>
            <a:ext cx="7712501" cy="570328"/>
          </a:xfrm>
          <a:prstGeom prst="rect">
            <a:avLst/>
          </a:prstGeom>
        </p:spPr>
        <p:txBody>
          <a:bodyPr>
            <a:noAutofit/>
          </a:bodyPr>
          <a:lstStyle>
            <a:lvl1pPr>
              <a:spcBef>
                <a:spcPts val="600"/>
              </a:spcBef>
              <a:defRPr sz="2800" b="1">
                <a:solidFill>
                  <a:srgbClr val="000000"/>
                </a:solidFill>
                <a:latin typeface="Segoe UI"/>
                <a:ea typeface="Segoe UI"/>
                <a:cs typeface="Segoe UI"/>
                <a:sym typeface="Segoe UI"/>
              </a:defRPr>
            </a:lvl1pPr>
          </a:lstStyle>
          <a:p>
            <a:pPr>
              <a:buNone/>
            </a:pPr>
            <a:r>
              <a:rPr lang="en-US" sz="2400" i="0" u="none" dirty="0">
                <a:solidFill>
                  <a:srgbClr val="002060"/>
                </a:solidFill>
                <a:latin typeface="Arial" panose="020B0604020202020204" pitchFamily="34" charset="0"/>
                <a:cs typeface="Arial" panose="020B0604020202020204" pitchFamily="34" charset="0"/>
              </a:rPr>
              <a:t>Formulation of entrepreneurial University model</a:t>
            </a:r>
            <a:endParaRPr sz="2400" i="0" u="none" dirty="0">
              <a:solidFill>
                <a:srgbClr val="002060"/>
              </a:solidFill>
              <a:latin typeface="Arial" panose="020B0604020202020204" pitchFamily="34" charset="0"/>
              <a:cs typeface="Arial" panose="020B0604020202020204" pitchFamily="34" charset="0"/>
            </a:endParaRPr>
          </a:p>
        </p:txBody>
      </p:sp>
      <p:sp>
        <p:nvSpPr>
          <p:cNvPr id="41" name="Текст 2"/>
          <p:cNvSpPr txBox="1"/>
          <p:nvPr/>
        </p:nvSpPr>
        <p:spPr>
          <a:xfrm>
            <a:off x="1219200" y="1143919"/>
            <a:ext cx="814863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defRPr b="1" i="1">
                <a:latin typeface="Segoe UI"/>
                <a:ea typeface="Segoe UI"/>
                <a:cs typeface="Segoe UI"/>
                <a:sym typeface="Segoe UI"/>
              </a:defRPr>
            </a:pPr>
            <a:r>
              <a:rPr lang="az-Latn-AZ" sz="1600" dirty="0">
                <a:solidFill>
                  <a:srgbClr val="002060"/>
                </a:solidFill>
                <a:latin typeface="Arial" panose="020B0604020202020204" pitchFamily="34" charset="0"/>
                <a:cs typeface="Arial" panose="020B0604020202020204" pitchFamily="34" charset="0"/>
              </a:rPr>
              <a:t>T</a:t>
            </a:r>
            <a:r>
              <a:rPr lang="en-US" sz="1600" dirty="0">
                <a:solidFill>
                  <a:srgbClr val="002060"/>
                </a:solidFill>
                <a:latin typeface="Arial" panose="020B0604020202020204" pitchFamily="34" charset="0"/>
                <a:cs typeface="Arial" panose="020B0604020202020204" pitchFamily="34" charset="0"/>
              </a:rPr>
              <a:t>he strategic development plan of BEU Technopark, the development of BMU according to the Entrepreneurial University model is taken as the main line.</a:t>
            </a:r>
            <a:endParaRPr sz="1600" dirty="0">
              <a:solidFill>
                <a:srgbClr val="002060"/>
              </a:solidFill>
              <a:latin typeface="Arial" panose="020B0604020202020204" pitchFamily="34" charset="0"/>
              <a:cs typeface="Arial" panose="020B0604020202020204" pitchFamily="34" charset="0"/>
            </a:endParaRPr>
          </a:p>
        </p:txBody>
      </p:sp>
      <p:sp>
        <p:nvSpPr>
          <p:cNvPr id="6" name="Прямоугольник 5"/>
          <p:cNvSpPr/>
          <p:nvPr/>
        </p:nvSpPr>
        <p:spPr>
          <a:xfrm>
            <a:off x="685800" y="2362983"/>
            <a:ext cx="4038600" cy="3293209"/>
          </a:xfrm>
          <a:prstGeom prst="rect">
            <a:avLst/>
          </a:prstGeom>
        </p:spPr>
        <p:txBody>
          <a:bodyPr wrap="square">
            <a:spAutoFit/>
          </a:bodyPr>
          <a:lstStyle/>
          <a:p>
            <a:pPr algn="just">
              <a:defRPr sz="1600">
                <a:latin typeface="Segoe UI"/>
                <a:ea typeface="Segoe UI"/>
                <a:cs typeface="Segoe UI"/>
                <a:sym typeface="Segoe UI"/>
              </a:defRPr>
            </a:pPr>
            <a:r>
              <a:rPr lang="en-US" b="1" dirty="0">
                <a:solidFill>
                  <a:srgbClr val="002060"/>
                </a:solidFill>
                <a:latin typeface="Arial" panose="020B0604020202020204" pitchFamily="34" charset="0"/>
                <a:cs typeface="Arial" panose="020B0604020202020204" pitchFamily="34" charset="0"/>
              </a:rPr>
              <a:t>Main directions: </a:t>
            </a:r>
            <a:endParaRPr lang="az-Latn-AZ" b="1" dirty="0">
              <a:solidFill>
                <a:srgbClr val="002060"/>
              </a:solidFill>
              <a:latin typeface="Arial" panose="020B0604020202020204" pitchFamily="34" charset="0"/>
              <a:cs typeface="Arial" panose="020B0604020202020204" pitchFamily="34" charset="0"/>
            </a:endParaRPr>
          </a:p>
          <a:p>
            <a:pPr algn="just">
              <a:defRPr sz="1600">
                <a:latin typeface="Segoe UI"/>
                <a:ea typeface="Segoe UI"/>
                <a:cs typeface="Segoe UI"/>
                <a:sym typeface="Segoe UI"/>
              </a:defRPr>
            </a:pPr>
            <a:endParaRPr lang="az-Latn-AZ" b="1"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defRPr sz="1600">
                <a:latin typeface="Segoe UI"/>
                <a:ea typeface="Segoe UI"/>
                <a:cs typeface="Segoe UI"/>
                <a:sym typeface="Segoe UI"/>
              </a:defRPr>
            </a:pPr>
            <a:r>
              <a:rPr lang="en-US" dirty="0">
                <a:solidFill>
                  <a:srgbClr val="002060"/>
                </a:solidFill>
                <a:latin typeface="Arial" panose="020B0604020202020204" pitchFamily="34" charset="0"/>
                <a:cs typeface="Arial" panose="020B0604020202020204" pitchFamily="34" charset="0"/>
              </a:rPr>
              <a:t>Development of teaching and research environment based on the development of high technologies;  </a:t>
            </a:r>
            <a:endParaRPr lang="az-Latn-AZ"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defRPr sz="1600">
                <a:latin typeface="Segoe UI"/>
                <a:ea typeface="Segoe UI"/>
                <a:cs typeface="Segoe UI"/>
                <a:sym typeface="Segoe UI"/>
              </a:defRPr>
            </a:pPr>
            <a:r>
              <a:rPr lang="en-US" dirty="0">
                <a:solidFill>
                  <a:srgbClr val="002060"/>
                </a:solidFill>
                <a:latin typeface="Arial" panose="020B0604020202020204" pitchFamily="34" charset="0"/>
                <a:cs typeface="Arial" panose="020B0604020202020204" pitchFamily="34" charset="0"/>
              </a:rPr>
              <a:t>Development of a teaching and research environment that supports the development of the startup environment; </a:t>
            </a:r>
            <a:endParaRPr lang="az-Latn-AZ"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defRPr sz="1600">
                <a:latin typeface="Segoe UI"/>
                <a:ea typeface="Segoe UI"/>
                <a:cs typeface="Segoe UI"/>
                <a:sym typeface="Segoe UI"/>
              </a:defRPr>
            </a:pPr>
            <a:r>
              <a:rPr lang="en-US" dirty="0">
                <a:solidFill>
                  <a:srgbClr val="002060"/>
                </a:solidFill>
                <a:latin typeface="Arial" panose="020B0604020202020204" pitchFamily="34" charset="0"/>
                <a:cs typeface="Arial" panose="020B0604020202020204" pitchFamily="34" charset="0"/>
              </a:rPr>
              <a:t>Various "boot-camps", seminars, "demo" days, entrepreneurship classes, coding courses, organization of competitions, etc.</a:t>
            </a:r>
            <a:endParaRPr lang="az-Latn-AZ"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1936749" y="680257"/>
            <a:ext cx="7440612" cy="144462"/>
          </a:xfrm>
          <a:prstGeom prst="rect">
            <a:avLst/>
          </a:prstGeom>
          <a:gradFill>
            <a:gsLst>
              <a:gs pos="0">
                <a:srgbClr val="71C9FF"/>
              </a:gs>
              <a:gs pos="100000">
                <a:schemeClr val="bg1"/>
              </a:gs>
            </a:gsLst>
            <a:lin ang="0" scaled="0"/>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927224" y="6328582"/>
            <a:ext cx="7440612" cy="144462"/>
          </a:xfrm>
          <a:prstGeom prst="rect">
            <a:avLst/>
          </a:prstGeom>
          <a:gradFill>
            <a:gsLst>
              <a:gs pos="0">
                <a:srgbClr val="71C9FF"/>
              </a:gs>
              <a:gs pos="100000">
                <a:schemeClr val="bg1"/>
              </a:gs>
            </a:gsLst>
            <a:lin ang="0" scaled="0"/>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9" name="Kontent Doldurucusu 3">
            <a:extLst>
              <a:ext uri="{FF2B5EF4-FFF2-40B4-BE49-F238E27FC236}">
                <a16:creationId xmlns:a16="http://schemas.microsoft.com/office/drawing/2014/main" id="{FF146CA8-E163-471D-BD92-373D2D4043AF}"/>
              </a:ext>
            </a:extLst>
          </p:cNvPr>
          <p:cNvGraphicFramePr>
            <a:graphicFrameLocks/>
          </p:cNvGraphicFramePr>
          <p:nvPr>
            <p:extLst>
              <p:ext uri="{D42A27DB-BD31-4B8C-83A1-F6EECF244321}">
                <p14:modId xmlns:p14="http://schemas.microsoft.com/office/powerpoint/2010/main" val="132226343"/>
              </p:ext>
            </p:extLst>
          </p:nvPr>
        </p:nvGraphicFramePr>
        <p:xfrm>
          <a:off x="4724400" y="1828800"/>
          <a:ext cx="6400800" cy="4113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bject 27">
            <a:extLst>
              <a:ext uri="{FF2B5EF4-FFF2-40B4-BE49-F238E27FC236}">
                <a16:creationId xmlns:a16="http://schemas.microsoft.com/office/drawing/2014/main" id="{E3629A41-0592-4E63-B6D6-47A040093FF6}"/>
              </a:ext>
            </a:extLst>
          </p:cNvPr>
          <p:cNvSpPr/>
          <p:nvPr/>
        </p:nvSpPr>
        <p:spPr>
          <a:xfrm>
            <a:off x="8745474" y="48107"/>
            <a:ext cx="3446526" cy="1058418"/>
          </a:xfrm>
          <a:prstGeom prst="rect">
            <a:avLst/>
          </a:prstGeom>
          <a:blipFill>
            <a:blip r:embed="rId7"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505904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299200" y="228600"/>
            <a:ext cx="4673600" cy="276999"/>
          </a:xfrm>
        </p:spPr>
        <p:txBody>
          <a:bodyPr/>
          <a:lstStyle/>
          <a:p>
            <a:pPr algn="l"/>
            <a:r>
              <a:rPr lang="en-US" sz="1800" b="1" dirty="0">
                <a:solidFill>
                  <a:srgbClr val="002060"/>
                </a:solidFill>
                <a:latin typeface="Segoe UI" pitchFamily="34" charset="0"/>
                <a:ea typeface="Segoe UI" pitchFamily="34" charset="0"/>
                <a:cs typeface="Segoe UI" pitchFamily="34" charset="0"/>
              </a:rPr>
              <a:t>New Idea startup competition</a:t>
            </a:r>
            <a:endParaRPr lang="en-US" dirty="0">
              <a:solidFill>
                <a:srgbClr val="002060"/>
              </a:solidFill>
            </a:endParaRPr>
          </a:p>
        </p:txBody>
      </p:sp>
      <p:pic>
        <p:nvPicPr>
          <p:cNvPr id="8195" name="Content Placeholder 5" descr="DSC_0693.JPG"/>
          <p:cNvPicPr>
            <a:picLocks noGrp="1" noChangeAspect="1"/>
          </p:cNvPicPr>
          <p:nvPr>
            <p:ph idx="1"/>
          </p:nvPr>
        </p:nvPicPr>
        <p:blipFill>
          <a:blip r:embed="rId2" cstate="print"/>
          <a:srcRect/>
          <a:stretch>
            <a:fillRect/>
          </a:stretch>
        </p:blipFill>
        <p:spPr>
          <a:xfrm>
            <a:off x="2844800" y="4191001"/>
            <a:ext cx="3556000" cy="1776413"/>
          </a:xfrm>
        </p:spPr>
      </p:pic>
      <p:pic>
        <p:nvPicPr>
          <p:cNvPr id="8196" name="Picture 7" descr="Yeni_Fikir_BMU_SON_YATAY (2).jpg"/>
          <p:cNvPicPr>
            <a:picLocks noChangeAspect="1"/>
          </p:cNvPicPr>
          <p:nvPr/>
        </p:nvPicPr>
        <p:blipFill>
          <a:blip r:embed="rId3" cstate="print"/>
          <a:srcRect/>
          <a:stretch>
            <a:fillRect/>
          </a:stretch>
        </p:blipFill>
        <p:spPr bwMode="auto">
          <a:xfrm>
            <a:off x="5892801" y="914401"/>
            <a:ext cx="5753100" cy="3052763"/>
          </a:xfrm>
          <a:prstGeom prst="rect">
            <a:avLst/>
          </a:prstGeom>
          <a:noFill/>
          <a:ln w="9525">
            <a:noFill/>
            <a:miter lim="800000"/>
            <a:headEnd/>
            <a:tailEnd/>
          </a:ln>
        </p:spPr>
      </p:pic>
      <p:pic>
        <p:nvPicPr>
          <p:cNvPr id="8197" name="Picture 4" descr="Logo_NewIdeaComp_az.jpg"/>
          <p:cNvPicPr>
            <a:picLocks noChangeAspect="1"/>
          </p:cNvPicPr>
          <p:nvPr/>
        </p:nvPicPr>
        <p:blipFill>
          <a:blip r:embed="rId4" cstate="print"/>
          <a:srcRect/>
          <a:stretch>
            <a:fillRect/>
          </a:stretch>
        </p:blipFill>
        <p:spPr bwMode="auto">
          <a:xfrm>
            <a:off x="10668000" y="1"/>
            <a:ext cx="1229784" cy="836613"/>
          </a:xfrm>
          <a:prstGeom prst="rect">
            <a:avLst/>
          </a:prstGeom>
          <a:noFill/>
          <a:ln w="9525">
            <a:noFill/>
            <a:miter lim="800000"/>
            <a:headEnd/>
            <a:tailEnd/>
          </a:ln>
        </p:spPr>
      </p:pic>
      <p:pic>
        <p:nvPicPr>
          <p:cNvPr id="8198" name="Picture 7" descr="DSC_0781.JPG"/>
          <p:cNvPicPr>
            <a:picLocks noChangeAspect="1"/>
          </p:cNvPicPr>
          <p:nvPr/>
        </p:nvPicPr>
        <p:blipFill>
          <a:blip r:embed="rId5" cstate="print"/>
          <a:srcRect/>
          <a:stretch>
            <a:fillRect/>
          </a:stretch>
        </p:blipFill>
        <p:spPr bwMode="auto">
          <a:xfrm>
            <a:off x="7112000" y="3962401"/>
            <a:ext cx="4165600" cy="2079625"/>
          </a:xfrm>
          <a:prstGeom prst="rect">
            <a:avLst/>
          </a:prstGeom>
          <a:noFill/>
          <a:ln w="9525">
            <a:noFill/>
            <a:miter lim="800000"/>
            <a:headEnd/>
            <a:tailEnd/>
          </a:ln>
        </p:spPr>
      </p:pic>
      <p:pic>
        <p:nvPicPr>
          <p:cNvPr id="8199" name="Picture 8" descr="DSC_0778.JPG"/>
          <p:cNvPicPr>
            <a:picLocks noChangeAspect="1"/>
          </p:cNvPicPr>
          <p:nvPr/>
        </p:nvPicPr>
        <p:blipFill>
          <a:blip r:embed="rId6" cstate="print"/>
          <a:srcRect/>
          <a:stretch>
            <a:fillRect/>
          </a:stretch>
        </p:blipFill>
        <p:spPr bwMode="auto">
          <a:xfrm>
            <a:off x="148557" y="91833"/>
            <a:ext cx="5842284" cy="2917090"/>
          </a:xfrm>
          <a:prstGeom prst="rect">
            <a:avLst/>
          </a:prstGeom>
          <a:noFill/>
          <a:ln w="9525">
            <a:noFill/>
            <a:miter lim="800000"/>
            <a:headEnd/>
            <a:tailEnd/>
          </a:ln>
        </p:spPr>
      </p:pic>
      <p:pic>
        <p:nvPicPr>
          <p:cNvPr id="8200" name="Picture 9" descr="DSC_0789.JPG"/>
          <p:cNvPicPr>
            <a:picLocks noChangeAspect="1"/>
          </p:cNvPicPr>
          <p:nvPr/>
        </p:nvPicPr>
        <p:blipFill>
          <a:blip r:embed="rId7" cstate="print"/>
          <a:srcRect/>
          <a:stretch>
            <a:fillRect/>
          </a:stretch>
        </p:blipFill>
        <p:spPr bwMode="auto">
          <a:xfrm>
            <a:off x="730739" y="2461482"/>
            <a:ext cx="3767015" cy="1880636"/>
          </a:xfrm>
          <a:prstGeom prst="rect">
            <a:avLst/>
          </a:prstGeom>
          <a:noFill/>
          <a:ln w="9525">
            <a:noFill/>
            <a:miter lim="800000"/>
            <a:headEnd/>
            <a:tailEnd/>
          </a:ln>
        </p:spPr>
      </p:pic>
      <p:sp>
        <p:nvSpPr>
          <p:cNvPr id="8201" name="Rectangle 10"/>
          <p:cNvSpPr>
            <a:spLocks noChangeArrowheads="1"/>
          </p:cNvSpPr>
          <p:nvPr/>
        </p:nvSpPr>
        <p:spPr bwMode="auto">
          <a:xfrm>
            <a:off x="508000" y="6019801"/>
            <a:ext cx="10464800" cy="830997"/>
          </a:xfrm>
          <a:prstGeom prst="rect">
            <a:avLst/>
          </a:prstGeom>
          <a:noFill/>
          <a:ln w="9525">
            <a:noFill/>
            <a:miter lim="800000"/>
            <a:headEnd/>
            <a:tailEnd/>
          </a:ln>
        </p:spPr>
        <p:txBody>
          <a:bodyPr>
            <a:spAutoFit/>
          </a:bodyPr>
          <a:lstStyle/>
          <a:p>
            <a:r>
              <a:rPr lang="en-US" sz="1600" b="1" dirty="0">
                <a:solidFill>
                  <a:srgbClr val="FF0000"/>
                </a:solidFill>
                <a:latin typeface="Segoe UI" pitchFamily="34" charset="0"/>
                <a:ea typeface="Segoe UI" pitchFamily="34" charset="0"/>
                <a:cs typeface="Segoe UI" pitchFamily="34" charset="0"/>
              </a:rPr>
              <a:t>New Idea startup competition is one of the biggest projects of BEU Technopark.977 startups have applied to the Competition held 6 times so far. Incubation services were provided to 100 projects, and seed investment was provided to 40 projects.</a:t>
            </a:r>
            <a:endParaRPr lang="en-US" sz="1600" dirty="0">
              <a:solidFill>
                <a:srgbClr val="FF0000"/>
              </a:solidFill>
              <a:latin typeface="Segoe UI" pitchFamily="34" charset="0"/>
              <a:ea typeface="Segoe UI" pitchFamily="34" charset="0"/>
              <a:cs typeface="Segoe UI" pitchFamily="34" charset="0"/>
            </a:endParaRPr>
          </a:p>
        </p:txBody>
      </p:sp>
      <p:pic>
        <p:nvPicPr>
          <p:cNvPr id="3" name="Şəkil 2">
            <a:extLst>
              <a:ext uri="{FF2B5EF4-FFF2-40B4-BE49-F238E27FC236}">
                <a16:creationId xmlns:a16="http://schemas.microsoft.com/office/drawing/2014/main" id="{34C4E6E3-62AE-4CBD-BC4A-2FAA13DCE1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039" y="4491435"/>
            <a:ext cx="1326661" cy="1326661"/>
          </a:xfrm>
          <a:prstGeom prst="rect">
            <a:avLst/>
          </a:prstGeom>
        </p:spPr>
      </p:pic>
    </p:spTree>
    <p:extLst>
      <p:ext uri="{BB962C8B-B14F-4D97-AF65-F5344CB8AC3E}">
        <p14:creationId xmlns:p14="http://schemas.microsoft.com/office/powerpoint/2010/main" val="3544178549"/>
      </p:ext>
    </p:extLst>
  </p:cSld>
  <p:clrMapOvr>
    <a:masterClrMapping/>
  </p:clrMapOvr>
  <p:transition>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15469" y="646895"/>
            <a:ext cx="2824767" cy="661495"/>
          </a:xfrm>
          <a:prstGeom prst="rect">
            <a:avLst/>
          </a:prstGeom>
        </p:spPr>
        <p:txBody>
          <a:bodyPr vert="horz" lIns="91440" tIns="45720" rIns="91440" bIns="45720" rtlCol="0" anchor="ctr">
            <a:normAutofit fontScale="6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Segoe UI" pitchFamily="34" charset="0"/>
                <a:ea typeface="Segoe UI" pitchFamily="34" charset="0"/>
                <a:cs typeface="Segoe UI" pitchFamily="34" charset="0"/>
              </a:rPr>
              <a:t>New Idea startup competition</a:t>
            </a:r>
            <a:endParaRPr kumimoji="0" lang="en-US" sz="3200" b="1" i="0" u="none" strike="noStrike" kern="1200" cap="none" spc="0" normalizeH="0" baseline="0" noProof="0" dirty="0">
              <a:ln>
                <a:noFill/>
              </a:ln>
              <a:solidFill>
                <a:srgbClr val="0070C0"/>
              </a:solidFill>
              <a:effectLst/>
              <a:uLnTx/>
              <a:uFillTx/>
              <a:latin typeface="Segoe UI" pitchFamily="34" charset="0"/>
              <a:ea typeface="Segoe UI" pitchFamily="34" charset="0"/>
              <a:cs typeface="Segoe UI" pitchFamily="34" charset="0"/>
            </a:endParaRPr>
          </a:p>
        </p:txBody>
      </p:sp>
      <p:pic>
        <p:nvPicPr>
          <p:cNvPr id="9" name="Picture 8" descr="YFM_WEB.jpg"/>
          <p:cNvPicPr>
            <a:picLocks noChangeAspect="1"/>
          </p:cNvPicPr>
          <p:nvPr/>
        </p:nvPicPr>
        <p:blipFill>
          <a:blip r:embed="rId2" cstate="print"/>
          <a:stretch>
            <a:fillRect/>
          </a:stretch>
        </p:blipFill>
        <p:spPr>
          <a:xfrm>
            <a:off x="5803609" y="225084"/>
            <a:ext cx="5633423" cy="1437096"/>
          </a:xfrm>
          <a:prstGeom prst="rect">
            <a:avLst/>
          </a:prstGeom>
        </p:spPr>
      </p:pic>
      <p:pic>
        <p:nvPicPr>
          <p:cNvPr id="10" name="Picture 9" descr="001.JPG"/>
          <p:cNvPicPr>
            <a:picLocks noChangeAspect="1"/>
          </p:cNvPicPr>
          <p:nvPr/>
        </p:nvPicPr>
        <p:blipFill>
          <a:blip r:embed="rId3" cstate="print"/>
          <a:stretch>
            <a:fillRect/>
          </a:stretch>
        </p:blipFill>
        <p:spPr>
          <a:xfrm>
            <a:off x="4240236" y="4389121"/>
            <a:ext cx="3703319" cy="2468879"/>
          </a:xfrm>
          <a:prstGeom prst="rect">
            <a:avLst/>
          </a:prstGeom>
        </p:spPr>
      </p:pic>
      <p:pic>
        <p:nvPicPr>
          <p:cNvPr id="11" name="Picture 10" descr="001_.JPG"/>
          <p:cNvPicPr>
            <a:picLocks noChangeAspect="1"/>
          </p:cNvPicPr>
          <p:nvPr/>
        </p:nvPicPr>
        <p:blipFill>
          <a:blip r:embed="rId4" cstate="print"/>
          <a:stretch>
            <a:fillRect/>
          </a:stretch>
        </p:blipFill>
        <p:spPr>
          <a:xfrm>
            <a:off x="8186225" y="1814732"/>
            <a:ext cx="3682218" cy="2454812"/>
          </a:xfrm>
          <a:prstGeom prst="rect">
            <a:avLst/>
          </a:prstGeom>
        </p:spPr>
      </p:pic>
      <p:pic>
        <p:nvPicPr>
          <p:cNvPr id="12" name="Picture 11" descr="DSC_0301.JPG"/>
          <p:cNvPicPr>
            <a:picLocks noChangeAspect="1"/>
          </p:cNvPicPr>
          <p:nvPr/>
        </p:nvPicPr>
        <p:blipFill>
          <a:blip r:embed="rId5" cstate="print"/>
          <a:stretch>
            <a:fillRect/>
          </a:stretch>
        </p:blipFill>
        <p:spPr>
          <a:xfrm>
            <a:off x="351691" y="4431323"/>
            <a:ext cx="3646871" cy="2426677"/>
          </a:xfrm>
          <a:prstGeom prst="rect">
            <a:avLst/>
          </a:prstGeom>
        </p:spPr>
      </p:pic>
      <p:pic>
        <p:nvPicPr>
          <p:cNvPr id="13" name="Picture 12" descr="DSC_0188.JPG"/>
          <p:cNvPicPr>
            <a:picLocks noChangeAspect="1"/>
          </p:cNvPicPr>
          <p:nvPr/>
        </p:nvPicPr>
        <p:blipFill>
          <a:blip r:embed="rId6" cstate="print"/>
          <a:stretch>
            <a:fillRect/>
          </a:stretch>
        </p:blipFill>
        <p:spPr>
          <a:xfrm>
            <a:off x="8187398" y="4422096"/>
            <a:ext cx="3660738" cy="2435904"/>
          </a:xfrm>
          <a:prstGeom prst="rect">
            <a:avLst/>
          </a:prstGeom>
        </p:spPr>
      </p:pic>
      <p:pic>
        <p:nvPicPr>
          <p:cNvPr id="14" name="Picture 13" descr="DSC_0520.JPG"/>
          <p:cNvPicPr>
            <a:picLocks noChangeAspect="1"/>
          </p:cNvPicPr>
          <p:nvPr/>
        </p:nvPicPr>
        <p:blipFill>
          <a:blip r:embed="rId7" cstate="print"/>
          <a:stretch>
            <a:fillRect/>
          </a:stretch>
        </p:blipFill>
        <p:spPr>
          <a:xfrm>
            <a:off x="4248443" y="1772583"/>
            <a:ext cx="3646793" cy="2426624"/>
          </a:xfrm>
          <a:prstGeom prst="rect">
            <a:avLst/>
          </a:prstGeom>
        </p:spPr>
      </p:pic>
      <p:pic>
        <p:nvPicPr>
          <p:cNvPr id="15" name="Picture 14" descr="DSC_0510.JPG"/>
          <p:cNvPicPr>
            <a:picLocks noChangeAspect="1"/>
          </p:cNvPicPr>
          <p:nvPr/>
        </p:nvPicPr>
        <p:blipFill>
          <a:blip r:embed="rId8" cstate="print"/>
          <a:stretch>
            <a:fillRect/>
          </a:stretch>
        </p:blipFill>
        <p:spPr>
          <a:xfrm>
            <a:off x="436377" y="1814732"/>
            <a:ext cx="3562304" cy="2370406"/>
          </a:xfrm>
          <a:prstGeom prst="rect">
            <a:avLst/>
          </a:prstGeom>
        </p:spPr>
      </p:pic>
    </p:spTree>
    <p:extLst>
      <p:ext uri="{BB962C8B-B14F-4D97-AF65-F5344CB8AC3E}">
        <p14:creationId xmlns:p14="http://schemas.microsoft.com/office/powerpoint/2010/main" val="2921672323"/>
      </p:ext>
    </p:extLst>
  </p:cSld>
  <p:clrMapOvr>
    <a:masterClrMapping/>
  </p:clrMapOvr>
  <p:transition>
    <p:wheel spokes="3"/>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67725553"/>
              </p:ext>
            </p:extLst>
          </p:nvPr>
        </p:nvGraphicFramePr>
        <p:xfrm>
          <a:off x="222738" y="1854150"/>
          <a:ext cx="11746523" cy="4543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3581400" y="5867400"/>
            <a:ext cx="8128974" cy="862819"/>
          </a:xfrm>
          <a:prstGeom prst="rect">
            <a:avLst/>
          </a:prstGeom>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Segoe UI" pitchFamily="34" charset="0"/>
                <a:ea typeface="Segoe UI" pitchFamily="34" charset="0"/>
                <a:cs typeface="Segoe UI" pitchFamily="34" charset="0"/>
              </a:rPr>
              <a:t>Action line of New Idea startup competition</a:t>
            </a:r>
          </a:p>
        </p:txBody>
      </p:sp>
      <p:pic>
        <p:nvPicPr>
          <p:cNvPr id="6" name="Şəkil 5">
            <a:extLst>
              <a:ext uri="{FF2B5EF4-FFF2-40B4-BE49-F238E27FC236}">
                <a16:creationId xmlns:a16="http://schemas.microsoft.com/office/drawing/2014/main" id="{DF5EAE02-EDA4-4C46-BC3C-9470315A7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373387"/>
            <a:ext cx="1760213" cy="1760213"/>
          </a:xfrm>
          <a:prstGeom prst="rect">
            <a:avLst/>
          </a:prstGeom>
        </p:spPr>
      </p:pic>
      <p:sp>
        <p:nvSpPr>
          <p:cNvPr id="9" name="object 27">
            <a:extLst>
              <a:ext uri="{FF2B5EF4-FFF2-40B4-BE49-F238E27FC236}">
                <a16:creationId xmlns:a16="http://schemas.microsoft.com/office/drawing/2014/main" id="{7D78EB53-F996-47E4-9A17-3639B716F35A}"/>
              </a:ext>
            </a:extLst>
          </p:cNvPr>
          <p:cNvSpPr/>
          <p:nvPr/>
        </p:nvSpPr>
        <p:spPr>
          <a:xfrm>
            <a:off x="609600" y="172001"/>
            <a:ext cx="4818126" cy="2275032"/>
          </a:xfrm>
          <a:prstGeom prst="rect">
            <a:avLst/>
          </a:prstGeom>
          <a:blipFill>
            <a:blip r:embed="rId8" cstate="print"/>
            <a:stretch>
              <a:fillRect/>
            </a:stretch>
          </a:blipFill>
        </p:spPr>
        <p:txBody>
          <a:bodyPr wrap="square" lIns="0" tIns="0" rIns="0" bIns="0" rtlCol="0"/>
          <a:lstStyle/>
          <a:p>
            <a:endParaRPr dirty="0"/>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0768" y="147065"/>
            <a:ext cx="9306750" cy="843821"/>
          </a:xfrm>
          <a:prstGeom prst="rect">
            <a:avLst/>
          </a:prstGeom>
        </p:spPr>
        <p:txBody>
          <a:bodyPr vert="horz" wrap="square" lIns="0" tIns="12700" rIns="0" bIns="0" rtlCol="0">
            <a:spAutoFit/>
          </a:bodyPr>
          <a:lstStyle/>
          <a:p>
            <a:pPr marL="1315720" marR="5080" indent="-1303020">
              <a:lnSpc>
                <a:spcPct val="100000"/>
              </a:lnSpc>
              <a:spcBef>
                <a:spcPts val="100"/>
              </a:spcBef>
            </a:pPr>
            <a:r>
              <a:rPr spc="-5" dirty="0">
                <a:solidFill>
                  <a:srgbClr val="1F3863"/>
                </a:solidFill>
              </a:rPr>
              <a:t>BEU </a:t>
            </a:r>
            <a:r>
              <a:rPr dirty="0">
                <a:solidFill>
                  <a:srgbClr val="1F3863"/>
                </a:solidFill>
              </a:rPr>
              <a:t>participates in </a:t>
            </a:r>
            <a:r>
              <a:rPr spc="-5" dirty="0">
                <a:solidFill>
                  <a:srgbClr val="1F3863"/>
                </a:solidFill>
              </a:rPr>
              <a:t>different</a:t>
            </a:r>
            <a:r>
              <a:rPr spc="-65" dirty="0">
                <a:solidFill>
                  <a:srgbClr val="1F3863"/>
                </a:solidFill>
              </a:rPr>
              <a:t> </a:t>
            </a:r>
            <a:r>
              <a:rPr dirty="0">
                <a:solidFill>
                  <a:srgbClr val="1F3863"/>
                </a:solidFill>
              </a:rPr>
              <a:t>international  </a:t>
            </a:r>
            <a:r>
              <a:rPr spc="-5" dirty="0">
                <a:solidFill>
                  <a:srgbClr val="1F3863"/>
                </a:solidFill>
              </a:rPr>
              <a:t>programs </a:t>
            </a:r>
            <a:r>
              <a:rPr dirty="0">
                <a:solidFill>
                  <a:srgbClr val="1F3863"/>
                </a:solidFill>
              </a:rPr>
              <a:t>and </a:t>
            </a:r>
            <a:r>
              <a:rPr spc="-5" dirty="0">
                <a:solidFill>
                  <a:srgbClr val="1F3863"/>
                </a:solidFill>
              </a:rPr>
              <a:t>projects:</a:t>
            </a:r>
            <a:br>
              <a:rPr lang="az-Latn-AZ" spc="-5" dirty="0">
                <a:solidFill>
                  <a:srgbClr val="1F3863"/>
                </a:solidFill>
              </a:rPr>
            </a:br>
            <a:r>
              <a:rPr lang="en-US" spc="-5" dirty="0">
                <a:solidFill>
                  <a:srgbClr val="1F3863"/>
                </a:solidFill>
              </a:rPr>
              <a:t>Therefore, we attach great importance to international cooperation. We will be happy to cooperate with the colleague here.</a:t>
            </a:r>
            <a:endParaRPr dirty="0"/>
          </a:p>
        </p:txBody>
      </p:sp>
      <p:sp>
        <p:nvSpPr>
          <p:cNvPr id="3" name="object 3"/>
          <p:cNvSpPr/>
          <p:nvPr/>
        </p:nvSpPr>
        <p:spPr>
          <a:xfrm>
            <a:off x="810768" y="6144767"/>
            <a:ext cx="9375775" cy="0"/>
          </a:xfrm>
          <a:custGeom>
            <a:avLst/>
            <a:gdLst/>
            <a:ahLst/>
            <a:cxnLst/>
            <a:rect l="l" t="t" r="r" b="b"/>
            <a:pathLst>
              <a:path w="9375775">
                <a:moveTo>
                  <a:pt x="0" y="0"/>
                </a:moveTo>
                <a:lnTo>
                  <a:pt x="9375521" y="0"/>
                </a:lnTo>
              </a:path>
            </a:pathLst>
          </a:custGeom>
          <a:ln w="6096">
            <a:solidFill>
              <a:srgbClr val="5B9BD4"/>
            </a:solidFill>
          </a:ln>
        </p:spPr>
        <p:txBody>
          <a:bodyPr wrap="square" lIns="0" tIns="0" rIns="0" bIns="0" rtlCol="0"/>
          <a:lstStyle/>
          <a:p>
            <a:endParaRPr/>
          </a:p>
        </p:txBody>
      </p:sp>
      <p:grpSp>
        <p:nvGrpSpPr>
          <p:cNvPr id="4" name="object 4"/>
          <p:cNvGrpSpPr/>
          <p:nvPr/>
        </p:nvGrpSpPr>
        <p:grpSpPr>
          <a:xfrm>
            <a:off x="871727" y="3881628"/>
            <a:ext cx="6483985" cy="2125980"/>
            <a:chOff x="871727" y="3881628"/>
            <a:chExt cx="6483985" cy="2125980"/>
          </a:xfrm>
        </p:grpSpPr>
        <p:sp>
          <p:nvSpPr>
            <p:cNvPr id="5" name="object 5"/>
            <p:cNvSpPr/>
            <p:nvPr/>
          </p:nvSpPr>
          <p:spPr>
            <a:xfrm>
              <a:off x="871727" y="5169408"/>
              <a:ext cx="5366004" cy="83819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517136" y="3881628"/>
              <a:ext cx="2838450" cy="1585722"/>
            </a:xfrm>
            <a:prstGeom prst="rect">
              <a:avLst/>
            </a:prstGeom>
            <a:blipFill>
              <a:blip r:embed="rId3" cstate="print"/>
              <a:stretch>
                <a:fillRect/>
              </a:stretch>
            </a:blipFill>
          </p:spPr>
          <p:txBody>
            <a:bodyPr wrap="square" lIns="0" tIns="0" rIns="0" bIns="0" rtlCol="0"/>
            <a:lstStyle/>
            <a:p>
              <a:endParaRPr/>
            </a:p>
          </p:txBody>
        </p:sp>
      </p:grpSp>
      <p:sp>
        <p:nvSpPr>
          <p:cNvPr id="7" name="object 7"/>
          <p:cNvSpPr/>
          <p:nvPr/>
        </p:nvSpPr>
        <p:spPr>
          <a:xfrm>
            <a:off x="903732" y="3852671"/>
            <a:ext cx="3503676" cy="11676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661147" y="5294376"/>
            <a:ext cx="2380488" cy="797052"/>
          </a:xfrm>
          <a:prstGeom prst="rect">
            <a:avLst/>
          </a:prstGeom>
          <a:blipFill>
            <a:blip r:embed="rId5" cstate="print"/>
            <a:stretch>
              <a:fillRect/>
            </a:stretch>
          </a:blipFill>
        </p:spPr>
        <p:txBody>
          <a:bodyPr wrap="square" lIns="0" tIns="0" rIns="0" bIns="0" rtlCol="0"/>
          <a:lstStyle/>
          <a:p>
            <a:endParaRPr/>
          </a:p>
        </p:txBody>
      </p:sp>
      <p:grpSp>
        <p:nvGrpSpPr>
          <p:cNvPr id="9" name="object 9"/>
          <p:cNvGrpSpPr/>
          <p:nvPr/>
        </p:nvGrpSpPr>
        <p:grpSpPr>
          <a:xfrm>
            <a:off x="10315956" y="925067"/>
            <a:ext cx="1882139" cy="4596765"/>
            <a:chOff x="10315956" y="925067"/>
            <a:chExt cx="1882139" cy="4596765"/>
          </a:xfrm>
        </p:grpSpPr>
        <p:sp>
          <p:nvSpPr>
            <p:cNvPr id="10" name="object 10"/>
            <p:cNvSpPr/>
            <p:nvPr/>
          </p:nvSpPr>
          <p:spPr>
            <a:xfrm>
              <a:off x="10322052" y="931163"/>
              <a:ext cx="1869948" cy="458419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2" name="object 12"/>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3" name="object 13"/>
          <p:cNvGrpSpPr/>
          <p:nvPr/>
        </p:nvGrpSpPr>
        <p:grpSpPr>
          <a:xfrm>
            <a:off x="10315956" y="0"/>
            <a:ext cx="1882139" cy="299085"/>
            <a:chOff x="10315956" y="0"/>
            <a:chExt cx="1882139" cy="299085"/>
          </a:xfrm>
        </p:grpSpPr>
        <p:sp>
          <p:nvSpPr>
            <p:cNvPr id="14" name="object 14"/>
            <p:cNvSpPr/>
            <p:nvPr/>
          </p:nvSpPr>
          <p:spPr>
            <a:xfrm>
              <a:off x="10322052" y="0"/>
              <a:ext cx="1869948" cy="286511"/>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6" name="object 16"/>
          <p:cNvGrpSpPr/>
          <p:nvPr/>
        </p:nvGrpSpPr>
        <p:grpSpPr>
          <a:xfrm>
            <a:off x="10315956" y="6085332"/>
            <a:ext cx="1882139" cy="779145"/>
            <a:chOff x="10315956" y="6085332"/>
            <a:chExt cx="1882139" cy="779145"/>
          </a:xfrm>
        </p:grpSpPr>
        <p:sp>
          <p:nvSpPr>
            <p:cNvPr id="17" name="object 17"/>
            <p:cNvSpPr/>
            <p:nvPr/>
          </p:nvSpPr>
          <p:spPr>
            <a:xfrm>
              <a:off x="10322052" y="6091428"/>
              <a:ext cx="1869948" cy="766572"/>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9" name="object 19"/>
          <p:cNvSpPr/>
          <p:nvPr/>
        </p:nvSpPr>
        <p:spPr>
          <a:xfrm>
            <a:off x="10361662" y="373880"/>
            <a:ext cx="1745007" cy="462295"/>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8470670" y="2743200"/>
            <a:ext cx="1646848" cy="918971"/>
          </a:xfrm>
          <a:prstGeom prst="rect">
            <a:avLst/>
          </a:prstGeom>
          <a:blipFill>
            <a:blip r:embed="rId10" cstate="print"/>
            <a:stretch>
              <a:fillRect/>
            </a:stretch>
          </a:blipFill>
        </p:spPr>
        <p:txBody>
          <a:bodyPr wrap="square" lIns="0" tIns="0" rIns="0" bIns="0" rtlCol="0"/>
          <a:lstStyle/>
          <a:p>
            <a:endParaRPr/>
          </a:p>
        </p:txBody>
      </p:sp>
      <p:grpSp>
        <p:nvGrpSpPr>
          <p:cNvPr id="21" name="object 21"/>
          <p:cNvGrpSpPr/>
          <p:nvPr/>
        </p:nvGrpSpPr>
        <p:grpSpPr>
          <a:xfrm>
            <a:off x="1828800" y="1219205"/>
            <a:ext cx="8230615" cy="2444997"/>
            <a:chOff x="867155" y="801623"/>
            <a:chExt cx="9192260" cy="2862580"/>
          </a:xfrm>
        </p:grpSpPr>
        <p:sp>
          <p:nvSpPr>
            <p:cNvPr id="22" name="object 22"/>
            <p:cNvSpPr/>
            <p:nvPr/>
          </p:nvSpPr>
          <p:spPr>
            <a:xfrm>
              <a:off x="867155" y="2988563"/>
              <a:ext cx="3096589" cy="669449"/>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7667244" y="1111992"/>
              <a:ext cx="2392033" cy="1230773"/>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5399532" y="2008631"/>
              <a:ext cx="2307336" cy="1655064"/>
            </a:xfrm>
            <a:prstGeom prst="rect">
              <a:avLst/>
            </a:prstGeom>
            <a:blipFill>
              <a:blip r:embed="rId13" cstate="print"/>
              <a:stretch>
                <a:fillRect/>
              </a:stretch>
            </a:blipFill>
          </p:spPr>
          <p:txBody>
            <a:bodyPr wrap="square" lIns="0" tIns="0" rIns="0" bIns="0" rtlCol="0"/>
            <a:lstStyle/>
            <a:p>
              <a:endParaRPr/>
            </a:p>
          </p:txBody>
        </p:sp>
        <p:sp>
          <p:nvSpPr>
            <p:cNvPr id="25" name="object 25"/>
            <p:cNvSpPr/>
            <p:nvPr/>
          </p:nvSpPr>
          <p:spPr>
            <a:xfrm>
              <a:off x="3930395" y="996695"/>
              <a:ext cx="3595115" cy="1205484"/>
            </a:xfrm>
            <a:prstGeom prst="rect">
              <a:avLst/>
            </a:prstGeom>
            <a:blipFill>
              <a:blip r:embed="rId14" cstate="print"/>
              <a:stretch>
                <a:fillRect/>
              </a:stretch>
            </a:blipFill>
          </p:spPr>
          <p:txBody>
            <a:bodyPr wrap="square" lIns="0" tIns="0" rIns="0" bIns="0" rtlCol="0"/>
            <a:lstStyle/>
            <a:p>
              <a:endParaRPr/>
            </a:p>
          </p:txBody>
        </p:sp>
        <p:sp>
          <p:nvSpPr>
            <p:cNvPr id="26" name="object 26"/>
            <p:cNvSpPr/>
            <p:nvPr/>
          </p:nvSpPr>
          <p:spPr>
            <a:xfrm>
              <a:off x="919097" y="801623"/>
              <a:ext cx="1961262" cy="1919648"/>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2848355" y="2189987"/>
              <a:ext cx="2535936" cy="1045463"/>
            </a:xfrm>
            <a:prstGeom prst="rect">
              <a:avLst/>
            </a:prstGeom>
            <a:blipFill>
              <a:blip r:embed="rId16" cstate="print"/>
              <a:stretch>
                <a:fillRect/>
              </a:stretch>
            </a:blipFill>
          </p:spPr>
          <p:txBody>
            <a:bodyPr wrap="square" lIns="0" tIns="0" rIns="0" bIns="0" rtlCol="0"/>
            <a:lstStyle/>
            <a:p>
              <a:endParaRPr/>
            </a:p>
          </p:txBody>
        </p:sp>
      </p:grpSp>
      <p:sp>
        <p:nvSpPr>
          <p:cNvPr id="28" name="object 28"/>
          <p:cNvSpPr/>
          <p:nvPr/>
        </p:nvSpPr>
        <p:spPr>
          <a:xfrm>
            <a:off x="8167116" y="3794759"/>
            <a:ext cx="1344168" cy="1344168"/>
          </a:xfrm>
          <a:prstGeom prst="rect">
            <a:avLst/>
          </a:prstGeom>
          <a:blipFill>
            <a:blip r:embed="rId17" cstate="print"/>
            <a:stretch>
              <a:fillRect/>
            </a:stretch>
          </a:blipFill>
        </p:spPr>
        <p:txBody>
          <a:bodyPr wrap="square" lIns="0" tIns="0" rIns="0" bIns="0" rtlCol="0"/>
          <a:lstStyle/>
          <a:p>
            <a:endParaRPr/>
          </a:p>
        </p:txBody>
      </p:sp>
      <p:sp>
        <p:nvSpPr>
          <p:cNvPr id="29" name="object 29"/>
          <p:cNvSpPr txBox="1"/>
          <p:nvPr/>
        </p:nvSpPr>
        <p:spPr>
          <a:xfrm>
            <a:off x="984605" y="6214490"/>
            <a:ext cx="9021445" cy="438150"/>
          </a:xfrm>
          <a:prstGeom prst="rect">
            <a:avLst/>
          </a:prstGeom>
        </p:spPr>
        <p:txBody>
          <a:bodyPr vert="horz" wrap="square" lIns="0" tIns="3175" rIns="0" bIns="0" rtlCol="0">
            <a:spAutoFit/>
          </a:bodyPr>
          <a:lstStyle/>
          <a:p>
            <a:pPr marL="609600" marR="5080" indent="-597535">
              <a:lnSpc>
                <a:spcPts val="1680"/>
              </a:lnSpc>
              <a:spcBef>
                <a:spcPts val="25"/>
              </a:spcBef>
            </a:pPr>
            <a:r>
              <a:rPr sz="1400" spc="-5" dirty="0">
                <a:latin typeface="Arial"/>
                <a:cs typeface="Arial"/>
              </a:rPr>
              <a:t>For</a:t>
            </a:r>
            <a:r>
              <a:rPr sz="1400" spc="-15" dirty="0">
                <a:latin typeface="Arial"/>
                <a:cs typeface="Arial"/>
              </a:rPr>
              <a:t> </a:t>
            </a:r>
            <a:r>
              <a:rPr sz="1400" spc="-5" dirty="0">
                <a:latin typeface="Arial"/>
                <a:cs typeface="Arial"/>
              </a:rPr>
              <a:t>more</a:t>
            </a:r>
            <a:r>
              <a:rPr sz="1400" spc="-15" dirty="0">
                <a:latin typeface="Arial"/>
                <a:cs typeface="Arial"/>
              </a:rPr>
              <a:t> </a:t>
            </a:r>
            <a:r>
              <a:rPr sz="1400" dirty="0">
                <a:latin typeface="Arial"/>
                <a:cs typeface="Arial"/>
              </a:rPr>
              <a:t>information</a:t>
            </a:r>
            <a:r>
              <a:rPr sz="1400" spc="-50" dirty="0">
                <a:latin typeface="Arial"/>
                <a:cs typeface="Arial"/>
              </a:rPr>
              <a:t> </a:t>
            </a:r>
            <a:r>
              <a:rPr sz="1400" dirty="0">
                <a:latin typeface="Arial"/>
                <a:cs typeface="Arial"/>
              </a:rPr>
              <a:t>about</a:t>
            </a:r>
            <a:r>
              <a:rPr sz="1400" spc="-25"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activity</a:t>
            </a:r>
            <a:r>
              <a:rPr sz="1400" spc="-10" dirty="0">
                <a:latin typeface="Arial"/>
                <a:cs typeface="Arial"/>
              </a:rPr>
              <a:t> </a:t>
            </a:r>
            <a:r>
              <a:rPr sz="1400" dirty="0">
                <a:latin typeface="Arial"/>
                <a:cs typeface="Arial"/>
              </a:rPr>
              <a:t>of</a:t>
            </a:r>
            <a:r>
              <a:rPr sz="1400" spc="-10" dirty="0">
                <a:latin typeface="Arial"/>
                <a:cs typeface="Arial"/>
              </a:rPr>
              <a:t> </a:t>
            </a:r>
            <a:r>
              <a:rPr sz="1400" dirty="0">
                <a:latin typeface="Arial"/>
                <a:cs typeface="Arial"/>
              </a:rPr>
              <a:t>the</a:t>
            </a:r>
            <a:r>
              <a:rPr sz="1400" spc="-15" dirty="0">
                <a:latin typeface="Arial"/>
                <a:cs typeface="Arial"/>
              </a:rPr>
              <a:t> </a:t>
            </a:r>
            <a:r>
              <a:rPr sz="1400" spc="-5" dirty="0">
                <a:latin typeface="Arial"/>
                <a:cs typeface="Arial"/>
              </a:rPr>
              <a:t>International</a:t>
            </a:r>
            <a:r>
              <a:rPr sz="1400" spc="-40" dirty="0">
                <a:latin typeface="Arial"/>
                <a:cs typeface="Arial"/>
              </a:rPr>
              <a:t> </a:t>
            </a:r>
            <a:r>
              <a:rPr sz="1400" dirty="0">
                <a:latin typeface="Arial"/>
                <a:cs typeface="Arial"/>
              </a:rPr>
              <a:t>Relations</a:t>
            </a:r>
            <a:r>
              <a:rPr sz="1400" spc="-25" dirty="0">
                <a:latin typeface="Arial"/>
                <a:cs typeface="Arial"/>
              </a:rPr>
              <a:t> </a:t>
            </a:r>
            <a:r>
              <a:rPr sz="1400" dirty="0">
                <a:latin typeface="Arial"/>
                <a:cs typeface="Arial"/>
              </a:rPr>
              <a:t>and</a:t>
            </a:r>
            <a:r>
              <a:rPr sz="1400" spc="-15" dirty="0">
                <a:latin typeface="Arial"/>
                <a:cs typeface="Arial"/>
              </a:rPr>
              <a:t> </a:t>
            </a:r>
            <a:r>
              <a:rPr sz="1400" dirty="0">
                <a:latin typeface="Arial"/>
                <a:cs typeface="Arial"/>
              </a:rPr>
              <a:t>Projects</a:t>
            </a:r>
            <a:r>
              <a:rPr sz="1400" spc="-35" dirty="0">
                <a:latin typeface="Arial"/>
                <a:cs typeface="Arial"/>
              </a:rPr>
              <a:t> </a:t>
            </a:r>
            <a:r>
              <a:rPr sz="1400" dirty="0">
                <a:latin typeface="Arial"/>
                <a:cs typeface="Arial"/>
              </a:rPr>
              <a:t>Management Department</a:t>
            </a:r>
            <a:r>
              <a:rPr sz="1400" spc="-40" dirty="0">
                <a:latin typeface="Arial"/>
                <a:cs typeface="Arial"/>
              </a:rPr>
              <a:t> </a:t>
            </a:r>
            <a:r>
              <a:rPr sz="1400" dirty="0">
                <a:latin typeface="Arial"/>
                <a:cs typeface="Arial"/>
              </a:rPr>
              <a:t>please  </a:t>
            </a:r>
            <a:r>
              <a:rPr sz="1400" spc="-5" dirty="0">
                <a:latin typeface="Arial"/>
                <a:cs typeface="Arial"/>
              </a:rPr>
              <a:t>visit </a:t>
            </a:r>
            <a:r>
              <a:rPr sz="1400" dirty="0">
                <a:latin typeface="Arial"/>
                <a:cs typeface="Arial"/>
              </a:rPr>
              <a:t>the </a:t>
            </a:r>
            <a:r>
              <a:rPr sz="1400" spc="-5" dirty="0">
                <a:latin typeface="Arial"/>
                <a:cs typeface="Arial"/>
              </a:rPr>
              <a:t>website: </a:t>
            </a:r>
            <a:r>
              <a:rPr sz="1400" b="1" u="heavy" spc="-10" dirty="0">
                <a:solidFill>
                  <a:srgbClr val="0462C1"/>
                </a:solidFill>
                <a:uFill>
                  <a:solidFill>
                    <a:srgbClr val="0462C1"/>
                  </a:solidFill>
                </a:uFill>
                <a:latin typeface="Arial"/>
                <a:cs typeface="Arial"/>
                <a:hlinkClick r:id="rId18"/>
              </a:rPr>
              <a:t>www.iro.beu.edu.az/en</a:t>
            </a:r>
            <a:r>
              <a:rPr sz="1400" b="1" spc="-10" dirty="0">
                <a:solidFill>
                  <a:srgbClr val="0462C1"/>
                </a:solidFill>
                <a:latin typeface="Arial"/>
                <a:cs typeface="Arial"/>
                <a:hlinkClick r:id="rId18"/>
              </a:rPr>
              <a:t> </a:t>
            </a:r>
            <a:r>
              <a:rPr sz="1400" spc="-5" dirty="0">
                <a:latin typeface="Arial"/>
                <a:cs typeface="Arial"/>
              </a:rPr>
              <a:t>and </a:t>
            </a:r>
            <a:r>
              <a:rPr sz="1400" dirty="0">
                <a:latin typeface="Arial"/>
                <a:cs typeface="Arial"/>
              </a:rPr>
              <a:t>facebook </a:t>
            </a:r>
            <a:r>
              <a:rPr sz="1400" spc="-5" dirty="0">
                <a:latin typeface="Arial"/>
                <a:cs typeface="Arial"/>
              </a:rPr>
              <a:t>page:</a:t>
            </a:r>
            <a:r>
              <a:rPr sz="1400" spc="-70" dirty="0">
                <a:latin typeface="Arial"/>
                <a:cs typeface="Arial"/>
              </a:rPr>
              <a:t> </a:t>
            </a:r>
            <a:r>
              <a:rPr sz="1400" b="1" u="heavy" spc="-10" dirty="0">
                <a:solidFill>
                  <a:srgbClr val="0462C1"/>
                </a:solidFill>
                <a:uFill>
                  <a:solidFill>
                    <a:srgbClr val="0462C1"/>
                  </a:solidFill>
                </a:uFill>
                <a:latin typeface="Arial"/>
                <a:cs typeface="Arial"/>
                <a:hlinkClick r:id="rId19"/>
              </a:rPr>
              <a:t>www.facebook.com/iro.beu.edu.az</a:t>
            </a:r>
            <a:endParaRPr sz="1400">
              <a:latin typeface="Arial"/>
              <a:cs typeface="Arial"/>
            </a:endParaRPr>
          </a:p>
        </p:txBody>
      </p:sp>
      <p:sp>
        <p:nvSpPr>
          <p:cNvPr id="30" name="object 30"/>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20"/>
              </a:rPr>
              <a:t>www.beu.edu.az </a:t>
            </a:r>
            <a:r>
              <a:rPr sz="1400" spc="-10" dirty="0">
                <a:latin typeface="Arial"/>
                <a:cs typeface="Arial"/>
              </a:rPr>
              <a:t> </a:t>
            </a:r>
            <a:r>
              <a:rPr sz="1400" spc="-10" dirty="0">
                <a:latin typeface="Arial"/>
                <a:cs typeface="Arial"/>
                <a:hlinkClick r:id="rId21"/>
              </a:rPr>
              <a:t>www.iro.beu.edu.az</a:t>
            </a:r>
            <a:endParaRPr sz="14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33600" y="2001141"/>
            <a:ext cx="6203803" cy="1500505"/>
            <a:chOff x="2083307" y="1010538"/>
            <a:chExt cx="6171565" cy="1500505"/>
          </a:xfrm>
        </p:grpSpPr>
        <p:sp>
          <p:nvSpPr>
            <p:cNvPr id="3" name="object 3"/>
            <p:cNvSpPr/>
            <p:nvPr/>
          </p:nvSpPr>
          <p:spPr>
            <a:xfrm>
              <a:off x="3808390" y="1417295"/>
              <a:ext cx="3152483" cy="2455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99128" y="1015110"/>
              <a:ext cx="3255645" cy="414020"/>
            </a:xfrm>
            <a:custGeom>
              <a:avLst/>
              <a:gdLst/>
              <a:ahLst/>
              <a:cxnLst/>
              <a:rect l="l" t="t" r="r" b="b"/>
              <a:pathLst>
                <a:path w="3255645" h="414019">
                  <a:moveTo>
                    <a:pt x="974725" y="6730"/>
                  </a:moveTo>
                  <a:lnTo>
                    <a:pt x="889254" y="6730"/>
                  </a:lnTo>
                  <a:lnTo>
                    <a:pt x="733298" y="407162"/>
                  </a:lnTo>
                  <a:lnTo>
                    <a:pt x="819023" y="407162"/>
                  </a:lnTo>
                  <a:lnTo>
                    <a:pt x="852043" y="316229"/>
                  </a:lnTo>
                  <a:lnTo>
                    <a:pt x="1098603" y="316229"/>
                  </a:lnTo>
                  <a:lnTo>
                    <a:pt x="1071611" y="248792"/>
                  </a:lnTo>
                  <a:lnTo>
                    <a:pt x="876935" y="248792"/>
                  </a:lnTo>
                  <a:lnTo>
                    <a:pt x="931037" y="100202"/>
                  </a:lnTo>
                  <a:lnTo>
                    <a:pt x="1012137" y="100202"/>
                  </a:lnTo>
                  <a:lnTo>
                    <a:pt x="974725" y="6730"/>
                  </a:lnTo>
                  <a:close/>
                </a:path>
                <a:path w="3255645" h="414019">
                  <a:moveTo>
                    <a:pt x="1098603" y="316229"/>
                  </a:moveTo>
                  <a:lnTo>
                    <a:pt x="1012063" y="316229"/>
                  </a:lnTo>
                  <a:lnTo>
                    <a:pt x="1046988" y="407162"/>
                  </a:lnTo>
                  <a:lnTo>
                    <a:pt x="1134999" y="407162"/>
                  </a:lnTo>
                  <a:lnTo>
                    <a:pt x="1098603" y="316229"/>
                  </a:lnTo>
                  <a:close/>
                </a:path>
                <a:path w="3255645" h="414019">
                  <a:moveTo>
                    <a:pt x="1012137" y="100202"/>
                  </a:moveTo>
                  <a:lnTo>
                    <a:pt x="931037" y="100202"/>
                  </a:lnTo>
                  <a:lnTo>
                    <a:pt x="986155" y="248792"/>
                  </a:lnTo>
                  <a:lnTo>
                    <a:pt x="1071611" y="248792"/>
                  </a:lnTo>
                  <a:lnTo>
                    <a:pt x="1012137" y="100202"/>
                  </a:lnTo>
                  <a:close/>
                </a:path>
                <a:path w="3255645" h="414019">
                  <a:moveTo>
                    <a:pt x="2679446" y="0"/>
                  </a:moveTo>
                  <a:lnTo>
                    <a:pt x="2633408" y="3921"/>
                  </a:lnTo>
                  <a:lnTo>
                    <a:pt x="2593086" y="15748"/>
                  </a:lnTo>
                  <a:lnTo>
                    <a:pt x="2553473" y="40483"/>
                  </a:lnTo>
                  <a:lnTo>
                    <a:pt x="2520251" y="77724"/>
                  </a:lnTo>
                  <a:lnTo>
                    <a:pt x="2496057" y="128680"/>
                  </a:lnTo>
                  <a:lnTo>
                    <a:pt x="2486914" y="180064"/>
                  </a:lnTo>
                  <a:lnTo>
                    <a:pt x="2485771" y="209423"/>
                  </a:lnTo>
                  <a:lnTo>
                    <a:pt x="2489059" y="254666"/>
                  </a:lnTo>
                  <a:lnTo>
                    <a:pt x="2498931" y="294766"/>
                  </a:lnTo>
                  <a:lnTo>
                    <a:pt x="2515399" y="329723"/>
                  </a:lnTo>
                  <a:lnTo>
                    <a:pt x="2567126" y="383373"/>
                  </a:lnTo>
                  <a:lnTo>
                    <a:pt x="2638095" y="410614"/>
                  </a:lnTo>
                  <a:lnTo>
                    <a:pt x="2680462" y="414019"/>
                  </a:lnTo>
                  <a:lnTo>
                    <a:pt x="2722348" y="410590"/>
                  </a:lnTo>
                  <a:lnTo>
                    <a:pt x="2759805" y="400303"/>
                  </a:lnTo>
                  <a:lnTo>
                    <a:pt x="2792833" y="383158"/>
                  </a:lnTo>
                  <a:lnTo>
                    <a:pt x="2821431" y="359155"/>
                  </a:lnTo>
                  <a:lnTo>
                    <a:pt x="2832380" y="344931"/>
                  </a:lnTo>
                  <a:lnTo>
                    <a:pt x="2680208" y="344931"/>
                  </a:lnTo>
                  <a:lnTo>
                    <a:pt x="2657084" y="342721"/>
                  </a:lnTo>
                  <a:lnTo>
                    <a:pt x="2617217" y="325108"/>
                  </a:lnTo>
                  <a:lnTo>
                    <a:pt x="2586710" y="290157"/>
                  </a:lnTo>
                  <a:lnTo>
                    <a:pt x="2571037" y="238583"/>
                  </a:lnTo>
                  <a:lnTo>
                    <a:pt x="2569137" y="207517"/>
                  </a:lnTo>
                  <a:lnTo>
                    <a:pt x="2569142" y="205612"/>
                  </a:lnTo>
                  <a:lnTo>
                    <a:pt x="2576718" y="146288"/>
                  </a:lnTo>
                  <a:lnTo>
                    <a:pt x="2599690" y="103377"/>
                  </a:lnTo>
                  <a:lnTo>
                    <a:pt x="2635091" y="77660"/>
                  </a:lnTo>
                  <a:lnTo>
                    <a:pt x="2680208" y="69087"/>
                  </a:lnTo>
                  <a:lnTo>
                    <a:pt x="2832001" y="69087"/>
                  </a:lnTo>
                  <a:lnTo>
                    <a:pt x="2821051" y="54863"/>
                  </a:lnTo>
                  <a:lnTo>
                    <a:pt x="2792263" y="30861"/>
                  </a:lnTo>
                  <a:lnTo>
                    <a:pt x="2759059" y="13715"/>
                  </a:lnTo>
                  <a:lnTo>
                    <a:pt x="2721449" y="3428"/>
                  </a:lnTo>
                  <a:lnTo>
                    <a:pt x="2679446" y="0"/>
                  </a:lnTo>
                  <a:close/>
                </a:path>
                <a:path w="3255645" h="414019">
                  <a:moveTo>
                    <a:pt x="2832001" y="69087"/>
                  </a:moveTo>
                  <a:lnTo>
                    <a:pt x="2680208" y="69087"/>
                  </a:lnTo>
                  <a:lnTo>
                    <a:pt x="2703945" y="71205"/>
                  </a:lnTo>
                  <a:lnTo>
                    <a:pt x="2725229" y="77549"/>
                  </a:lnTo>
                  <a:lnTo>
                    <a:pt x="2760345" y="102869"/>
                  </a:lnTo>
                  <a:lnTo>
                    <a:pt x="2783030" y="145526"/>
                  </a:lnTo>
                  <a:lnTo>
                    <a:pt x="2790571" y="205612"/>
                  </a:lnTo>
                  <a:lnTo>
                    <a:pt x="2788622" y="238230"/>
                  </a:lnTo>
                  <a:lnTo>
                    <a:pt x="2773104" y="290462"/>
                  </a:lnTo>
                  <a:lnTo>
                    <a:pt x="2742983" y="325268"/>
                  </a:lnTo>
                  <a:lnTo>
                    <a:pt x="2703308" y="342743"/>
                  </a:lnTo>
                  <a:lnTo>
                    <a:pt x="2680208" y="344931"/>
                  </a:lnTo>
                  <a:lnTo>
                    <a:pt x="2832380" y="344931"/>
                  </a:lnTo>
                  <a:lnTo>
                    <a:pt x="2844508" y="329176"/>
                  </a:lnTo>
                  <a:lnTo>
                    <a:pt x="2860976" y="293909"/>
                  </a:lnTo>
                  <a:lnTo>
                    <a:pt x="2870848" y="253357"/>
                  </a:lnTo>
                  <a:lnTo>
                    <a:pt x="2874137" y="207517"/>
                  </a:lnTo>
                  <a:lnTo>
                    <a:pt x="2870807" y="161323"/>
                  </a:lnTo>
                  <a:lnTo>
                    <a:pt x="2860833" y="120475"/>
                  </a:lnTo>
                  <a:lnTo>
                    <a:pt x="2844240" y="84984"/>
                  </a:lnTo>
                  <a:lnTo>
                    <a:pt x="2832001" y="69087"/>
                  </a:lnTo>
                  <a:close/>
                </a:path>
                <a:path w="3255645" h="414019">
                  <a:moveTo>
                    <a:pt x="3016757" y="6730"/>
                  </a:moveTo>
                  <a:lnTo>
                    <a:pt x="2935986" y="6730"/>
                  </a:lnTo>
                  <a:lnTo>
                    <a:pt x="2936110" y="228218"/>
                  </a:lnTo>
                  <a:lnTo>
                    <a:pt x="2937970" y="279336"/>
                  </a:lnTo>
                  <a:lnTo>
                    <a:pt x="2943860" y="321944"/>
                  </a:lnTo>
                  <a:lnTo>
                    <a:pt x="2966593" y="366267"/>
                  </a:lnTo>
                  <a:lnTo>
                    <a:pt x="2999329" y="393592"/>
                  </a:lnTo>
                  <a:lnTo>
                    <a:pt x="3049920" y="410686"/>
                  </a:lnTo>
                  <a:lnTo>
                    <a:pt x="3100324" y="414019"/>
                  </a:lnTo>
                  <a:lnTo>
                    <a:pt x="3122995" y="413258"/>
                  </a:lnTo>
                  <a:lnTo>
                    <a:pt x="3161528" y="407162"/>
                  </a:lnTo>
                  <a:lnTo>
                    <a:pt x="3203924" y="387556"/>
                  </a:lnTo>
                  <a:lnTo>
                    <a:pt x="3232622" y="358348"/>
                  </a:lnTo>
                  <a:lnTo>
                    <a:pt x="3239945" y="344931"/>
                  </a:lnTo>
                  <a:lnTo>
                    <a:pt x="3097911" y="344931"/>
                  </a:lnTo>
                  <a:lnTo>
                    <a:pt x="3081861" y="343983"/>
                  </a:lnTo>
                  <a:lnTo>
                    <a:pt x="3044571" y="329946"/>
                  </a:lnTo>
                  <a:lnTo>
                    <a:pt x="3019805" y="290575"/>
                  </a:lnTo>
                  <a:lnTo>
                    <a:pt x="3016948" y="247177"/>
                  </a:lnTo>
                  <a:lnTo>
                    <a:pt x="3016795" y="228218"/>
                  </a:lnTo>
                  <a:lnTo>
                    <a:pt x="3016757" y="6730"/>
                  </a:lnTo>
                  <a:close/>
                </a:path>
                <a:path w="3255645" h="414019">
                  <a:moveTo>
                    <a:pt x="3255264" y="6730"/>
                  </a:moveTo>
                  <a:lnTo>
                    <a:pt x="3174365" y="6730"/>
                  </a:lnTo>
                  <a:lnTo>
                    <a:pt x="3174365" y="228218"/>
                  </a:lnTo>
                  <a:lnTo>
                    <a:pt x="3174179" y="247177"/>
                  </a:lnTo>
                  <a:lnTo>
                    <a:pt x="3170809" y="296290"/>
                  </a:lnTo>
                  <a:lnTo>
                    <a:pt x="3149727" y="330835"/>
                  </a:lnTo>
                  <a:lnTo>
                    <a:pt x="3097911" y="344931"/>
                  </a:lnTo>
                  <a:lnTo>
                    <a:pt x="3239945" y="344931"/>
                  </a:lnTo>
                  <a:lnTo>
                    <a:pt x="3251513" y="301392"/>
                  </a:lnTo>
                  <a:lnTo>
                    <a:pt x="3254775" y="251900"/>
                  </a:lnTo>
                  <a:lnTo>
                    <a:pt x="3255222" y="220344"/>
                  </a:lnTo>
                  <a:lnTo>
                    <a:pt x="3255264" y="6730"/>
                  </a:lnTo>
                  <a:close/>
                </a:path>
                <a:path w="3255645" h="414019">
                  <a:moveTo>
                    <a:pt x="2181987" y="6730"/>
                  </a:moveTo>
                  <a:lnTo>
                    <a:pt x="2087245" y="6730"/>
                  </a:lnTo>
                  <a:lnTo>
                    <a:pt x="2233930" y="238633"/>
                  </a:lnTo>
                  <a:lnTo>
                    <a:pt x="2233930" y="407162"/>
                  </a:lnTo>
                  <a:lnTo>
                    <a:pt x="2314448" y="407162"/>
                  </a:lnTo>
                  <a:lnTo>
                    <a:pt x="2314448" y="239140"/>
                  </a:lnTo>
                  <a:lnTo>
                    <a:pt x="2361260" y="165226"/>
                  </a:lnTo>
                  <a:lnTo>
                    <a:pt x="2276221" y="165226"/>
                  </a:lnTo>
                  <a:lnTo>
                    <a:pt x="2181987" y="6730"/>
                  </a:lnTo>
                  <a:close/>
                </a:path>
                <a:path w="3255645" h="414019">
                  <a:moveTo>
                    <a:pt x="2461641" y="6730"/>
                  </a:moveTo>
                  <a:lnTo>
                    <a:pt x="2368550" y="6730"/>
                  </a:lnTo>
                  <a:lnTo>
                    <a:pt x="2276221" y="165226"/>
                  </a:lnTo>
                  <a:lnTo>
                    <a:pt x="2361260" y="165226"/>
                  </a:lnTo>
                  <a:lnTo>
                    <a:pt x="2461641" y="6730"/>
                  </a:lnTo>
                  <a:close/>
                </a:path>
                <a:path w="3255645" h="414019">
                  <a:moveTo>
                    <a:pt x="1663573" y="6730"/>
                  </a:moveTo>
                  <a:lnTo>
                    <a:pt x="1582801" y="6730"/>
                  </a:lnTo>
                  <a:lnTo>
                    <a:pt x="1582801" y="407162"/>
                  </a:lnTo>
                  <a:lnTo>
                    <a:pt x="1663573" y="407162"/>
                  </a:lnTo>
                  <a:lnTo>
                    <a:pt x="1663573" y="286130"/>
                  </a:lnTo>
                  <a:lnTo>
                    <a:pt x="1729105" y="219201"/>
                  </a:lnTo>
                  <a:lnTo>
                    <a:pt x="1821585" y="219201"/>
                  </a:lnTo>
                  <a:lnTo>
                    <a:pt x="1799053" y="184530"/>
                  </a:lnTo>
                  <a:lnTo>
                    <a:pt x="1663573" y="184530"/>
                  </a:lnTo>
                  <a:lnTo>
                    <a:pt x="1663573" y="6730"/>
                  </a:lnTo>
                  <a:close/>
                </a:path>
                <a:path w="3255645" h="414019">
                  <a:moveTo>
                    <a:pt x="1821585" y="219201"/>
                  </a:moveTo>
                  <a:lnTo>
                    <a:pt x="1729105" y="219201"/>
                  </a:lnTo>
                  <a:lnTo>
                    <a:pt x="1839214" y="407162"/>
                  </a:lnTo>
                  <a:lnTo>
                    <a:pt x="1943735" y="407162"/>
                  </a:lnTo>
                  <a:lnTo>
                    <a:pt x="1821585" y="219201"/>
                  </a:lnTo>
                  <a:close/>
                </a:path>
                <a:path w="3255645" h="414019">
                  <a:moveTo>
                    <a:pt x="1935607" y="6730"/>
                  </a:moveTo>
                  <a:lnTo>
                    <a:pt x="1826895" y="6730"/>
                  </a:lnTo>
                  <a:lnTo>
                    <a:pt x="1663573" y="184530"/>
                  </a:lnTo>
                  <a:lnTo>
                    <a:pt x="1799053" y="184530"/>
                  </a:lnTo>
                  <a:lnTo>
                    <a:pt x="1784858" y="162687"/>
                  </a:lnTo>
                  <a:lnTo>
                    <a:pt x="1935607" y="6730"/>
                  </a:lnTo>
                  <a:close/>
                </a:path>
                <a:path w="3255645" h="414019">
                  <a:moveTo>
                    <a:pt x="1257300" y="6730"/>
                  </a:moveTo>
                  <a:lnTo>
                    <a:pt x="1178560" y="6730"/>
                  </a:lnTo>
                  <a:lnTo>
                    <a:pt x="1178560" y="407162"/>
                  </a:lnTo>
                  <a:lnTo>
                    <a:pt x="1253744" y="407162"/>
                  </a:lnTo>
                  <a:lnTo>
                    <a:pt x="1253744" y="146050"/>
                  </a:lnTo>
                  <a:lnTo>
                    <a:pt x="1342637" y="146050"/>
                  </a:lnTo>
                  <a:lnTo>
                    <a:pt x="1257300" y="6730"/>
                  </a:lnTo>
                  <a:close/>
                </a:path>
                <a:path w="3255645" h="414019">
                  <a:moveTo>
                    <a:pt x="1342637" y="146050"/>
                  </a:moveTo>
                  <a:lnTo>
                    <a:pt x="1253744" y="146050"/>
                  </a:lnTo>
                  <a:lnTo>
                    <a:pt x="1415161" y="407162"/>
                  </a:lnTo>
                  <a:lnTo>
                    <a:pt x="1496187" y="407162"/>
                  </a:lnTo>
                  <a:lnTo>
                    <a:pt x="1496187" y="274192"/>
                  </a:lnTo>
                  <a:lnTo>
                    <a:pt x="1421130" y="274192"/>
                  </a:lnTo>
                  <a:lnTo>
                    <a:pt x="1342637" y="146050"/>
                  </a:lnTo>
                  <a:close/>
                </a:path>
                <a:path w="3255645" h="414019">
                  <a:moveTo>
                    <a:pt x="1496187" y="6730"/>
                  </a:moveTo>
                  <a:lnTo>
                    <a:pt x="1421130" y="6730"/>
                  </a:lnTo>
                  <a:lnTo>
                    <a:pt x="1421130" y="274192"/>
                  </a:lnTo>
                  <a:lnTo>
                    <a:pt x="1496187" y="274192"/>
                  </a:lnTo>
                  <a:lnTo>
                    <a:pt x="1496187" y="6730"/>
                  </a:lnTo>
                  <a:close/>
                </a:path>
                <a:path w="3255645" h="414019">
                  <a:moveTo>
                    <a:pt x="451231" y="6730"/>
                  </a:moveTo>
                  <a:lnTo>
                    <a:pt x="370332" y="6730"/>
                  </a:lnTo>
                  <a:lnTo>
                    <a:pt x="370332" y="407162"/>
                  </a:lnTo>
                  <a:lnTo>
                    <a:pt x="451231" y="407162"/>
                  </a:lnTo>
                  <a:lnTo>
                    <a:pt x="451231" y="232028"/>
                  </a:lnTo>
                  <a:lnTo>
                    <a:pt x="690372" y="232028"/>
                  </a:lnTo>
                  <a:lnTo>
                    <a:pt x="690372" y="164337"/>
                  </a:lnTo>
                  <a:lnTo>
                    <a:pt x="451231" y="164337"/>
                  </a:lnTo>
                  <a:lnTo>
                    <a:pt x="451231" y="6730"/>
                  </a:lnTo>
                  <a:close/>
                </a:path>
                <a:path w="3255645" h="414019">
                  <a:moveTo>
                    <a:pt x="690372" y="232028"/>
                  </a:moveTo>
                  <a:lnTo>
                    <a:pt x="609600" y="232028"/>
                  </a:lnTo>
                  <a:lnTo>
                    <a:pt x="609600" y="407162"/>
                  </a:lnTo>
                  <a:lnTo>
                    <a:pt x="690372" y="407162"/>
                  </a:lnTo>
                  <a:lnTo>
                    <a:pt x="690372" y="232028"/>
                  </a:lnTo>
                  <a:close/>
                </a:path>
                <a:path w="3255645" h="414019">
                  <a:moveTo>
                    <a:pt x="690372" y="6730"/>
                  </a:moveTo>
                  <a:lnTo>
                    <a:pt x="609600" y="6730"/>
                  </a:lnTo>
                  <a:lnTo>
                    <a:pt x="609600" y="164337"/>
                  </a:lnTo>
                  <a:lnTo>
                    <a:pt x="690372" y="164337"/>
                  </a:lnTo>
                  <a:lnTo>
                    <a:pt x="690372" y="6730"/>
                  </a:lnTo>
                  <a:close/>
                </a:path>
                <a:path w="3255645" h="414019">
                  <a:moveTo>
                    <a:pt x="199644" y="74549"/>
                  </a:moveTo>
                  <a:lnTo>
                    <a:pt x="118872" y="74549"/>
                  </a:lnTo>
                  <a:lnTo>
                    <a:pt x="118872" y="407162"/>
                  </a:lnTo>
                  <a:lnTo>
                    <a:pt x="199644" y="407162"/>
                  </a:lnTo>
                  <a:lnTo>
                    <a:pt x="199644" y="74549"/>
                  </a:lnTo>
                  <a:close/>
                </a:path>
                <a:path w="3255645" h="414019">
                  <a:moveTo>
                    <a:pt x="318135" y="6730"/>
                  </a:moveTo>
                  <a:lnTo>
                    <a:pt x="0" y="6730"/>
                  </a:lnTo>
                  <a:lnTo>
                    <a:pt x="0" y="74549"/>
                  </a:lnTo>
                  <a:lnTo>
                    <a:pt x="318135" y="74549"/>
                  </a:lnTo>
                  <a:lnTo>
                    <a:pt x="318135" y="6730"/>
                  </a:lnTo>
                  <a:close/>
                </a:path>
              </a:pathLst>
            </a:custGeom>
            <a:solidFill>
              <a:srgbClr val="5B9BD4"/>
            </a:solidFill>
          </p:spPr>
          <p:txBody>
            <a:bodyPr wrap="square" lIns="0" tIns="0" rIns="0" bIns="0" rtlCol="0"/>
            <a:lstStyle/>
            <a:p>
              <a:endParaRPr/>
            </a:p>
          </p:txBody>
        </p:sp>
        <p:sp>
          <p:nvSpPr>
            <p:cNvPr id="5" name="object 5"/>
            <p:cNvSpPr/>
            <p:nvPr/>
          </p:nvSpPr>
          <p:spPr>
            <a:xfrm>
              <a:off x="3699128" y="1015110"/>
              <a:ext cx="3255645" cy="414020"/>
            </a:xfrm>
            <a:custGeom>
              <a:avLst/>
              <a:gdLst/>
              <a:ahLst/>
              <a:cxnLst/>
              <a:rect l="l" t="t" r="r" b="b"/>
              <a:pathLst>
                <a:path w="3255645" h="414019">
                  <a:moveTo>
                    <a:pt x="931037" y="100202"/>
                  </a:moveTo>
                  <a:lnTo>
                    <a:pt x="876935" y="248792"/>
                  </a:lnTo>
                  <a:lnTo>
                    <a:pt x="986155" y="248792"/>
                  </a:lnTo>
                  <a:lnTo>
                    <a:pt x="931037" y="100202"/>
                  </a:lnTo>
                  <a:close/>
                </a:path>
                <a:path w="3255645" h="414019">
                  <a:moveTo>
                    <a:pt x="2680208" y="69087"/>
                  </a:moveTo>
                  <a:lnTo>
                    <a:pt x="2635091" y="77660"/>
                  </a:lnTo>
                  <a:lnTo>
                    <a:pt x="2599690" y="103377"/>
                  </a:lnTo>
                  <a:lnTo>
                    <a:pt x="2576718" y="146288"/>
                  </a:lnTo>
                  <a:lnTo>
                    <a:pt x="2569083" y="206628"/>
                  </a:lnTo>
                  <a:lnTo>
                    <a:pt x="2571037" y="238583"/>
                  </a:lnTo>
                  <a:lnTo>
                    <a:pt x="2586710" y="290157"/>
                  </a:lnTo>
                  <a:lnTo>
                    <a:pt x="2617217" y="325108"/>
                  </a:lnTo>
                  <a:lnTo>
                    <a:pt x="2657084" y="342721"/>
                  </a:lnTo>
                  <a:lnTo>
                    <a:pt x="2680208" y="344931"/>
                  </a:lnTo>
                  <a:lnTo>
                    <a:pt x="2703308" y="342743"/>
                  </a:lnTo>
                  <a:lnTo>
                    <a:pt x="2742983" y="325268"/>
                  </a:lnTo>
                  <a:lnTo>
                    <a:pt x="2773104" y="290462"/>
                  </a:lnTo>
                  <a:lnTo>
                    <a:pt x="2788622" y="238230"/>
                  </a:lnTo>
                  <a:lnTo>
                    <a:pt x="2790571" y="205612"/>
                  </a:lnTo>
                  <a:lnTo>
                    <a:pt x="2788687" y="173396"/>
                  </a:lnTo>
                  <a:lnTo>
                    <a:pt x="2773586" y="122013"/>
                  </a:lnTo>
                  <a:lnTo>
                    <a:pt x="2744037" y="88108"/>
                  </a:lnTo>
                  <a:lnTo>
                    <a:pt x="2703945" y="71205"/>
                  </a:lnTo>
                  <a:lnTo>
                    <a:pt x="2680208" y="69087"/>
                  </a:lnTo>
                  <a:close/>
                </a:path>
                <a:path w="3255645" h="414019">
                  <a:moveTo>
                    <a:pt x="2935986" y="6730"/>
                  </a:moveTo>
                  <a:lnTo>
                    <a:pt x="3016757" y="6730"/>
                  </a:lnTo>
                  <a:lnTo>
                    <a:pt x="3016757" y="223647"/>
                  </a:lnTo>
                  <a:lnTo>
                    <a:pt x="3016948" y="247177"/>
                  </a:lnTo>
                  <a:lnTo>
                    <a:pt x="3019805" y="290575"/>
                  </a:lnTo>
                  <a:lnTo>
                    <a:pt x="3044571" y="329946"/>
                  </a:lnTo>
                  <a:lnTo>
                    <a:pt x="3081861" y="343983"/>
                  </a:lnTo>
                  <a:lnTo>
                    <a:pt x="3097911" y="344931"/>
                  </a:lnTo>
                  <a:lnTo>
                    <a:pt x="3114079" y="344050"/>
                  </a:lnTo>
                  <a:lnTo>
                    <a:pt x="3157610" y="323383"/>
                  </a:lnTo>
                  <a:lnTo>
                    <a:pt x="3172382" y="284333"/>
                  </a:lnTo>
                  <a:lnTo>
                    <a:pt x="3174365" y="228218"/>
                  </a:lnTo>
                  <a:lnTo>
                    <a:pt x="3174365" y="6730"/>
                  </a:lnTo>
                  <a:lnTo>
                    <a:pt x="3255264" y="6730"/>
                  </a:lnTo>
                  <a:lnTo>
                    <a:pt x="3255264" y="217042"/>
                  </a:lnTo>
                  <a:lnTo>
                    <a:pt x="3254839" y="250477"/>
                  </a:lnTo>
                  <a:lnTo>
                    <a:pt x="3251513" y="301392"/>
                  </a:lnTo>
                  <a:lnTo>
                    <a:pt x="3239357" y="346376"/>
                  </a:lnTo>
                  <a:lnTo>
                    <a:pt x="3214953" y="378878"/>
                  </a:lnTo>
                  <a:lnTo>
                    <a:pt x="3177413" y="401827"/>
                  </a:lnTo>
                  <a:lnTo>
                    <a:pt x="3122995" y="413258"/>
                  </a:lnTo>
                  <a:lnTo>
                    <a:pt x="3100324" y="414019"/>
                  </a:lnTo>
                  <a:lnTo>
                    <a:pt x="3073390" y="413186"/>
                  </a:lnTo>
                  <a:lnTo>
                    <a:pt x="3029904" y="406519"/>
                  </a:lnTo>
                  <a:lnTo>
                    <a:pt x="2986865" y="385476"/>
                  </a:lnTo>
                  <a:lnTo>
                    <a:pt x="2958683" y="355574"/>
                  </a:lnTo>
                  <a:lnTo>
                    <a:pt x="2940432" y="302676"/>
                  </a:lnTo>
                  <a:lnTo>
                    <a:pt x="2936484" y="251900"/>
                  </a:lnTo>
                  <a:lnTo>
                    <a:pt x="2935986" y="220344"/>
                  </a:lnTo>
                  <a:lnTo>
                    <a:pt x="2935986" y="6730"/>
                  </a:lnTo>
                  <a:close/>
                </a:path>
                <a:path w="3255645" h="414019">
                  <a:moveTo>
                    <a:pt x="2087245" y="6730"/>
                  </a:moveTo>
                  <a:lnTo>
                    <a:pt x="2181987" y="6730"/>
                  </a:lnTo>
                  <a:lnTo>
                    <a:pt x="2276221" y="165226"/>
                  </a:lnTo>
                  <a:lnTo>
                    <a:pt x="2368550" y="6730"/>
                  </a:lnTo>
                  <a:lnTo>
                    <a:pt x="2461641" y="6730"/>
                  </a:lnTo>
                  <a:lnTo>
                    <a:pt x="2314448" y="239140"/>
                  </a:lnTo>
                  <a:lnTo>
                    <a:pt x="2314448" y="407162"/>
                  </a:lnTo>
                  <a:lnTo>
                    <a:pt x="2233930" y="407162"/>
                  </a:lnTo>
                  <a:lnTo>
                    <a:pt x="2233930" y="238633"/>
                  </a:lnTo>
                  <a:lnTo>
                    <a:pt x="2087245" y="6730"/>
                  </a:lnTo>
                  <a:close/>
                </a:path>
                <a:path w="3255645" h="414019">
                  <a:moveTo>
                    <a:pt x="1582801" y="6730"/>
                  </a:moveTo>
                  <a:lnTo>
                    <a:pt x="1663573" y="6730"/>
                  </a:lnTo>
                  <a:lnTo>
                    <a:pt x="1663573" y="184530"/>
                  </a:lnTo>
                  <a:lnTo>
                    <a:pt x="1826895" y="6730"/>
                  </a:lnTo>
                  <a:lnTo>
                    <a:pt x="1935607" y="6730"/>
                  </a:lnTo>
                  <a:lnTo>
                    <a:pt x="1784858" y="162687"/>
                  </a:lnTo>
                  <a:lnTo>
                    <a:pt x="1943735" y="407162"/>
                  </a:lnTo>
                  <a:lnTo>
                    <a:pt x="1839214" y="407162"/>
                  </a:lnTo>
                  <a:lnTo>
                    <a:pt x="1729105" y="219201"/>
                  </a:lnTo>
                  <a:lnTo>
                    <a:pt x="1663573" y="286130"/>
                  </a:lnTo>
                  <a:lnTo>
                    <a:pt x="1663573" y="407162"/>
                  </a:lnTo>
                  <a:lnTo>
                    <a:pt x="1582801" y="407162"/>
                  </a:lnTo>
                  <a:lnTo>
                    <a:pt x="1582801" y="6730"/>
                  </a:lnTo>
                  <a:close/>
                </a:path>
                <a:path w="3255645" h="414019">
                  <a:moveTo>
                    <a:pt x="1178560" y="6730"/>
                  </a:moveTo>
                  <a:lnTo>
                    <a:pt x="1257300" y="6730"/>
                  </a:lnTo>
                  <a:lnTo>
                    <a:pt x="1421130" y="274192"/>
                  </a:lnTo>
                  <a:lnTo>
                    <a:pt x="1421130" y="6730"/>
                  </a:lnTo>
                  <a:lnTo>
                    <a:pt x="1496187" y="6730"/>
                  </a:lnTo>
                  <a:lnTo>
                    <a:pt x="1496187" y="407162"/>
                  </a:lnTo>
                  <a:lnTo>
                    <a:pt x="1415161" y="407162"/>
                  </a:lnTo>
                  <a:lnTo>
                    <a:pt x="1253744" y="146050"/>
                  </a:lnTo>
                  <a:lnTo>
                    <a:pt x="1253744" y="407162"/>
                  </a:lnTo>
                  <a:lnTo>
                    <a:pt x="1178560" y="407162"/>
                  </a:lnTo>
                  <a:lnTo>
                    <a:pt x="1178560" y="6730"/>
                  </a:lnTo>
                  <a:close/>
                </a:path>
                <a:path w="3255645" h="414019">
                  <a:moveTo>
                    <a:pt x="889254" y="6730"/>
                  </a:moveTo>
                  <a:lnTo>
                    <a:pt x="974725" y="6730"/>
                  </a:lnTo>
                  <a:lnTo>
                    <a:pt x="1134999" y="407162"/>
                  </a:lnTo>
                  <a:lnTo>
                    <a:pt x="1046988" y="407162"/>
                  </a:lnTo>
                  <a:lnTo>
                    <a:pt x="1012063" y="316229"/>
                  </a:lnTo>
                  <a:lnTo>
                    <a:pt x="852043" y="316229"/>
                  </a:lnTo>
                  <a:lnTo>
                    <a:pt x="819023" y="407162"/>
                  </a:lnTo>
                  <a:lnTo>
                    <a:pt x="733298" y="407162"/>
                  </a:lnTo>
                  <a:lnTo>
                    <a:pt x="889254" y="6730"/>
                  </a:lnTo>
                  <a:close/>
                </a:path>
                <a:path w="3255645" h="414019">
                  <a:moveTo>
                    <a:pt x="370332" y="6730"/>
                  </a:moveTo>
                  <a:lnTo>
                    <a:pt x="451231" y="6730"/>
                  </a:lnTo>
                  <a:lnTo>
                    <a:pt x="451231" y="164337"/>
                  </a:lnTo>
                  <a:lnTo>
                    <a:pt x="609600" y="164337"/>
                  </a:lnTo>
                  <a:lnTo>
                    <a:pt x="609600" y="6730"/>
                  </a:lnTo>
                  <a:lnTo>
                    <a:pt x="690372" y="6730"/>
                  </a:lnTo>
                  <a:lnTo>
                    <a:pt x="690372" y="407162"/>
                  </a:lnTo>
                  <a:lnTo>
                    <a:pt x="609600" y="407162"/>
                  </a:lnTo>
                  <a:lnTo>
                    <a:pt x="609600" y="232028"/>
                  </a:lnTo>
                  <a:lnTo>
                    <a:pt x="451231" y="232028"/>
                  </a:lnTo>
                  <a:lnTo>
                    <a:pt x="451231" y="407162"/>
                  </a:lnTo>
                  <a:lnTo>
                    <a:pt x="370332" y="407162"/>
                  </a:lnTo>
                  <a:lnTo>
                    <a:pt x="370332" y="6730"/>
                  </a:lnTo>
                  <a:close/>
                </a:path>
                <a:path w="3255645" h="414019">
                  <a:moveTo>
                    <a:pt x="0" y="6730"/>
                  </a:moveTo>
                  <a:lnTo>
                    <a:pt x="318135" y="6730"/>
                  </a:lnTo>
                  <a:lnTo>
                    <a:pt x="318135" y="74549"/>
                  </a:lnTo>
                  <a:lnTo>
                    <a:pt x="199644" y="74549"/>
                  </a:lnTo>
                  <a:lnTo>
                    <a:pt x="199644" y="407162"/>
                  </a:lnTo>
                  <a:lnTo>
                    <a:pt x="118872" y="407162"/>
                  </a:lnTo>
                  <a:lnTo>
                    <a:pt x="118872" y="74549"/>
                  </a:lnTo>
                  <a:lnTo>
                    <a:pt x="0" y="74549"/>
                  </a:lnTo>
                  <a:lnTo>
                    <a:pt x="0" y="6730"/>
                  </a:lnTo>
                  <a:close/>
                </a:path>
                <a:path w="3255645" h="414019">
                  <a:moveTo>
                    <a:pt x="2679446" y="0"/>
                  </a:moveTo>
                  <a:lnTo>
                    <a:pt x="2721449" y="3428"/>
                  </a:lnTo>
                  <a:lnTo>
                    <a:pt x="2759059" y="13715"/>
                  </a:lnTo>
                  <a:lnTo>
                    <a:pt x="2821051" y="54863"/>
                  </a:lnTo>
                  <a:lnTo>
                    <a:pt x="2860833" y="120475"/>
                  </a:lnTo>
                  <a:lnTo>
                    <a:pt x="2870807" y="161323"/>
                  </a:lnTo>
                  <a:lnTo>
                    <a:pt x="2874137" y="207517"/>
                  </a:lnTo>
                  <a:lnTo>
                    <a:pt x="2870848" y="253357"/>
                  </a:lnTo>
                  <a:lnTo>
                    <a:pt x="2860976" y="293909"/>
                  </a:lnTo>
                  <a:lnTo>
                    <a:pt x="2844508" y="329176"/>
                  </a:lnTo>
                  <a:lnTo>
                    <a:pt x="2792833" y="383158"/>
                  </a:lnTo>
                  <a:lnTo>
                    <a:pt x="2722348" y="410590"/>
                  </a:lnTo>
                  <a:lnTo>
                    <a:pt x="2680462" y="414019"/>
                  </a:lnTo>
                  <a:lnTo>
                    <a:pt x="2638095" y="410614"/>
                  </a:lnTo>
                  <a:lnTo>
                    <a:pt x="2600325" y="400399"/>
                  </a:lnTo>
                  <a:lnTo>
                    <a:pt x="2538476" y="359537"/>
                  </a:lnTo>
                  <a:lnTo>
                    <a:pt x="2498931" y="294766"/>
                  </a:lnTo>
                  <a:lnTo>
                    <a:pt x="2489059" y="254666"/>
                  </a:lnTo>
                  <a:lnTo>
                    <a:pt x="2485771" y="209423"/>
                  </a:lnTo>
                  <a:lnTo>
                    <a:pt x="2486914" y="180064"/>
                  </a:lnTo>
                  <a:lnTo>
                    <a:pt x="2496057" y="128680"/>
                  </a:lnTo>
                  <a:lnTo>
                    <a:pt x="2511536" y="91821"/>
                  </a:lnTo>
                  <a:lnTo>
                    <a:pt x="2541397" y="51815"/>
                  </a:lnTo>
                  <a:lnTo>
                    <a:pt x="2579294" y="22437"/>
                  </a:lnTo>
                  <a:lnTo>
                    <a:pt x="2633408" y="3921"/>
                  </a:lnTo>
                  <a:lnTo>
                    <a:pt x="2679446" y="0"/>
                  </a:lnTo>
                  <a:close/>
                </a:path>
              </a:pathLst>
            </a:custGeom>
            <a:ln w="9144">
              <a:solidFill>
                <a:srgbClr val="CE9500"/>
              </a:solidFill>
            </a:ln>
          </p:spPr>
          <p:txBody>
            <a:bodyPr wrap="square" lIns="0" tIns="0" rIns="0" bIns="0" rtlCol="0"/>
            <a:lstStyle/>
            <a:p>
              <a:endParaRPr/>
            </a:p>
          </p:txBody>
        </p:sp>
        <p:sp>
          <p:nvSpPr>
            <p:cNvPr id="6" name="object 6"/>
            <p:cNvSpPr/>
            <p:nvPr/>
          </p:nvSpPr>
          <p:spPr>
            <a:xfrm>
              <a:off x="2083307" y="1681098"/>
              <a:ext cx="5211318" cy="82969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322724" y="2087826"/>
              <a:ext cx="98488" cy="24468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332725" y="1692465"/>
              <a:ext cx="81280" cy="400685"/>
            </a:xfrm>
            <a:custGeom>
              <a:avLst/>
              <a:gdLst/>
              <a:ahLst/>
              <a:cxnLst/>
              <a:rect l="l" t="t" r="r" b="b"/>
              <a:pathLst>
                <a:path w="81279" h="400685">
                  <a:moveTo>
                    <a:pt x="80838" y="0"/>
                  </a:moveTo>
                  <a:lnTo>
                    <a:pt x="0" y="0"/>
                  </a:lnTo>
                  <a:lnTo>
                    <a:pt x="0" y="400367"/>
                  </a:lnTo>
                  <a:lnTo>
                    <a:pt x="80838" y="400367"/>
                  </a:lnTo>
                  <a:lnTo>
                    <a:pt x="80838" y="0"/>
                  </a:lnTo>
                  <a:close/>
                </a:path>
              </a:pathLst>
            </a:custGeom>
            <a:solidFill>
              <a:srgbClr val="5B9BD4"/>
            </a:solidFill>
          </p:spPr>
          <p:txBody>
            <a:bodyPr wrap="square" lIns="0" tIns="0" rIns="0" bIns="0" rtlCol="0"/>
            <a:lstStyle/>
            <a:p>
              <a:endParaRPr/>
            </a:p>
          </p:txBody>
        </p:sp>
        <p:sp>
          <p:nvSpPr>
            <p:cNvPr id="9" name="object 9"/>
            <p:cNvSpPr/>
            <p:nvPr/>
          </p:nvSpPr>
          <p:spPr>
            <a:xfrm>
              <a:off x="7332725" y="1692465"/>
              <a:ext cx="81280" cy="400685"/>
            </a:xfrm>
            <a:custGeom>
              <a:avLst/>
              <a:gdLst/>
              <a:ahLst/>
              <a:cxnLst/>
              <a:rect l="l" t="t" r="r" b="b"/>
              <a:pathLst>
                <a:path w="81279" h="400685">
                  <a:moveTo>
                    <a:pt x="0" y="400367"/>
                  </a:moveTo>
                  <a:lnTo>
                    <a:pt x="80838" y="400367"/>
                  </a:lnTo>
                  <a:lnTo>
                    <a:pt x="80838" y="0"/>
                  </a:lnTo>
                  <a:lnTo>
                    <a:pt x="0" y="0"/>
                  </a:lnTo>
                  <a:lnTo>
                    <a:pt x="0" y="400367"/>
                  </a:lnTo>
                  <a:close/>
                </a:path>
              </a:pathLst>
            </a:custGeom>
            <a:ln w="9144">
              <a:solidFill>
                <a:srgbClr val="CE9500"/>
              </a:solidFill>
            </a:ln>
          </p:spPr>
          <p:txBody>
            <a:bodyPr wrap="square" lIns="0" tIns="0" rIns="0" bIns="0" rtlCol="0"/>
            <a:lstStyle/>
            <a:p>
              <a:endParaRPr/>
            </a:p>
          </p:txBody>
        </p:sp>
        <p:sp>
          <p:nvSpPr>
            <p:cNvPr id="10" name="object 10"/>
            <p:cNvSpPr/>
            <p:nvPr/>
          </p:nvSpPr>
          <p:spPr>
            <a:xfrm>
              <a:off x="7464547" y="2087855"/>
              <a:ext cx="790198" cy="245574"/>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474204" y="1685670"/>
              <a:ext cx="769620" cy="414020"/>
            </a:xfrm>
            <a:custGeom>
              <a:avLst/>
              <a:gdLst/>
              <a:ahLst/>
              <a:cxnLst/>
              <a:rect l="l" t="t" r="r" b="b"/>
              <a:pathLst>
                <a:path w="769620" h="414019">
                  <a:moveTo>
                    <a:pt x="193675" y="0"/>
                  </a:moveTo>
                  <a:lnTo>
                    <a:pt x="147637" y="3921"/>
                  </a:lnTo>
                  <a:lnTo>
                    <a:pt x="107315" y="15748"/>
                  </a:lnTo>
                  <a:lnTo>
                    <a:pt x="67702" y="40483"/>
                  </a:lnTo>
                  <a:lnTo>
                    <a:pt x="34480" y="77723"/>
                  </a:lnTo>
                  <a:lnTo>
                    <a:pt x="10287" y="128680"/>
                  </a:lnTo>
                  <a:lnTo>
                    <a:pt x="1143" y="180064"/>
                  </a:lnTo>
                  <a:lnTo>
                    <a:pt x="0" y="209423"/>
                  </a:lnTo>
                  <a:lnTo>
                    <a:pt x="3288" y="254666"/>
                  </a:lnTo>
                  <a:lnTo>
                    <a:pt x="13160" y="294766"/>
                  </a:lnTo>
                  <a:lnTo>
                    <a:pt x="29628" y="329723"/>
                  </a:lnTo>
                  <a:lnTo>
                    <a:pt x="81355" y="383373"/>
                  </a:lnTo>
                  <a:lnTo>
                    <a:pt x="152324" y="410614"/>
                  </a:lnTo>
                  <a:lnTo>
                    <a:pt x="194691" y="414019"/>
                  </a:lnTo>
                  <a:lnTo>
                    <a:pt x="236577" y="410590"/>
                  </a:lnTo>
                  <a:lnTo>
                    <a:pt x="274034" y="400303"/>
                  </a:lnTo>
                  <a:lnTo>
                    <a:pt x="307062" y="383158"/>
                  </a:lnTo>
                  <a:lnTo>
                    <a:pt x="335661" y="359155"/>
                  </a:lnTo>
                  <a:lnTo>
                    <a:pt x="346609" y="344931"/>
                  </a:lnTo>
                  <a:lnTo>
                    <a:pt x="194437" y="344931"/>
                  </a:lnTo>
                  <a:lnTo>
                    <a:pt x="171313" y="342721"/>
                  </a:lnTo>
                  <a:lnTo>
                    <a:pt x="131446" y="325108"/>
                  </a:lnTo>
                  <a:lnTo>
                    <a:pt x="100939" y="290157"/>
                  </a:lnTo>
                  <a:lnTo>
                    <a:pt x="85266" y="238583"/>
                  </a:lnTo>
                  <a:lnTo>
                    <a:pt x="83366" y="207517"/>
                  </a:lnTo>
                  <a:lnTo>
                    <a:pt x="83371" y="205612"/>
                  </a:lnTo>
                  <a:lnTo>
                    <a:pt x="90947" y="146288"/>
                  </a:lnTo>
                  <a:lnTo>
                    <a:pt x="113919" y="103377"/>
                  </a:lnTo>
                  <a:lnTo>
                    <a:pt x="149320" y="77660"/>
                  </a:lnTo>
                  <a:lnTo>
                    <a:pt x="194437" y="69087"/>
                  </a:lnTo>
                  <a:lnTo>
                    <a:pt x="346230" y="69087"/>
                  </a:lnTo>
                  <a:lnTo>
                    <a:pt x="335279" y="54863"/>
                  </a:lnTo>
                  <a:lnTo>
                    <a:pt x="306492" y="30861"/>
                  </a:lnTo>
                  <a:lnTo>
                    <a:pt x="273288" y="13715"/>
                  </a:lnTo>
                  <a:lnTo>
                    <a:pt x="235678" y="3428"/>
                  </a:lnTo>
                  <a:lnTo>
                    <a:pt x="193675" y="0"/>
                  </a:lnTo>
                  <a:close/>
                </a:path>
                <a:path w="769620" h="414019">
                  <a:moveTo>
                    <a:pt x="346230" y="69087"/>
                  </a:moveTo>
                  <a:lnTo>
                    <a:pt x="194437" y="69087"/>
                  </a:lnTo>
                  <a:lnTo>
                    <a:pt x="218174" y="71205"/>
                  </a:lnTo>
                  <a:lnTo>
                    <a:pt x="239458" y="77549"/>
                  </a:lnTo>
                  <a:lnTo>
                    <a:pt x="274574" y="102869"/>
                  </a:lnTo>
                  <a:lnTo>
                    <a:pt x="297259" y="145526"/>
                  </a:lnTo>
                  <a:lnTo>
                    <a:pt x="304800" y="205612"/>
                  </a:lnTo>
                  <a:lnTo>
                    <a:pt x="302851" y="238230"/>
                  </a:lnTo>
                  <a:lnTo>
                    <a:pt x="287333" y="290462"/>
                  </a:lnTo>
                  <a:lnTo>
                    <a:pt x="257212" y="325268"/>
                  </a:lnTo>
                  <a:lnTo>
                    <a:pt x="217537" y="342743"/>
                  </a:lnTo>
                  <a:lnTo>
                    <a:pt x="194437" y="344931"/>
                  </a:lnTo>
                  <a:lnTo>
                    <a:pt x="346609" y="344931"/>
                  </a:lnTo>
                  <a:lnTo>
                    <a:pt x="358737" y="329176"/>
                  </a:lnTo>
                  <a:lnTo>
                    <a:pt x="375205" y="293909"/>
                  </a:lnTo>
                  <a:lnTo>
                    <a:pt x="385077" y="253357"/>
                  </a:lnTo>
                  <a:lnTo>
                    <a:pt x="388366" y="207517"/>
                  </a:lnTo>
                  <a:lnTo>
                    <a:pt x="385036" y="161323"/>
                  </a:lnTo>
                  <a:lnTo>
                    <a:pt x="375062" y="120475"/>
                  </a:lnTo>
                  <a:lnTo>
                    <a:pt x="358469" y="84984"/>
                  </a:lnTo>
                  <a:lnTo>
                    <a:pt x="346230" y="69087"/>
                  </a:lnTo>
                  <a:close/>
                </a:path>
                <a:path w="769620" h="414019">
                  <a:moveTo>
                    <a:pt x="530225" y="6730"/>
                  </a:moveTo>
                  <a:lnTo>
                    <a:pt x="451485" y="6730"/>
                  </a:lnTo>
                  <a:lnTo>
                    <a:pt x="451485" y="407162"/>
                  </a:lnTo>
                  <a:lnTo>
                    <a:pt x="526669" y="407162"/>
                  </a:lnTo>
                  <a:lnTo>
                    <a:pt x="526669" y="146050"/>
                  </a:lnTo>
                  <a:lnTo>
                    <a:pt x="615562" y="146050"/>
                  </a:lnTo>
                  <a:lnTo>
                    <a:pt x="530225" y="6730"/>
                  </a:lnTo>
                  <a:close/>
                </a:path>
                <a:path w="769620" h="414019">
                  <a:moveTo>
                    <a:pt x="615562" y="146050"/>
                  </a:moveTo>
                  <a:lnTo>
                    <a:pt x="526669" y="146050"/>
                  </a:lnTo>
                  <a:lnTo>
                    <a:pt x="688086" y="407162"/>
                  </a:lnTo>
                  <a:lnTo>
                    <a:pt x="769112" y="407162"/>
                  </a:lnTo>
                  <a:lnTo>
                    <a:pt x="769112" y="274192"/>
                  </a:lnTo>
                  <a:lnTo>
                    <a:pt x="694054" y="274192"/>
                  </a:lnTo>
                  <a:lnTo>
                    <a:pt x="615562" y="146050"/>
                  </a:lnTo>
                  <a:close/>
                </a:path>
                <a:path w="769620" h="414019">
                  <a:moveTo>
                    <a:pt x="769112" y="6730"/>
                  </a:moveTo>
                  <a:lnTo>
                    <a:pt x="694054" y="6730"/>
                  </a:lnTo>
                  <a:lnTo>
                    <a:pt x="694054" y="274192"/>
                  </a:lnTo>
                  <a:lnTo>
                    <a:pt x="769112" y="274192"/>
                  </a:lnTo>
                  <a:lnTo>
                    <a:pt x="769112" y="6730"/>
                  </a:lnTo>
                  <a:close/>
                </a:path>
              </a:pathLst>
            </a:custGeom>
            <a:solidFill>
              <a:srgbClr val="5B9BD4"/>
            </a:solidFill>
          </p:spPr>
          <p:txBody>
            <a:bodyPr wrap="square" lIns="0" tIns="0" rIns="0" bIns="0" rtlCol="0"/>
            <a:lstStyle/>
            <a:p>
              <a:endParaRPr/>
            </a:p>
          </p:txBody>
        </p:sp>
        <p:sp>
          <p:nvSpPr>
            <p:cNvPr id="12" name="object 12"/>
            <p:cNvSpPr/>
            <p:nvPr/>
          </p:nvSpPr>
          <p:spPr>
            <a:xfrm>
              <a:off x="7474204" y="1685670"/>
              <a:ext cx="769620" cy="414020"/>
            </a:xfrm>
            <a:custGeom>
              <a:avLst/>
              <a:gdLst/>
              <a:ahLst/>
              <a:cxnLst/>
              <a:rect l="l" t="t" r="r" b="b"/>
              <a:pathLst>
                <a:path w="769620" h="414019">
                  <a:moveTo>
                    <a:pt x="194437" y="69087"/>
                  </a:moveTo>
                  <a:lnTo>
                    <a:pt x="149320" y="77660"/>
                  </a:lnTo>
                  <a:lnTo>
                    <a:pt x="113919" y="103377"/>
                  </a:lnTo>
                  <a:lnTo>
                    <a:pt x="90947" y="146288"/>
                  </a:lnTo>
                  <a:lnTo>
                    <a:pt x="83312" y="206628"/>
                  </a:lnTo>
                  <a:lnTo>
                    <a:pt x="85266" y="238583"/>
                  </a:lnTo>
                  <a:lnTo>
                    <a:pt x="100939" y="290157"/>
                  </a:lnTo>
                  <a:lnTo>
                    <a:pt x="131446" y="325108"/>
                  </a:lnTo>
                  <a:lnTo>
                    <a:pt x="171313" y="342721"/>
                  </a:lnTo>
                  <a:lnTo>
                    <a:pt x="194437" y="344931"/>
                  </a:lnTo>
                  <a:lnTo>
                    <a:pt x="217537" y="342743"/>
                  </a:lnTo>
                  <a:lnTo>
                    <a:pt x="257212" y="325268"/>
                  </a:lnTo>
                  <a:lnTo>
                    <a:pt x="287333" y="290462"/>
                  </a:lnTo>
                  <a:lnTo>
                    <a:pt x="302851" y="238230"/>
                  </a:lnTo>
                  <a:lnTo>
                    <a:pt x="304800" y="205612"/>
                  </a:lnTo>
                  <a:lnTo>
                    <a:pt x="302916" y="173396"/>
                  </a:lnTo>
                  <a:lnTo>
                    <a:pt x="287815" y="122013"/>
                  </a:lnTo>
                  <a:lnTo>
                    <a:pt x="258266" y="88108"/>
                  </a:lnTo>
                  <a:lnTo>
                    <a:pt x="218174" y="71205"/>
                  </a:lnTo>
                  <a:lnTo>
                    <a:pt x="194437" y="69087"/>
                  </a:lnTo>
                  <a:close/>
                </a:path>
                <a:path w="769620" h="414019">
                  <a:moveTo>
                    <a:pt x="451485" y="6730"/>
                  </a:moveTo>
                  <a:lnTo>
                    <a:pt x="530225" y="6730"/>
                  </a:lnTo>
                  <a:lnTo>
                    <a:pt x="694054" y="274192"/>
                  </a:lnTo>
                  <a:lnTo>
                    <a:pt x="694054" y="6730"/>
                  </a:lnTo>
                  <a:lnTo>
                    <a:pt x="769112" y="6730"/>
                  </a:lnTo>
                  <a:lnTo>
                    <a:pt x="769112" y="407162"/>
                  </a:lnTo>
                  <a:lnTo>
                    <a:pt x="688086" y="407162"/>
                  </a:lnTo>
                  <a:lnTo>
                    <a:pt x="526669" y="146050"/>
                  </a:lnTo>
                  <a:lnTo>
                    <a:pt x="526669" y="407162"/>
                  </a:lnTo>
                  <a:lnTo>
                    <a:pt x="451485" y="407162"/>
                  </a:lnTo>
                  <a:lnTo>
                    <a:pt x="451485" y="6730"/>
                  </a:lnTo>
                  <a:close/>
                </a:path>
                <a:path w="769620" h="414019">
                  <a:moveTo>
                    <a:pt x="193675" y="0"/>
                  </a:moveTo>
                  <a:lnTo>
                    <a:pt x="235678" y="3428"/>
                  </a:lnTo>
                  <a:lnTo>
                    <a:pt x="273288" y="13715"/>
                  </a:lnTo>
                  <a:lnTo>
                    <a:pt x="335279" y="54863"/>
                  </a:lnTo>
                  <a:lnTo>
                    <a:pt x="375062" y="120475"/>
                  </a:lnTo>
                  <a:lnTo>
                    <a:pt x="385036" y="161323"/>
                  </a:lnTo>
                  <a:lnTo>
                    <a:pt x="388366" y="207517"/>
                  </a:lnTo>
                  <a:lnTo>
                    <a:pt x="385077" y="253357"/>
                  </a:lnTo>
                  <a:lnTo>
                    <a:pt x="375205" y="293909"/>
                  </a:lnTo>
                  <a:lnTo>
                    <a:pt x="358737" y="329176"/>
                  </a:lnTo>
                  <a:lnTo>
                    <a:pt x="307062" y="383158"/>
                  </a:lnTo>
                  <a:lnTo>
                    <a:pt x="236577" y="410590"/>
                  </a:lnTo>
                  <a:lnTo>
                    <a:pt x="194691" y="414019"/>
                  </a:lnTo>
                  <a:lnTo>
                    <a:pt x="152324" y="410614"/>
                  </a:lnTo>
                  <a:lnTo>
                    <a:pt x="114554" y="400399"/>
                  </a:lnTo>
                  <a:lnTo>
                    <a:pt x="52704" y="359537"/>
                  </a:lnTo>
                  <a:lnTo>
                    <a:pt x="13160" y="294766"/>
                  </a:lnTo>
                  <a:lnTo>
                    <a:pt x="3288" y="254666"/>
                  </a:lnTo>
                  <a:lnTo>
                    <a:pt x="0" y="209423"/>
                  </a:lnTo>
                  <a:lnTo>
                    <a:pt x="1143" y="180064"/>
                  </a:lnTo>
                  <a:lnTo>
                    <a:pt x="10287" y="128680"/>
                  </a:lnTo>
                  <a:lnTo>
                    <a:pt x="25765" y="91820"/>
                  </a:lnTo>
                  <a:lnTo>
                    <a:pt x="55625" y="51815"/>
                  </a:lnTo>
                  <a:lnTo>
                    <a:pt x="93523" y="22437"/>
                  </a:lnTo>
                  <a:lnTo>
                    <a:pt x="147637" y="3921"/>
                  </a:lnTo>
                  <a:lnTo>
                    <a:pt x="193675" y="0"/>
                  </a:lnTo>
                  <a:close/>
                </a:path>
              </a:pathLst>
            </a:custGeom>
            <a:ln w="9144">
              <a:solidFill>
                <a:srgbClr val="CE9500"/>
              </a:solidFill>
            </a:ln>
          </p:spPr>
          <p:txBody>
            <a:bodyPr wrap="square" lIns="0" tIns="0" rIns="0" bIns="0" rtlCol="0"/>
            <a:lstStyle/>
            <a:p>
              <a:endParaRPr/>
            </a:p>
          </p:txBody>
        </p:sp>
      </p:grpSp>
      <p:grpSp>
        <p:nvGrpSpPr>
          <p:cNvPr id="13" name="object 13"/>
          <p:cNvGrpSpPr/>
          <p:nvPr/>
        </p:nvGrpSpPr>
        <p:grpSpPr>
          <a:xfrm>
            <a:off x="8532083" y="2653472"/>
            <a:ext cx="100330" cy="645160"/>
            <a:chOff x="8482551" y="1687829"/>
            <a:chExt cx="100330" cy="645160"/>
          </a:xfrm>
        </p:grpSpPr>
        <p:sp>
          <p:nvSpPr>
            <p:cNvPr id="14" name="object 14"/>
            <p:cNvSpPr/>
            <p:nvPr/>
          </p:nvSpPr>
          <p:spPr>
            <a:xfrm>
              <a:off x="8482551" y="2087826"/>
              <a:ext cx="99856" cy="244683"/>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8492236" y="1692401"/>
              <a:ext cx="83185" cy="400685"/>
            </a:xfrm>
            <a:custGeom>
              <a:avLst/>
              <a:gdLst/>
              <a:ahLst/>
              <a:cxnLst/>
              <a:rect l="l" t="t" r="r" b="b"/>
              <a:pathLst>
                <a:path w="83184" h="400685">
                  <a:moveTo>
                    <a:pt x="80010" y="323723"/>
                  </a:moveTo>
                  <a:lnTo>
                    <a:pt x="3302" y="323723"/>
                  </a:lnTo>
                  <a:lnTo>
                    <a:pt x="3302" y="400431"/>
                  </a:lnTo>
                  <a:lnTo>
                    <a:pt x="80010" y="400431"/>
                  </a:lnTo>
                  <a:lnTo>
                    <a:pt x="80010" y="323723"/>
                  </a:lnTo>
                  <a:close/>
                </a:path>
                <a:path w="83184" h="400685">
                  <a:moveTo>
                    <a:pt x="83058" y="0"/>
                  </a:moveTo>
                  <a:lnTo>
                    <a:pt x="0" y="0"/>
                  </a:lnTo>
                  <a:lnTo>
                    <a:pt x="0" y="93980"/>
                  </a:lnTo>
                  <a:lnTo>
                    <a:pt x="19939" y="297180"/>
                  </a:lnTo>
                  <a:lnTo>
                    <a:pt x="63373" y="297180"/>
                  </a:lnTo>
                  <a:lnTo>
                    <a:pt x="83058" y="93980"/>
                  </a:lnTo>
                  <a:lnTo>
                    <a:pt x="83058" y="0"/>
                  </a:lnTo>
                  <a:close/>
                </a:path>
              </a:pathLst>
            </a:custGeom>
            <a:solidFill>
              <a:srgbClr val="5B9BD4"/>
            </a:solidFill>
          </p:spPr>
          <p:txBody>
            <a:bodyPr wrap="square" lIns="0" tIns="0" rIns="0" bIns="0" rtlCol="0"/>
            <a:lstStyle/>
            <a:p>
              <a:endParaRPr/>
            </a:p>
          </p:txBody>
        </p:sp>
        <p:sp>
          <p:nvSpPr>
            <p:cNvPr id="16" name="object 16"/>
            <p:cNvSpPr/>
            <p:nvPr/>
          </p:nvSpPr>
          <p:spPr>
            <a:xfrm>
              <a:off x="8492236" y="1692401"/>
              <a:ext cx="83185" cy="400685"/>
            </a:xfrm>
            <a:custGeom>
              <a:avLst/>
              <a:gdLst/>
              <a:ahLst/>
              <a:cxnLst/>
              <a:rect l="l" t="t" r="r" b="b"/>
              <a:pathLst>
                <a:path w="83184" h="400685">
                  <a:moveTo>
                    <a:pt x="3302" y="323723"/>
                  </a:moveTo>
                  <a:lnTo>
                    <a:pt x="80010" y="323723"/>
                  </a:lnTo>
                  <a:lnTo>
                    <a:pt x="80010" y="400431"/>
                  </a:lnTo>
                  <a:lnTo>
                    <a:pt x="3302" y="400431"/>
                  </a:lnTo>
                  <a:lnTo>
                    <a:pt x="3302" y="323723"/>
                  </a:lnTo>
                  <a:close/>
                </a:path>
                <a:path w="83184" h="400685">
                  <a:moveTo>
                    <a:pt x="0" y="0"/>
                  </a:moveTo>
                  <a:lnTo>
                    <a:pt x="83058" y="0"/>
                  </a:lnTo>
                  <a:lnTo>
                    <a:pt x="83058" y="93980"/>
                  </a:lnTo>
                  <a:lnTo>
                    <a:pt x="63373" y="297180"/>
                  </a:lnTo>
                  <a:lnTo>
                    <a:pt x="19939" y="297180"/>
                  </a:lnTo>
                  <a:lnTo>
                    <a:pt x="0" y="93980"/>
                  </a:lnTo>
                  <a:lnTo>
                    <a:pt x="0" y="0"/>
                  </a:lnTo>
                  <a:close/>
                </a:path>
              </a:pathLst>
            </a:custGeom>
            <a:ln w="9144">
              <a:solidFill>
                <a:srgbClr val="CE9500"/>
              </a:solidFill>
            </a:ln>
          </p:spPr>
          <p:txBody>
            <a:bodyPr wrap="square" lIns="0" tIns="0" rIns="0" bIns="0" rtlCol="0"/>
            <a:lstStyle/>
            <a:p>
              <a:endParaRPr/>
            </a:p>
          </p:txBody>
        </p:sp>
      </p:grpSp>
      <p:sp>
        <p:nvSpPr>
          <p:cNvPr id="17" name="object 17"/>
          <p:cNvSpPr txBox="1"/>
          <p:nvPr/>
        </p:nvSpPr>
        <p:spPr>
          <a:xfrm>
            <a:off x="2302867" y="6239243"/>
            <a:ext cx="6120130" cy="258404"/>
          </a:xfrm>
          <a:prstGeom prst="rect">
            <a:avLst/>
          </a:prstGeom>
        </p:spPr>
        <p:txBody>
          <a:bodyPr vert="horz" wrap="square" lIns="0" tIns="12065" rIns="0" bIns="0" rtlCol="0">
            <a:spAutoFit/>
          </a:bodyPr>
          <a:lstStyle/>
          <a:p>
            <a:pPr marL="12700" marR="5080" algn="ctr">
              <a:lnSpc>
                <a:spcPct val="100000"/>
              </a:lnSpc>
              <a:spcBef>
                <a:spcPts val="95"/>
              </a:spcBef>
            </a:pPr>
            <a:r>
              <a:rPr sz="1600" b="1" spc="-10" dirty="0">
                <a:solidFill>
                  <a:srgbClr val="1F3863"/>
                </a:solidFill>
                <a:latin typeface="Arial"/>
                <a:cs typeface="Arial"/>
              </a:rPr>
              <a:t>Address: </a:t>
            </a:r>
            <a:r>
              <a:rPr sz="1600" spc="-5" dirty="0">
                <a:solidFill>
                  <a:srgbClr val="1F3863"/>
                </a:solidFill>
                <a:latin typeface="Arial"/>
                <a:cs typeface="Arial"/>
              </a:rPr>
              <a:t>Hasan Aliyev </a:t>
            </a:r>
            <a:r>
              <a:rPr sz="1600" spc="-25" dirty="0">
                <a:solidFill>
                  <a:srgbClr val="1F3863"/>
                </a:solidFill>
                <a:latin typeface="Arial"/>
                <a:cs typeface="Arial"/>
              </a:rPr>
              <a:t>str. </a:t>
            </a:r>
            <a:r>
              <a:rPr sz="1600" spc="-5" dirty="0">
                <a:solidFill>
                  <a:srgbClr val="1F3863"/>
                </a:solidFill>
                <a:latin typeface="Arial"/>
                <a:cs typeface="Arial"/>
              </a:rPr>
              <a:t>120, Khirdalan </a:t>
            </a:r>
            <a:r>
              <a:rPr sz="1600" spc="-30" dirty="0">
                <a:solidFill>
                  <a:srgbClr val="1F3863"/>
                </a:solidFill>
                <a:latin typeface="Arial"/>
                <a:cs typeface="Arial"/>
              </a:rPr>
              <a:t>city, </a:t>
            </a:r>
            <a:r>
              <a:rPr sz="1600" spc="-5" dirty="0">
                <a:solidFill>
                  <a:srgbClr val="1F3863"/>
                </a:solidFill>
                <a:latin typeface="Arial"/>
                <a:cs typeface="Arial"/>
              </a:rPr>
              <a:t>AZ-0102, Azerbaijan</a:t>
            </a:r>
            <a:endParaRPr sz="1600" dirty="0">
              <a:latin typeface="Arial"/>
              <a:cs typeface="Arial"/>
            </a:endParaRPr>
          </a:p>
        </p:txBody>
      </p:sp>
      <p:sp>
        <p:nvSpPr>
          <p:cNvPr id="18" name="object 18"/>
          <p:cNvSpPr/>
          <p:nvPr/>
        </p:nvSpPr>
        <p:spPr>
          <a:xfrm>
            <a:off x="1447800" y="5979185"/>
            <a:ext cx="8202295" cy="0"/>
          </a:xfrm>
          <a:custGeom>
            <a:avLst/>
            <a:gdLst/>
            <a:ahLst/>
            <a:cxnLst/>
            <a:rect l="l" t="t" r="r" b="b"/>
            <a:pathLst>
              <a:path w="8202295">
                <a:moveTo>
                  <a:pt x="0" y="0"/>
                </a:moveTo>
                <a:lnTo>
                  <a:pt x="8202295" y="0"/>
                </a:lnTo>
              </a:path>
            </a:pathLst>
          </a:custGeom>
          <a:ln w="6096">
            <a:solidFill>
              <a:srgbClr val="5B9BD4"/>
            </a:solidFill>
          </a:ln>
        </p:spPr>
        <p:txBody>
          <a:bodyPr wrap="square" lIns="0" tIns="0" rIns="0" bIns="0" rtlCol="0"/>
          <a:lstStyle/>
          <a:p>
            <a:endParaRPr/>
          </a:p>
        </p:txBody>
      </p:sp>
      <p:grpSp>
        <p:nvGrpSpPr>
          <p:cNvPr id="20" name="object 20"/>
          <p:cNvGrpSpPr/>
          <p:nvPr/>
        </p:nvGrpSpPr>
        <p:grpSpPr>
          <a:xfrm>
            <a:off x="10315956" y="925067"/>
            <a:ext cx="1882139" cy="4596765"/>
            <a:chOff x="10315956" y="925067"/>
            <a:chExt cx="1882139" cy="4596765"/>
          </a:xfrm>
        </p:grpSpPr>
        <p:sp>
          <p:nvSpPr>
            <p:cNvPr id="21" name="object 21"/>
            <p:cNvSpPr/>
            <p:nvPr/>
          </p:nvSpPr>
          <p:spPr>
            <a:xfrm>
              <a:off x="10322052" y="931163"/>
              <a:ext cx="1869948" cy="4584191"/>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23" name="object 23"/>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24" name="object 24"/>
          <p:cNvGrpSpPr/>
          <p:nvPr/>
        </p:nvGrpSpPr>
        <p:grpSpPr>
          <a:xfrm>
            <a:off x="10315956" y="0"/>
            <a:ext cx="1882139" cy="299085"/>
            <a:chOff x="10315956" y="0"/>
            <a:chExt cx="1882139" cy="299085"/>
          </a:xfrm>
        </p:grpSpPr>
        <p:sp>
          <p:nvSpPr>
            <p:cNvPr id="25" name="object 25"/>
            <p:cNvSpPr/>
            <p:nvPr/>
          </p:nvSpPr>
          <p:spPr>
            <a:xfrm>
              <a:off x="10322052" y="0"/>
              <a:ext cx="1869948" cy="286511"/>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27" name="object 27"/>
          <p:cNvGrpSpPr/>
          <p:nvPr/>
        </p:nvGrpSpPr>
        <p:grpSpPr>
          <a:xfrm>
            <a:off x="10315956" y="6085332"/>
            <a:ext cx="1882139" cy="779145"/>
            <a:chOff x="10315956" y="6085332"/>
            <a:chExt cx="1882139" cy="779145"/>
          </a:xfrm>
        </p:grpSpPr>
        <p:sp>
          <p:nvSpPr>
            <p:cNvPr id="28" name="object 28"/>
            <p:cNvSpPr/>
            <p:nvPr/>
          </p:nvSpPr>
          <p:spPr>
            <a:xfrm>
              <a:off x="10322052" y="6091428"/>
              <a:ext cx="1869948" cy="766572"/>
            </a:xfrm>
            <a:prstGeom prst="rect">
              <a:avLst/>
            </a:prstGeom>
            <a:blipFill>
              <a:blip r:embed="rId9" cstate="print"/>
              <a:stretch>
                <a:fillRect/>
              </a:stretch>
            </a:blipFill>
          </p:spPr>
          <p:txBody>
            <a:bodyPr wrap="square" lIns="0" tIns="0" rIns="0" bIns="0" rtlCol="0"/>
            <a:lstStyle/>
            <a:p>
              <a:endParaRPr/>
            </a:p>
          </p:txBody>
        </p:sp>
        <p:sp>
          <p:nvSpPr>
            <p:cNvPr id="29" name="object 29"/>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30" name="object 30"/>
          <p:cNvSpPr txBox="1"/>
          <p:nvPr/>
        </p:nvSpPr>
        <p:spPr>
          <a:xfrm>
            <a:off x="10470260" y="6225946"/>
            <a:ext cx="1577340" cy="452755"/>
          </a:xfrm>
          <a:prstGeom prst="rect">
            <a:avLst/>
          </a:prstGeom>
        </p:spPr>
        <p:txBody>
          <a:bodyPr vert="horz" wrap="square" lIns="0" tIns="12700" rIns="0" bIns="0" rtlCol="0">
            <a:spAutoFit/>
          </a:bodyPr>
          <a:lstStyle/>
          <a:p>
            <a:pPr marL="12700" marR="5080" indent="123189">
              <a:lnSpc>
                <a:spcPct val="100000"/>
              </a:lnSpc>
              <a:spcBef>
                <a:spcPts val="100"/>
              </a:spcBef>
            </a:pPr>
            <a:r>
              <a:rPr sz="1400" spc="-10" dirty="0">
                <a:latin typeface="Arial"/>
                <a:cs typeface="Arial"/>
                <a:hlinkClick r:id="rId10"/>
              </a:rPr>
              <a:t>www.beu.edu.az </a:t>
            </a:r>
            <a:r>
              <a:rPr sz="1400" spc="-10" dirty="0">
                <a:latin typeface="Arial"/>
                <a:cs typeface="Arial"/>
              </a:rPr>
              <a:t> </a:t>
            </a:r>
            <a:r>
              <a:rPr sz="1400" spc="-10" dirty="0">
                <a:latin typeface="Arial"/>
                <a:cs typeface="Arial"/>
                <a:hlinkClick r:id="rId11"/>
              </a:rPr>
              <a:t>www.iro.beu.edu.az</a:t>
            </a:r>
            <a:endParaRPr sz="1400" dirty="0">
              <a:latin typeface="Arial"/>
              <a:cs typeface="Arial"/>
            </a:endParaRPr>
          </a:p>
        </p:txBody>
      </p:sp>
      <p:sp>
        <p:nvSpPr>
          <p:cNvPr id="31" name="object 31"/>
          <p:cNvSpPr/>
          <p:nvPr/>
        </p:nvSpPr>
        <p:spPr>
          <a:xfrm>
            <a:off x="10361662" y="373880"/>
            <a:ext cx="1745007" cy="462295"/>
          </a:xfrm>
          <a:prstGeom prst="rect">
            <a:avLst/>
          </a:prstGeom>
          <a:blipFill>
            <a:blip r:embed="rId12" cstate="print"/>
            <a:stretch>
              <a:fillRect/>
            </a:stretch>
          </a:blipFill>
        </p:spPr>
        <p:txBody>
          <a:bodyPr wrap="square" lIns="0" tIns="0" rIns="0" bIns="0" rtlCol="0"/>
          <a:lstStyle/>
          <a:p>
            <a:endParaRPr/>
          </a:p>
        </p:txBody>
      </p:sp>
      <p:sp>
        <p:nvSpPr>
          <p:cNvPr id="32" name="Mətn Qutusu 31">
            <a:extLst>
              <a:ext uri="{FF2B5EF4-FFF2-40B4-BE49-F238E27FC236}">
                <a16:creationId xmlns:a16="http://schemas.microsoft.com/office/drawing/2014/main" id="{D7954E39-2E92-4808-B5C1-94A060D69F6B}"/>
              </a:ext>
            </a:extLst>
          </p:cNvPr>
          <p:cNvSpPr txBox="1"/>
          <p:nvPr/>
        </p:nvSpPr>
        <p:spPr>
          <a:xfrm>
            <a:off x="6252356" y="3896752"/>
            <a:ext cx="4114800" cy="1815882"/>
          </a:xfrm>
          <a:prstGeom prst="rect">
            <a:avLst/>
          </a:prstGeom>
          <a:noFill/>
        </p:spPr>
        <p:txBody>
          <a:bodyPr wrap="square">
            <a:spAutoFit/>
          </a:bodyPr>
          <a:lstStyle/>
          <a:p>
            <a:pPr algn="l"/>
            <a:r>
              <a:rPr lang="en-US" sz="1600" b="1" i="0" dirty="0">
                <a:solidFill>
                  <a:srgbClr val="4C1130"/>
                </a:solidFill>
                <a:effectLst/>
                <a:latin typeface="Arial" panose="020B0604020202020204" pitchFamily="34" charset="0"/>
                <a:cs typeface="Arial" panose="020B0604020202020204" pitchFamily="34" charset="0"/>
              </a:rPr>
              <a:t>Assoc. Prof. Isa </a:t>
            </a:r>
            <a:r>
              <a:rPr lang="az-Latn-AZ" sz="1600" b="1" i="0" dirty="0">
                <a:solidFill>
                  <a:srgbClr val="4C1130"/>
                </a:solidFill>
                <a:effectLst/>
                <a:latin typeface="Arial" panose="020B0604020202020204" pitchFamily="34" charset="0"/>
                <a:cs typeface="Arial" panose="020B0604020202020204" pitchFamily="34" charset="0"/>
              </a:rPr>
              <a:t>G</a:t>
            </a:r>
            <a:r>
              <a:rPr lang="en-US" sz="1600" b="1" i="0" dirty="0">
                <a:solidFill>
                  <a:srgbClr val="4C1130"/>
                </a:solidFill>
                <a:effectLst/>
                <a:latin typeface="Arial" panose="020B0604020202020204" pitchFamily="34" charset="0"/>
                <a:cs typeface="Arial" panose="020B0604020202020204" pitchFamily="34" charset="0"/>
              </a:rPr>
              <a:t>as</a:t>
            </a:r>
            <a:r>
              <a:rPr lang="az-Latn-AZ" sz="1600" b="1" i="0" dirty="0">
                <a:solidFill>
                  <a:srgbClr val="4C1130"/>
                </a:solidFill>
                <a:effectLst/>
                <a:latin typeface="Arial" panose="020B0604020202020204" pitchFamily="34" charset="0"/>
                <a:cs typeface="Arial" panose="020B0604020202020204" pitchFamily="34" charset="0"/>
              </a:rPr>
              <a:t>i</a:t>
            </a:r>
            <a:r>
              <a:rPr lang="en-US" sz="1600" b="1" i="0" dirty="0">
                <a:solidFill>
                  <a:srgbClr val="4C1130"/>
                </a:solidFill>
                <a:effectLst/>
                <a:latin typeface="Arial" panose="020B0604020202020204" pitchFamily="34" charset="0"/>
                <a:cs typeface="Arial" panose="020B0604020202020204" pitchFamily="34" charset="0"/>
              </a:rPr>
              <a:t>mov  </a:t>
            </a:r>
            <a:endParaRPr lang="en-US" sz="1600" b="1" i="0" dirty="0">
              <a:solidFill>
                <a:srgbClr val="222222"/>
              </a:solidFill>
              <a:effectLst/>
              <a:latin typeface="Arial" panose="020B0604020202020204" pitchFamily="34" charset="0"/>
              <a:cs typeface="Arial" panose="020B0604020202020204" pitchFamily="34" charset="0"/>
            </a:endParaRPr>
          </a:p>
          <a:p>
            <a:pPr algn="l"/>
            <a:r>
              <a:rPr lang="en-US" sz="1600" b="0" i="0" dirty="0">
                <a:solidFill>
                  <a:srgbClr val="1155CC"/>
                </a:solidFill>
                <a:effectLst/>
                <a:latin typeface="Arial" panose="020B0604020202020204" pitchFamily="34" charset="0"/>
                <a:cs typeface="Arial" panose="020B0604020202020204" pitchFamily="34" charset="0"/>
                <a:hlinkClick r:id="rId13"/>
              </a:rPr>
              <a:t>Baku Engineering University</a:t>
            </a:r>
            <a:endParaRPr lang="en-US" sz="1600" b="0" i="0" dirty="0">
              <a:solidFill>
                <a:srgbClr val="222222"/>
              </a:solidFill>
              <a:effectLst/>
              <a:latin typeface="Arial" panose="020B0604020202020204" pitchFamily="34" charset="0"/>
              <a:cs typeface="Arial" panose="020B0604020202020204" pitchFamily="34" charset="0"/>
            </a:endParaRPr>
          </a:p>
          <a:p>
            <a:pPr algn="l"/>
            <a:r>
              <a:rPr lang="en-US" sz="1600" b="0" i="0" dirty="0" err="1">
                <a:solidFill>
                  <a:srgbClr val="4C1130"/>
                </a:solidFill>
                <a:effectLst/>
                <a:latin typeface="Arial" panose="020B0604020202020204" pitchFamily="34" charset="0"/>
                <a:cs typeface="Arial" panose="020B0604020202020204" pitchFamily="34" charset="0"/>
              </a:rPr>
              <a:t>Founder&amp;Project</a:t>
            </a:r>
            <a:r>
              <a:rPr lang="en-US" sz="1600" b="0" i="0" dirty="0">
                <a:solidFill>
                  <a:srgbClr val="4C1130"/>
                </a:solidFill>
                <a:effectLst/>
                <a:latin typeface="Arial" panose="020B0604020202020204" pitchFamily="34" charset="0"/>
                <a:cs typeface="Arial" panose="020B0604020202020204" pitchFamily="34" charset="0"/>
              </a:rPr>
              <a:t> Manager "</a:t>
            </a:r>
            <a:r>
              <a:rPr lang="en-US" sz="1600" b="0" i="0" dirty="0">
                <a:solidFill>
                  <a:srgbClr val="1155CC"/>
                </a:solidFill>
                <a:effectLst/>
                <a:latin typeface="Arial" panose="020B0604020202020204" pitchFamily="34" charset="0"/>
                <a:cs typeface="Arial" panose="020B0604020202020204" pitchFamily="34" charset="0"/>
                <a:hlinkClick r:id="rId14"/>
              </a:rPr>
              <a:t>New Idea" Startup Competition</a:t>
            </a:r>
            <a:endParaRPr lang="en-US" sz="1600" b="0" i="0" dirty="0">
              <a:solidFill>
                <a:srgbClr val="4C1130"/>
              </a:solidFill>
              <a:effectLst/>
              <a:latin typeface="Arial" panose="020B0604020202020204" pitchFamily="34" charset="0"/>
              <a:cs typeface="Arial" panose="020B0604020202020204" pitchFamily="34" charset="0"/>
            </a:endParaRPr>
          </a:p>
          <a:p>
            <a:pPr algn="l"/>
            <a:r>
              <a:rPr lang="en-US" sz="1600" b="1" i="0" dirty="0">
                <a:solidFill>
                  <a:srgbClr val="4C1130"/>
                </a:solidFill>
                <a:effectLst/>
                <a:latin typeface="Arial" panose="020B0604020202020204" pitchFamily="34" charset="0"/>
                <a:cs typeface="Arial" panose="020B0604020202020204" pitchFamily="34" charset="0"/>
              </a:rPr>
              <a:t>Mobile:</a:t>
            </a:r>
            <a:r>
              <a:rPr lang="en-US" sz="1600" b="0" i="0" dirty="0">
                <a:solidFill>
                  <a:srgbClr val="4C1130"/>
                </a:solidFill>
                <a:effectLst/>
                <a:latin typeface="Arial" panose="020B0604020202020204" pitchFamily="34" charset="0"/>
                <a:cs typeface="Arial" panose="020B0604020202020204" pitchFamily="34" charset="0"/>
              </a:rPr>
              <a:t> +994 55 7680245</a:t>
            </a:r>
            <a:br>
              <a:rPr lang="en-US" sz="1600" b="0" i="0" dirty="0">
                <a:solidFill>
                  <a:srgbClr val="222222"/>
                </a:solidFill>
                <a:effectLst/>
                <a:latin typeface="Arial" panose="020B0604020202020204" pitchFamily="34" charset="0"/>
                <a:cs typeface="Arial" panose="020B0604020202020204" pitchFamily="34" charset="0"/>
              </a:rPr>
            </a:br>
            <a:r>
              <a:rPr lang="en-US" sz="1600" b="0" i="0" dirty="0">
                <a:solidFill>
                  <a:srgbClr val="4C1130"/>
                </a:solidFill>
                <a:effectLst/>
                <a:latin typeface="Arial" panose="020B0604020202020204" pitchFamily="34" charset="0"/>
                <a:cs typeface="Arial" panose="020B0604020202020204" pitchFamily="34" charset="0"/>
              </a:rPr>
              <a:t>email: </a:t>
            </a:r>
            <a:r>
              <a:rPr lang="en-US" sz="1600" b="0" i="0" dirty="0">
                <a:solidFill>
                  <a:srgbClr val="1155CC"/>
                </a:solidFill>
                <a:effectLst/>
                <a:latin typeface="Arial" panose="020B0604020202020204" pitchFamily="34" charset="0"/>
                <a:cs typeface="Arial" panose="020B0604020202020204" pitchFamily="34" charset="0"/>
                <a:hlinkClick r:id="rId15"/>
              </a:rPr>
              <a:t>iqasimov@beu.edu.az</a:t>
            </a:r>
            <a:endParaRPr lang="en-US" sz="1600" b="0" i="0" dirty="0">
              <a:solidFill>
                <a:srgbClr val="222222"/>
              </a:solidFill>
              <a:effectLst/>
              <a:latin typeface="Arial" panose="020B0604020202020204" pitchFamily="34" charset="0"/>
              <a:cs typeface="Arial" panose="020B0604020202020204" pitchFamily="34" charset="0"/>
            </a:endParaRPr>
          </a:p>
          <a:p>
            <a:pPr algn="l"/>
            <a:r>
              <a:rPr lang="en-US" sz="1600" b="0" i="0" dirty="0">
                <a:solidFill>
                  <a:srgbClr val="222222"/>
                </a:solidFill>
                <a:effectLst/>
                <a:latin typeface="Arial" panose="020B0604020202020204" pitchFamily="34" charset="0"/>
                <a:cs typeface="Arial" panose="020B0604020202020204" pitchFamily="34" charset="0"/>
              </a:rPr>
              <a:t>URL:  </a:t>
            </a:r>
            <a:r>
              <a:rPr lang="en-US" sz="1600" b="0" i="0" dirty="0">
                <a:solidFill>
                  <a:srgbClr val="1155CC"/>
                </a:solidFill>
                <a:effectLst/>
                <a:latin typeface="Arial" panose="020B0604020202020204" pitchFamily="34" charset="0"/>
                <a:cs typeface="Arial" panose="020B0604020202020204" pitchFamily="34" charset="0"/>
                <a:hlinkClick r:id="rId16"/>
              </a:rPr>
              <a:t>www.beu.edu.az</a:t>
            </a:r>
            <a:r>
              <a:rPr lang="en-US" sz="1600" b="0" i="0" dirty="0">
                <a:solidFill>
                  <a:srgbClr val="222222"/>
                </a:solidFill>
                <a:effectLst/>
                <a:latin typeface="Arial" panose="020B0604020202020204" pitchFamily="34" charset="0"/>
                <a:cs typeface="Arial" panose="020B0604020202020204" pitchFamily="34" charset="0"/>
              </a:rPr>
              <a:t>   </a:t>
            </a:r>
            <a:r>
              <a:rPr lang="en-US" sz="1600" b="0" i="0" dirty="0">
                <a:solidFill>
                  <a:srgbClr val="1155CC"/>
                </a:solidFill>
                <a:effectLst/>
                <a:latin typeface="Arial" panose="020B0604020202020204" pitchFamily="34" charset="0"/>
                <a:cs typeface="Arial" panose="020B0604020202020204" pitchFamily="34" charset="0"/>
                <a:hlinkClick r:id="rId17"/>
              </a:rPr>
              <a:t>www.yenifikir.az</a:t>
            </a:r>
            <a:r>
              <a:rPr lang="en-US" sz="1600" b="0" i="0" dirty="0">
                <a:solidFill>
                  <a:srgbClr val="222222"/>
                </a:solidFill>
                <a:effectLst/>
                <a:latin typeface="Arial" panose="020B0604020202020204" pitchFamily="34" charset="0"/>
                <a:cs typeface="Arial" panose="020B0604020202020204" pitchFamily="34"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77535" y="399840"/>
            <a:ext cx="5725182" cy="2546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47569" y="312165"/>
            <a:ext cx="5749925" cy="391160"/>
          </a:xfrm>
          <a:prstGeom prst="rect">
            <a:avLst/>
          </a:prstGeom>
        </p:spPr>
        <p:txBody>
          <a:bodyPr vert="horz" wrap="square" lIns="0" tIns="12700" rIns="0" bIns="0" rtlCol="0">
            <a:spAutoFit/>
          </a:bodyPr>
          <a:lstStyle/>
          <a:p>
            <a:pPr marL="12700">
              <a:lnSpc>
                <a:spcPct val="100000"/>
              </a:lnSpc>
              <a:spcBef>
                <a:spcPts val="100"/>
              </a:spcBef>
              <a:tabLst>
                <a:tab pos="2110740" algn="l"/>
                <a:tab pos="2725420" algn="l"/>
                <a:tab pos="3569970" algn="l"/>
              </a:tabLst>
            </a:pPr>
            <a:r>
              <a:rPr sz="2400" b="0" spc="204" dirty="0">
                <a:solidFill>
                  <a:srgbClr val="1F3863"/>
                </a:solidFill>
                <a:latin typeface="Arial"/>
                <a:cs typeface="Arial"/>
              </a:rPr>
              <a:t>FACULTI</a:t>
            </a:r>
            <a:r>
              <a:rPr sz="2400" b="0" spc="-365" dirty="0">
                <a:solidFill>
                  <a:srgbClr val="1F3863"/>
                </a:solidFill>
                <a:latin typeface="Arial"/>
                <a:cs typeface="Arial"/>
              </a:rPr>
              <a:t> </a:t>
            </a:r>
            <a:r>
              <a:rPr sz="2400" b="0" spc="145" dirty="0">
                <a:solidFill>
                  <a:srgbClr val="1F3863"/>
                </a:solidFill>
                <a:latin typeface="Arial"/>
                <a:cs typeface="Arial"/>
              </a:rPr>
              <a:t>ES	</a:t>
            </a:r>
            <a:r>
              <a:rPr sz="2400" b="0" dirty="0">
                <a:solidFill>
                  <a:srgbClr val="1F3863"/>
                </a:solidFill>
                <a:latin typeface="Arial"/>
                <a:cs typeface="Arial"/>
              </a:rPr>
              <a:t>O</a:t>
            </a:r>
            <a:r>
              <a:rPr sz="2400" b="0" spc="-365" dirty="0">
                <a:solidFill>
                  <a:srgbClr val="1F3863"/>
                </a:solidFill>
                <a:latin typeface="Arial"/>
                <a:cs typeface="Arial"/>
              </a:rPr>
              <a:t> </a:t>
            </a:r>
            <a:r>
              <a:rPr sz="2400" b="0" dirty="0">
                <a:solidFill>
                  <a:srgbClr val="1F3863"/>
                </a:solidFill>
                <a:latin typeface="Arial"/>
                <a:cs typeface="Arial"/>
              </a:rPr>
              <a:t>F	</a:t>
            </a:r>
            <a:r>
              <a:rPr sz="2400" b="0" spc="195" dirty="0">
                <a:solidFill>
                  <a:srgbClr val="1F3863"/>
                </a:solidFill>
                <a:latin typeface="Arial"/>
                <a:cs typeface="Arial"/>
              </a:rPr>
              <a:t>THE	</a:t>
            </a:r>
            <a:r>
              <a:rPr sz="2400" b="0" spc="190" dirty="0">
                <a:solidFill>
                  <a:srgbClr val="1F3863"/>
                </a:solidFill>
                <a:latin typeface="Arial"/>
                <a:cs typeface="Arial"/>
              </a:rPr>
              <a:t>UNI</a:t>
            </a:r>
            <a:r>
              <a:rPr sz="2400" b="0" spc="-395" dirty="0">
                <a:solidFill>
                  <a:srgbClr val="1F3863"/>
                </a:solidFill>
                <a:latin typeface="Arial"/>
                <a:cs typeface="Arial"/>
              </a:rPr>
              <a:t> </a:t>
            </a:r>
            <a:r>
              <a:rPr sz="2400" b="0" spc="229" dirty="0">
                <a:solidFill>
                  <a:srgbClr val="1F3863"/>
                </a:solidFill>
                <a:latin typeface="Arial"/>
                <a:cs typeface="Arial"/>
              </a:rPr>
              <a:t>VERSI</a:t>
            </a:r>
            <a:r>
              <a:rPr sz="2400" b="0" spc="-400" dirty="0">
                <a:solidFill>
                  <a:srgbClr val="1F3863"/>
                </a:solidFill>
                <a:latin typeface="Arial"/>
                <a:cs typeface="Arial"/>
              </a:rPr>
              <a:t> </a:t>
            </a:r>
            <a:r>
              <a:rPr sz="2400" b="0" spc="145" dirty="0">
                <a:solidFill>
                  <a:srgbClr val="1F3863"/>
                </a:solidFill>
                <a:latin typeface="Arial"/>
                <a:cs typeface="Arial"/>
              </a:rPr>
              <a:t>TY</a:t>
            </a:r>
            <a:endParaRPr sz="2400">
              <a:latin typeface="Arial"/>
              <a:cs typeface="Arial"/>
            </a:endParaRPr>
          </a:p>
        </p:txBody>
      </p:sp>
      <p:grpSp>
        <p:nvGrpSpPr>
          <p:cNvPr id="4" name="object 4"/>
          <p:cNvGrpSpPr/>
          <p:nvPr/>
        </p:nvGrpSpPr>
        <p:grpSpPr>
          <a:xfrm>
            <a:off x="-6095" y="0"/>
            <a:ext cx="597535" cy="6870700"/>
            <a:chOff x="-6095" y="0"/>
            <a:chExt cx="597535" cy="6870700"/>
          </a:xfrm>
        </p:grpSpPr>
        <p:sp>
          <p:nvSpPr>
            <p:cNvPr id="5" name="object 5"/>
            <p:cNvSpPr/>
            <p:nvPr/>
          </p:nvSpPr>
          <p:spPr>
            <a:xfrm>
              <a:off x="0" y="0"/>
              <a:ext cx="585216" cy="6858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sp>
        <p:nvSpPr>
          <p:cNvPr id="7" name="object 7"/>
          <p:cNvSpPr txBox="1"/>
          <p:nvPr/>
        </p:nvSpPr>
        <p:spPr>
          <a:xfrm>
            <a:off x="819708" y="918464"/>
            <a:ext cx="5738495" cy="2728952"/>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There are </a:t>
            </a:r>
            <a:r>
              <a:rPr sz="1800" b="1" dirty="0">
                <a:uFill>
                  <a:solidFill>
                    <a:srgbClr val="000000"/>
                  </a:solidFill>
                </a:uFill>
                <a:latin typeface="Arial"/>
                <a:cs typeface="Arial"/>
              </a:rPr>
              <a:t>four </a:t>
            </a:r>
            <a:r>
              <a:rPr sz="1800" b="1" spc="-5" dirty="0">
                <a:uFill>
                  <a:solidFill>
                    <a:srgbClr val="000000"/>
                  </a:solidFill>
                </a:uFill>
                <a:latin typeface="Arial"/>
                <a:cs typeface="Arial"/>
              </a:rPr>
              <a:t>faculties</a:t>
            </a:r>
            <a:r>
              <a:rPr sz="1800" b="1" spc="-5" dirty="0">
                <a:latin typeface="Arial"/>
                <a:cs typeface="Arial"/>
              </a:rPr>
              <a:t> </a:t>
            </a:r>
            <a:r>
              <a:rPr sz="1800" spc="-5" dirty="0">
                <a:latin typeface="Arial"/>
                <a:cs typeface="Arial"/>
              </a:rPr>
              <a:t>and </a:t>
            </a:r>
            <a:r>
              <a:rPr sz="1800" dirty="0">
                <a:latin typeface="Arial"/>
                <a:cs typeface="Arial"/>
              </a:rPr>
              <a:t>they </a:t>
            </a:r>
            <a:r>
              <a:rPr sz="1800" spc="-5" dirty="0">
                <a:latin typeface="Arial"/>
                <a:cs typeface="Arial"/>
              </a:rPr>
              <a:t>prepare specialties</a:t>
            </a:r>
            <a:r>
              <a:rPr sz="1800" spc="35" dirty="0">
                <a:latin typeface="Arial"/>
                <a:cs typeface="Arial"/>
              </a:rPr>
              <a:t> </a:t>
            </a:r>
            <a:r>
              <a:rPr sz="1800" dirty="0">
                <a:latin typeface="Arial"/>
                <a:cs typeface="Arial"/>
              </a:rPr>
              <a:t>in</a:t>
            </a:r>
          </a:p>
          <a:p>
            <a:pPr marL="12700">
              <a:lnSpc>
                <a:spcPct val="100000"/>
              </a:lnSpc>
            </a:pPr>
            <a:r>
              <a:rPr sz="1800" b="1" spc="-5" dirty="0">
                <a:uFill>
                  <a:solidFill>
                    <a:srgbClr val="000000"/>
                  </a:solidFill>
                </a:uFill>
                <a:latin typeface="Arial"/>
                <a:cs typeface="Arial"/>
              </a:rPr>
              <a:t>2</a:t>
            </a:r>
            <a:r>
              <a:rPr lang="az-Latn-AZ" sz="1800" b="1" spc="-5" dirty="0">
                <a:uFill>
                  <a:solidFill>
                    <a:srgbClr val="000000"/>
                  </a:solidFill>
                </a:uFill>
                <a:latin typeface="Arial"/>
                <a:cs typeface="Arial"/>
              </a:rPr>
              <a:t>5</a:t>
            </a:r>
            <a:r>
              <a:rPr sz="1800" b="1" spc="-5" dirty="0">
                <a:uFill>
                  <a:solidFill>
                    <a:srgbClr val="000000"/>
                  </a:solidFill>
                </a:uFill>
                <a:latin typeface="Arial"/>
                <a:cs typeface="Arial"/>
              </a:rPr>
              <a:t> directions</a:t>
            </a:r>
            <a:r>
              <a:rPr sz="1800" b="1" spc="-5" dirty="0">
                <a:latin typeface="Arial"/>
                <a:cs typeface="Arial"/>
              </a:rPr>
              <a:t> </a:t>
            </a:r>
            <a:r>
              <a:rPr sz="1800" spc="-5" dirty="0">
                <a:latin typeface="Arial"/>
                <a:cs typeface="Arial"/>
              </a:rPr>
              <a:t>at Baku Engineering</a:t>
            </a:r>
            <a:r>
              <a:rPr sz="1800" spc="25" dirty="0">
                <a:latin typeface="Arial"/>
                <a:cs typeface="Arial"/>
              </a:rPr>
              <a:t> </a:t>
            </a:r>
            <a:r>
              <a:rPr sz="1800" spc="-5" dirty="0">
                <a:latin typeface="Arial"/>
                <a:cs typeface="Arial"/>
              </a:rPr>
              <a:t>University:</a:t>
            </a:r>
            <a:endParaRPr sz="1800" dirty="0">
              <a:latin typeface="Arial"/>
              <a:cs typeface="Arial"/>
            </a:endParaRPr>
          </a:p>
          <a:p>
            <a:pPr>
              <a:lnSpc>
                <a:spcPct val="100000"/>
              </a:lnSpc>
              <a:spcBef>
                <a:spcPts val="30"/>
              </a:spcBef>
            </a:pPr>
            <a:endParaRPr lang="en-US" sz="1850" dirty="0">
              <a:latin typeface="Arial"/>
              <a:cs typeface="Arial"/>
            </a:endParaRPr>
          </a:p>
          <a:p>
            <a:pPr>
              <a:lnSpc>
                <a:spcPct val="100000"/>
              </a:lnSpc>
              <a:spcBef>
                <a:spcPts val="30"/>
              </a:spcBef>
            </a:pPr>
            <a:endParaRPr sz="1850" dirty="0">
              <a:latin typeface="Arial"/>
              <a:cs typeface="Arial"/>
            </a:endParaRPr>
          </a:p>
          <a:p>
            <a:pPr marL="355600" indent="-342900">
              <a:lnSpc>
                <a:spcPct val="100000"/>
              </a:lnSpc>
              <a:spcBef>
                <a:spcPts val="5"/>
              </a:spcBef>
              <a:buAutoNum type="arabicParenR"/>
              <a:tabLst>
                <a:tab pos="354965" algn="l"/>
                <a:tab pos="355600" algn="l"/>
              </a:tabLst>
            </a:pPr>
            <a:r>
              <a:rPr sz="1800" b="1" i="1" spc="-5" dirty="0">
                <a:solidFill>
                  <a:srgbClr val="1F3863"/>
                </a:solidFill>
                <a:latin typeface="Arial"/>
                <a:cs typeface="Arial"/>
              </a:rPr>
              <a:t>Engineering</a:t>
            </a:r>
            <a:r>
              <a:rPr sz="1800" b="1" i="1" spc="-15" dirty="0">
                <a:solidFill>
                  <a:srgbClr val="1F3863"/>
                </a:solidFill>
                <a:latin typeface="Arial"/>
                <a:cs typeface="Arial"/>
              </a:rPr>
              <a:t> </a:t>
            </a:r>
            <a:r>
              <a:rPr sz="1800" b="1" i="1" spc="-5" dirty="0">
                <a:solidFill>
                  <a:srgbClr val="1F3863"/>
                </a:solidFill>
                <a:latin typeface="Arial"/>
                <a:cs typeface="Arial"/>
              </a:rPr>
              <a:t>Faculty</a:t>
            </a:r>
            <a:r>
              <a:rPr sz="1800" i="1" spc="-5" dirty="0">
                <a:solidFill>
                  <a:srgbClr val="1F3863"/>
                </a:solidFill>
                <a:latin typeface="Arial"/>
                <a:cs typeface="Arial"/>
              </a:rPr>
              <a:t>;</a:t>
            </a:r>
            <a:endParaRPr sz="1800" dirty="0">
              <a:latin typeface="Arial"/>
              <a:cs typeface="Arial"/>
            </a:endParaRPr>
          </a:p>
          <a:p>
            <a:pPr marL="355600" indent="-342900">
              <a:lnSpc>
                <a:spcPct val="100000"/>
              </a:lnSpc>
              <a:spcBef>
                <a:spcPts val="600"/>
              </a:spcBef>
              <a:buAutoNum type="arabicParenR"/>
              <a:tabLst>
                <a:tab pos="354965" algn="l"/>
                <a:tab pos="355600" algn="l"/>
              </a:tabLst>
            </a:pPr>
            <a:r>
              <a:rPr sz="1800" b="1" i="1" spc="-5" dirty="0">
                <a:solidFill>
                  <a:srgbClr val="1F3863"/>
                </a:solidFill>
                <a:latin typeface="Arial"/>
                <a:cs typeface="Arial"/>
              </a:rPr>
              <a:t>Architecture </a:t>
            </a:r>
            <a:r>
              <a:rPr sz="1800" b="1" i="1" dirty="0">
                <a:solidFill>
                  <a:srgbClr val="1F3863"/>
                </a:solidFill>
                <a:latin typeface="Arial"/>
                <a:cs typeface="Arial"/>
              </a:rPr>
              <a:t>and </a:t>
            </a:r>
            <a:r>
              <a:rPr sz="1800" b="1" i="1" spc="-5" dirty="0">
                <a:solidFill>
                  <a:srgbClr val="1F3863"/>
                </a:solidFill>
                <a:latin typeface="Arial"/>
                <a:cs typeface="Arial"/>
              </a:rPr>
              <a:t>Construction</a:t>
            </a:r>
            <a:r>
              <a:rPr sz="1800" b="1" i="1" spc="10" dirty="0">
                <a:solidFill>
                  <a:srgbClr val="1F3863"/>
                </a:solidFill>
                <a:latin typeface="Arial"/>
                <a:cs typeface="Arial"/>
              </a:rPr>
              <a:t> </a:t>
            </a:r>
            <a:r>
              <a:rPr sz="1800" b="1" i="1" spc="-5" dirty="0">
                <a:solidFill>
                  <a:srgbClr val="1F3863"/>
                </a:solidFill>
                <a:latin typeface="Arial"/>
                <a:cs typeface="Arial"/>
              </a:rPr>
              <a:t>Faculty</a:t>
            </a:r>
            <a:r>
              <a:rPr sz="1800" i="1" spc="-5" dirty="0">
                <a:solidFill>
                  <a:srgbClr val="1F3863"/>
                </a:solidFill>
                <a:latin typeface="Arial"/>
                <a:cs typeface="Arial"/>
              </a:rPr>
              <a:t>;</a:t>
            </a:r>
            <a:endParaRPr sz="1800" dirty="0">
              <a:latin typeface="Arial"/>
              <a:cs typeface="Arial"/>
            </a:endParaRPr>
          </a:p>
          <a:p>
            <a:pPr marL="355600" indent="-342900">
              <a:lnSpc>
                <a:spcPct val="100000"/>
              </a:lnSpc>
              <a:spcBef>
                <a:spcPts val="600"/>
              </a:spcBef>
              <a:buAutoNum type="arabicParenR"/>
              <a:tabLst>
                <a:tab pos="354965" algn="l"/>
                <a:tab pos="355600" algn="l"/>
              </a:tabLst>
            </a:pPr>
            <a:r>
              <a:rPr sz="1800" b="1" i="1" spc="-5" dirty="0">
                <a:solidFill>
                  <a:srgbClr val="1F3863"/>
                </a:solidFill>
                <a:latin typeface="Arial"/>
                <a:cs typeface="Arial"/>
              </a:rPr>
              <a:t>Economics </a:t>
            </a:r>
            <a:r>
              <a:rPr sz="1800" b="1" i="1" dirty="0">
                <a:solidFill>
                  <a:srgbClr val="1F3863"/>
                </a:solidFill>
                <a:latin typeface="Arial"/>
                <a:cs typeface="Arial"/>
              </a:rPr>
              <a:t>and </a:t>
            </a:r>
            <a:r>
              <a:rPr sz="1800" b="1" i="1" spc="-5" dirty="0">
                <a:solidFill>
                  <a:srgbClr val="1F3863"/>
                </a:solidFill>
                <a:latin typeface="Arial"/>
                <a:cs typeface="Arial"/>
              </a:rPr>
              <a:t>Administrative</a:t>
            </a:r>
            <a:r>
              <a:rPr sz="1800" b="1" i="1" spc="-60" dirty="0">
                <a:solidFill>
                  <a:srgbClr val="1F3863"/>
                </a:solidFill>
                <a:latin typeface="Arial"/>
                <a:cs typeface="Arial"/>
              </a:rPr>
              <a:t> </a:t>
            </a:r>
            <a:r>
              <a:rPr sz="1800" b="1" i="1" spc="-5" dirty="0">
                <a:solidFill>
                  <a:srgbClr val="1F3863"/>
                </a:solidFill>
                <a:latin typeface="Arial"/>
                <a:cs typeface="Arial"/>
              </a:rPr>
              <a:t>Faculty</a:t>
            </a:r>
            <a:r>
              <a:rPr sz="1800" i="1" spc="-5" dirty="0">
                <a:solidFill>
                  <a:srgbClr val="1F3863"/>
                </a:solidFill>
                <a:latin typeface="Arial"/>
                <a:cs typeface="Arial"/>
              </a:rPr>
              <a:t>;</a:t>
            </a:r>
            <a:endParaRPr sz="1800" dirty="0">
              <a:latin typeface="Arial"/>
              <a:cs typeface="Arial"/>
            </a:endParaRPr>
          </a:p>
          <a:p>
            <a:pPr marL="355600" indent="-342900">
              <a:lnSpc>
                <a:spcPct val="100000"/>
              </a:lnSpc>
              <a:spcBef>
                <a:spcPts val="600"/>
              </a:spcBef>
              <a:buAutoNum type="arabicParenR"/>
              <a:tabLst>
                <a:tab pos="354965" algn="l"/>
                <a:tab pos="355600" algn="l"/>
              </a:tabLst>
            </a:pPr>
            <a:r>
              <a:rPr lang="az-Latn-AZ" sz="1800" b="1" i="1" dirty="0">
                <a:solidFill>
                  <a:srgbClr val="1F3863"/>
                </a:solidFill>
                <a:latin typeface="Arial"/>
                <a:cs typeface="Arial"/>
              </a:rPr>
              <a:t>Education</a:t>
            </a:r>
            <a:r>
              <a:rPr sz="1800" b="1" i="1" spc="-15" dirty="0">
                <a:solidFill>
                  <a:srgbClr val="1F3863"/>
                </a:solidFill>
                <a:latin typeface="Arial"/>
                <a:cs typeface="Arial"/>
              </a:rPr>
              <a:t> </a:t>
            </a:r>
            <a:r>
              <a:rPr sz="1800" b="1" i="1" spc="-5" dirty="0">
                <a:solidFill>
                  <a:srgbClr val="1F3863"/>
                </a:solidFill>
                <a:latin typeface="Arial"/>
                <a:cs typeface="Arial"/>
              </a:rPr>
              <a:t>Faculty</a:t>
            </a:r>
            <a:r>
              <a:rPr sz="1800" i="1" spc="-5" dirty="0">
                <a:solidFill>
                  <a:srgbClr val="1F3863"/>
                </a:solidFill>
                <a:latin typeface="Arial"/>
                <a:cs typeface="Arial"/>
              </a:rPr>
              <a:t>.</a:t>
            </a:r>
            <a:endParaRPr sz="1800" dirty="0">
              <a:latin typeface="Arial"/>
              <a:cs typeface="Arial"/>
            </a:endParaRPr>
          </a:p>
          <a:p>
            <a:pPr>
              <a:lnSpc>
                <a:spcPct val="100000"/>
              </a:lnSpc>
              <a:spcBef>
                <a:spcPts val="25"/>
              </a:spcBef>
            </a:pPr>
            <a:endParaRPr sz="1650" dirty="0">
              <a:latin typeface="Arial"/>
              <a:cs typeface="Arial"/>
            </a:endParaRPr>
          </a:p>
        </p:txBody>
      </p:sp>
      <p:sp>
        <p:nvSpPr>
          <p:cNvPr id="8" name="object 8"/>
          <p:cNvSpPr/>
          <p:nvPr/>
        </p:nvSpPr>
        <p:spPr>
          <a:xfrm>
            <a:off x="5724141" y="4034024"/>
            <a:ext cx="3966215" cy="273634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216147" y="4000496"/>
            <a:ext cx="3964694" cy="27698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640065" y="1220716"/>
            <a:ext cx="3586739" cy="2227341"/>
          </a:xfrm>
          <a:prstGeom prst="rect">
            <a:avLst/>
          </a:prstGeom>
          <a:blipFill>
            <a:blip r:embed="rId6" cstate="print"/>
            <a:stretch>
              <a:fillRect/>
            </a:stretch>
          </a:blipFill>
        </p:spPr>
        <p:txBody>
          <a:bodyPr wrap="square" lIns="0" tIns="0" rIns="0" bIns="0" rtlCol="0"/>
          <a:lstStyle/>
          <a:p>
            <a:endParaRPr/>
          </a:p>
        </p:txBody>
      </p:sp>
      <p:grpSp>
        <p:nvGrpSpPr>
          <p:cNvPr id="11" name="object 11"/>
          <p:cNvGrpSpPr/>
          <p:nvPr/>
        </p:nvGrpSpPr>
        <p:grpSpPr>
          <a:xfrm>
            <a:off x="10315956" y="925067"/>
            <a:ext cx="1882139" cy="4596765"/>
            <a:chOff x="10315956" y="925067"/>
            <a:chExt cx="1882139" cy="4596765"/>
          </a:xfrm>
        </p:grpSpPr>
        <p:sp>
          <p:nvSpPr>
            <p:cNvPr id="12" name="object 12"/>
            <p:cNvSpPr/>
            <p:nvPr/>
          </p:nvSpPr>
          <p:spPr>
            <a:xfrm>
              <a:off x="10322052" y="931163"/>
              <a:ext cx="1869948" cy="4584191"/>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4" name="object 14"/>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5" name="object 15"/>
          <p:cNvGrpSpPr/>
          <p:nvPr/>
        </p:nvGrpSpPr>
        <p:grpSpPr>
          <a:xfrm>
            <a:off x="10315956" y="0"/>
            <a:ext cx="1882139" cy="299085"/>
            <a:chOff x="10315956" y="0"/>
            <a:chExt cx="1882139" cy="299085"/>
          </a:xfrm>
        </p:grpSpPr>
        <p:sp>
          <p:nvSpPr>
            <p:cNvPr id="16" name="object 16"/>
            <p:cNvSpPr/>
            <p:nvPr/>
          </p:nvSpPr>
          <p:spPr>
            <a:xfrm>
              <a:off x="10322052" y="0"/>
              <a:ext cx="1869948" cy="286511"/>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8" name="object 18"/>
          <p:cNvGrpSpPr/>
          <p:nvPr/>
        </p:nvGrpSpPr>
        <p:grpSpPr>
          <a:xfrm>
            <a:off x="10315956" y="6085332"/>
            <a:ext cx="1882139" cy="779145"/>
            <a:chOff x="10315956" y="6085332"/>
            <a:chExt cx="1882139" cy="779145"/>
          </a:xfrm>
        </p:grpSpPr>
        <p:sp>
          <p:nvSpPr>
            <p:cNvPr id="19" name="object 19"/>
            <p:cNvSpPr/>
            <p:nvPr/>
          </p:nvSpPr>
          <p:spPr>
            <a:xfrm>
              <a:off x="10322052" y="6091428"/>
              <a:ext cx="1869948" cy="766572"/>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1" name="object 21"/>
          <p:cNvSpPr/>
          <p:nvPr/>
        </p:nvSpPr>
        <p:spPr>
          <a:xfrm>
            <a:off x="10361662" y="373880"/>
            <a:ext cx="1745007" cy="462295"/>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720851" y="858011"/>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sp>
        <p:nvSpPr>
          <p:cNvPr id="23" name="object 23"/>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1"/>
              </a:rPr>
              <a:t>www.beu.edu.az </a:t>
            </a:r>
            <a:r>
              <a:rPr sz="1400" spc="-10" dirty="0">
                <a:latin typeface="Arial"/>
                <a:cs typeface="Arial"/>
              </a:rPr>
              <a:t> </a:t>
            </a:r>
            <a:r>
              <a:rPr sz="1400" spc="-10" dirty="0">
                <a:latin typeface="Arial"/>
                <a:cs typeface="Arial"/>
                <a:hlinkClick r:id="rId12"/>
              </a:rPr>
              <a:t>www.iro.beu.edu.az</a:t>
            </a:r>
            <a:endParaRPr sz="14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64755" y="227075"/>
            <a:ext cx="5754370" cy="677545"/>
            <a:chOff x="2564755" y="227075"/>
            <a:chExt cx="5754370" cy="677545"/>
          </a:xfrm>
        </p:grpSpPr>
        <p:sp>
          <p:nvSpPr>
            <p:cNvPr id="3" name="object 3"/>
            <p:cNvSpPr/>
            <p:nvPr/>
          </p:nvSpPr>
          <p:spPr>
            <a:xfrm>
              <a:off x="2564755" y="404386"/>
              <a:ext cx="612222" cy="2455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61715" y="227075"/>
              <a:ext cx="2929889" cy="6774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588507" y="227075"/>
              <a:ext cx="2730245" cy="677418"/>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551557" y="312165"/>
            <a:ext cx="5574665" cy="391160"/>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1F3863"/>
                </a:solidFill>
                <a:latin typeface="Arial"/>
                <a:cs typeface="Arial"/>
              </a:rPr>
              <a:t>THE </a:t>
            </a:r>
            <a:r>
              <a:rPr sz="2400" b="0" spc="-20" dirty="0">
                <a:solidFill>
                  <a:srgbClr val="1F3863"/>
                </a:solidFill>
                <a:latin typeface="Arial"/>
                <a:cs typeface="Arial"/>
              </a:rPr>
              <a:t>SPECIALTIES </a:t>
            </a:r>
            <a:r>
              <a:rPr sz="2400" b="0" dirty="0">
                <a:solidFill>
                  <a:srgbClr val="1F3863"/>
                </a:solidFill>
                <a:latin typeface="Arial"/>
                <a:cs typeface="Arial"/>
              </a:rPr>
              <a:t>OF </a:t>
            </a:r>
            <a:r>
              <a:rPr sz="2400" b="0" spc="-5" dirty="0">
                <a:solidFill>
                  <a:srgbClr val="1F3863"/>
                </a:solidFill>
                <a:latin typeface="Arial"/>
                <a:cs typeface="Arial"/>
              </a:rPr>
              <a:t>THE</a:t>
            </a:r>
            <a:r>
              <a:rPr sz="2400" b="0" spc="-70" dirty="0">
                <a:solidFill>
                  <a:srgbClr val="1F3863"/>
                </a:solidFill>
                <a:latin typeface="Arial"/>
                <a:cs typeface="Arial"/>
              </a:rPr>
              <a:t> </a:t>
            </a:r>
            <a:r>
              <a:rPr sz="2400" b="0" spc="-40" dirty="0">
                <a:solidFill>
                  <a:srgbClr val="1F3863"/>
                </a:solidFill>
                <a:latin typeface="Arial"/>
                <a:cs typeface="Arial"/>
              </a:rPr>
              <a:t>FACULTIES</a:t>
            </a:r>
            <a:endParaRPr sz="2400">
              <a:latin typeface="Arial"/>
              <a:cs typeface="Arial"/>
            </a:endParaRPr>
          </a:p>
        </p:txBody>
      </p:sp>
      <p:grpSp>
        <p:nvGrpSpPr>
          <p:cNvPr id="7" name="object 7"/>
          <p:cNvGrpSpPr/>
          <p:nvPr/>
        </p:nvGrpSpPr>
        <p:grpSpPr>
          <a:xfrm>
            <a:off x="-6095" y="0"/>
            <a:ext cx="597535" cy="6870700"/>
            <a:chOff x="-6095" y="0"/>
            <a:chExt cx="597535" cy="6870700"/>
          </a:xfrm>
        </p:grpSpPr>
        <p:sp>
          <p:nvSpPr>
            <p:cNvPr id="8" name="object 8"/>
            <p:cNvSpPr/>
            <p:nvPr/>
          </p:nvSpPr>
          <p:spPr>
            <a:xfrm>
              <a:off x="0" y="0"/>
              <a:ext cx="585216" cy="68580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sp>
        <p:nvSpPr>
          <p:cNvPr id="10" name="object 10"/>
          <p:cNvSpPr txBox="1">
            <a:spLocks noGrp="1"/>
          </p:cNvSpPr>
          <p:nvPr>
            <p:ph type="body" idx="1"/>
          </p:nvPr>
        </p:nvSpPr>
        <p:spPr>
          <a:xfrm>
            <a:off x="821879" y="1088663"/>
            <a:ext cx="6708140" cy="2578270"/>
          </a:xfrm>
          <a:prstGeom prst="rect">
            <a:avLst/>
          </a:prstGeom>
        </p:spPr>
        <p:txBody>
          <a:bodyPr vert="horz" wrap="square" lIns="0" tIns="13335" rIns="0" bIns="0" rtlCol="0">
            <a:spAutoFit/>
          </a:bodyPr>
          <a:lstStyle/>
          <a:p>
            <a:pPr marL="172720">
              <a:lnSpc>
                <a:spcPct val="100000"/>
              </a:lnSpc>
              <a:spcBef>
                <a:spcPts val="105"/>
              </a:spcBef>
            </a:pPr>
            <a:r>
              <a:rPr dirty="0"/>
              <a:t>Engineering</a:t>
            </a:r>
            <a:r>
              <a:rPr spc="-25" dirty="0"/>
              <a:t> </a:t>
            </a:r>
            <a:r>
              <a:rPr dirty="0"/>
              <a:t>Faculty</a:t>
            </a:r>
            <a:r>
              <a:rPr b="0" u="none" dirty="0">
                <a:solidFill>
                  <a:srgbClr val="000000"/>
                </a:solidFill>
                <a:latin typeface="Arial"/>
                <a:cs typeface="Arial"/>
              </a:rPr>
              <a:t>:</a:t>
            </a:r>
          </a:p>
          <a:p>
            <a:pPr marL="355600" indent="-342900">
              <a:lnSpc>
                <a:spcPct val="100000"/>
              </a:lnSpc>
              <a:spcBef>
                <a:spcPts val="1425"/>
              </a:spcBef>
              <a:buAutoNum type="arabicPeriod"/>
              <a:tabLst>
                <a:tab pos="354965" algn="l"/>
                <a:tab pos="355600" algn="l"/>
              </a:tabLst>
            </a:pPr>
            <a:r>
              <a:rPr sz="1500" i="0" u="none" spc="-5" dirty="0">
                <a:solidFill>
                  <a:srgbClr val="000000"/>
                </a:solidFill>
                <a:latin typeface="Arial"/>
                <a:cs typeface="Arial"/>
              </a:rPr>
              <a:t>Computer Engineering </a:t>
            </a:r>
            <a:r>
              <a:rPr sz="1500" b="0" i="0" u="none" dirty="0">
                <a:solidFill>
                  <a:srgbClr val="000000"/>
                </a:solidFill>
                <a:latin typeface="Arial"/>
                <a:cs typeface="Arial"/>
              </a:rPr>
              <a:t>(in </a:t>
            </a:r>
            <a:r>
              <a:rPr sz="1500" b="0" i="0" u="none" spc="-5" dirty="0">
                <a:solidFill>
                  <a:srgbClr val="000000"/>
                </a:solidFill>
                <a:latin typeface="Arial"/>
                <a:cs typeface="Arial"/>
              </a:rPr>
              <a:t>Azerbaijan </a:t>
            </a:r>
            <a:r>
              <a:rPr sz="1500" b="0" i="0" u="none" dirty="0">
                <a:solidFill>
                  <a:srgbClr val="000000"/>
                </a:solidFill>
                <a:latin typeface="Arial"/>
                <a:cs typeface="Arial"/>
              </a:rPr>
              <a:t>&amp; </a:t>
            </a:r>
            <a:r>
              <a:rPr sz="1500" b="0" i="0" u="none" spc="-5" dirty="0">
                <a:solidFill>
                  <a:srgbClr val="000000"/>
                </a:solidFill>
                <a:latin typeface="Arial"/>
                <a:cs typeface="Arial"/>
              </a:rPr>
              <a:t>English</a:t>
            </a:r>
            <a:r>
              <a:rPr sz="1500" b="0" i="0" u="none" spc="-100" dirty="0">
                <a:solidFill>
                  <a:srgbClr val="000000"/>
                </a:solidFill>
                <a:latin typeface="Arial"/>
                <a:cs typeface="Arial"/>
              </a:rPr>
              <a:t> </a:t>
            </a:r>
            <a:r>
              <a:rPr sz="1500" b="0" i="0" u="none" dirty="0">
                <a:solidFill>
                  <a:srgbClr val="000000"/>
                </a:solidFill>
                <a:latin typeface="Arial"/>
                <a:cs typeface="Arial"/>
              </a:rPr>
              <a:t>language);</a:t>
            </a:r>
            <a:endParaRPr sz="1500" dirty="0">
              <a:latin typeface="Arial"/>
              <a:cs typeface="Arial"/>
            </a:endParaRPr>
          </a:p>
          <a:p>
            <a:pPr marL="355600" indent="-342900">
              <a:lnSpc>
                <a:spcPct val="100000"/>
              </a:lnSpc>
              <a:spcBef>
                <a:spcPts val="600"/>
              </a:spcBef>
              <a:buAutoNum type="arabicPeriod"/>
              <a:tabLst>
                <a:tab pos="354965" algn="l"/>
                <a:tab pos="355600" algn="l"/>
              </a:tabLst>
            </a:pPr>
            <a:r>
              <a:rPr sz="1500" i="0" u="none" dirty="0">
                <a:solidFill>
                  <a:srgbClr val="000000"/>
                </a:solidFill>
                <a:latin typeface="Arial"/>
                <a:cs typeface="Arial"/>
              </a:rPr>
              <a:t>Information </a:t>
            </a:r>
            <a:r>
              <a:rPr sz="1500" i="0" u="none" spc="-15" dirty="0">
                <a:solidFill>
                  <a:srgbClr val="000000"/>
                </a:solidFill>
                <a:latin typeface="Arial"/>
                <a:cs typeface="Arial"/>
              </a:rPr>
              <a:t>Technologies </a:t>
            </a:r>
            <a:r>
              <a:rPr sz="1500" b="0" i="0" u="none" dirty="0">
                <a:solidFill>
                  <a:srgbClr val="000000"/>
                </a:solidFill>
                <a:latin typeface="Arial"/>
                <a:cs typeface="Arial"/>
              </a:rPr>
              <a:t>(in </a:t>
            </a:r>
            <a:r>
              <a:rPr sz="1500" b="0" i="0" u="none" spc="-5" dirty="0">
                <a:solidFill>
                  <a:srgbClr val="000000"/>
                </a:solidFill>
                <a:latin typeface="Arial"/>
                <a:cs typeface="Arial"/>
              </a:rPr>
              <a:t>Azerbaijan </a:t>
            </a:r>
            <a:r>
              <a:rPr sz="1500" b="0" i="0" u="none" dirty="0">
                <a:solidFill>
                  <a:srgbClr val="000000"/>
                </a:solidFill>
                <a:latin typeface="Arial"/>
                <a:cs typeface="Arial"/>
              </a:rPr>
              <a:t>&amp; </a:t>
            </a:r>
            <a:r>
              <a:rPr sz="1500" b="0" i="0" u="none" spc="-5" dirty="0">
                <a:solidFill>
                  <a:srgbClr val="000000"/>
                </a:solidFill>
                <a:latin typeface="Arial"/>
                <a:cs typeface="Arial"/>
              </a:rPr>
              <a:t>English</a:t>
            </a:r>
            <a:r>
              <a:rPr sz="1500" b="0" i="0" u="none" spc="-114" dirty="0">
                <a:solidFill>
                  <a:srgbClr val="000000"/>
                </a:solidFill>
                <a:latin typeface="Arial"/>
                <a:cs typeface="Arial"/>
              </a:rPr>
              <a:t> </a:t>
            </a:r>
            <a:r>
              <a:rPr sz="1500" b="0" i="0" u="none" dirty="0">
                <a:solidFill>
                  <a:srgbClr val="000000"/>
                </a:solidFill>
                <a:latin typeface="Arial"/>
                <a:cs typeface="Arial"/>
              </a:rPr>
              <a:t>language);</a:t>
            </a:r>
            <a:endParaRPr sz="1500" dirty="0">
              <a:latin typeface="Arial"/>
              <a:cs typeface="Arial"/>
            </a:endParaRPr>
          </a:p>
          <a:p>
            <a:pPr marL="355600" indent="-342900">
              <a:lnSpc>
                <a:spcPct val="100000"/>
              </a:lnSpc>
              <a:spcBef>
                <a:spcPts val="605"/>
              </a:spcBef>
              <a:buAutoNum type="arabicPeriod"/>
              <a:tabLst>
                <a:tab pos="354965" algn="l"/>
                <a:tab pos="355600" algn="l"/>
              </a:tabLst>
            </a:pPr>
            <a:r>
              <a:rPr sz="1500" i="0" u="none" spc="-5" dirty="0">
                <a:solidFill>
                  <a:srgbClr val="000000"/>
                </a:solidFill>
                <a:latin typeface="Arial"/>
                <a:cs typeface="Arial"/>
              </a:rPr>
              <a:t>Machine Engineering </a:t>
            </a:r>
            <a:r>
              <a:rPr sz="1500" b="0" i="0" u="none" dirty="0">
                <a:solidFill>
                  <a:srgbClr val="000000"/>
                </a:solidFill>
                <a:latin typeface="Arial"/>
                <a:cs typeface="Arial"/>
              </a:rPr>
              <a:t>(in </a:t>
            </a:r>
            <a:r>
              <a:rPr sz="1500" b="0" i="0" u="none" spc="-5" dirty="0">
                <a:solidFill>
                  <a:srgbClr val="000000"/>
                </a:solidFill>
                <a:latin typeface="Arial"/>
                <a:cs typeface="Arial"/>
              </a:rPr>
              <a:t>Azerbaijan </a:t>
            </a:r>
            <a:r>
              <a:rPr sz="1500" b="0" i="0" u="none" dirty="0">
                <a:solidFill>
                  <a:srgbClr val="000000"/>
                </a:solidFill>
                <a:latin typeface="Arial"/>
                <a:cs typeface="Arial"/>
              </a:rPr>
              <a:t>&amp; </a:t>
            </a:r>
            <a:r>
              <a:rPr sz="1500" b="0" i="0" u="none" spc="-5" dirty="0">
                <a:solidFill>
                  <a:srgbClr val="000000"/>
                </a:solidFill>
                <a:latin typeface="Arial"/>
                <a:cs typeface="Arial"/>
              </a:rPr>
              <a:t>English</a:t>
            </a:r>
            <a:r>
              <a:rPr sz="1500" b="0" i="0" u="none" spc="-125" dirty="0">
                <a:solidFill>
                  <a:srgbClr val="000000"/>
                </a:solidFill>
                <a:latin typeface="Arial"/>
                <a:cs typeface="Arial"/>
              </a:rPr>
              <a:t> </a:t>
            </a:r>
            <a:r>
              <a:rPr sz="1500" b="0" i="0" u="none" dirty="0">
                <a:solidFill>
                  <a:srgbClr val="000000"/>
                </a:solidFill>
                <a:latin typeface="Arial"/>
                <a:cs typeface="Arial"/>
              </a:rPr>
              <a:t>language);</a:t>
            </a:r>
            <a:endParaRPr sz="1500" dirty="0">
              <a:latin typeface="Arial"/>
              <a:cs typeface="Arial"/>
            </a:endParaRPr>
          </a:p>
          <a:p>
            <a:pPr marL="355600" indent="-342900">
              <a:lnSpc>
                <a:spcPct val="100000"/>
              </a:lnSpc>
              <a:spcBef>
                <a:spcPts val="600"/>
              </a:spcBef>
              <a:buAutoNum type="arabicPeriod"/>
              <a:tabLst>
                <a:tab pos="354965" algn="l"/>
                <a:tab pos="355600" algn="l"/>
              </a:tabLst>
            </a:pPr>
            <a:r>
              <a:rPr sz="1500" i="0" u="none" spc="-5" dirty="0">
                <a:solidFill>
                  <a:srgbClr val="000000"/>
                </a:solidFill>
                <a:latin typeface="Arial"/>
                <a:cs typeface="Arial"/>
              </a:rPr>
              <a:t>Mechanical Engineering </a:t>
            </a:r>
            <a:r>
              <a:rPr sz="1500" b="0" i="0" u="none" dirty="0">
                <a:solidFill>
                  <a:srgbClr val="000000"/>
                </a:solidFill>
                <a:latin typeface="Arial"/>
                <a:cs typeface="Arial"/>
              </a:rPr>
              <a:t>(in </a:t>
            </a:r>
            <a:r>
              <a:rPr sz="1500" b="0" i="0" u="none" spc="-5" dirty="0">
                <a:solidFill>
                  <a:srgbClr val="000000"/>
                </a:solidFill>
                <a:latin typeface="Arial"/>
                <a:cs typeface="Arial"/>
              </a:rPr>
              <a:t>Azerbaijan </a:t>
            </a:r>
            <a:r>
              <a:rPr sz="1500" b="0" i="0" u="none" dirty="0">
                <a:solidFill>
                  <a:srgbClr val="000000"/>
                </a:solidFill>
                <a:latin typeface="Arial"/>
                <a:cs typeface="Arial"/>
              </a:rPr>
              <a:t>&amp; </a:t>
            </a:r>
            <a:r>
              <a:rPr sz="1500" b="0" i="0" u="none" spc="-5" dirty="0">
                <a:solidFill>
                  <a:srgbClr val="000000"/>
                </a:solidFill>
                <a:latin typeface="Arial"/>
                <a:cs typeface="Arial"/>
              </a:rPr>
              <a:t>English</a:t>
            </a:r>
            <a:r>
              <a:rPr sz="1500" b="0" i="0" u="none" spc="-125" dirty="0">
                <a:solidFill>
                  <a:srgbClr val="000000"/>
                </a:solidFill>
                <a:latin typeface="Arial"/>
                <a:cs typeface="Arial"/>
              </a:rPr>
              <a:t> </a:t>
            </a:r>
            <a:r>
              <a:rPr sz="1500" b="0" i="0" u="none" dirty="0">
                <a:solidFill>
                  <a:srgbClr val="000000"/>
                </a:solidFill>
                <a:latin typeface="Arial"/>
                <a:cs typeface="Arial"/>
              </a:rPr>
              <a:t>language);</a:t>
            </a:r>
            <a:endParaRPr sz="1500" dirty="0">
              <a:latin typeface="Arial"/>
              <a:cs typeface="Arial"/>
            </a:endParaRPr>
          </a:p>
          <a:p>
            <a:pPr marL="355600" indent="-342900">
              <a:lnSpc>
                <a:spcPct val="100000"/>
              </a:lnSpc>
              <a:spcBef>
                <a:spcPts val="600"/>
              </a:spcBef>
              <a:buAutoNum type="arabicPeriod"/>
              <a:tabLst>
                <a:tab pos="354965" algn="l"/>
                <a:tab pos="355600" algn="l"/>
              </a:tabLst>
            </a:pPr>
            <a:r>
              <a:rPr sz="1500" i="0" u="none" spc="-5" dirty="0">
                <a:solidFill>
                  <a:srgbClr val="000000"/>
                </a:solidFill>
                <a:latin typeface="Arial"/>
                <a:cs typeface="Arial"/>
              </a:rPr>
              <a:t>Industrial </a:t>
            </a:r>
            <a:r>
              <a:rPr sz="1500" i="0" u="none" dirty="0">
                <a:solidFill>
                  <a:srgbClr val="000000"/>
                </a:solidFill>
                <a:latin typeface="Arial"/>
                <a:cs typeface="Arial"/>
              </a:rPr>
              <a:t>Engineering </a:t>
            </a:r>
            <a:r>
              <a:rPr sz="1500" b="0" i="0" u="none" dirty="0">
                <a:solidFill>
                  <a:srgbClr val="000000"/>
                </a:solidFill>
                <a:latin typeface="Arial"/>
                <a:cs typeface="Arial"/>
              </a:rPr>
              <a:t>(in </a:t>
            </a:r>
            <a:r>
              <a:rPr sz="1500" b="0" i="0" u="none" spc="-5" dirty="0">
                <a:solidFill>
                  <a:srgbClr val="000000"/>
                </a:solidFill>
                <a:latin typeface="Arial"/>
                <a:cs typeface="Arial"/>
              </a:rPr>
              <a:t>Azerbaijan </a:t>
            </a:r>
            <a:r>
              <a:rPr sz="1500" b="0" i="0" u="none" dirty="0">
                <a:solidFill>
                  <a:srgbClr val="000000"/>
                </a:solidFill>
                <a:latin typeface="Arial"/>
                <a:cs typeface="Arial"/>
              </a:rPr>
              <a:t>&amp; </a:t>
            </a:r>
            <a:r>
              <a:rPr sz="1500" b="0" i="0" u="none" spc="-5" dirty="0">
                <a:solidFill>
                  <a:srgbClr val="000000"/>
                </a:solidFill>
                <a:latin typeface="Arial"/>
                <a:cs typeface="Arial"/>
              </a:rPr>
              <a:t>English</a:t>
            </a:r>
            <a:r>
              <a:rPr sz="1500" b="0" i="0" u="none" spc="-165" dirty="0">
                <a:solidFill>
                  <a:srgbClr val="000000"/>
                </a:solidFill>
                <a:latin typeface="Arial"/>
                <a:cs typeface="Arial"/>
              </a:rPr>
              <a:t> </a:t>
            </a:r>
            <a:r>
              <a:rPr sz="1500" b="0" i="0" u="none" dirty="0">
                <a:solidFill>
                  <a:srgbClr val="000000"/>
                </a:solidFill>
                <a:latin typeface="Arial"/>
                <a:cs typeface="Arial"/>
              </a:rPr>
              <a:t>language);</a:t>
            </a:r>
            <a:endParaRPr sz="1500" dirty="0">
              <a:latin typeface="Arial"/>
              <a:cs typeface="Arial"/>
            </a:endParaRPr>
          </a:p>
          <a:p>
            <a:pPr marL="355600" indent="-342900">
              <a:lnSpc>
                <a:spcPct val="100000"/>
              </a:lnSpc>
              <a:spcBef>
                <a:spcPts val="600"/>
              </a:spcBef>
              <a:buAutoNum type="arabicPeriod"/>
              <a:tabLst>
                <a:tab pos="354965" algn="l"/>
                <a:tab pos="355600" algn="l"/>
              </a:tabLst>
            </a:pPr>
            <a:r>
              <a:rPr sz="1500" i="0" u="none" dirty="0">
                <a:solidFill>
                  <a:srgbClr val="000000"/>
                </a:solidFill>
                <a:latin typeface="Arial"/>
                <a:cs typeface="Arial"/>
              </a:rPr>
              <a:t>Electric </a:t>
            </a:r>
            <a:r>
              <a:rPr sz="1500" i="0" u="none" spc="-5" dirty="0">
                <a:solidFill>
                  <a:srgbClr val="000000"/>
                </a:solidFill>
                <a:latin typeface="Arial"/>
                <a:cs typeface="Arial"/>
              </a:rPr>
              <a:t>and </a:t>
            </a:r>
            <a:r>
              <a:rPr sz="1500" i="0" u="none" dirty="0">
                <a:solidFill>
                  <a:srgbClr val="000000"/>
                </a:solidFill>
                <a:latin typeface="Arial"/>
                <a:cs typeface="Arial"/>
              </a:rPr>
              <a:t>Electronics </a:t>
            </a:r>
            <a:r>
              <a:rPr sz="1500" i="0" u="none" spc="-5" dirty="0">
                <a:solidFill>
                  <a:srgbClr val="000000"/>
                </a:solidFill>
                <a:latin typeface="Arial"/>
                <a:cs typeface="Arial"/>
              </a:rPr>
              <a:t>Engineering </a:t>
            </a:r>
            <a:r>
              <a:rPr sz="1500" b="0" i="0" u="none" dirty="0">
                <a:solidFill>
                  <a:srgbClr val="000000"/>
                </a:solidFill>
                <a:latin typeface="Arial"/>
                <a:cs typeface="Arial"/>
              </a:rPr>
              <a:t>(in </a:t>
            </a:r>
            <a:r>
              <a:rPr sz="1500" b="0" i="0" u="none" spc="-5" dirty="0">
                <a:solidFill>
                  <a:srgbClr val="000000"/>
                </a:solidFill>
                <a:latin typeface="Arial"/>
                <a:cs typeface="Arial"/>
              </a:rPr>
              <a:t>Azerbaijan </a:t>
            </a:r>
            <a:r>
              <a:rPr sz="1500" b="0" i="0" u="none" dirty="0">
                <a:solidFill>
                  <a:srgbClr val="000000"/>
                </a:solidFill>
                <a:latin typeface="Arial"/>
                <a:cs typeface="Arial"/>
              </a:rPr>
              <a:t>&amp; </a:t>
            </a:r>
            <a:r>
              <a:rPr sz="1500" b="0" i="0" u="none" spc="-5" dirty="0">
                <a:solidFill>
                  <a:srgbClr val="000000"/>
                </a:solidFill>
                <a:latin typeface="Arial"/>
                <a:cs typeface="Arial"/>
              </a:rPr>
              <a:t>English</a:t>
            </a:r>
            <a:r>
              <a:rPr sz="1500" b="0" i="0" u="none" spc="-95" dirty="0">
                <a:solidFill>
                  <a:srgbClr val="000000"/>
                </a:solidFill>
                <a:latin typeface="Arial"/>
                <a:cs typeface="Arial"/>
              </a:rPr>
              <a:t> </a:t>
            </a:r>
            <a:r>
              <a:rPr sz="1500" b="0" i="0" u="none" dirty="0">
                <a:solidFill>
                  <a:srgbClr val="000000"/>
                </a:solidFill>
                <a:latin typeface="Arial"/>
                <a:cs typeface="Arial"/>
              </a:rPr>
              <a:t>language);</a:t>
            </a:r>
            <a:endParaRPr sz="1500" dirty="0">
              <a:latin typeface="Arial"/>
              <a:cs typeface="Arial"/>
            </a:endParaRPr>
          </a:p>
          <a:p>
            <a:pPr marL="355600" indent="-342900">
              <a:lnSpc>
                <a:spcPct val="100000"/>
              </a:lnSpc>
              <a:spcBef>
                <a:spcPts val="600"/>
              </a:spcBef>
              <a:buAutoNum type="arabicPeriod"/>
              <a:tabLst>
                <a:tab pos="354965" algn="l"/>
                <a:tab pos="355600" algn="l"/>
              </a:tabLst>
            </a:pPr>
            <a:r>
              <a:rPr sz="1500" i="0" u="none" dirty="0">
                <a:solidFill>
                  <a:srgbClr val="000000"/>
                </a:solidFill>
                <a:latin typeface="Arial"/>
                <a:cs typeface="Arial"/>
              </a:rPr>
              <a:t>Information </a:t>
            </a:r>
            <a:r>
              <a:rPr sz="1500" i="0" u="none" spc="-5" dirty="0">
                <a:solidFill>
                  <a:srgbClr val="000000"/>
                </a:solidFill>
                <a:latin typeface="Arial"/>
                <a:cs typeface="Arial"/>
              </a:rPr>
              <a:t>Security </a:t>
            </a:r>
            <a:r>
              <a:rPr sz="1500" b="0" i="0" u="none" dirty="0">
                <a:solidFill>
                  <a:srgbClr val="000000"/>
                </a:solidFill>
                <a:latin typeface="Arial"/>
                <a:cs typeface="Arial"/>
              </a:rPr>
              <a:t>(in </a:t>
            </a:r>
            <a:r>
              <a:rPr sz="1500" b="0" i="0" u="none" spc="-5" dirty="0">
                <a:solidFill>
                  <a:srgbClr val="000000"/>
                </a:solidFill>
                <a:latin typeface="Arial"/>
                <a:cs typeface="Arial"/>
              </a:rPr>
              <a:t>Azerbaijan</a:t>
            </a:r>
            <a:r>
              <a:rPr sz="1500" b="0" i="0" u="none" spc="-145" dirty="0">
                <a:solidFill>
                  <a:srgbClr val="000000"/>
                </a:solidFill>
                <a:latin typeface="Arial"/>
                <a:cs typeface="Arial"/>
              </a:rPr>
              <a:t> </a:t>
            </a:r>
            <a:r>
              <a:rPr sz="1500" b="0" i="0" u="none" dirty="0">
                <a:solidFill>
                  <a:srgbClr val="000000"/>
                </a:solidFill>
                <a:latin typeface="Arial"/>
                <a:cs typeface="Arial"/>
              </a:rPr>
              <a:t>language);</a:t>
            </a:r>
          </a:p>
        </p:txBody>
      </p:sp>
      <p:sp>
        <p:nvSpPr>
          <p:cNvPr id="11" name="object 11"/>
          <p:cNvSpPr txBox="1"/>
          <p:nvPr/>
        </p:nvSpPr>
        <p:spPr>
          <a:xfrm>
            <a:off x="821879" y="3679033"/>
            <a:ext cx="6541770" cy="2089675"/>
          </a:xfrm>
          <a:prstGeom prst="rect">
            <a:avLst/>
          </a:prstGeom>
        </p:spPr>
        <p:txBody>
          <a:bodyPr vert="horz" wrap="square" lIns="0" tIns="88265" rIns="0" bIns="0" rtlCol="0">
            <a:spAutoFit/>
          </a:bodyPr>
          <a:lstStyle/>
          <a:p>
            <a:pPr marL="12700">
              <a:lnSpc>
                <a:spcPct val="100000"/>
              </a:lnSpc>
              <a:spcBef>
                <a:spcPts val="695"/>
              </a:spcBef>
              <a:tabLst>
                <a:tab pos="355600" algn="l"/>
              </a:tabLst>
            </a:pPr>
            <a:r>
              <a:rPr lang="az-Latn-AZ" sz="1500" b="1" spc="-5" dirty="0">
                <a:latin typeface="Arial"/>
                <a:cs typeface="Arial"/>
              </a:rPr>
              <a:t>8.   E</a:t>
            </a:r>
            <a:r>
              <a:rPr sz="1500" b="1" spc="-5" dirty="0" err="1">
                <a:latin typeface="Arial"/>
                <a:cs typeface="Arial"/>
              </a:rPr>
              <a:t>nergetics</a:t>
            </a:r>
            <a:r>
              <a:rPr sz="1500" b="1" spc="-5" dirty="0">
                <a:latin typeface="Arial"/>
                <a:cs typeface="Arial"/>
              </a:rPr>
              <a:t> Engineering </a:t>
            </a:r>
            <a:r>
              <a:rPr sz="1500" dirty="0">
                <a:latin typeface="Arial"/>
                <a:cs typeface="Arial"/>
              </a:rPr>
              <a:t>(in </a:t>
            </a:r>
            <a:r>
              <a:rPr sz="1500" spc="-5" dirty="0">
                <a:latin typeface="Arial"/>
                <a:cs typeface="Arial"/>
              </a:rPr>
              <a:t>Azerbaijan</a:t>
            </a:r>
            <a:r>
              <a:rPr sz="1500" spc="-130" dirty="0">
                <a:latin typeface="Arial"/>
                <a:cs typeface="Arial"/>
              </a:rPr>
              <a:t> </a:t>
            </a:r>
            <a:r>
              <a:rPr sz="1500" dirty="0">
                <a:latin typeface="Arial"/>
                <a:cs typeface="Arial"/>
              </a:rPr>
              <a:t>language);</a:t>
            </a:r>
          </a:p>
          <a:p>
            <a:pPr marL="12700">
              <a:spcBef>
                <a:spcPts val="600"/>
              </a:spcBef>
              <a:tabLst>
                <a:tab pos="355600" algn="l"/>
              </a:tabLst>
            </a:pPr>
            <a:r>
              <a:rPr lang="az-Latn-AZ" sz="1500" b="1" dirty="0">
                <a:latin typeface="Arial"/>
                <a:cs typeface="Arial"/>
              </a:rPr>
              <a:t>9.   T</a:t>
            </a:r>
            <a:r>
              <a:rPr lang="en-US" sz="1500" b="1" dirty="0" err="1">
                <a:latin typeface="Arial"/>
                <a:cs typeface="Arial"/>
              </a:rPr>
              <a:t>ransport</a:t>
            </a:r>
            <a:r>
              <a:rPr lang="en-US" sz="1500" b="1" dirty="0">
                <a:latin typeface="Arial"/>
                <a:cs typeface="Arial"/>
              </a:rPr>
              <a:t> construction engineering</a:t>
            </a:r>
            <a:r>
              <a:rPr lang="en-US" sz="1500" dirty="0">
                <a:latin typeface="Arial"/>
                <a:cs typeface="Arial"/>
              </a:rPr>
              <a:t>(in </a:t>
            </a:r>
            <a:r>
              <a:rPr lang="en-US" sz="1500" spc="-5" dirty="0">
                <a:latin typeface="Arial"/>
                <a:cs typeface="Arial"/>
              </a:rPr>
              <a:t>Azerbaijan</a:t>
            </a:r>
            <a:r>
              <a:rPr lang="en-US" sz="1500" spc="-130" dirty="0">
                <a:latin typeface="Arial"/>
                <a:cs typeface="Arial"/>
              </a:rPr>
              <a:t> </a:t>
            </a:r>
            <a:r>
              <a:rPr lang="en-US" sz="1500" dirty="0">
                <a:latin typeface="Arial"/>
                <a:cs typeface="Arial"/>
              </a:rPr>
              <a:t>language);</a:t>
            </a:r>
            <a:r>
              <a:rPr lang="az-Latn-AZ" sz="1500" b="1" dirty="0">
                <a:latin typeface="Arial"/>
                <a:cs typeface="Arial"/>
              </a:rPr>
              <a:t> </a:t>
            </a:r>
          </a:p>
          <a:p>
            <a:pPr marL="355600" indent="-342900">
              <a:lnSpc>
                <a:spcPct val="100000"/>
              </a:lnSpc>
              <a:spcBef>
                <a:spcPts val="600"/>
              </a:spcBef>
              <a:buAutoNum type="arabicPeriod" startAt="10"/>
              <a:tabLst>
                <a:tab pos="355600" algn="l"/>
              </a:tabLst>
            </a:pPr>
            <a:r>
              <a:rPr sz="1500" b="1" spc="-5" dirty="0">
                <a:latin typeface="Arial"/>
                <a:cs typeface="Arial"/>
              </a:rPr>
              <a:t>Process </a:t>
            </a:r>
            <a:r>
              <a:rPr sz="1500" b="1" spc="-10" dirty="0">
                <a:latin typeface="Arial"/>
                <a:cs typeface="Arial"/>
              </a:rPr>
              <a:t>Automation </a:t>
            </a:r>
            <a:r>
              <a:rPr sz="1500" b="1" spc="-5" dirty="0">
                <a:latin typeface="Arial"/>
                <a:cs typeface="Arial"/>
              </a:rPr>
              <a:t>Engineering </a:t>
            </a:r>
            <a:r>
              <a:rPr sz="1500" dirty="0">
                <a:latin typeface="Arial"/>
                <a:cs typeface="Arial"/>
              </a:rPr>
              <a:t>(in </a:t>
            </a:r>
            <a:r>
              <a:rPr sz="1500" spc="-5" dirty="0">
                <a:latin typeface="Arial"/>
                <a:cs typeface="Arial"/>
              </a:rPr>
              <a:t>Azerbaijan</a:t>
            </a:r>
            <a:r>
              <a:rPr sz="1500" spc="-95" dirty="0">
                <a:latin typeface="Arial"/>
                <a:cs typeface="Arial"/>
              </a:rPr>
              <a:t> </a:t>
            </a:r>
            <a:r>
              <a:rPr sz="1500" dirty="0">
                <a:latin typeface="Arial"/>
                <a:cs typeface="Arial"/>
              </a:rPr>
              <a:t>language);</a:t>
            </a:r>
          </a:p>
          <a:p>
            <a:pPr marL="355600" indent="-342900">
              <a:lnSpc>
                <a:spcPct val="100000"/>
              </a:lnSpc>
              <a:spcBef>
                <a:spcPts val="600"/>
              </a:spcBef>
              <a:buAutoNum type="arabicPeriod" startAt="10"/>
              <a:tabLst>
                <a:tab pos="355600" algn="l"/>
              </a:tabLst>
            </a:pPr>
            <a:r>
              <a:rPr sz="1500" b="1" spc="-5" dirty="0">
                <a:latin typeface="Arial"/>
                <a:cs typeface="Arial"/>
              </a:rPr>
              <a:t>Radio and </a:t>
            </a:r>
            <a:r>
              <a:rPr sz="1500" b="1" spc="-10" dirty="0">
                <a:latin typeface="Arial"/>
                <a:cs typeface="Arial"/>
              </a:rPr>
              <a:t>Telecommunications </a:t>
            </a:r>
            <a:r>
              <a:rPr sz="1500" b="1" spc="-5" dirty="0">
                <a:latin typeface="Arial"/>
                <a:cs typeface="Arial"/>
              </a:rPr>
              <a:t>Engineering </a:t>
            </a:r>
            <a:r>
              <a:rPr sz="1500" dirty="0">
                <a:latin typeface="Arial"/>
                <a:cs typeface="Arial"/>
              </a:rPr>
              <a:t>(in </a:t>
            </a:r>
            <a:r>
              <a:rPr sz="1500" spc="-5" dirty="0">
                <a:latin typeface="Arial"/>
                <a:cs typeface="Arial"/>
              </a:rPr>
              <a:t>Azerbaijan</a:t>
            </a:r>
            <a:r>
              <a:rPr sz="1500" spc="-35" dirty="0">
                <a:latin typeface="Arial"/>
                <a:cs typeface="Arial"/>
              </a:rPr>
              <a:t> </a:t>
            </a:r>
            <a:r>
              <a:rPr sz="1500" dirty="0">
                <a:latin typeface="Arial"/>
                <a:cs typeface="Arial"/>
              </a:rPr>
              <a:t>language);</a:t>
            </a:r>
          </a:p>
          <a:p>
            <a:pPr marL="355600" marR="218440" indent="-342900">
              <a:lnSpc>
                <a:spcPct val="100000"/>
              </a:lnSpc>
              <a:spcBef>
                <a:spcPts val="600"/>
              </a:spcBef>
              <a:buAutoNum type="arabicPeriod" startAt="10"/>
              <a:tabLst>
                <a:tab pos="355600" algn="l"/>
              </a:tabLst>
            </a:pPr>
            <a:r>
              <a:rPr sz="1500" b="1" spc="-5" dirty="0">
                <a:latin typeface="Arial"/>
                <a:cs typeface="Arial"/>
              </a:rPr>
              <a:t>Logistics </a:t>
            </a:r>
            <a:r>
              <a:rPr sz="1500" b="1" dirty="0">
                <a:latin typeface="Arial"/>
                <a:cs typeface="Arial"/>
              </a:rPr>
              <a:t>and </a:t>
            </a:r>
            <a:r>
              <a:rPr sz="1500" b="1" spc="-15" dirty="0">
                <a:latin typeface="Arial"/>
                <a:cs typeface="Arial"/>
              </a:rPr>
              <a:t>Transport Technologies </a:t>
            </a:r>
            <a:r>
              <a:rPr sz="1500" b="1" dirty="0">
                <a:latin typeface="Arial"/>
                <a:cs typeface="Arial"/>
              </a:rPr>
              <a:t>Engineering </a:t>
            </a:r>
            <a:r>
              <a:rPr sz="1500" dirty="0">
                <a:latin typeface="Arial"/>
                <a:cs typeface="Arial"/>
              </a:rPr>
              <a:t>(in </a:t>
            </a:r>
            <a:r>
              <a:rPr sz="1500" spc="-5" dirty="0">
                <a:latin typeface="Arial"/>
                <a:cs typeface="Arial"/>
              </a:rPr>
              <a:t>Azerbaijan </a:t>
            </a:r>
            <a:r>
              <a:rPr sz="1500" dirty="0">
                <a:latin typeface="Arial"/>
                <a:cs typeface="Arial"/>
              </a:rPr>
              <a:t>&amp;  Russian</a:t>
            </a:r>
            <a:r>
              <a:rPr sz="1500" spc="-25" dirty="0">
                <a:latin typeface="Arial"/>
                <a:cs typeface="Arial"/>
              </a:rPr>
              <a:t> </a:t>
            </a:r>
            <a:r>
              <a:rPr sz="1500" dirty="0">
                <a:latin typeface="Arial"/>
                <a:cs typeface="Arial"/>
              </a:rPr>
              <a:t>language).</a:t>
            </a:r>
            <a:endParaRPr lang="az-Latn-AZ" sz="1500" dirty="0">
              <a:latin typeface="Arial"/>
              <a:cs typeface="Arial"/>
            </a:endParaRPr>
          </a:p>
          <a:p>
            <a:pPr marL="355600" marR="218440" indent="-342900">
              <a:lnSpc>
                <a:spcPct val="100000"/>
              </a:lnSpc>
              <a:spcBef>
                <a:spcPts val="600"/>
              </a:spcBef>
              <a:buAutoNum type="arabicPeriod" startAt="10"/>
              <a:tabLst>
                <a:tab pos="355600" algn="l"/>
              </a:tabLst>
            </a:pPr>
            <a:r>
              <a:rPr lang="az-Latn-AZ" sz="1500" b="1" dirty="0">
                <a:latin typeface="Arial"/>
                <a:cs typeface="Arial"/>
              </a:rPr>
              <a:t>Transport service (by transport modes)</a:t>
            </a:r>
            <a:r>
              <a:rPr lang="en-US" sz="1500" b="1" dirty="0">
                <a:latin typeface="Arial"/>
                <a:cs typeface="Arial"/>
              </a:rPr>
              <a:t> </a:t>
            </a:r>
            <a:r>
              <a:rPr lang="en-US" sz="1500" dirty="0">
                <a:latin typeface="Arial"/>
                <a:cs typeface="Arial"/>
              </a:rPr>
              <a:t>(in </a:t>
            </a:r>
            <a:r>
              <a:rPr lang="en-US" sz="1500" spc="-5" dirty="0">
                <a:latin typeface="Arial"/>
                <a:cs typeface="Arial"/>
              </a:rPr>
              <a:t>Azerbaijan</a:t>
            </a:r>
            <a:r>
              <a:rPr lang="en-US" sz="1500" spc="-95" dirty="0">
                <a:latin typeface="Arial"/>
                <a:cs typeface="Arial"/>
              </a:rPr>
              <a:t> </a:t>
            </a:r>
            <a:r>
              <a:rPr lang="en-US" sz="1500" dirty="0">
                <a:latin typeface="Arial"/>
                <a:cs typeface="Arial"/>
              </a:rPr>
              <a:t>language)</a:t>
            </a:r>
            <a:r>
              <a:rPr lang="az-Latn-AZ" sz="1500" dirty="0">
                <a:latin typeface="Arial"/>
                <a:cs typeface="Arial"/>
              </a:rPr>
              <a:t>.</a:t>
            </a:r>
            <a:endParaRPr sz="1500" dirty="0">
              <a:latin typeface="Arial"/>
              <a:cs typeface="Arial"/>
            </a:endParaRPr>
          </a:p>
        </p:txBody>
      </p:sp>
      <p:sp>
        <p:nvSpPr>
          <p:cNvPr id="12" name="object 12"/>
          <p:cNvSpPr/>
          <p:nvPr/>
        </p:nvSpPr>
        <p:spPr>
          <a:xfrm>
            <a:off x="7563604" y="1010401"/>
            <a:ext cx="2487943" cy="1655846"/>
          </a:xfrm>
          <a:prstGeom prst="rect">
            <a:avLst/>
          </a:prstGeom>
          <a:blipFill>
            <a:blip r:embed="rId6" cstate="print"/>
            <a:stretch>
              <a:fillRect/>
            </a:stretch>
          </a:blipFill>
        </p:spPr>
        <p:txBody>
          <a:bodyPr wrap="square" lIns="0" tIns="0" rIns="0" bIns="0" rtlCol="0"/>
          <a:lstStyle/>
          <a:p>
            <a:endParaRPr/>
          </a:p>
        </p:txBody>
      </p:sp>
      <p:grpSp>
        <p:nvGrpSpPr>
          <p:cNvPr id="13" name="object 13"/>
          <p:cNvGrpSpPr/>
          <p:nvPr/>
        </p:nvGrpSpPr>
        <p:grpSpPr>
          <a:xfrm>
            <a:off x="10315956" y="925067"/>
            <a:ext cx="1882139" cy="4596765"/>
            <a:chOff x="10315956" y="925067"/>
            <a:chExt cx="1882139" cy="4596765"/>
          </a:xfrm>
        </p:grpSpPr>
        <p:sp>
          <p:nvSpPr>
            <p:cNvPr id="14" name="object 14"/>
            <p:cNvSpPr/>
            <p:nvPr/>
          </p:nvSpPr>
          <p:spPr>
            <a:xfrm>
              <a:off x="10322052" y="931163"/>
              <a:ext cx="1869948" cy="4584191"/>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6" name="object 16"/>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7" name="object 17"/>
          <p:cNvGrpSpPr/>
          <p:nvPr/>
        </p:nvGrpSpPr>
        <p:grpSpPr>
          <a:xfrm>
            <a:off x="10315956" y="0"/>
            <a:ext cx="1882139" cy="299085"/>
            <a:chOff x="10315956" y="0"/>
            <a:chExt cx="1882139" cy="299085"/>
          </a:xfrm>
        </p:grpSpPr>
        <p:sp>
          <p:nvSpPr>
            <p:cNvPr id="18" name="object 18"/>
            <p:cNvSpPr/>
            <p:nvPr/>
          </p:nvSpPr>
          <p:spPr>
            <a:xfrm>
              <a:off x="10322052" y="0"/>
              <a:ext cx="1869948" cy="286511"/>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20" name="object 20"/>
          <p:cNvGrpSpPr/>
          <p:nvPr/>
        </p:nvGrpSpPr>
        <p:grpSpPr>
          <a:xfrm>
            <a:off x="10315956" y="6085332"/>
            <a:ext cx="1882139" cy="779145"/>
            <a:chOff x="10315956" y="6085332"/>
            <a:chExt cx="1882139" cy="779145"/>
          </a:xfrm>
        </p:grpSpPr>
        <p:sp>
          <p:nvSpPr>
            <p:cNvPr id="21" name="object 21"/>
            <p:cNvSpPr/>
            <p:nvPr/>
          </p:nvSpPr>
          <p:spPr>
            <a:xfrm>
              <a:off x="10322052" y="6091428"/>
              <a:ext cx="1869948" cy="766572"/>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3" name="object 23"/>
          <p:cNvSpPr/>
          <p:nvPr/>
        </p:nvSpPr>
        <p:spPr>
          <a:xfrm>
            <a:off x="10361662" y="373880"/>
            <a:ext cx="1745007" cy="462295"/>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7563604" y="2775197"/>
            <a:ext cx="2487943" cy="1657362"/>
          </a:xfrm>
          <a:prstGeom prst="rect">
            <a:avLst/>
          </a:prstGeom>
          <a:blipFill>
            <a:blip r:embed="rId11" cstate="print"/>
            <a:stretch>
              <a:fillRect/>
            </a:stretch>
          </a:blipFill>
        </p:spPr>
        <p:txBody>
          <a:bodyPr wrap="square" lIns="0" tIns="0" rIns="0" bIns="0" rtlCol="0"/>
          <a:lstStyle/>
          <a:p>
            <a:endParaRPr/>
          </a:p>
        </p:txBody>
      </p:sp>
      <p:sp>
        <p:nvSpPr>
          <p:cNvPr id="25" name="object 25"/>
          <p:cNvSpPr/>
          <p:nvPr/>
        </p:nvSpPr>
        <p:spPr>
          <a:xfrm>
            <a:off x="7563604" y="4660382"/>
            <a:ext cx="2556523" cy="1916448"/>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720851" y="848867"/>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grpSp>
        <p:nvGrpSpPr>
          <p:cNvPr id="27" name="object 27"/>
          <p:cNvGrpSpPr/>
          <p:nvPr/>
        </p:nvGrpSpPr>
        <p:grpSpPr>
          <a:xfrm>
            <a:off x="1831848" y="6391462"/>
            <a:ext cx="1826895" cy="190500"/>
            <a:chOff x="1831848" y="6391462"/>
            <a:chExt cx="1826895" cy="190500"/>
          </a:xfrm>
        </p:grpSpPr>
        <p:sp>
          <p:nvSpPr>
            <p:cNvPr id="28" name="object 28"/>
            <p:cNvSpPr/>
            <p:nvPr/>
          </p:nvSpPr>
          <p:spPr>
            <a:xfrm>
              <a:off x="1848381" y="6391462"/>
              <a:ext cx="1793446" cy="150585"/>
            </a:xfrm>
            <a:prstGeom prst="rect">
              <a:avLst/>
            </a:prstGeom>
            <a:blipFill>
              <a:blip r:embed="rId13" cstate="print"/>
              <a:stretch>
                <a:fillRect/>
              </a:stretch>
            </a:blipFill>
          </p:spPr>
          <p:txBody>
            <a:bodyPr wrap="square" lIns="0" tIns="0" rIns="0" bIns="0" rtlCol="0"/>
            <a:lstStyle/>
            <a:p>
              <a:endParaRPr/>
            </a:p>
          </p:txBody>
        </p:sp>
        <p:sp>
          <p:nvSpPr>
            <p:cNvPr id="29" name="object 29"/>
            <p:cNvSpPr/>
            <p:nvPr/>
          </p:nvSpPr>
          <p:spPr>
            <a:xfrm>
              <a:off x="1831848" y="6534906"/>
              <a:ext cx="1826514" cy="46550"/>
            </a:xfrm>
            <a:prstGeom prst="rect">
              <a:avLst/>
            </a:prstGeom>
            <a:blipFill>
              <a:blip r:embed="rId14" cstate="print"/>
              <a:stretch>
                <a:fillRect/>
              </a:stretch>
            </a:blipFill>
          </p:spPr>
          <p:txBody>
            <a:bodyPr wrap="square" lIns="0" tIns="0" rIns="0" bIns="0" rtlCol="0"/>
            <a:lstStyle/>
            <a:p>
              <a:endParaRPr/>
            </a:p>
          </p:txBody>
        </p:sp>
      </p:grpSp>
      <p:sp>
        <p:nvSpPr>
          <p:cNvPr id="30" name="object 30"/>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5"/>
              </a:rPr>
              <a:t>www.beu.edu.az </a:t>
            </a:r>
            <a:r>
              <a:rPr sz="1400" spc="-10" dirty="0">
                <a:latin typeface="Arial"/>
                <a:cs typeface="Arial"/>
              </a:rPr>
              <a:t> </a:t>
            </a:r>
            <a:r>
              <a:rPr sz="1400" spc="-10" dirty="0">
                <a:latin typeface="Arial"/>
                <a:cs typeface="Arial"/>
                <a:hlinkClick r:id="rId16"/>
              </a:rPr>
              <a:t>www.iro.beu.edu.az</a:t>
            </a:r>
            <a:endParaRPr sz="1400">
              <a:latin typeface="Arial"/>
              <a:cs typeface="Arial"/>
            </a:endParaRPr>
          </a:p>
        </p:txBody>
      </p:sp>
      <p:sp>
        <p:nvSpPr>
          <p:cNvPr id="31" name="object 31"/>
          <p:cNvSpPr txBox="1"/>
          <p:nvPr/>
        </p:nvSpPr>
        <p:spPr>
          <a:xfrm>
            <a:off x="1826132" y="6350736"/>
            <a:ext cx="5113655" cy="204351"/>
          </a:xfrm>
          <a:prstGeom prst="rect">
            <a:avLst/>
          </a:prstGeom>
        </p:spPr>
        <p:txBody>
          <a:bodyPr vert="horz" wrap="square" lIns="0" tIns="0" rIns="0" bIns="0" rtlCol="0">
            <a:spAutoFit/>
          </a:bodyPr>
          <a:lstStyle/>
          <a:p>
            <a:pPr marL="12700">
              <a:lnSpc>
                <a:spcPts val="1650"/>
              </a:lnSpc>
            </a:pPr>
            <a:r>
              <a:rPr sz="1400" b="1" u="heavy" spc="-5" dirty="0">
                <a:solidFill>
                  <a:srgbClr val="C00000"/>
                </a:solidFill>
                <a:uFill>
                  <a:solidFill>
                    <a:srgbClr val="C00000"/>
                  </a:solidFill>
                </a:uFill>
                <a:latin typeface="Arial"/>
                <a:cs typeface="Arial"/>
              </a:rPr>
              <a:t>For more information</a:t>
            </a:r>
            <a:r>
              <a:rPr sz="1400" b="1" spc="-15" dirty="0">
                <a:solidFill>
                  <a:srgbClr val="C00000"/>
                </a:solidFill>
                <a:latin typeface="Arial"/>
                <a:cs typeface="Arial"/>
              </a:rPr>
              <a:t> </a:t>
            </a:r>
            <a:r>
              <a:rPr sz="1400" spc="-5" dirty="0">
                <a:latin typeface="Arial"/>
                <a:cs typeface="Arial"/>
              </a:rPr>
              <a:t>https://beu.edu.az/en/faculty/engineering/</a:t>
            </a:r>
            <a:endParaRPr sz="14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8387" y="256031"/>
            <a:ext cx="3427095" cy="677545"/>
            <a:chOff x="2668387" y="256031"/>
            <a:chExt cx="3427095" cy="677545"/>
          </a:xfrm>
        </p:grpSpPr>
        <p:sp>
          <p:nvSpPr>
            <p:cNvPr id="3" name="object 3"/>
            <p:cNvSpPr/>
            <p:nvPr/>
          </p:nvSpPr>
          <p:spPr>
            <a:xfrm>
              <a:off x="2668387" y="433342"/>
              <a:ext cx="612222" cy="2455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65348" y="256031"/>
              <a:ext cx="2929890" cy="677418"/>
            </a:xfrm>
            <a:prstGeom prst="rect">
              <a:avLst/>
            </a:prstGeom>
            <a:blipFill>
              <a:blip r:embed="rId3" cstate="print"/>
              <a:stretch>
                <a:fillRect/>
              </a:stretch>
            </a:blipFill>
          </p:spPr>
          <p:txBody>
            <a:bodyPr wrap="square" lIns="0" tIns="0" rIns="0" bIns="0" rtlCol="0"/>
            <a:lstStyle/>
            <a:p>
              <a:endParaRPr/>
            </a:p>
          </p:txBody>
        </p:sp>
      </p:grpSp>
      <p:sp>
        <p:nvSpPr>
          <p:cNvPr id="5" name="object 5"/>
          <p:cNvSpPr/>
          <p:nvPr/>
        </p:nvSpPr>
        <p:spPr>
          <a:xfrm>
            <a:off x="5692140" y="256031"/>
            <a:ext cx="2730245" cy="677418"/>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656713" y="339928"/>
            <a:ext cx="5575300" cy="391795"/>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1F3863"/>
                </a:solidFill>
                <a:latin typeface="Arial"/>
                <a:cs typeface="Arial"/>
              </a:rPr>
              <a:t>THE </a:t>
            </a:r>
            <a:r>
              <a:rPr sz="2400" b="0" spc="-20" dirty="0">
                <a:solidFill>
                  <a:srgbClr val="1F3863"/>
                </a:solidFill>
                <a:latin typeface="Arial"/>
                <a:cs typeface="Arial"/>
              </a:rPr>
              <a:t>SPECIALTIES </a:t>
            </a:r>
            <a:r>
              <a:rPr sz="2400" b="0" dirty="0">
                <a:solidFill>
                  <a:srgbClr val="1F3863"/>
                </a:solidFill>
                <a:latin typeface="Arial"/>
                <a:cs typeface="Arial"/>
              </a:rPr>
              <a:t>OF </a:t>
            </a:r>
            <a:r>
              <a:rPr sz="2400" b="0" spc="-5" dirty="0">
                <a:solidFill>
                  <a:srgbClr val="1F3863"/>
                </a:solidFill>
                <a:latin typeface="Arial"/>
                <a:cs typeface="Arial"/>
              </a:rPr>
              <a:t>THE</a:t>
            </a:r>
            <a:r>
              <a:rPr sz="2400" b="0" spc="-65" dirty="0">
                <a:solidFill>
                  <a:srgbClr val="1F3863"/>
                </a:solidFill>
                <a:latin typeface="Arial"/>
                <a:cs typeface="Arial"/>
              </a:rPr>
              <a:t> </a:t>
            </a:r>
            <a:r>
              <a:rPr sz="2400" b="0" spc="-40" dirty="0">
                <a:solidFill>
                  <a:srgbClr val="1F3863"/>
                </a:solidFill>
                <a:latin typeface="Arial"/>
                <a:cs typeface="Arial"/>
              </a:rPr>
              <a:t>FACULTIES</a:t>
            </a:r>
            <a:endParaRPr sz="2400">
              <a:latin typeface="Arial"/>
              <a:cs typeface="Arial"/>
            </a:endParaRPr>
          </a:p>
        </p:txBody>
      </p:sp>
      <p:grpSp>
        <p:nvGrpSpPr>
          <p:cNvPr id="7" name="object 7"/>
          <p:cNvGrpSpPr/>
          <p:nvPr/>
        </p:nvGrpSpPr>
        <p:grpSpPr>
          <a:xfrm>
            <a:off x="-6095" y="0"/>
            <a:ext cx="597535" cy="6870700"/>
            <a:chOff x="-6095" y="0"/>
            <a:chExt cx="597535" cy="6870700"/>
          </a:xfrm>
        </p:grpSpPr>
        <p:sp>
          <p:nvSpPr>
            <p:cNvPr id="8" name="object 8"/>
            <p:cNvSpPr/>
            <p:nvPr/>
          </p:nvSpPr>
          <p:spPr>
            <a:xfrm>
              <a:off x="0" y="0"/>
              <a:ext cx="585216" cy="68580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grpSp>
        <p:nvGrpSpPr>
          <p:cNvPr id="10" name="object 10"/>
          <p:cNvGrpSpPr/>
          <p:nvPr/>
        </p:nvGrpSpPr>
        <p:grpSpPr>
          <a:xfrm>
            <a:off x="6070091" y="1171955"/>
            <a:ext cx="3961765" cy="2924175"/>
            <a:chOff x="6070091" y="1171955"/>
            <a:chExt cx="3961765" cy="2924175"/>
          </a:xfrm>
        </p:grpSpPr>
        <p:sp>
          <p:nvSpPr>
            <p:cNvPr id="11" name="object 11"/>
            <p:cNvSpPr/>
            <p:nvPr/>
          </p:nvSpPr>
          <p:spPr>
            <a:xfrm>
              <a:off x="6070091" y="1171955"/>
              <a:ext cx="1802891" cy="1411224"/>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597135" y="2586216"/>
              <a:ext cx="2434598" cy="1509544"/>
            </a:xfrm>
            <a:prstGeom prst="rect">
              <a:avLst/>
            </a:prstGeom>
            <a:blipFill>
              <a:blip r:embed="rId7" cstate="print"/>
              <a:stretch>
                <a:fillRect/>
              </a:stretch>
            </a:blipFill>
          </p:spPr>
          <p:txBody>
            <a:bodyPr wrap="square" lIns="0" tIns="0" rIns="0" bIns="0" rtlCol="0"/>
            <a:lstStyle/>
            <a:p>
              <a:endParaRPr/>
            </a:p>
          </p:txBody>
        </p:sp>
      </p:grpSp>
      <p:sp>
        <p:nvSpPr>
          <p:cNvPr id="13" name="object 13"/>
          <p:cNvSpPr/>
          <p:nvPr/>
        </p:nvSpPr>
        <p:spPr>
          <a:xfrm>
            <a:off x="7612372" y="4160517"/>
            <a:ext cx="2419364" cy="1608586"/>
          </a:xfrm>
          <a:prstGeom prst="rect">
            <a:avLst/>
          </a:prstGeom>
          <a:blipFill>
            <a:blip r:embed="rId8" cstate="print"/>
            <a:stretch>
              <a:fillRect/>
            </a:stretch>
          </a:blipFill>
        </p:spPr>
        <p:txBody>
          <a:bodyPr wrap="square" lIns="0" tIns="0" rIns="0" bIns="0" rtlCol="0"/>
          <a:lstStyle/>
          <a:p>
            <a:endParaRPr/>
          </a:p>
        </p:txBody>
      </p:sp>
      <p:grpSp>
        <p:nvGrpSpPr>
          <p:cNvPr id="14" name="object 14"/>
          <p:cNvGrpSpPr/>
          <p:nvPr/>
        </p:nvGrpSpPr>
        <p:grpSpPr>
          <a:xfrm>
            <a:off x="10315956" y="925067"/>
            <a:ext cx="1882139" cy="4596765"/>
            <a:chOff x="10315956" y="925067"/>
            <a:chExt cx="1882139" cy="4596765"/>
          </a:xfrm>
        </p:grpSpPr>
        <p:sp>
          <p:nvSpPr>
            <p:cNvPr id="15" name="object 15"/>
            <p:cNvSpPr/>
            <p:nvPr/>
          </p:nvSpPr>
          <p:spPr>
            <a:xfrm>
              <a:off x="10322052" y="931163"/>
              <a:ext cx="1869948" cy="4584191"/>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7" name="object 17"/>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8" name="object 18"/>
          <p:cNvGrpSpPr/>
          <p:nvPr/>
        </p:nvGrpSpPr>
        <p:grpSpPr>
          <a:xfrm>
            <a:off x="10315956" y="0"/>
            <a:ext cx="1882139" cy="299085"/>
            <a:chOff x="10315956" y="0"/>
            <a:chExt cx="1882139" cy="299085"/>
          </a:xfrm>
        </p:grpSpPr>
        <p:sp>
          <p:nvSpPr>
            <p:cNvPr id="19" name="object 19"/>
            <p:cNvSpPr/>
            <p:nvPr/>
          </p:nvSpPr>
          <p:spPr>
            <a:xfrm>
              <a:off x="10322052" y="0"/>
              <a:ext cx="1869948" cy="286511"/>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21" name="object 21"/>
          <p:cNvGrpSpPr/>
          <p:nvPr/>
        </p:nvGrpSpPr>
        <p:grpSpPr>
          <a:xfrm>
            <a:off x="10315956" y="6085332"/>
            <a:ext cx="1882139" cy="779145"/>
            <a:chOff x="10315956" y="6085332"/>
            <a:chExt cx="1882139" cy="779145"/>
          </a:xfrm>
        </p:grpSpPr>
        <p:sp>
          <p:nvSpPr>
            <p:cNvPr id="22" name="object 22"/>
            <p:cNvSpPr/>
            <p:nvPr/>
          </p:nvSpPr>
          <p:spPr>
            <a:xfrm>
              <a:off x="10322052" y="6091428"/>
              <a:ext cx="1869948" cy="766572"/>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4" name="object 24"/>
          <p:cNvSpPr/>
          <p:nvPr/>
        </p:nvSpPr>
        <p:spPr>
          <a:xfrm>
            <a:off x="10361662" y="373880"/>
            <a:ext cx="1745007" cy="462295"/>
          </a:xfrm>
          <a:prstGeom prst="rect">
            <a:avLst/>
          </a:prstGeom>
          <a:blipFill>
            <a:blip r:embed="rId12" cstate="print"/>
            <a:stretch>
              <a:fillRect/>
            </a:stretch>
          </a:blipFill>
        </p:spPr>
        <p:txBody>
          <a:bodyPr wrap="square" lIns="0" tIns="0" rIns="0" bIns="0" rtlCol="0"/>
          <a:lstStyle/>
          <a:p>
            <a:endParaRPr/>
          </a:p>
        </p:txBody>
      </p:sp>
      <p:grpSp>
        <p:nvGrpSpPr>
          <p:cNvPr id="25" name="object 25"/>
          <p:cNvGrpSpPr/>
          <p:nvPr/>
        </p:nvGrpSpPr>
        <p:grpSpPr>
          <a:xfrm>
            <a:off x="856485" y="5782049"/>
            <a:ext cx="3004820" cy="1023619"/>
            <a:chOff x="856485" y="5782049"/>
            <a:chExt cx="3004820" cy="1023619"/>
          </a:xfrm>
        </p:grpSpPr>
        <p:sp>
          <p:nvSpPr>
            <p:cNvPr id="26" name="object 26"/>
            <p:cNvSpPr/>
            <p:nvPr/>
          </p:nvSpPr>
          <p:spPr>
            <a:xfrm>
              <a:off x="856485" y="5797285"/>
              <a:ext cx="1439422" cy="994430"/>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2327141" y="5782049"/>
              <a:ext cx="1533919" cy="1023372"/>
            </a:xfrm>
            <a:prstGeom prst="rect">
              <a:avLst/>
            </a:prstGeom>
            <a:blipFill>
              <a:blip r:embed="rId14" cstate="print"/>
              <a:stretch>
                <a:fillRect/>
              </a:stretch>
            </a:blipFill>
          </p:spPr>
          <p:txBody>
            <a:bodyPr wrap="square" lIns="0" tIns="0" rIns="0" bIns="0" rtlCol="0"/>
            <a:lstStyle/>
            <a:p>
              <a:endParaRPr/>
            </a:p>
          </p:txBody>
        </p:sp>
      </p:grpSp>
      <p:sp>
        <p:nvSpPr>
          <p:cNvPr id="28" name="object 28"/>
          <p:cNvSpPr/>
          <p:nvPr/>
        </p:nvSpPr>
        <p:spPr>
          <a:xfrm>
            <a:off x="6739122" y="5832340"/>
            <a:ext cx="1913392" cy="973081"/>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3934961" y="5777472"/>
            <a:ext cx="2730258" cy="999002"/>
          </a:xfrm>
          <a:prstGeom prst="rect">
            <a:avLst/>
          </a:prstGeom>
          <a:blipFill>
            <a:blip r:embed="rId16" cstate="print"/>
            <a:stretch>
              <a:fillRect/>
            </a:stretch>
          </a:blipFill>
        </p:spPr>
        <p:txBody>
          <a:bodyPr wrap="square" lIns="0" tIns="0" rIns="0" bIns="0" rtlCol="0"/>
          <a:lstStyle/>
          <a:p>
            <a:endParaRPr/>
          </a:p>
        </p:txBody>
      </p:sp>
      <p:sp>
        <p:nvSpPr>
          <p:cNvPr id="30" name="object 30"/>
          <p:cNvSpPr/>
          <p:nvPr/>
        </p:nvSpPr>
        <p:spPr>
          <a:xfrm>
            <a:off x="720851" y="944880"/>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grpSp>
        <p:nvGrpSpPr>
          <p:cNvPr id="31" name="object 31"/>
          <p:cNvGrpSpPr/>
          <p:nvPr/>
        </p:nvGrpSpPr>
        <p:grpSpPr>
          <a:xfrm>
            <a:off x="1738883" y="5303326"/>
            <a:ext cx="1826895" cy="190500"/>
            <a:chOff x="1738883" y="5303326"/>
            <a:chExt cx="1826895" cy="190500"/>
          </a:xfrm>
        </p:grpSpPr>
        <p:sp>
          <p:nvSpPr>
            <p:cNvPr id="32" name="object 32"/>
            <p:cNvSpPr/>
            <p:nvPr/>
          </p:nvSpPr>
          <p:spPr>
            <a:xfrm>
              <a:off x="1755417" y="5303326"/>
              <a:ext cx="1793446" cy="150585"/>
            </a:xfrm>
            <a:prstGeom prst="rect">
              <a:avLst/>
            </a:prstGeom>
            <a:blipFill>
              <a:blip r:embed="rId17" cstate="print"/>
              <a:stretch>
                <a:fillRect/>
              </a:stretch>
            </a:blipFill>
          </p:spPr>
          <p:txBody>
            <a:bodyPr wrap="square" lIns="0" tIns="0" rIns="0" bIns="0" rtlCol="0"/>
            <a:lstStyle/>
            <a:p>
              <a:endParaRPr/>
            </a:p>
          </p:txBody>
        </p:sp>
        <p:sp>
          <p:nvSpPr>
            <p:cNvPr id="33" name="object 33"/>
            <p:cNvSpPr/>
            <p:nvPr/>
          </p:nvSpPr>
          <p:spPr>
            <a:xfrm>
              <a:off x="1738883" y="5446834"/>
              <a:ext cx="1826514" cy="46550"/>
            </a:xfrm>
            <a:prstGeom prst="rect">
              <a:avLst/>
            </a:prstGeom>
            <a:blipFill>
              <a:blip r:embed="rId18" cstate="print"/>
              <a:stretch>
                <a:fillRect/>
              </a:stretch>
            </a:blipFill>
          </p:spPr>
          <p:txBody>
            <a:bodyPr wrap="square" lIns="0" tIns="0" rIns="0" bIns="0" rtlCol="0"/>
            <a:lstStyle/>
            <a:p>
              <a:endParaRPr/>
            </a:p>
          </p:txBody>
        </p:sp>
      </p:grpSp>
      <p:sp>
        <p:nvSpPr>
          <p:cNvPr id="34" name="object 34"/>
          <p:cNvSpPr txBox="1"/>
          <p:nvPr/>
        </p:nvSpPr>
        <p:spPr>
          <a:xfrm>
            <a:off x="950467" y="1228470"/>
            <a:ext cx="6499225" cy="3958135"/>
          </a:xfrm>
          <a:prstGeom prst="rect">
            <a:avLst/>
          </a:prstGeom>
        </p:spPr>
        <p:txBody>
          <a:bodyPr vert="horz" wrap="square" lIns="0" tIns="13335" rIns="0" bIns="0" rtlCol="0">
            <a:spAutoFit/>
          </a:bodyPr>
          <a:lstStyle/>
          <a:p>
            <a:pPr marL="12700">
              <a:lnSpc>
                <a:spcPct val="100000"/>
              </a:lnSpc>
              <a:spcBef>
                <a:spcPts val="105"/>
              </a:spcBef>
            </a:pPr>
            <a:r>
              <a:rPr sz="2000" b="1" i="1" u="heavy" dirty="0">
                <a:solidFill>
                  <a:srgbClr val="C00000"/>
                </a:solidFill>
                <a:uFill>
                  <a:solidFill>
                    <a:srgbClr val="C00000"/>
                  </a:solidFill>
                </a:uFill>
                <a:latin typeface="Arial"/>
                <a:cs typeface="Arial"/>
              </a:rPr>
              <a:t>Architecture and Construction</a:t>
            </a:r>
            <a:r>
              <a:rPr sz="2000" b="1" i="1" u="heavy" spc="-100" dirty="0">
                <a:solidFill>
                  <a:srgbClr val="C00000"/>
                </a:solidFill>
                <a:uFill>
                  <a:solidFill>
                    <a:srgbClr val="C00000"/>
                  </a:solidFill>
                </a:uFill>
                <a:latin typeface="Arial"/>
                <a:cs typeface="Arial"/>
              </a:rPr>
              <a:t> </a:t>
            </a:r>
            <a:r>
              <a:rPr sz="2000" b="1" i="1" u="heavy" dirty="0">
                <a:solidFill>
                  <a:srgbClr val="C00000"/>
                </a:solidFill>
                <a:uFill>
                  <a:solidFill>
                    <a:srgbClr val="C00000"/>
                  </a:solidFill>
                </a:uFill>
                <a:latin typeface="Arial"/>
                <a:cs typeface="Arial"/>
              </a:rPr>
              <a:t>Faculty</a:t>
            </a:r>
            <a:r>
              <a:rPr sz="2000" i="1" dirty="0">
                <a:latin typeface="Arial"/>
                <a:cs typeface="Arial"/>
              </a:rPr>
              <a:t>:</a:t>
            </a:r>
            <a:endParaRPr sz="2000" dirty="0">
              <a:latin typeface="Arial"/>
              <a:cs typeface="Arial"/>
            </a:endParaRPr>
          </a:p>
          <a:p>
            <a:pPr>
              <a:lnSpc>
                <a:spcPct val="100000"/>
              </a:lnSpc>
              <a:spcBef>
                <a:spcPts val="30"/>
              </a:spcBef>
            </a:pPr>
            <a:endParaRPr sz="2450" dirty="0">
              <a:latin typeface="Arial"/>
              <a:cs typeface="Arial"/>
            </a:endParaRPr>
          </a:p>
          <a:p>
            <a:pPr marL="355600" indent="-342900">
              <a:lnSpc>
                <a:spcPct val="100000"/>
              </a:lnSpc>
              <a:buAutoNum type="arabicPeriod"/>
              <a:tabLst>
                <a:tab pos="354965" algn="l"/>
                <a:tab pos="355600" algn="l"/>
              </a:tabLst>
            </a:pPr>
            <a:r>
              <a:rPr sz="1500" b="1" spc="-5" dirty="0">
                <a:latin typeface="Arial"/>
                <a:cs typeface="Arial"/>
              </a:rPr>
              <a:t>Architecture </a:t>
            </a:r>
            <a:r>
              <a:rPr sz="1500" dirty="0">
                <a:latin typeface="Arial"/>
                <a:cs typeface="Arial"/>
              </a:rPr>
              <a:t>(in Azerbaijan &amp; English</a:t>
            </a:r>
            <a:r>
              <a:rPr sz="1500" spc="-70" dirty="0">
                <a:latin typeface="Arial"/>
                <a:cs typeface="Arial"/>
              </a:rPr>
              <a:t> </a:t>
            </a:r>
            <a:r>
              <a:rPr sz="1500" dirty="0">
                <a:latin typeface="Arial"/>
                <a:cs typeface="Arial"/>
              </a:rPr>
              <a:t>language);</a:t>
            </a:r>
          </a:p>
          <a:p>
            <a:pPr marL="355600" indent="-342900">
              <a:lnSpc>
                <a:spcPct val="100000"/>
              </a:lnSpc>
              <a:spcBef>
                <a:spcPts val="900"/>
              </a:spcBef>
              <a:buAutoNum type="arabicPeriod"/>
              <a:tabLst>
                <a:tab pos="354965" algn="l"/>
                <a:tab pos="355600" algn="l"/>
              </a:tabLst>
            </a:pPr>
            <a:r>
              <a:rPr sz="1500" b="1" spc="-10" dirty="0">
                <a:latin typeface="Arial"/>
                <a:cs typeface="Arial"/>
              </a:rPr>
              <a:t>Civil </a:t>
            </a:r>
            <a:r>
              <a:rPr sz="1500" b="1" spc="-5" dirty="0">
                <a:latin typeface="Arial"/>
                <a:cs typeface="Arial"/>
              </a:rPr>
              <a:t>Engineering </a:t>
            </a:r>
            <a:r>
              <a:rPr sz="1500" dirty="0">
                <a:latin typeface="Arial"/>
                <a:cs typeface="Arial"/>
              </a:rPr>
              <a:t>(in Azerbaijan &amp; English</a:t>
            </a:r>
            <a:r>
              <a:rPr sz="1500" spc="-130" dirty="0">
                <a:latin typeface="Arial"/>
                <a:cs typeface="Arial"/>
              </a:rPr>
              <a:t> </a:t>
            </a:r>
            <a:r>
              <a:rPr sz="1500" spc="5" dirty="0">
                <a:latin typeface="Arial"/>
                <a:cs typeface="Arial"/>
              </a:rPr>
              <a:t>language);</a:t>
            </a:r>
            <a:endParaRPr sz="1500" dirty="0">
              <a:latin typeface="Arial"/>
              <a:cs typeface="Arial"/>
            </a:endParaRPr>
          </a:p>
          <a:p>
            <a:pPr marL="355600" indent="-342900">
              <a:lnSpc>
                <a:spcPct val="100000"/>
              </a:lnSpc>
              <a:spcBef>
                <a:spcPts val="905"/>
              </a:spcBef>
              <a:buAutoNum type="arabicPeriod"/>
              <a:tabLst>
                <a:tab pos="354965" algn="l"/>
                <a:tab pos="355600" algn="l"/>
              </a:tabLst>
            </a:pPr>
            <a:r>
              <a:rPr sz="1500" b="1" dirty="0">
                <a:latin typeface="Arial"/>
                <a:cs typeface="Arial"/>
              </a:rPr>
              <a:t>Design </a:t>
            </a:r>
            <a:r>
              <a:rPr sz="1500" dirty="0">
                <a:latin typeface="Arial"/>
                <a:cs typeface="Arial"/>
              </a:rPr>
              <a:t>(in </a:t>
            </a:r>
            <a:r>
              <a:rPr sz="1500" spc="-5" dirty="0">
                <a:latin typeface="Arial"/>
                <a:cs typeface="Arial"/>
              </a:rPr>
              <a:t>Azerbaijan </a:t>
            </a:r>
            <a:r>
              <a:rPr sz="1500" dirty="0">
                <a:latin typeface="Arial"/>
                <a:cs typeface="Arial"/>
              </a:rPr>
              <a:t>&amp; </a:t>
            </a:r>
            <a:r>
              <a:rPr sz="1500" spc="-5" dirty="0">
                <a:latin typeface="Arial"/>
                <a:cs typeface="Arial"/>
              </a:rPr>
              <a:t>English</a:t>
            </a:r>
            <a:r>
              <a:rPr sz="1500" spc="-130" dirty="0">
                <a:latin typeface="Arial"/>
                <a:cs typeface="Arial"/>
              </a:rPr>
              <a:t> </a:t>
            </a:r>
            <a:r>
              <a:rPr sz="1500" dirty="0">
                <a:latin typeface="Arial"/>
                <a:cs typeface="Arial"/>
              </a:rPr>
              <a:t>language);</a:t>
            </a:r>
          </a:p>
          <a:p>
            <a:pPr marL="355600" indent="-342900">
              <a:lnSpc>
                <a:spcPct val="100000"/>
              </a:lnSpc>
              <a:spcBef>
                <a:spcPts val="900"/>
              </a:spcBef>
              <a:buAutoNum type="arabicPeriod"/>
              <a:tabLst>
                <a:tab pos="354965" algn="l"/>
                <a:tab pos="355600" algn="l"/>
              </a:tabLst>
            </a:pPr>
            <a:r>
              <a:rPr sz="1500" b="1" spc="-5" dirty="0">
                <a:latin typeface="Arial"/>
                <a:cs typeface="Arial"/>
              </a:rPr>
              <a:t>Urban Planning </a:t>
            </a:r>
            <a:r>
              <a:rPr sz="1500" dirty="0">
                <a:latin typeface="Arial"/>
                <a:cs typeface="Arial"/>
              </a:rPr>
              <a:t>(in </a:t>
            </a:r>
            <a:r>
              <a:rPr sz="1500" spc="-5" dirty="0">
                <a:latin typeface="Arial"/>
                <a:cs typeface="Arial"/>
              </a:rPr>
              <a:t>Azerbaijan </a:t>
            </a:r>
            <a:r>
              <a:rPr sz="1500" dirty="0">
                <a:latin typeface="Arial"/>
                <a:cs typeface="Arial"/>
              </a:rPr>
              <a:t>language &amp; </a:t>
            </a:r>
            <a:r>
              <a:rPr sz="1500" spc="-5" dirty="0">
                <a:latin typeface="Arial"/>
                <a:cs typeface="Arial"/>
              </a:rPr>
              <a:t>English</a:t>
            </a:r>
            <a:r>
              <a:rPr sz="1500" spc="-140" dirty="0">
                <a:latin typeface="Arial"/>
                <a:cs typeface="Arial"/>
              </a:rPr>
              <a:t> </a:t>
            </a:r>
            <a:r>
              <a:rPr sz="1500" dirty="0">
                <a:latin typeface="Arial"/>
                <a:cs typeface="Arial"/>
              </a:rPr>
              <a:t>language);</a:t>
            </a:r>
          </a:p>
          <a:p>
            <a:pPr marL="355600" indent="-342900">
              <a:lnSpc>
                <a:spcPct val="100000"/>
              </a:lnSpc>
              <a:spcBef>
                <a:spcPts val="900"/>
              </a:spcBef>
              <a:buAutoNum type="arabicPeriod"/>
              <a:tabLst>
                <a:tab pos="354965" algn="l"/>
                <a:tab pos="355600" algn="l"/>
              </a:tabLst>
            </a:pPr>
            <a:r>
              <a:rPr sz="1500" b="1" spc="-5" dirty="0">
                <a:latin typeface="Arial"/>
                <a:cs typeface="Arial"/>
              </a:rPr>
              <a:t>Ecological Engineering </a:t>
            </a:r>
            <a:r>
              <a:rPr sz="1500" dirty="0">
                <a:latin typeface="Arial"/>
                <a:cs typeface="Arial"/>
              </a:rPr>
              <a:t>(in Azerbaijan &amp; </a:t>
            </a:r>
            <a:r>
              <a:rPr sz="1500" spc="-5" dirty="0">
                <a:latin typeface="Arial"/>
                <a:cs typeface="Arial"/>
              </a:rPr>
              <a:t>English</a:t>
            </a:r>
            <a:r>
              <a:rPr sz="1500" spc="-165" dirty="0">
                <a:latin typeface="Arial"/>
                <a:cs typeface="Arial"/>
              </a:rPr>
              <a:t> </a:t>
            </a:r>
            <a:r>
              <a:rPr sz="1500" dirty="0">
                <a:latin typeface="Arial"/>
                <a:cs typeface="Arial"/>
              </a:rPr>
              <a:t>language);</a:t>
            </a:r>
          </a:p>
          <a:p>
            <a:pPr marL="355600" indent="-342900">
              <a:lnSpc>
                <a:spcPct val="100000"/>
              </a:lnSpc>
              <a:spcBef>
                <a:spcPts val="900"/>
              </a:spcBef>
              <a:buAutoNum type="arabicPeriod"/>
              <a:tabLst>
                <a:tab pos="354965" algn="l"/>
                <a:tab pos="355600" algn="l"/>
              </a:tabLst>
            </a:pPr>
            <a:r>
              <a:rPr sz="1500" b="1" spc="-5" dirty="0">
                <a:latin typeface="Arial"/>
                <a:cs typeface="Arial"/>
              </a:rPr>
              <a:t>Industrial Engineering </a:t>
            </a:r>
            <a:r>
              <a:rPr sz="1500" dirty="0">
                <a:latin typeface="Arial"/>
                <a:cs typeface="Arial"/>
              </a:rPr>
              <a:t>(in </a:t>
            </a:r>
            <a:r>
              <a:rPr sz="1500" spc="-5" dirty="0">
                <a:latin typeface="Arial"/>
                <a:cs typeface="Arial"/>
              </a:rPr>
              <a:t>Azerbaijan </a:t>
            </a:r>
            <a:r>
              <a:rPr sz="1500" dirty="0">
                <a:latin typeface="Arial"/>
                <a:cs typeface="Arial"/>
              </a:rPr>
              <a:t>&amp; </a:t>
            </a:r>
            <a:r>
              <a:rPr sz="1500" spc="-5" dirty="0">
                <a:latin typeface="Arial"/>
                <a:cs typeface="Arial"/>
              </a:rPr>
              <a:t>English</a:t>
            </a:r>
            <a:r>
              <a:rPr sz="1500" spc="-135" dirty="0">
                <a:latin typeface="Arial"/>
                <a:cs typeface="Arial"/>
              </a:rPr>
              <a:t> </a:t>
            </a:r>
            <a:r>
              <a:rPr sz="1500" dirty="0">
                <a:latin typeface="Arial"/>
                <a:cs typeface="Arial"/>
              </a:rPr>
              <a:t>language);</a:t>
            </a:r>
          </a:p>
          <a:p>
            <a:pPr marL="355600" indent="-342900">
              <a:lnSpc>
                <a:spcPct val="100000"/>
              </a:lnSpc>
              <a:spcBef>
                <a:spcPts val="900"/>
              </a:spcBef>
              <a:buAutoNum type="arabicPeriod"/>
              <a:tabLst>
                <a:tab pos="354965" algn="l"/>
                <a:tab pos="355600" algn="l"/>
              </a:tabLst>
            </a:pPr>
            <a:r>
              <a:rPr sz="1500" b="1" spc="-5" dirty="0">
                <a:latin typeface="Arial"/>
                <a:cs typeface="Arial"/>
              </a:rPr>
              <a:t>Chemical Engineering </a:t>
            </a:r>
            <a:r>
              <a:rPr sz="1500" dirty="0">
                <a:latin typeface="Arial"/>
                <a:cs typeface="Arial"/>
              </a:rPr>
              <a:t>(in</a:t>
            </a:r>
            <a:r>
              <a:rPr lang="az-Latn-AZ" sz="1500" dirty="0">
                <a:latin typeface="Arial"/>
                <a:cs typeface="Arial"/>
              </a:rPr>
              <a:t> Azerbaijan </a:t>
            </a:r>
            <a:r>
              <a:rPr lang="en-US" sz="1500" dirty="0">
                <a:latin typeface="Arial"/>
                <a:cs typeface="Arial"/>
              </a:rPr>
              <a:t>&amp;</a:t>
            </a:r>
            <a:r>
              <a:rPr sz="1500" dirty="0">
                <a:latin typeface="Arial"/>
                <a:cs typeface="Arial"/>
              </a:rPr>
              <a:t> </a:t>
            </a:r>
            <a:r>
              <a:rPr sz="1500" spc="-5" dirty="0">
                <a:latin typeface="Arial"/>
                <a:cs typeface="Arial"/>
              </a:rPr>
              <a:t>English</a:t>
            </a:r>
            <a:r>
              <a:rPr sz="1500" spc="-25" dirty="0">
                <a:latin typeface="Arial"/>
                <a:cs typeface="Arial"/>
              </a:rPr>
              <a:t> </a:t>
            </a:r>
            <a:r>
              <a:rPr sz="1500" dirty="0">
                <a:latin typeface="Arial"/>
                <a:cs typeface="Arial"/>
              </a:rPr>
              <a:t>language);</a:t>
            </a:r>
          </a:p>
          <a:p>
            <a:pPr marL="355600" indent="-342900">
              <a:lnSpc>
                <a:spcPct val="100000"/>
              </a:lnSpc>
              <a:spcBef>
                <a:spcPts val="900"/>
              </a:spcBef>
              <a:buAutoNum type="arabicPeriod"/>
              <a:tabLst>
                <a:tab pos="354965" algn="l"/>
                <a:tab pos="355600" algn="l"/>
              </a:tabLst>
            </a:pPr>
            <a:r>
              <a:rPr sz="1500" b="1" spc="-15" dirty="0">
                <a:latin typeface="Arial"/>
                <a:cs typeface="Arial"/>
              </a:rPr>
              <a:t>Transport </a:t>
            </a:r>
            <a:r>
              <a:rPr sz="1500" b="1" spc="-5" dirty="0">
                <a:latin typeface="Arial"/>
                <a:cs typeface="Arial"/>
              </a:rPr>
              <a:t>Construction Engineering </a:t>
            </a:r>
            <a:r>
              <a:rPr sz="1500" spc="-5" dirty="0">
                <a:latin typeface="Arial"/>
                <a:cs typeface="Arial"/>
              </a:rPr>
              <a:t>(in Azerbaijan</a:t>
            </a:r>
            <a:r>
              <a:rPr sz="1500" spc="-65" dirty="0">
                <a:latin typeface="Arial"/>
                <a:cs typeface="Arial"/>
              </a:rPr>
              <a:t> </a:t>
            </a:r>
            <a:r>
              <a:rPr sz="1500" dirty="0">
                <a:latin typeface="Arial"/>
                <a:cs typeface="Arial"/>
              </a:rPr>
              <a:t>language).</a:t>
            </a:r>
          </a:p>
          <a:p>
            <a:pPr>
              <a:lnSpc>
                <a:spcPct val="100000"/>
              </a:lnSpc>
            </a:pPr>
            <a:endParaRPr sz="1700" dirty="0">
              <a:latin typeface="Arial"/>
              <a:cs typeface="Arial"/>
            </a:endParaRPr>
          </a:p>
          <a:p>
            <a:pPr marL="179070" algn="ctr">
              <a:lnSpc>
                <a:spcPct val="100000"/>
              </a:lnSpc>
              <a:spcBef>
                <a:spcPts val="1015"/>
              </a:spcBef>
            </a:pPr>
            <a:r>
              <a:rPr sz="1400" b="1" u="heavy" spc="-5" dirty="0">
                <a:solidFill>
                  <a:srgbClr val="C00000"/>
                </a:solidFill>
                <a:uFill>
                  <a:solidFill>
                    <a:srgbClr val="C00000"/>
                  </a:solidFill>
                </a:uFill>
                <a:latin typeface="Arial"/>
                <a:cs typeface="Arial"/>
              </a:rPr>
              <a:t>For more information</a:t>
            </a:r>
            <a:r>
              <a:rPr sz="1400" b="1" spc="-50" dirty="0">
                <a:solidFill>
                  <a:srgbClr val="C00000"/>
                </a:solidFill>
                <a:latin typeface="Arial"/>
                <a:cs typeface="Arial"/>
              </a:rPr>
              <a:t> </a:t>
            </a:r>
            <a:r>
              <a:rPr sz="1400" spc="-5" dirty="0">
                <a:latin typeface="Arial"/>
                <a:cs typeface="Arial"/>
              </a:rPr>
              <a:t>https://beu.edu.az/en/faculty/architecture/</a:t>
            </a:r>
            <a:endParaRPr sz="1400" dirty="0">
              <a:latin typeface="Arial"/>
              <a:cs typeface="Arial"/>
            </a:endParaRPr>
          </a:p>
        </p:txBody>
      </p:sp>
      <p:sp>
        <p:nvSpPr>
          <p:cNvPr id="35" name="object 35"/>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9"/>
              </a:rPr>
              <a:t>www.beu.edu.az </a:t>
            </a:r>
            <a:r>
              <a:rPr sz="1400" spc="-10" dirty="0">
                <a:latin typeface="Arial"/>
                <a:cs typeface="Arial"/>
              </a:rPr>
              <a:t> </a:t>
            </a:r>
            <a:r>
              <a:rPr sz="1400" spc="-10" dirty="0">
                <a:latin typeface="Arial"/>
                <a:cs typeface="Arial"/>
                <a:hlinkClick r:id="rId20"/>
              </a:rPr>
              <a:t>www.iro.beu.edu.az</a:t>
            </a:r>
            <a:endParaRPr sz="14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8387" y="257556"/>
            <a:ext cx="5754370" cy="677545"/>
            <a:chOff x="2668387" y="257556"/>
            <a:chExt cx="5754370" cy="677545"/>
          </a:xfrm>
        </p:grpSpPr>
        <p:sp>
          <p:nvSpPr>
            <p:cNvPr id="3" name="object 3"/>
            <p:cNvSpPr/>
            <p:nvPr/>
          </p:nvSpPr>
          <p:spPr>
            <a:xfrm>
              <a:off x="2668387" y="434866"/>
              <a:ext cx="612222" cy="2455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65348" y="257556"/>
              <a:ext cx="2929890" cy="67741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692139" y="257556"/>
              <a:ext cx="2730245" cy="677418"/>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656713" y="343027"/>
            <a:ext cx="5574665" cy="391160"/>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1F3863"/>
                </a:solidFill>
                <a:latin typeface="Arial"/>
                <a:cs typeface="Arial"/>
              </a:rPr>
              <a:t>THE </a:t>
            </a:r>
            <a:r>
              <a:rPr sz="2400" b="0" spc="-20" dirty="0">
                <a:solidFill>
                  <a:srgbClr val="1F3863"/>
                </a:solidFill>
                <a:latin typeface="Arial"/>
                <a:cs typeface="Arial"/>
              </a:rPr>
              <a:t>SPECIALTIES </a:t>
            </a:r>
            <a:r>
              <a:rPr sz="2400" b="0" dirty="0">
                <a:solidFill>
                  <a:srgbClr val="1F3863"/>
                </a:solidFill>
                <a:latin typeface="Arial"/>
                <a:cs typeface="Arial"/>
              </a:rPr>
              <a:t>OF </a:t>
            </a:r>
            <a:r>
              <a:rPr sz="2400" b="0" spc="-5" dirty="0">
                <a:solidFill>
                  <a:srgbClr val="1F3863"/>
                </a:solidFill>
                <a:latin typeface="Arial"/>
                <a:cs typeface="Arial"/>
              </a:rPr>
              <a:t>THE</a:t>
            </a:r>
            <a:r>
              <a:rPr sz="2400" b="0" spc="-70" dirty="0">
                <a:solidFill>
                  <a:srgbClr val="1F3863"/>
                </a:solidFill>
                <a:latin typeface="Arial"/>
                <a:cs typeface="Arial"/>
              </a:rPr>
              <a:t> </a:t>
            </a:r>
            <a:r>
              <a:rPr sz="2400" b="0" spc="-40" dirty="0">
                <a:solidFill>
                  <a:srgbClr val="1F3863"/>
                </a:solidFill>
                <a:latin typeface="Arial"/>
                <a:cs typeface="Arial"/>
              </a:rPr>
              <a:t>FACULTIES</a:t>
            </a:r>
            <a:endParaRPr sz="2400">
              <a:latin typeface="Arial"/>
              <a:cs typeface="Arial"/>
            </a:endParaRPr>
          </a:p>
        </p:txBody>
      </p:sp>
      <p:grpSp>
        <p:nvGrpSpPr>
          <p:cNvPr id="7" name="object 7"/>
          <p:cNvGrpSpPr/>
          <p:nvPr/>
        </p:nvGrpSpPr>
        <p:grpSpPr>
          <a:xfrm>
            <a:off x="-6095" y="0"/>
            <a:ext cx="597535" cy="6870700"/>
            <a:chOff x="-6095" y="0"/>
            <a:chExt cx="597535" cy="6870700"/>
          </a:xfrm>
        </p:grpSpPr>
        <p:sp>
          <p:nvSpPr>
            <p:cNvPr id="8" name="object 8"/>
            <p:cNvSpPr/>
            <p:nvPr/>
          </p:nvSpPr>
          <p:spPr>
            <a:xfrm>
              <a:off x="0" y="0"/>
              <a:ext cx="585216" cy="68580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sp>
        <p:nvSpPr>
          <p:cNvPr id="10" name="object 10"/>
          <p:cNvSpPr/>
          <p:nvPr/>
        </p:nvSpPr>
        <p:spPr>
          <a:xfrm>
            <a:off x="7258808" y="2627370"/>
            <a:ext cx="2535182" cy="1808237"/>
          </a:xfrm>
          <a:prstGeom prst="rect">
            <a:avLst/>
          </a:prstGeom>
          <a:blipFill>
            <a:blip r:embed="rId6" cstate="print"/>
            <a:stretch>
              <a:fillRect/>
            </a:stretch>
          </a:blipFill>
        </p:spPr>
        <p:txBody>
          <a:bodyPr wrap="square" lIns="0" tIns="0" rIns="0" bIns="0" rtlCol="0"/>
          <a:lstStyle/>
          <a:p>
            <a:endParaRPr/>
          </a:p>
        </p:txBody>
      </p:sp>
      <p:grpSp>
        <p:nvGrpSpPr>
          <p:cNvPr id="11" name="object 11"/>
          <p:cNvGrpSpPr/>
          <p:nvPr/>
        </p:nvGrpSpPr>
        <p:grpSpPr>
          <a:xfrm>
            <a:off x="720851" y="883919"/>
            <a:ext cx="9500235" cy="1605280"/>
            <a:chOff x="720851" y="883919"/>
            <a:chExt cx="9500235" cy="1605280"/>
          </a:xfrm>
        </p:grpSpPr>
        <p:sp>
          <p:nvSpPr>
            <p:cNvPr id="12" name="object 12"/>
            <p:cNvSpPr/>
            <p:nvPr/>
          </p:nvSpPr>
          <p:spPr>
            <a:xfrm>
              <a:off x="6960107" y="976883"/>
              <a:ext cx="3134868" cy="1511808"/>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20851" y="886967"/>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grpSp>
      <p:sp>
        <p:nvSpPr>
          <p:cNvPr id="14" name="object 14"/>
          <p:cNvSpPr/>
          <p:nvPr/>
        </p:nvSpPr>
        <p:spPr>
          <a:xfrm>
            <a:off x="7286237" y="4511037"/>
            <a:ext cx="2529091" cy="1681738"/>
          </a:xfrm>
          <a:prstGeom prst="rect">
            <a:avLst/>
          </a:prstGeom>
          <a:blipFill>
            <a:blip r:embed="rId8" cstate="print"/>
            <a:stretch>
              <a:fillRect/>
            </a:stretch>
          </a:blipFill>
        </p:spPr>
        <p:txBody>
          <a:bodyPr wrap="square" lIns="0" tIns="0" rIns="0" bIns="0" rtlCol="0"/>
          <a:lstStyle/>
          <a:p>
            <a:endParaRPr/>
          </a:p>
        </p:txBody>
      </p:sp>
      <p:grpSp>
        <p:nvGrpSpPr>
          <p:cNvPr id="15" name="object 15"/>
          <p:cNvGrpSpPr/>
          <p:nvPr/>
        </p:nvGrpSpPr>
        <p:grpSpPr>
          <a:xfrm>
            <a:off x="10315956" y="925067"/>
            <a:ext cx="1882139" cy="4596765"/>
            <a:chOff x="10315956" y="925067"/>
            <a:chExt cx="1882139" cy="4596765"/>
          </a:xfrm>
        </p:grpSpPr>
        <p:sp>
          <p:nvSpPr>
            <p:cNvPr id="16" name="object 16"/>
            <p:cNvSpPr/>
            <p:nvPr/>
          </p:nvSpPr>
          <p:spPr>
            <a:xfrm>
              <a:off x="10322052" y="931163"/>
              <a:ext cx="1869948" cy="4584191"/>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8" name="object 18"/>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9" name="object 19"/>
          <p:cNvGrpSpPr/>
          <p:nvPr/>
        </p:nvGrpSpPr>
        <p:grpSpPr>
          <a:xfrm>
            <a:off x="10315956" y="0"/>
            <a:ext cx="1882139" cy="299085"/>
            <a:chOff x="10315956" y="0"/>
            <a:chExt cx="1882139" cy="299085"/>
          </a:xfrm>
        </p:grpSpPr>
        <p:sp>
          <p:nvSpPr>
            <p:cNvPr id="20" name="object 20"/>
            <p:cNvSpPr/>
            <p:nvPr/>
          </p:nvSpPr>
          <p:spPr>
            <a:xfrm>
              <a:off x="10322052" y="0"/>
              <a:ext cx="1869948" cy="286511"/>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22" name="object 22"/>
          <p:cNvGrpSpPr/>
          <p:nvPr/>
        </p:nvGrpSpPr>
        <p:grpSpPr>
          <a:xfrm>
            <a:off x="10315956" y="6085332"/>
            <a:ext cx="1882139" cy="779145"/>
            <a:chOff x="10315956" y="6085332"/>
            <a:chExt cx="1882139" cy="779145"/>
          </a:xfrm>
        </p:grpSpPr>
        <p:sp>
          <p:nvSpPr>
            <p:cNvPr id="23" name="object 23"/>
            <p:cNvSpPr/>
            <p:nvPr/>
          </p:nvSpPr>
          <p:spPr>
            <a:xfrm>
              <a:off x="10322052" y="6091428"/>
              <a:ext cx="1869948" cy="766572"/>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5" name="object 25"/>
          <p:cNvSpPr/>
          <p:nvPr/>
        </p:nvSpPr>
        <p:spPr>
          <a:xfrm>
            <a:off x="10361662" y="373880"/>
            <a:ext cx="1745007" cy="462295"/>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822415" y="5564123"/>
            <a:ext cx="2693717" cy="1130259"/>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5800219" y="5576191"/>
            <a:ext cx="1135629" cy="1135629"/>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3765803" y="5559552"/>
            <a:ext cx="1741931" cy="1159764"/>
          </a:xfrm>
          <a:prstGeom prst="rect">
            <a:avLst/>
          </a:prstGeom>
          <a:blipFill>
            <a:blip r:embed="rId15" cstate="print"/>
            <a:stretch>
              <a:fillRect/>
            </a:stretch>
          </a:blipFill>
        </p:spPr>
        <p:txBody>
          <a:bodyPr wrap="square" lIns="0" tIns="0" rIns="0" bIns="0" rtlCol="0"/>
          <a:lstStyle/>
          <a:p>
            <a:endParaRPr/>
          </a:p>
        </p:txBody>
      </p:sp>
      <p:grpSp>
        <p:nvGrpSpPr>
          <p:cNvPr id="29" name="object 29"/>
          <p:cNvGrpSpPr/>
          <p:nvPr/>
        </p:nvGrpSpPr>
        <p:grpSpPr>
          <a:xfrm>
            <a:off x="821436" y="3744480"/>
            <a:ext cx="6196965" cy="401955"/>
            <a:chOff x="821436" y="3744480"/>
            <a:chExt cx="6196965" cy="401955"/>
          </a:xfrm>
        </p:grpSpPr>
        <p:sp>
          <p:nvSpPr>
            <p:cNvPr id="30" name="object 30"/>
            <p:cNvSpPr/>
            <p:nvPr/>
          </p:nvSpPr>
          <p:spPr>
            <a:xfrm>
              <a:off x="821436" y="4090416"/>
              <a:ext cx="6196965" cy="0"/>
            </a:xfrm>
            <a:custGeom>
              <a:avLst/>
              <a:gdLst/>
              <a:ahLst/>
              <a:cxnLst/>
              <a:rect l="l" t="t" r="r" b="b"/>
              <a:pathLst>
                <a:path w="6196965">
                  <a:moveTo>
                    <a:pt x="0" y="0"/>
                  </a:moveTo>
                  <a:lnTo>
                    <a:pt x="6196965" y="0"/>
                  </a:lnTo>
                </a:path>
              </a:pathLst>
            </a:custGeom>
            <a:ln w="6096">
              <a:solidFill>
                <a:srgbClr val="5B9BD4"/>
              </a:solidFill>
            </a:ln>
          </p:spPr>
          <p:txBody>
            <a:bodyPr wrap="square" lIns="0" tIns="0" rIns="0" bIns="0" rtlCol="0"/>
            <a:lstStyle/>
            <a:p>
              <a:endParaRPr/>
            </a:p>
          </p:txBody>
        </p:sp>
        <p:sp>
          <p:nvSpPr>
            <p:cNvPr id="31" name="object 31"/>
            <p:cNvSpPr/>
            <p:nvPr/>
          </p:nvSpPr>
          <p:spPr>
            <a:xfrm>
              <a:off x="1392936" y="3744480"/>
              <a:ext cx="2039874" cy="401561"/>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1499616" y="3988365"/>
              <a:ext cx="1826514" cy="46551"/>
            </a:xfrm>
            <a:prstGeom prst="rect">
              <a:avLst/>
            </a:prstGeom>
            <a:blipFill>
              <a:blip r:embed="rId17" cstate="print"/>
              <a:stretch>
                <a:fillRect/>
              </a:stretch>
            </a:blipFill>
          </p:spPr>
          <p:txBody>
            <a:bodyPr wrap="square" lIns="0" tIns="0" rIns="0" bIns="0" rtlCol="0"/>
            <a:lstStyle/>
            <a:p>
              <a:endParaRPr/>
            </a:p>
          </p:txBody>
        </p:sp>
      </p:grpSp>
      <p:sp>
        <p:nvSpPr>
          <p:cNvPr id="33" name="object 33"/>
          <p:cNvSpPr txBox="1"/>
          <p:nvPr/>
        </p:nvSpPr>
        <p:spPr>
          <a:xfrm>
            <a:off x="897898" y="1026813"/>
            <a:ext cx="6145530" cy="4494179"/>
          </a:xfrm>
          <a:prstGeom prst="rect">
            <a:avLst/>
          </a:prstGeom>
        </p:spPr>
        <p:txBody>
          <a:bodyPr vert="horz" wrap="square" lIns="0" tIns="160655" rIns="0" bIns="0" rtlCol="0">
            <a:spAutoFit/>
          </a:bodyPr>
          <a:lstStyle/>
          <a:p>
            <a:pPr marL="12700" algn="just">
              <a:lnSpc>
                <a:spcPct val="100000"/>
              </a:lnSpc>
              <a:spcBef>
                <a:spcPts val="1265"/>
              </a:spcBef>
            </a:pPr>
            <a:r>
              <a:rPr sz="2000" b="1" i="1" u="heavy" dirty="0">
                <a:solidFill>
                  <a:srgbClr val="C00000"/>
                </a:solidFill>
                <a:uFill>
                  <a:solidFill>
                    <a:srgbClr val="C00000"/>
                  </a:solidFill>
                </a:uFill>
                <a:latin typeface="Arial"/>
                <a:cs typeface="Arial"/>
              </a:rPr>
              <a:t>Economics and Administrative</a:t>
            </a:r>
            <a:r>
              <a:rPr sz="2000" b="1" i="1" u="heavy" spc="-155" dirty="0">
                <a:solidFill>
                  <a:srgbClr val="C00000"/>
                </a:solidFill>
                <a:uFill>
                  <a:solidFill>
                    <a:srgbClr val="C00000"/>
                  </a:solidFill>
                </a:uFill>
                <a:latin typeface="Arial"/>
                <a:cs typeface="Arial"/>
              </a:rPr>
              <a:t> </a:t>
            </a:r>
            <a:r>
              <a:rPr sz="2000" b="1" i="1" u="heavy" dirty="0">
                <a:solidFill>
                  <a:srgbClr val="C00000"/>
                </a:solidFill>
                <a:uFill>
                  <a:solidFill>
                    <a:srgbClr val="C00000"/>
                  </a:solidFill>
                </a:uFill>
                <a:latin typeface="Arial"/>
                <a:cs typeface="Arial"/>
              </a:rPr>
              <a:t>Faculty</a:t>
            </a:r>
            <a:r>
              <a:rPr sz="2000" i="1" dirty="0">
                <a:latin typeface="Arial"/>
                <a:cs typeface="Arial"/>
              </a:rPr>
              <a:t>:</a:t>
            </a:r>
            <a:endParaRPr sz="2000" dirty="0">
              <a:latin typeface="Arial"/>
              <a:cs typeface="Arial"/>
            </a:endParaRPr>
          </a:p>
          <a:p>
            <a:pPr marL="355600" indent="-343535">
              <a:lnSpc>
                <a:spcPct val="100000"/>
              </a:lnSpc>
              <a:spcBef>
                <a:spcPts val="925"/>
              </a:spcBef>
              <a:buAutoNum type="arabicPeriod"/>
              <a:tabLst>
                <a:tab pos="355600" algn="l"/>
                <a:tab pos="356235" algn="l"/>
              </a:tabLst>
            </a:pPr>
            <a:r>
              <a:rPr sz="1600" b="1" spc="-5" dirty="0">
                <a:latin typeface="Arial"/>
                <a:cs typeface="Arial"/>
              </a:rPr>
              <a:t>Economy </a:t>
            </a:r>
            <a:r>
              <a:rPr sz="1600" spc="-5" dirty="0">
                <a:latin typeface="Arial"/>
                <a:cs typeface="Arial"/>
              </a:rPr>
              <a:t>- (in Azerbaijan);</a:t>
            </a:r>
            <a:endParaRPr sz="1600" dirty="0">
              <a:latin typeface="Arial"/>
              <a:cs typeface="Arial"/>
            </a:endParaRPr>
          </a:p>
          <a:p>
            <a:pPr marL="355600" indent="-343535">
              <a:lnSpc>
                <a:spcPct val="100000"/>
              </a:lnSpc>
              <a:spcBef>
                <a:spcPts val="600"/>
              </a:spcBef>
              <a:buAutoNum type="arabicPeriod"/>
              <a:tabLst>
                <a:tab pos="355600" algn="l"/>
                <a:tab pos="356235" algn="l"/>
              </a:tabLst>
            </a:pPr>
            <a:r>
              <a:rPr lang="az-Latn-AZ" sz="1600" b="1" spc="-5" dirty="0">
                <a:latin typeface="Arial"/>
                <a:cs typeface="Arial"/>
              </a:rPr>
              <a:t>Public </a:t>
            </a:r>
            <a:r>
              <a:rPr sz="1600" b="1" spc="-5" dirty="0">
                <a:latin typeface="Arial"/>
                <a:cs typeface="Arial"/>
              </a:rPr>
              <a:t>Administration </a:t>
            </a:r>
            <a:r>
              <a:rPr sz="1600" spc="-5" dirty="0">
                <a:latin typeface="Arial"/>
                <a:cs typeface="Arial"/>
              </a:rPr>
              <a:t>- (in Azerbaijan);</a:t>
            </a:r>
            <a:endParaRPr sz="1600" dirty="0">
              <a:latin typeface="Arial"/>
              <a:cs typeface="Arial"/>
            </a:endParaRPr>
          </a:p>
          <a:p>
            <a:pPr marL="355600" indent="-343535">
              <a:lnSpc>
                <a:spcPct val="100000"/>
              </a:lnSpc>
              <a:spcBef>
                <a:spcPts val="600"/>
              </a:spcBef>
              <a:buAutoNum type="arabicPeriod" startAt="3"/>
              <a:tabLst>
                <a:tab pos="355600" algn="l"/>
                <a:tab pos="356235" algn="l"/>
              </a:tabLst>
            </a:pPr>
            <a:r>
              <a:rPr sz="1600" b="1" spc="-5" dirty="0">
                <a:latin typeface="Arial"/>
                <a:cs typeface="Arial"/>
              </a:rPr>
              <a:t>Business Administration </a:t>
            </a:r>
            <a:r>
              <a:rPr sz="1600" spc="-5" dirty="0">
                <a:latin typeface="Arial"/>
                <a:cs typeface="Arial"/>
              </a:rPr>
              <a:t>- (in Azerbaijan);</a:t>
            </a:r>
            <a:endParaRPr sz="1600" dirty="0">
              <a:latin typeface="Arial"/>
              <a:cs typeface="Arial"/>
            </a:endParaRPr>
          </a:p>
          <a:p>
            <a:pPr marL="355600" indent="-343535">
              <a:lnSpc>
                <a:spcPct val="100000"/>
              </a:lnSpc>
              <a:spcBef>
                <a:spcPts val="600"/>
              </a:spcBef>
              <a:buAutoNum type="arabicPeriod" startAt="3"/>
              <a:tabLst>
                <a:tab pos="355600" algn="l"/>
                <a:tab pos="356235" algn="l"/>
              </a:tabLst>
            </a:pPr>
            <a:r>
              <a:rPr sz="1600" b="1" spc="-10" dirty="0">
                <a:latin typeface="Arial"/>
                <a:cs typeface="Arial"/>
              </a:rPr>
              <a:t>Accounting </a:t>
            </a:r>
            <a:r>
              <a:rPr sz="1600" b="1" spc="-5" dirty="0">
                <a:latin typeface="Arial"/>
                <a:cs typeface="Arial"/>
              </a:rPr>
              <a:t>and audit </a:t>
            </a:r>
            <a:r>
              <a:rPr sz="1600" spc="-5" dirty="0">
                <a:latin typeface="Arial"/>
                <a:cs typeface="Arial"/>
              </a:rPr>
              <a:t>- (in Azerbaijan);</a:t>
            </a:r>
            <a:endParaRPr sz="1600" dirty="0">
              <a:latin typeface="Arial"/>
              <a:cs typeface="Arial"/>
            </a:endParaRPr>
          </a:p>
          <a:p>
            <a:pPr marL="355600" indent="-343535">
              <a:lnSpc>
                <a:spcPct val="100000"/>
              </a:lnSpc>
              <a:spcBef>
                <a:spcPts val="600"/>
              </a:spcBef>
              <a:buAutoNum type="arabicPeriod" startAt="3"/>
              <a:tabLst>
                <a:tab pos="355600" algn="l"/>
                <a:tab pos="356235" algn="l"/>
              </a:tabLst>
            </a:pPr>
            <a:r>
              <a:rPr sz="1600" b="1" spc="-5" dirty="0">
                <a:latin typeface="Arial"/>
                <a:cs typeface="Arial"/>
              </a:rPr>
              <a:t>Finance </a:t>
            </a:r>
            <a:r>
              <a:rPr sz="1600" spc="-5" dirty="0">
                <a:latin typeface="Arial"/>
                <a:cs typeface="Arial"/>
              </a:rPr>
              <a:t>- (in Azerbaijan)</a:t>
            </a:r>
            <a:endParaRPr sz="1600" dirty="0">
              <a:latin typeface="Arial"/>
              <a:cs typeface="Arial"/>
            </a:endParaRPr>
          </a:p>
          <a:p>
            <a:pPr marL="635635">
              <a:lnSpc>
                <a:spcPct val="100000"/>
              </a:lnSpc>
              <a:spcBef>
                <a:spcPts val="869"/>
              </a:spcBef>
            </a:pPr>
            <a:endParaRPr lang="az-Latn-AZ" sz="1400" b="1" u="heavy" spc="-5" dirty="0">
              <a:solidFill>
                <a:srgbClr val="C00000"/>
              </a:solidFill>
              <a:uFill>
                <a:solidFill>
                  <a:srgbClr val="C00000"/>
                </a:solidFill>
              </a:uFill>
              <a:latin typeface="Arial"/>
              <a:cs typeface="Arial"/>
            </a:endParaRPr>
          </a:p>
          <a:p>
            <a:pPr marL="635635">
              <a:lnSpc>
                <a:spcPct val="100000"/>
              </a:lnSpc>
              <a:spcBef>
                <a:spcPts val="869"/>
              </a:spcBef>
            </a:pPr>
            <a:r>
              <a:rPr sz="1400" b="1" u="heavy" spc="-5" dirty="0">
                <a:solidFill>
                  <a:srgbClr val="C00000"/>
                </a:solidFill>
                <a:uFill>
                  <a:solidFill>
                    <a:srgbClr val="C00000"/>
                  </a:solidFill>
                </a:uFill>
                <a:latin typeface="Arial"/>
                <a:cs typeface="Arial"/>
              </a:rPr>
              <a:t>For more information</a:t>
            </a:r>
            <a:r>
              <a:rPr sz="1400" b="1" spc="-50" dirty="0">
                <a:solidFill>
                  <a:srgbClr val="C00000"/>
                </a:solidFill>
                <a:latin typeface="Arial"/>
                <a:cs typeface="Arial"/>
              </a:rPr>
              <a:t> </a:t>
            </a:r>
            <a:r>
              <a:rPr sz="1400" spc="-5" dirty="0">
                <a:latin typeface="Arial"/>
                <a:cs typeface="Arial"/>
              </a:rPr>
              <a:t>https://beu.edu.az/en/faculty/economics/</a:t>
            </a:r>
            <a:endParaRPr sz="1400" dirty="0">
              <a:latin typeface="Arial"/>
              <a:cs typeface="Arial"/>
            </a:endParaRPr>
          </a:p>
          <a:p>
            <a:pPr>
              <a:lnSpc>
                <a:spcPct val="100000"/>
              </a:lnSpc>
              <a:spcBef>
                <a:spcPts val="15"/>
              </a:spcBef>
            </a:pPr>
            <a:endParaRPr sz="1500" dirty="0">
              <a:latin typeface="Arial"/>
              <a:cs typeface="Arial"/>
            </a:endParaRPr>
          </a:p>
          <a:p>
            <a:pPr marL="12700" marR="48260" algn="just">
              <a:lnSpc>
                <a:spcPct val="100000"/>
              </a:lnSpc>
            </a:pPr>
            <a:endParaRPr lang="az-Latn-AZ" sz="1600" b="1" spc="-5" dirty="0">
              <a:latin typeface="Arial"/>
              <a:cs typeface="Arial"/>
            </a:endParaRPr>
          </a:p>
          <a:p>
            <a:pPr marL="12700" marR="48260" algn="just">
              <a:lnSpc>
                <a:spcPct val="100000"/>
              </a:lnSpc>
            </a:pPr>
            <a:r>
              <a:rPr sz="1600" b="1" spc="-5" dirty="0">
                <a:latin typeface="Arial"/>
                <a:cs typeface="Arial"/>
              </a:rPr>
              <a:t>PS.: </a:t>
            </a:r>
            <a:r>
              <a:rPr lang="en-US" sz="1600" spc="-5" dirty="0">
                <a:latin typeface="Arial"/>
                <a:cs typeface="Arial"/>
              </a:rPr>
              <a:t>The undergraduate </a:t>
            </a:r>
            <a:r>
              <a:rPr lang="en-US" sz="1600" spc="-5" dirty="0" err="1">
                <a:latin typeface="Arial"/>
                <a:cs typeface="Arial"/>
              </a:rPr>
              <a:t>programme</a:t>
            </a:r>
            <a:r>
              <a:rPr lang="en-US" sz="1600" spc="-5" dirty="0">
                <a:latin typeface="Arial"/>
                <a:cs typeface="Arial"/>
              </a:rPr>
              <a:t> of BEU is accredited by the  </a:t>
            </a:r>
            <a:r>
              <a:rPr lang="en-US" sz="1600" b="1" spc="-5" dirty="0">
                <a:latin typeface="Arial"/>
                <a:cs typeface="Arial"/>
              </a:rPr>
              <a:t>Chartered Institute of Management Accountants (CIMA) </a:t>
            </a:r>
            <a:r>
              <a:rPr lang="en-US" sz="1600" spc="-5" dirty="0">
                <a:latin typeface="Arial"/>
                <a:cs typeface="Arial"/>
              </a:rPr>
              <a:t>as well as some </a:t>
            </a:r>
            <a:r>
              <a:rPr lang="en-US" sz="1600" spc="-5" dirty="0" err="1">
                <a:latin typeface="Arial"/>
                <a:cs typeface="Arial"/>
              </a:rPr>
              <a:t>specialities</a:t>
            </a:r>
            <a:r>
              <a:rPr lang="en-US" sz="1600" spc="-5" dirty="0">
                <a:latin typeface="Arial"/>
                <a:cs typeface="Arial"/>
              </a:rPr>
              <a:t> of Economics and Administrative Faculty of BEU use the curriculum of the </a:t>
            </a:r>
            <a:r>
              <a:rPr lang="en-US" sz="1600" b="1" spc="-5" dirty="0">
                <a:latin typeface="Arial"/>
                <a:cs typeface="Arial"/>
              </a:rPr>
              <a:t>Association of Chartered Certified  Accountants (ACCA).</a:t>
            </a:r>
          </a:p>
        </p:txBody>
      </p:sp>
      <p:sp>
        <p:nvSpPr>
          <p:cNvPr id="34" name="object 34"/>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8"/>
              </a:rPr>
              <a:t>www.beu.edu.az </a:t>
            </a:r>
            <a:r>
              <a:rPr sz="1400" spc="-10" dirty="0">
                <a:latin typeface="Arial"/>
                <a:cs typeface="Arial"/>
              </a:rPr>
              <a:t> </a:t>
            </a:r>
            <a:r>
              <a:rPr sz="1400" spc="-10" dirty="0">
                <a:latin typeface="Arial"/>
                <a:cs typeface="Arial"/>
                <a:hlinkClick r:id="rId19"/>
              </a:rPr>
              <a:t>www.iro.beu.edu.az</a:t>
            </a:r>
            <a:endParaRPr sz="14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8387" y="280415"/>
            <a:ext cx="5754370" cy="677545"/>
            <a:chOff x="2668387" y="280415"/>
            <a:chExt cx="5754370" cy="677545"/>
          </a:xfrm>
        </p:grpSpPr>
        <p:sp>
          <p:nvSpPr>
            <p:cNvPr id="3" name="object 3"/>
            <p:cNvSpPr/>
            <p:nvPr/>
          </p:nvSpPr>
          <p:spPr>
            <a:xfrm>
              <a:off x="2668387" y="457726"/>
              <a:ext cx="612222" cy="2455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65348" y="280415"/>
              <a:ext cx="2929890" cy="67741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692139" y="280415"/>
              <a:ext cx="2730245" cy="677417"/>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a:spLocks noGrp="1"/>
          </p:cNvSpPr>
          <p:nvPr>
            <p:ph type="title"/>
          </p:nvPr>
        </p:nvSpPr>
        <p:spPr>
          <a:xfrm>
            <a:off x="2656713" y="364997"/>
            <a:ext cx="5574665" cy="391160"/>
          </a:xfrm>
          <a:prstGeom prst="rect">
            <a:avLst/>
          </a:prstGeom>
        </p:spPr>
        <p:txBody>
          <a:bodyPr vert="horz" wrap="square" lIns="0" tIns="12700" rIns="0" bIns="0" rtlCol="0">
            <a:spAutoFit/>
          </a:bodyPr>
          <a:lstStyle/>
          <a:p>
            <a:pPr marL="12700">
              <a:lnSpc>
                <a:spcPct val="100000"/>
              </a:lnSpc>
              <a:spcBef>
                <a:spcPts val="100"/>
              </a:spcBef>
            </a:pPr>
            <a:r>
              <a:rPr sz="2400" b="0" spc="-5" dirty="0">
                <a:solidFill>
                  <a:srgbClr val="1F3863"/>
                </a:solidFill>
                <a:latin typeface="Arial"/>
                <a:cs typeface="Arial"/>
              </a:rPr>
              <a:t>THE </a:t>
            </a:r>
            <a:r>
              <a:rPr sz="2400" b="0" spc="-20" dirty="0">
                <a:solidFill>
                  <a:srgbClr val="1F3863"/>
                </a:solidFill>
                <a:latin typeface="Arial"/>
                <a:cs typeface="Arial"/>
              </a:rPr>
              <a:t>SPECIALTIES </a:t>
            </a:r>
            <a:r>
              <a:rPr sz="2400" b="0" dirty="0">
                <a:solidFill>
                  <a:srgbClr val="1F3863"/>
                </a:solidFill>
                <a:latin typeface="Arial"/>
                <a:cs typeface="Arial"/>
              </a:rPr>
              <a:t>OF </a:t>
            </a:r>
            <a:r>
              <a:rPr sz="2400" b="0" spc="-5" dirty="0">
                <a:solidFill>
                  <a:srgbClr val="1F3863"/>
                </a:solidFill>
                <a:latin typeface="Arial"/>
                <a:cs typeface="Arial"/>
              </a:rPr>
              <a:t>THE</a:t>
            </a:r>
            <a:r>
              <a:rPr sz="2400" b="0" spc="-70" dirty="0">
                <a:solidFill>
                  <a:srgbClr val="1F3863"/>
                </a:solidFill>
                <a:latin typeface="Arial"/>
                <a:cs typeface="Arial"/>
              </a:rPr>
              <a:t> </a:t>
            </a:r>
            <a:r>
              <a:rPr sz="2400" b="0" spc="-40" dirty="0">
                <a:solidFill>
                  <a:srgbClr val="1F3863"/>
                </a:solidFill>
                <a:latin typeface="Arial"/>
                <a:cs typeface="Arial"/>
              </a:rPr>
              <a:t>FACULTIES</a:t>
            </a:r>
            <a:endParaRPr sz="2400">
              <a:latin typeface="Arial"/>
              <a:cs typeface="Arial"/>
            </a:endParaRPr>
          </a:p>
        </p:txBody>
      </p:sp>
      <p:grpSp>
        <p:nvGrpSpPr>
          <p:cNvPr id="7" name="object 7"/>
          <p:cNvGrpSpPr/>
          <p:nvPr/>
        </p:nvGrpSpPr>
        <p:grpSpPr>
          <a:xfrm>
            <a:off x="-6095" y="0"/>
            <a:ext cx="597535" cy="6870700"/>
            <a:chOff x="-6095" y="0"/>
            <a:chExt cx="597535" cy="6870700"/>
          </a:xfrm>
        </p:grpSpPr>
        <p:sp>
          <p:nvSpPr>
            <p:cNvPr id="8" name="object 8"/>
            <p:cNvSpPr/>
            <p:nvPr/>
          </p:nvSpPr>
          <p:spPr>
            <a:xfrm>
              <a:off x="0" y="0"/>
              <a:ext cx="585216" cy="68580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0" y="0"/>
              <a:ext cx="585470" cy="6858000"/>
            </a:xfrm>
            <a:custGeom>
              <a:avLst/>
              <a:gdLst/>
              <a:ahLst/>
              <a:cxnLst/>
              <a:rect l="l" t="t" r="r" b="b"/>
              <a:pathLst>
                <a:path w="585470" h="6858000">
                  <a:moveTo>
                    <a:pt x="0" y="6858000"/>
                  </a:moveTo>
                  <a:lnTo>
                    <a:pt x="585216" y="6858000"/>
                  </a:lnTo>
                  <a:lnTo>
                    <a:pt x="585216" y="0"/>
                  </a:lnTo>
                  <a:lnTo>
                    <a:pt x="0" y="0"/>
                  </a:lnTo>
                  <a:lnTo>
                    <a:pt x="0" y="6858000"/>
                  </a:lnTo>
                  <a:close/>
                </a:path>
              </a:pathLst>
            </a:custGeom>
            <a:ln w="12192">
              <a:solidFill>
                <a:srgbClr val="9DC3E6"/>
              </a:solidFill>
            </a:ln>
          </p:spPr>
          <p:txBody>
            <a:bodyPr wrap="square" lIns="0" tIns="0" rIns="0" bIns="0" rtlCol="0"/>
            <a:lstStyle/>
            <a:p>
              <a:endParaRPr/>
            </a:p>
          </p:txBody>
        </p:sp>
      </p:grpSp>
      <p:sp>
        <p:nvSpPr>
          <p:cNvPr id="10" name="object 10"/>
          <p:cNvSpPr/>
          <p:nvPr/>
        </p:nvSpPr>
        <p:spPr>
          <a:xfrm>
            <a:off x="5981700" y="5089678"/>
            <a:ext cx="3864699" cy="1668558"/>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870305" y="1161414"/>
            <a:ext cx="6144895" cy="4563429"/>
          </a:xfrm>
          <a:prstGeom prst="rect">
            <a:avLst/>
          </a:prstGeom>
        </p:spPr>
        <p:txBody>
          <a:bodyPr vert="horz" wrap="square" lIns="0" tIns="13335" rIns="0" bIns="0" rtlCol="0">
            <a:spAutoFit/>
          </a:bodyPr>
          <a:lstStyle/>
          <a:p>
            <a:pPr marL="12700">
              <a:lnSpc>
                <a:spcPct val="100000"/>
              </a:lnSpc>
              <a:spcBef>
                <a:spcPts val="105"/>
              </a:spcBef>
            </a:pPr>
            <a:r>
              <a:rPr lang="az-Latn-AZ" sz="2000" b="1" i="1" u="heavy" dirty="0">
                <a:solidFill>
                  <a:srgbClr val="C00000"/>
                </a:solidFill>
                <a:uFill>
                  <a:solidFill>
                    <a:srgbClr val="C00000"/>
                  </a:solidFill>
                </a:uFill>
                <a:latin typeface="Arial"/>
                <a:cs typeface="Arial"/>
              </a:rPr>
              <a:t>Education </a:t>
            </a:r>
            <a:r>
              <a:rPr sz="2000" b="1" i="1" u="heavy" dirty="0">
                <a:solidFill>
                  <a:srgbClr val="C00000"/>
                </a:solidFill>
                <a:uFill>
                  <a:solidFill>
                    <a:srgbClr val="C00000"/>
                  </a:solidFill>
                </a:uFill>
                <a:latin typeface="Arial"/>
                <a:cs typeface="Arial"/>
              </a:rPr>
              <a:t>Faculty</a:t>
            </a:r>
            <a:r>
              <a:rPr sz="2000" i="1" dirty="0">
                <a:latin typeface="Arial"/>
                <a:cs typeface="Arial"/>
              </a:rPr>
              <a:t>:</a:t>
            </a:r>
            <a:endParaRPr sz="2000" dirty="0">
              <a:latin typeface="Arial"/>
              <a:cs typeface="Arial"/>
            </a:endParaRPr>
          </a:p>
          <a:p>
            <a:pPr marL="386080" marR="190500" indent="-342900">
              <a:lnSpc>
                <a:spcPct val="250100"/>
              </a:lnSpc>
              <a:spcBef>
                <a:spcPts val="220"/>
              </a:spcBef>
              <a:buAutoNum type="arabicPeriod"/>
              <a:tabLst>
                <a:tab pos="386080" algn="l"/>
                <a:tab pos="386715" algn="l"/>
              </a:tabLst>
            </a:pPr>
            <a:r>
              <a:rPr sz="1800" b="1" spc="-5" dirty="0">
                <a:latin typeface="Arial"/>
                <a:cs typeface="Arial"/>
              </a:rPr>
              <a:t>Mathematics </a:t>
            </a:r>
            <a:r>
              <a:rPr sz="1800" b="1" dirty="0">
                <a:latin typeface="Arial"/>
                <a:cs typeface="Arial"/>
              </a:rPr>
              <a:t>and </a:t>
            </a:r>
            <a:r>
              <a:rPr sz="1800" b="1" spc="-5" dirty="0">
                <a:latin typeface="Arial"/>
                <a:cs typeface="Arial"/>
              </a:rPr>
              <a:t>Informatics </a:t>
            </a:r>
            <a:r>
              <a:rPr sz="1800" b="1" spc="-25" dirty="0">
                <a:latin typeface="Arial"/>
                <a:cs typeface="Arial"/>
              </a:rPr>
              <a:t>Teacher </a:t>
            </a:r>
            <a:r>
              <a:rPr sz="1800" b="1" spc="-5" dirty="0">
                <a:latin typeface="Arial"/>
                <a:cs typeface="Arial"/>
              </a:rPr>
              <a:t>Education </a:t>
            </a:r>
            <a:r>
              <a:rPr sz="1800" spc="-5" dirty="0">
                <a:latin typeface="Arial"/>
                <a:cs typeface="Arial"/>
              </a:rPr>
              <a:t>(in  English</a:t>
            </a:r>
            <a:r>
              <a:rPr sz="1800" dirty="0">
                <a:latin typeface="Arial"/>
                <a:cs typeface="Arial"/>
              </a:rPr>
              <a:t> </a:t>
            </a:r>
            <a:r>
              <a:rPr sz="1800" spc="-5" dirty="0">
                <a:latin typeface="Arial"/>
                <a:cs typeface="Arial"/>
              </a:rPr>
              <a:t>language);</a:t>
            </a:r>
            <a:endParaRPr sz="1800" dirty="0">
              <a:latin typeface="Arial"/>
              <a:cs typeface="Arial"/>
            </a:endParaRPr>
          </a:p>
          <a:p>
            <a:pPr>
              <a:lnSpc>
                <a:spcPct val="100000"/>
              </a:lnSpc>
              <a:spcBef>
                <a:spcPts val="20"/>
              </a:spcBef>
              <a:buFont typeface="Arial"/>
              <a:buAutoNum type="arabicPeriod"/>
            </a:pPr>
            <a:endParaRPr sz="2800" dirty="0">
              <a:latin typeface="Arial"/>
              <a:cs typeface="Arial"/>
            </a:endParaRPr>
          </a:p>
          <a:p>
            <a:pPr marL="386080" indent="-343535">
              <a:lnSpc>
                <a:spcPct val="100000"/>
              </a:lnSpc>
              <a:buAutoNum type="arabicPeriod"/>
              <a:tabLst>
                <a:tab pos="386080" algn="l"/>
                <a:tab pos="386715" algn="l"/>
              </a:tabLst>
            </a:pPr>
            <a:r>
              <a:rPr sz="1800" b="1" spc="-5" dirty="0">
                <a:latin typeface="Arial"/>
                <a:cs typeface="Arial"/>
              </a:rPr>
              <a:t>Mathematics </a:t>
            </a:r>
            <a:r>
              <a:rPr sz="1800" b="1" spc="-25" dirty="0">
                <a:latin typeface="Arial"/>
                <a:cs typeface="Arial"/>
              </a:rPr>
              <a:t>Teacher </a:t>
            </a:r>
            <a:r>
              <a:rPr sz="1800" b="1" spc="-5" dirty="0">
                <a:latin typeface="Arial"/>
                <a:cs typeface="Arial"/>
              </a:rPr>
              <a:t>Education </a:t>
            </a:r>
            <a:r>
              <a:rPr sz="1800" spc="-5" dirty="0">
                <a:latin typeface="Arial"/>
                <a:cs typeface="Arial"/>
              </a:rPr>
              <a:t>(in English</a:t>
            </a:r>
            <a:r>
              <a:rPr sz="1800" spc="100" dirty="0">
                <a:latin typeface="Arial"/>
                <a:cs typeface="Arial"/>
              </a:rPr>
              <a:t> </a:t>
            </a:r>
            <a:r>
              <a:rPr sz="1800" spc="-5" dirty="0">
                <a:latin typeface="Arial"/>
                <a:cs typeface="Arial"/>
              </a:rPr>
              <a:t>language);</a:t>
            </a:r>
            <a:endParaRPr sz="1800" dirty="0">
              <a:latin typeface="Arial"/>
              <a:cs typeface="Arial"/>
            </a:endParaRPr>
          </a:p>
          <a:p>
            <a:pPr>
              <a:lnSpc>
                <a:spcPct val="100000"/>
              </a:lnSpc>
              <a:spcBef>
                <a:spcPts val="25"/>
              </a:spcBef>
              <a:buFont typeface="Arial"/>
              <a:buAutoNum type="arabicPeriod"/>
            </a:pPr>
            <a:endParaRPr sz="2800" dirty="0">
              <a:latin typeface="Arial"/>
              <a:cs typeface="Arial"/>
            </a:endParaRPr>
          </a:p>
          <a:p>
            <a:pPr marL="386080" indent="-343535">
              <a:lnSpc>
                <a:spcPct val="100000"/>
              </a:lnSpc>
              <a:buAutoNum type="arabicPeriod"/>
              <a:tabLst>
                <a:tab pos="386080" algn="l"/>
                <a:tab pos="386715" algn="l"/>
              </a:tabLst>
            </a:pPr>
            <a:r>
              <a:rPr sz="1800" b="1" spc="-5" dirty="0">
                <a:latin typeface="Arial"/>
                <a:cs typeface="Arial"/>
              </a:rPr>
              <a:t>Physics </a:t>
            </a:r>
            <a:r>
              <a:rPr sz="1800" b="1" spc="-25" dirty="0">
                <a:latin typeface="Arial"/>
                <a:cs typeface="Arial"/>
              </a:rPr>
              <a:t>Teacher </a:t>
            </a:r>
            <a:r>
              <a:rPr sz="1800" b="1" spc="-5" dirty="0">
                <a:latin typeface="Arial"/>
                <a:cs typeface="Arial"/>
              </a:rPr>
              <a:t>Education </a:t>
            </a:r>
            <a:r>
              <a:rPr sz="1800" spc="-5" dirty="0">
                <a:latin typeface="Arial"/>
                <a:cs typeface="Arial"/>
              </a:rPr>
              <a:t>(in English</a:t>
            </a:r>
            <a:r>
              <a:rPr sz="1800" spc="55" dirty="0">
                <a:latin typeface="Arial"/>
                <a:cs typeface="Arial"/>
              </a:rPr>
              <a:t> </a:t>
            </a:r>
            <a:r>
              <a:rPr sz="1800" spc="-5" dirty="0">
                <a:latin typeface="Arial"/>
                <a:cs typeface="Arial"/>
              </a:rPr>
              <a:t>language);</a:t>
            </a:r>
            <a:endParaRPr sz="1800" dirty="0">
              <a:latin typeface="Arial"/>
              <a:cs typeface="Arial"/>
            </a:endParaRPr>
          </a:p>
          <a:p>
            <a:pPr>
              <a:lnSpc>
                <a:spcPct val="100000"/>
              </a:lnSpc>
              <a:spcBef>
                <a:spcPts val="20"/>
              </a:spcBef>
              <a:buFont typeface="Arial"/>
              <a:buAutoNum type="arabicPeriod"/>
            </a:pPr>
            <a:endParaRPr sz="2800" dirty="0">
              <a:latin typeface="Arial"/>
              <a:cs typeface="Arial"/>
            </a:endParaRPr>
          </a:p>
          <a:p>
            <a:pPr marL="386080" indent="-343535">
              <a:lnSpc>
                <a:spcPct val="100000"/>
              </a:lnSpc>
              <a:buAutoNum type="arabicPeriod"/>
              <a:tabLst>
                <a:tab pos="386080" algn="l"/>
                <a:tab pos="386715" algn="l"/>
              </a:tabLst>
            </a:pPr>
            <a:r>
              <a:rPr sz="1800" b="1" spc="-5" dirty="0">
                <a:latin typeface="Arial"/>
                <a:cs typeface="Arial"/>
              </a:rPr>
              <a:t>Chemistry </a:t>
            </a:r>
            <a:r>
              <a:rPr sz="1800" b="1" spc="-25" dirty="0">
                <a:latin typeface="Arial"/>
                <a:cs typeface="Arial"/>
              </a:rPr>
              <a:t>Teacher </a:t>
            </a:r>
            <a:r>
              <a:rPr sz="1800" b="1" spc="-5" dirty="0">
                <a:latin typeface="Arial"/>
                <a:cs typeface="Arial"/>
              </a:rPr>
              <a:t>Education </a:t>
            </a:r>
            <a:r>
              <a:rPr sz="1800" spc="-5" dirty="0">
                <a:latin typeface="Arial"/>
                <a:cs typeface="Arial"/>
              </a:rPr>
              <a:t>(in English</a:t>
            </a:r>
            <a:r>
              <a:rPr sz="1800" spc="70" dirty="0">
                <a:latin typeface="Arial"/>
                <a:cs typeface="Arial"/>
              </a:rPr>
              <a:t> </a:t>
            </a:r>
            <a:r>
              <a:rPr sz="1800" spc="-5" dirty="0">
                <a:latin typeface="Arial"/>
                <a:cs typeface="Arial"/>
              </a:rPr>
              <a:t>language);</a:t>
            </a:r>
            <a:endParaRPr sz="1800" dirty="0">
              <a:latin typeface="Arial"/>
              <a:cs typeface="Arial"/>
            </a:endParaRPr>
          </a:p>
          <a:p>
            <a:pPr>
              <a:lnSpc>
                <a:spcPct val="100000"/>
              </a:lnSpc>
              <a:spcBef>
                <a:spcPts val="20"/>
              </a:spcBef>
              <a:buFont typeface="Arial"/>
              <a:buAutoNum type="arabicPeriod"/>
            </a:pPr>
            <a:endParaRPr sz="2800" dirty="0">
              <a:latin typeface="Arial"/>
              <a:cs typeface="Arial"/>
            </a:endParaRPr>
          </a:p>
          <a:p>
            <a:pPr marL="386080" indent="-343535">
              <a:lnSpc>
                <a:spcPct val="100000"/>
              </a:lnSpc>
              <a:buAutoNum type="arabicPeriod"/>
              <a:tabLst>
                <a:tab pos="386080" algn="l"/>
                <a:tab pos="386715" algn="l"/>
              </a:tabLst>
            </a:pPr>
            <a:r>
              <a:rPr sz="1800" b="1" dirty="0">
                <a:latin typeface="Arial"/>
                <a:cs typeface="Arial"/>
              </a:rPr>
              <a:t>Biology </a:t>
            </a:r>
            <a:r>
              <a:rPr sz="1800" b="1" spc="-25" dirty="0">
                <a:latin typeface="Arial"/>
                <a:cs typeface="Arial"/>
              </a:rPr>
              <a:t>Teacher </a:t>
            </a:r>
            <a:r>
              <a:rPr sz="1800" b="1" spc="-5" dirty="0">
                <a:latin typeface="Arial"/>
                <a:cs typeface="Arial"/>
              </a:rPr>
              <a:t>Education </a:t>
            </a:r>
            <a:r>
              <a:rPr sz="1800" spc="-5" dirty="0">
                <a:latin typeface="Arial"/>
                <a:cs typeface="Arial"/>
              </a:rPr>
              <a:t>(in English</a:t>
            </a:r>
            <a:r>
              <a:rPr sz="1800" spc="30" dirty="0">
                <a:latin typeface="Arial"/>
                <a:cs typeface="Arial"/>
              </a:rPr>
              <a:t> </a:t>
            </a:r>
            <a:r>
              <a:rPr sz="1800" spc="-5" dirty="0">
                <a:latin typeface="Arial"/>
                <a:cs typeface="Arial"/>
              </a:rPr>
              <a:t>language).</a:t>
            </a:r>
            <a:endParaRPr sz="1800" dirty="0">
              <a:latin typeface="Arial"/>
              <a:cs typeface="Arial"/>
            </a:endParaRPr>
          </a:p>
        </p:txBody>
      </p:sp>
      <p:sp>
        <p:nvSpPr>
          <p:cNvPr id="12" name="object 12"/>
          <p:cNvSpPr/>
          <p:nvPr/>
        </p:nvSpPr>
        <p:spPr>
          <a:xfrm>
            <a:off x="7043921" y="2944366"/>
            <a:ext cx="2693682" cy="198348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495030" y="1088130"/>
            <a:ext cx="2637284" cy="1757945"/>
          </a:xfrm>
          <a:prstGeom prst="rect">
            <a:avLst/>
          </a:prstGeom>
          <a:blipFill>
            <a:blip r:embed="rId8" cstate="print"/>
            <a:stretch>
              <a:fillRect/>
            </a:stretch>
          </a:blipFill>
        </p:spPr>
        <p:txBody>
          <a:bodyPr wrap="square" lIns="0" tIns="0" rIns="0" bIns="0" rtlCol="0"/>
          <a:lstStyle/>
          <a:p>
            <a:endParaRPr/>
          </a:p>
        </p:txBody>
      </p:sp>
      <p:grpSp>
        <p:nvGrpSpPr>
          <p:cNvPr id="14" name="object 14"/>
          <p:cNvGrpSpPr/>
          <p:nvPr/>
        </p:nvGrpSpPr>
        <p:grpSpPr>
          <a:xfrm>
            <a:off x="10315956" y="925067"/>
            <a:ext cx="1882139" cy="4596765"/>
            <a:chOff x="10315956" y="925067"/>
            <a:chExt cx="1882139" cy="4596765"/>
          </a:xfrm>
        </p:grpSpPr>
        <p:sp>
          <p:nvSpPr>
            <p:cNvPr id="15" name="object 15"/>
            <p:cNvSpPr/>
            <p:nvPr/>
          </p:nvSpPr>
          <p:spPr>
            <a:xfrm>
              <a:off x="10322052" y="931163"/>
              <a:ext cx="1869948" cy="4584191"/>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17" name="object 17"/>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8" name="object 18"/>
          <p:cNvGrpSpPr/>
          <p:nvPr/>
        </p:nvGrpSpPr>
        <p:grpSpPr>
          <a:xfrm>
            <a:off x="10315956" y="0"/>
            <a:ext cx="1882139" cy="299085"/>
            <a:chOff x="10315956" y="0"/>
            <a:chExt cx="1882139" cy="299085"/>
          </a:xfrm>
        </p:grpSpPr>
        <p:sp>
          <p:nvSpPr>
            <p:cNvPr id="19" name="object 19"/>
            <p:cNvSpPr/>
            <p:nvPr/>
          </p:nvSpPr>
          <p:spPr>
            <a:xfrm>
              <a:off x="10322052" y="0"/>
              <a:ext cx="1869948" cy="286511"/>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21" name="object 21"/>
          <p:cNvGrpSpPr/>
          <p:nvPr/>
        </p:nvGrpSpPr>
        <p:grpSpPr>
          <a:xfrm>
            <a:off x="10315956" y="6085332"/>
            <a:ext cx="1882139" cy="779145"/>
            <a:chOff x="10315956" y="6085332"/>
            <a:chExt cx="1882139" cy="779145"/>
          </a:xfrm>
        </p:grpSpPr>
        <p:sp>
          <p:nvSpPr>
            <p:cNvPr id="22" name="object 22"/>
            <p:cNvSpPr/>
            <p:nvPr/>
          </p:nvSpPr>
          <p:spPr>
            <a:xfrm>
              <a:off x="10322052" y="6091428"/>
              <a:ext cx="1869948" cy="766572"/>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24" name="object 24"/>
          <p:cNvSpPr/>
          <p:nvPr/>
        </p:nvSpPr>
        <p:spPr>
          <a:xfrm>
            <a:off x="10361662" y="373880"/>
            <a:ext cx="1745007" cy="462295"/>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720851" y="944880"/>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grpSp>
        <p:nvGrpSpPr>
          <p:cNvPr id="26" name="object 26"/>
          <p:cNvGrpSpPr/>
          <p:nvPr/>
        </p:nvGrpSpPr>
        <p:grpSpPr>
          <a:xfrm>
            <a:off x="973836" y="6208582"/>
            <a:ext cx="1826895" cy="190500"/>
            <a:chOff x="973836" y="6208582"/>
            <a:chExt cx="1826895" cy="190500"/>
          </a:xfrm>
        </p:grpSpPr>
        <p:sp>
          <p:nvSpPr>
            <p:cNvPr id="27" name="object 27"/>
            <p:cNvSpPr/>
            <p:nvPr/>
          </p:nvSpPr>
          <p:spPr>
            <a:xfrm>
              <a:off x="990369" y="6208582"/>
              <a:ext cx="1793446" cy="155148"/>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973836" y="6352025"/>
              <a:ext cx="1826514" cy="46551"/>
            </a:xfrm>
            <a:prstGeom prst="rect">
              <a:avLst/>
            </a:prstGeom>
            <a:blipFill>
              <a:blip r:embed="rId14" cstate="print"/>
              <a:stretch>
                <a:fillRect/>
              </a:stretch>
            </a:blipFill>
          </p:spPr>
          <p:txBody>
            <a:bodyPr wrap="square" lIns="0" tIns="0" rIns="0" bIns="0" rtlCol="0"/>
            <a:lstStyle/>
            <a:p>
              <a:endParaRPr/>
            </a:p>
          </p:txBody>
        </p:sp>
      </p:grpSp>
      <p:sp>
        <p:nvSpPr>
          <p:cNvPr id="29" name="object 29"/>
          <p:cNvSpPr txBox="1"/>
          <p:nvPr/>
        </p:nvSpPr>
        <p:spPr>
          <a:xfrm>
            <a:off x="968451" y="6168465"/>
            <a:ext cx="4963795" cy="224790"/>
          </a:xfrm>
          <a:prstGeom prst="rect">
            <a:avLst/>
          </a:prstGeom>
        </p:spPr>
        <p:txBody>
          <a:bodyPr vert="horz" wrap="square" lIns="0" tIns="0" rIns="0" bIns="0" rtlCol="0">
            <a:spAutoFit/>
          </a:bodyPr>
          <a:lstStyle/>
          <a:p>
            <a:pPr marL="12700">
              <a:lnSpc>
                <a:spcPts val="1650"/>
              </a:lnSpc>
            </a:pPr>
            <a:r>
              <a:rPr sz="1400" b="1" u="heavy" spc="-5" dirty="0">
                <a:solidFill>
                  <a:srgbClr val="C00000"/>
                </a:solidFill>
                <a:uFill>
                  <a:solidFill>
                    <a:srgbClr val="C00000"/>
                  </a:solidFill>
                </a:uFill>
                <a:latin typeface="Arial"/>
                <a:cs typeface="Arial"/>
              </a:rPr>
              <a:t>For more information</a:t>
            </a:r>
            <a:r>
              <a:rPr sz="1400" b="1" spc="-35" dirty="0">
                <a:solidFill>
                  <a:srgbClr val="C00000"/>
                </a:solidFill>
                <a:latin typeface="Arial"/>
                <a:cs typeface="Arial"/>
              </a:rPr>
              <a:t> </a:t>
            </a:r>
            <a:r>
              <a:rPr sz="1400" spc="-5" dirty="0">
                <a:latin typeface="Arial"/>
                <a:cs typeface="Arial"/>
              </a:rPr>
              <a:t>https://beu.edu.az/en/faculty/pedagogy/</a:t>
            </a:r>
            <a:endParaRPr sz="1400">
              <a:latin typeface="Arial"/>
              <a:cs typeface="Arial"/>
            </a:endParaRPr>
          </a:p>
        </p:txBody>
      </p:sp>
      <p:sp>
        <p:nvSpPr>
          <p:cNvPr id="30" name="object 30"/>
          <p:cNvSpPr txBox="1"/>
          <p:nvPr/>
        </p:nvSpPr>
        <p:spPr>
          <a:xfrm>
            <a:off x="10470260" y="6242836"/>
            <a:ext cx="1577340" cy="438150"/>
          </a:xfrm>
          <a:prstGeom prst="rect">
            <a:avLst/>
          </a:prstGeom>
        </p:spPr>
        <p:txBody>
          <a:bodyPr vert="horz" wrap="square" lIns="0" tIns="3175" rIns="0" bIns="0" rtlCol="0">
            <a:spAutoFit/>
          </a:bodyPr>
          <a:lstStyle/>
          <a:p>
            <a:pPr marL="12700" marR="5080" indent="123189">
              <a:lnSpc>
                <a:spcPts val="1680"/>
              </a:lnSpc>
              <a:spcBef>
                <a:spcPts val="25"/>
              </a:spcBef>
            </a:pPr>
            <a:r>
              <a:rPr sz="1400" spc="-10" dirty="0">
                <a:latin typeface="Arial"/>
                <a:cs typeface="Arial"/>
                <a:hlinkClick r:id="rId15"/>
              </a:rPr>
              <a:t>www.beu.edu.az </a:t>
            </a:r>
            <a:r>
              <a:rPr sz="1400" spc="-10" dirty="0">
                <a:latin typeface="Arial"/>
                <a:cs typeface="Arial"/>
              </a:rPr>
              <a:t> </a:t>
            </a:r>
            <a:r>
              <a:rPr sz="1400" spc="-10" dirty="0">
                <a:latin typeface="Arial"/>
                <a:cs typeface="Arial"/>
                <a:hlinkClick r:id="rId16"/>
              </a:rPr>
              <a:t>www.iro.beu.edu.az</a:t>
            </a:r>
            <a:endParaRPr sz="14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3261" y="1563369"/>
            <a:ext cx="6122035" cy="878840"/>
          </a:xfrm>
          <a:prstGeom prst="rect">
            <a:avLst/>
          </a:prstGeom>
        </p:spPr>
        <p:txBody>
          <a:bodyPr vert="horz" wrap="square" lIns="0" tIns="12065" rIns="0" bIns="0" rtlCol="0">
            <a:spAutoFit/>
          </a:bodyPr>
          <a:lstStyle/>
          <a:p>
            <a:pPr marL="1536700" marR="5080" indent="-1524635">
              <a:lnSpc>
                <a:spcPct val="100000"/>
              </a:lnSpc>
              <a:spcBef>
                <a:spcPts val="95"/>
              </a:spcBef>
            </a:pPr>
            <a:r>
              <a:rPr sz="2800" spc="-5" dirty="0">
                <a:solidFill>
                  <a:srgbClr val="1F3863"/>
                </a:solidFill>
              </a:rPr>
              <a:t>BEU provides </a:t>
            </a:r>
            <a:r>
              <a:rPr sz="2800" spc="-25" dirty="0"/>
              <a:t>Master</a:t>
            </a:r>
            <a:r>
              <a:rPr sz="2800" spc="-25" dirty="0">
                <a:solidFill>
                  <a:srgbClr val="1F3863"/>
                </a:solidFill>
              </a:rPr>
              <a:t>, </a:t>
            </a:r>
            <a:r>
              <a:rPr sz="2800" spc="-5" dirty="0"/>
              <a:t>MBA </a:t>
            </a:r>
            <a:r>
              <a:rPr sz="2800" spc="-5" dirty="0">
                <a:solidFill>
                  <a:srgbClr val="1F3863"/>
                </a:solidFill>
              </a:rPr>
              <a:t>and </a:t>
            </a:r>
            <a:r>
              <a:rPr sz="2800" spc="-10" dirty="0"/>
              <a:t>PhD  </a:t>
            </a:r>
            <a:r>
              <a:rPr sz="2800" spc="-5" dirty="0">
                <a:solidFill>
                  <a:srgbClr val="1F3863"/>
                </a:solidFill>
              </a:rPr>
              <a:t>education as</a:t>
            </a:r>
            <a:r>
              <a:rPr sz="2800" spc="30" dirty="0">
                <a:solidFill>
                  <a:srgbClr val="1F3863"/>
                </a:solidFill>
              </a:rPr>
              <a:t> </a:t>
            </a:r>
            <a:r>
              <a:rPr sz="2800" spc="-5" dirty="0">
                <a:solidFill>
                  <a:srgbClr val="1F3863"/>
                </a:solidFill>
              </a:rPr>
              <a:t>well.</a:t>
            </a:r>
            <a:endParaRPr sz="2800"/>
          </a:p>
        </p:txBody>
      </p:sp>
      <p:sp>
        <p:nvSpPr>
          <p:cNvPr id="3" name="object 3"/>
          <p:cNvSpPr/>
          <p:nvPr/>
        </p:nvSpPr>
        <p:spPr>
          <a:xfrm>
            <a:off x="4790122" y="320216"/>
            <a:ext cx="1281303" cy="10237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271770" y="2851400"/>
            <a:ext cx="5955033" cy="33444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04087" y="2961132"/>
            <a:ext cx="3474720" cy="3240024"/>
          </a:xfrm>
          <a:prstGeom prst="rect">
            <a:avLst/>
          </a:prstGeom>
          <a:blipFill>
            <a:blip r:embed="rId4" cstate="print"/>
            <a:stretch>
              <a:fillRect/>
            </a:stretch>
          </a:blipFill>
        </p:spPr>
        <p:txBody>
          <a:bodyPr wrap="square" lIns="0" tIns="0" rIns="0" bIns="0" rtlCol="0"/>
          <a:lstStyle/>
          <a:p>
            <a:endParaRPr/>
          </a:p>
        </p:txBody>
      </p:sp>
      <p:grpSp>
        <p:nvGrpSpPr>
          <p:cNvPr id="6" name="object 6"/>
          <p:cNvGrpSpPr/>
          <p:nvPr/>
        </p:nvGrpSpPr>
        <p:grpSpPr>
          <a:xfrm>
            <a:off x="10315956" y="925067"/>
            <a:ext cx="1882139" cy="4596765"/>
            <a:chOff x="10315956" y="925067"/>
            <a:chExt cx="1882139" cy="4596765"/>
          </a:xfrm>
        </p:grpSpPr>
        <p:sp>
          <p:nvSpPr>
            <p:cNvPr id="7" name="object 7"/>
            <p:cNvSpPr/>
            <p:nvPr/>
          </p:nvSpPr>
          <p:spPr>
            <a:xfrm>
              <a:off x="10322052" y="931163"/>
              <a:ext cx="1869948" cy="458419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grpSp>
      <p:sp>
        <p:nvSpPr>
          <p:cNvPr id="9" name="object 9"/>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grpSp>
        <p:nvGrpSpPr>
          <p:cNvPr id="10" name="object 10"/>
          <p:cNvGrpSpPr/>
          <p:nvPr/>
        </p:nvGrpSpPr>
        <p:grpSpPr>
          <a:xfrm>
            <a:off x="10315956" y="0"/>
            <a:ext cx="1882139" cy="299085"/>
            <a:chOff x="10315956" y="0"/>
            <a:chExt cx="1882139" cy="299085"/>
          </a:xfrm>
        </p:grpSpPr>
        <p:sp>
          <p:nvSpPr>
            <p:cNvPr id="11" name="object 11"/>
            <p:cNvSpPr/>
            <p:nvPr/>
          </p:nvSpPr>
          <p:spPr>
            <a:xfrm>
              <a:off x="10322052" y="0"/>
              <a:ext cx="1869948" cy="286511"/>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grpSp>
      <p:grpSp>
        <p:nvGrpSpPr>
          <p:cNvPr id="13" name="object 13"/>
          <p:cNvGrpSpPr/>
          <p:nvPr/>
        </p:nvGrpSpPr>
        <p:grpSpPr>
          <a:xfrm>
            <a:off x="10315956" y="6085332"/>
            <a:ext cx="1882139" cy="779145"/>
            <a:chOff x="10315956" y="6085332"/>
            <a:chExt cx="1882139" cy="779145"/>
          </a:xfrm>
        </p:grpSpPr>
        <p:sp>
          <p:nvSpPr>
            <p:cNvPr id="14" name="object 14"/>
            <p:cNvSpPr/>
            <p:nvPr/>
          </p:nvSpPr>
          <p:spPr>
            <a:xfrm>
              <a:off x="10322052" y="6091428"/>
              <a:ext cx="1869948" cy="766572"/>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6" name="object 16"/>
          <p:cNvSpPr txBox="1"/>
          <p:nvPr/>
        </p:nvSpPr>
        <p:spPr>
          <a:xfrm>
            <a:off x="10470260" y="6225946"/>
            <a:ext cx="1577340" cy="452755"/>
          </a:xfrm>
          <a:prstGeom prst="rect">
            <a:avLst/>
          </a:prstGeom>
        </p:spPr>
        <p:txBody>
          <a:bodyPr vert="horz" wrap="square" lIns="0" tIns="12700" rIns="0" bIns="0" rtlCol="0">
            <a:spAutoFit/>
          </a:bodyPr>
          <a:lstStyle/>
          <a:p>
            <a:pPr marL="12700" marR="5080" indent="123189">
              <a:lnSpc>
                <a:spcPct val="100000"/>
              </a:lnSpc>
              <a:spcBef>
                <a:spcPts val="100"/>
              </a:spcBef>
            </a:pPr>
            <a:r>
              <a:rPr sz="1400" spc="-10" dirty="0">
                <a:latin typeface="Arial"/>
                <a:cs typeface="Arial"/>
                <a:hlinkClick r:id="rId8"/>
              </a:rPr>
              <a:t>www.beu.edu.az </a:t>
            </a:r>
            <a:r>
              <a:rPr sz="1400" spc="-10" dirty="0">
                <a:latin typeface="Arial"/>
                <a:cs typeface="Arial"/>
              </a:rPr>
              <a:t> </a:t>
            </a:r>
            <a:r>
              <a:rPr sz="1400" spc="-10" dirty="0">
                <a:latin typeface="Arial"/>
                <a:cs typeface="Arial"/>
                <a:hlinkClick r:id="rId9"/>
              </a:rPr>
              <a:t>www.iro.beu.edu.az</a:t>
            </a:r>
            <a:endParaRPr sz="1400">
              <a:latin typeface="Arial"/>
              <a:cs typeface="Arial"/>
            </a:endParaRPr>
          </a:p>
        </p:txBody>
      </p:sp>
      <p:sp>
        <p:nvSpPr>
          <p:cNvPr id="17" name="object 17"/>
          <p:cNvSpPr/>
          <p:nvPr/>
        </p:nvSpPr>
        <p:spPr>
          <a:xfrm>
            <a:off x="10361662" y="373880"/>
            <a:ext cx="1745007" cy="462295"/>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681227" y="2599944"/>
            <a:ext cx="9500235" cy="0"/>
          </a:xfrm>
          <a:custGeom>
            <a:avLst/>
            <a:gdLst/>
            <a:ahLst/>
            <a:cxnLst/>
            <a:rect l="l" t="t" r="r" b="b"/>
            <a:pathLst>
              <a:path w="9500235">
                <a:moveTo>
                  <a:pt x="0" y="0"/>
                </a:moveTo>
                <a:lnTo>
                  <a:pt x="9500108" y="0"/>
                </a:lnTo>
              </a:path>
            </a:pathLst>
          </a:custGeom>
          <a:ln w="6096">
            <a:solidFill>
              <a:srgbClr val="5B9BD4"/>
            </a:solidFill>
          </a:ln>
        </p:spPr>
        <p:txBody>
          <a:bodyPr wrap="square" lIns="0" tIns="0" rIns="0" bIns="0" rtlCol="0"/>
          <a:lstStyle/>
          <a:p>
            <a:endParaRPr/>
          </a:p>
        </p:txBody>
      </p:sp>
      <p:grpSp>
        <p:nvGrpSpPr>
          <p:cNvPr id="19" name="object 19"/>
          <p:cNvGrpSpPr/>
          <p:nvPr/>
        </p:nvGrpSpPr>
        <p:grpSpPr>
          <a:xfrm>
            <a:off x="2670048" y="6449378"/>
            <a:ext cx="1826895" cy="190500"/>
            <a:chOff x="2670048" y="6449378"/>
            <a:chExt cx="1826895" cy="190500"/>
          </a:xfrm>
        </p:grpSpPr>
        <p:sp>
          <p:nvSpPr>
            <p:cNvPr id="20" name="object 20"/>
            <p:cNvSpPr/>
            <p:nvPr/>
          </p:nvSpPr>
          <p:spPr>
            <a:xfrm>
              <a:off x="2686581" y="6449378"/>
              <a:ext cx="1793446" cy="150585"/>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2670048" y="6592818"/>
              <a:ext cx="1826514" cy="46550"/>
            </a:xfrm>
            <a:prstGeom prst="rect">
              <a:avLst/>
            </a:prstGeom>
            <a:blipFill>
              <a:blip r:embed="rId12" cstate="print"/>
              <a:stretch>
                <a:fillRect/>
              </a:stretch>
            </a:blipFill>
          </p:spPr>
          <p:txBody>
            <a:bodyPr wrap="square" lIns="0" tIns="0" rIns="0" bIns="0" rtlCol="0"/>
            <a:lstStyle/>
            <a:p>
              <a:endParaRPr/>
            </a:p>
          </p:txBody>
        </p:sp>
      </p:grpSp>
      <p:sp>
        <p:nvSpPr>
          <p:cNvPr id="22" name="object 22"/>
          <p:cNvSpPr txBox="1"/>
          <p:nvPr/>
        </p:nvSpPr>
        <p:spPr>
          <a:xfrm>
            <a:off x="2664332" y="6391147"/>
            <a:ext cx="5193030" cy="239395"/>
          </a:xfrm>
          <a:prstGeom prst="rect">
            <a:avLst/>
          </a:prstGeom>
        </p:spPr>
        <p:txBody>
          <a:bodyPr vert="horz" wrap="square" lIns="0" tIns="12700" rIns="0" bIns="0" rtlCol="0">
            <a:spAutoFit/>
          </a:bodyPr>
          <a:lstStyle/>
          <a:p>
            <a:pPr marL="12700">
              <a:lnSpc>
                <a:spcPct val="100000"/>
              </a:lnSpc>
              <a:spcBef>
                <a:spcPts val="100"/>
              </a:spcBef>
            </a:pPr>
            <a:r>
              <a:rPr sz="1400" b="1" u="heavy" spc="-5" dirty="0">
                <a:solidFill>
                  <a:srgbClr val="C00000"/>
                </a:solidFill>
                <a:uFill>
                  <a:solidFill>
                    <a:srgbClr val="C00000"/>
                  </a:solidFill>
                </a:uFill>
                <a:latin typeface="Arial"/>
                <a:cs typeface="Arial"/>
              </a:rPr>
              <a:t>For more information</a:t>
            </a:r>
            <a:r>
              <a:rPr sz="1400" b="1" spc="-20" dirty="0">
                <a:solidFill>
                  <a:srgbClr val="C00000"/>
                </a:solidFill>
                <a:latin typeface="Arial"/>
                <a:cs typeface="Arial"/>
              </a:rPr>
              <a:t> </a:t>
            </a:r>
            <a:r>
              <a:rPr sz="1400" spc="-5" dirty="0">
                <a:latin typeface="Arial"/>
                <a:cs typeface="Arial"/>
              </a:rPr>
              <a:t>https://beu.edu.az/en/page/elmi-tedqiqat-6</a:t>
            </a:r>
            <a:endParaRPr sz="14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5065" y="1554302"/>
            <a:ext cx="4241800" cy="757555"/>
          </a:xfrm>
          <a:prstGeom prst="rect">
            <a:avLst/>
          </a:prstGeom>
        </p:spPr>
        <p:txBody>
          <a:bodyPr vert="horz" wrap="square" lIns="0" tIns="12700" rIns="0" bIns="0" rtlCol="0">
            <a:spAutoFit/>
          </a:bodyPr>
          <a:lstStyle/>
          <a:p>
            <a:pPr algn="ctr">
              <a:lnSpc>
                <a:spcPct val="100000"/>
              </a:lnSpc>
              <a:spcBef>
                <a:spcPts val="100"/>
              </a:spcBef>
            </a:pPr>
            <a:r>
              <a:rPr sz="2400" spc="-5" dirty="0">
                <a:solidFill>
                  <a:srgbClr val="1F3863"/>
                </a:solidFill>
              </a:rPr>
              <a:t>BEU provides </a:t>
            </a:r>
            <a:r>
              <a:rPr sz="2400" u="heavy" spc="-5" dirty="0">
                <a:uFill>
                  <a:solidFill>
                    <a:srgbClr val="C00000"/>
                  </a:solidFill>
                </a:uFill>
              </a:rPr>
              <a:t>PhD</a:t>
            </a:r>
            <a:r>
              <a:rPr sz="2400" spc="-15" dirty="0"/>
              <a:t> </a:t>
            </a:r>
            <a:r>
              <a:rPr sz="2400" spc="-5" dirty="0">
                <a:solidFill>
                  <a:srgbClr val="1F3863"/>
                </a:solidFill>
              </a:rPr>
              <a:t>education</a:t>
            </a:r>
            <a:endParaRPr sz="2400"/>
          </a:p>
          <a:p>
            <a:pPr algn="ctr">
              <a:lnSpc>
                <a:spcPct val="100000"/>
              </a:lnSpc>
              <a:spcBef>
                <a:spcPts val="5"/>
              </a:spcBef>
            </a:pPr>
            <a:r>
              <a:rPr sz="2400" dirty="0">
                <a:solidFill>
                  <a:srgbClr val="1F3863"/>
                </a:solidFill>
              </a:rPr>
              <a:t>in below</a:t>
            </a:r>
            <a:r>
              <a:rPr sz="2400" spc="-60" dirty="0">
                <a:solidFill>
                  <a:srgbClr val="1F3863"/>
                </a:solidFill>
              </a:rPr>
              <a:t> </a:t>
            </a:r>
            <a:r>
              <a:rPr sz="2400" dirty="0">
                <a:solidFill>
                  <a:srgbClr val="1F3863"/>
                </a:solidFill>
              </a:rPr>
              <a:t>directions:</a:t>
            </a:r>
            <a:endParaRPr sz="2400"/>
          </a:p>
        </p:txBody>
      </p:sp>
      <p:sp>
        <p:nvSpPr>
          <p:cNvPr id="3" name="object 3"/>
          <p:cNvSpPr/>
          <p:nvPr/>
        </p:nvSpPr>
        <p:spPr>
          <a:xfrm>
            <a:off x="2334958" y="266876"/>
            <a:ext cx="1281303" cy="102377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97127" y="2547010"/>
            <a:ext cx="4827905" cy="4050029"/>
          </a:xfrm>
          <a:prstGeom prst="rect">
            <a:avLst/>
          </a:prstGeom>
        </p:spPr>
        <p:txBody>
          <a:bodyPr vert="horz" wrap="square" lIns="0" tIns="134620" rIns="0" bIns="0" rtlCol="0">
            <a:spAutoFit/>
          </a:bodyPr>
          <a:lstStyle/>
          <a:p>
            <a:pPr marL="469900" indent="-457200">
              <a:lnSpc>
                <a:spcPct val="100000"/>
              </a:lnSpc>
              <a:spcBef>
                <a:spcPts val="1060"/>
              </a:spcBef>
              <a:buAutoNum type="arabicPeriod"/>
              <a:tabLst>
                <a:tab pos="469265" algn="l"/>
                <a:tab pos="469900" algn="l"/>
              </a:tabLst>
            </a:pPr>
            <a:r>
              <a:rPr sz="1600" spc="-5" dirty="0">
                <a:latin typeface="Arial"/>
                <a:cs typeface="Arial"/>
              </a:rPr>
              <a:t>Machines, equipment and</a:t>
            </a:r>
            <a:r>
              <a:rPr sz="1600" spc="15" dirty="0">
                <a:latin typeface="Arial"/>
                <a:cs typeface="Arial"/>
              </a:rPr>
              <a:t> </a:t>
            </a:r>
            <a:r>
              <a:rPr sz="1600" spc="-5" dirty="0">
                <a:latin typeface="Arial"/>
                <a:cs typeface="Arial"/>
              </a:rPr>
              <a:t>processes</a:t>
            </a:r>
            <a:endParaRPr sz="1600">
              <a:latin typeface="Arial"/>
              <a:cs typeface="Arial"/>
            </a:endParaRPr>
          </a:p>
          <a:p>
            <a:pPr marL="469900" indent="-457200">
              <a:lnSpc>
                <a:spcPct val="100000"/>
              </a:lnSpc>
              <a:spcBef>
                <a:spcPts val="960"/>
              </a:spcBef>
              <a:buAutoNum type="arabicPeriod"/>
              <a:tabLst>
                <a:tab pos="469265" algn="l"/>
                <a:tab pos="469900" algn="l"/>
              </a:tabLst>
            </a:pPr>
            <a:r>
              <a:rPr sz="1600" spc="-5" dirty="0">
                <a:latin typeface="Arial"/>
                <a:cs typeface="Arial"/>
              </a:rPr>
              <a:t>Theory of Mechanics and</a:t>
            </a:r>
            <a:r>
              <a:rPr sz="1600" spc="15" dirty="0">
                <a:latin typeface="Arial"/>
                <a:cs typeface="Arial"/>
              </a:rPr>
              <a:t> </a:t>
            </a:r>
            <a:r>
              <a:rPr sz="1600" spc="-5" dirty="0">
                <a:latin typeface="Arial"/>
                <a:cs typeface="Arial"/>
              </a:rPr>
              <a:t>Mechanisms</a:t>
            </a:r>
            <a:endParaRPr sz="1600">
              <a:latin typeface="Arial"/>
              <a:cs typeface="Arial"/>
            </a:endParaRPr>
          </a:p>
          <a:p>
            <a:pPr marL="469900" indent="-457200">
              <a:lnSpc>
                <a:spcPct val="100000"/>
              </a:lnSpc>
              <a:spcBef>
                <a:spcPts val="960"/>
              </a:spcBef>
              <a:buAutoNum type="arabicPeriod"/>
              <a:tabLst>
                <a:tab pos="469265" algn="l"/>
                <a:tab pos="469900" algn="l"/>
              </a:tabLst>
            </a:pPr>
            <a:r>
              <a:rPr sz="1600" spc="-5" dirty="0">
                <a:latin typeface="Arial"/>
                <a:cs typeface="Arial"/>
              </a:rPr>
              <a:t>Deformable solids</a:t>
            </a:r>
            <a:r>
              <a:rPr sz="1600" spc="-10" dirty="0">
                <a:latin typeface="Arial"/>
                <a:cs typeface="Arial"/>
              </a:rPr>
              <a:t> </a:t>
            </a:r>
            <a:r>
              <a:rPr sz="1600" spc="-5" dirty="0">
                <a:latin typeface="Arial"/>
                <a:cs typeface="Arial"/>
              </a:rPr>
              <a:t>mechanics</a:t>
            </a:r>
            <a:endParaRPr sz="1600">
              <a:latin typeface="Arial"/>
              <a:cs typeface="Arial"/>
            </a:endParaRPr>
          </a:p>
          <a:p>
            <a:pPr marL="469900" marR="5080" indent="-457200">
              <a:lnSpc>
                <a:spcPct val="150000"/>
              </a:lnSpc>
              <a:buAutoNum type="arabicPeriod"/>
              <a:tabLst>
                <a:tab pos="469265" algn="l"/>
                <a:tab pos="469900" algn="l"/>
              </a:tabLst>
            </a:pPr>
            <a:r>
              <a:rPr sz="1600" spc="-5" dirty="0">
                <a:latin typeface="Arial"/>
                <a:cs typeface="Arial"/>
              </a:rPr>
              <a:t>Dynamics, robustness of machines, devices and  apparatus</a:t>
            </a:r>
            <a:endParaRPr sz="1600">
              <a:latin typeface="Arial"/>
              <a:cs typeface="Arial"/>
            </a:endParaRPr>
          </a:p>
          <a:p>
            <a:pPr marL="469900" indent="-457200">
              <a:lnSpc>
                <a:spcPct val="100000"/>
              </a:lnSpc>
              <a:spcBef>
                <a:spcPts val="960"/>
              </a:spcBef>
              <a:buAutoNum type="arabicPeriod"/>
              <a:tabLst>
                <a:tab pos="469265" algn="l"/>
                <a:tab pos="469900" algn="l"/>
              </a:tabLst>
            </a:pPr>
            <a:r>
              <a:rPr sz="1600" spc="-5" dirty="0">
                <a:latin typeface="Arial"/>
                <a:cs typeface="Arial"/>
              </a:rPr>
              <a:t>Theoretical bases of heat</a:t>
            </a:r>
            <a:r>
              <a:rPr sz="1600" spc="20" dirty="0">
                <a:latin typeface="Arial"/>
                <a:cs typeface="Arial"/>
              </a:rPr>
              <a:t> </a:t>
            </a:r>
            <a:r>
              <a:rPr sz="1600" spc="-5" dirty="0">
                <a:latin typeface="Arial"/>
                <a:cs typeface="Arial"/>
              </a:rPr>
              <a:t>engineering</a:t>
            </a:r>
            <a:endParaRPr sz="1600">
              <a:latin typeface="Arial"/>
              <a:cs typeface="Arial"/>
            </a:endParaRPr>
          </a:p>
          <a:p>
            <a:pPr marL="469900" indent="-457200">
              <a:lnSpc>
                <a:spcPct val="100000"/>
              </a:lnSpc>
              <a:spcBef>
                <a:spcPts val="960"/>
              </a:spcBef>
              <a:buAutoNum type="arabicPeriod"/>
              <a:tabLst>
                <a:tab pos="469265" algn="l"/>
                <a:tab pos="469900" algn="l"/>
              </a:tabLst>
            </a:pPr>
            <a:r>
              <a:rPr sz="1600" spc="-5" dirty="0">
                <a:latin typeface="Arial"/>
                <a:cs typeface="Arial"/>
              </a:rPr>
              <a:t>Petrochemicals</a:t>
            </a:r>
            <a:endParaRPr sz="1600">
              <a:latin typeface="Arial"/>
              <a:cs typeface="Arial"/>
            </a:endParaRPr>
          </a:p>
          <a:p>
            <a:pPr marL="469900" marR="874394" indent="-457200">
              <a:lnSpc>
                <a:spcPct val="150000"/>
              </a:lnSpc>
              <a:spcBef>
                <a:spcPts val="5"/>
              </a:spcBef>
              <a:buAutoNum type="arabicPeriod"/>
              <a:tabLst>
                <a:tab pos="469265" algn="l"/>
                <a:tab pos="469900" algn="l"/>
              </a:tabLst>
            </a:pPr>
            <a:r>
              <a:rPr sz="1600" spc="-5" dirty="0">
                <a:latin typeface="Arial"/>
                <a:cs typeface="Arial"/>
              </a:rPr>
              <a:t>Systematic analysis, management and  information</a:t>
            </a:r>
            <a:r>
              <a:rPr sz="1600" spc="5" dirty="0">
                <a:latin typeface="Arial"/>
                <a:cs typeface="Arial"/>
              </a:rPr>
              <a:t> </a:t>
            </a:r>
            <a:r>
              <a:rPr sz="1600" spc="-5" dirty="0">
                <a:latin typeface="Arial"/>
                <a:cs typeface="Arial"/>
              </a:rPr>
              <a:t>processing</a:t>
            </a:r>
            <a:endParaRPr sz="1600">
              <a:latin typeface="Arial"/>
              <a:cs typeface="Arial"/>
            </a:endParaRPr>
          </a:p>
          <a:p>
            <a:pPr marL="469900" indent="-457200">
              <a:lnSpc>
                <a:spcPct val="100000"/>
              </a:lnSpc>
              <a:spcBef>
                <a:spcPts val="960"/>
              </a:spcBef>
              <a:buAutoNum type="arabicPeriod"/>
              <a:tabLst>
                <a:tab pos="469265" algn="l"/>
                <a:tab pos="469900" algn="l"/>
              </a:tabLst>
            </a:pPr>
            <a:r>
              <a:rPr sz="1600" spc="-5" dirty="0">
                <a:latin typeface="Arial"/>
                <a:cs typeface="Arial"/>
              </a:rPr>
              <a:t>Organization and management of</a:t>
            </a:r>
            <a:r>
              <a:rPr sz="1600" spc="55" dirty="0">
                <a:latin typeface="Arial"/>
                <a:cs typeface="Arial"/>
              </a:rPr>
              <a:t> </a:t>
            </a:r>
            <a:r>
              <a:rPr sz="1600" spc="-5" dirty="0">
                <a:latin typeface="Arial"/>
                <a:cs typeface="Arial"/>
              </a:rPr>
              <a:t>enterprises</a:t>
            </a:r>
            <a:endParaRPr sz="1600">
              <a:latin typeface="Arial"/>
              <a:cs typeface="Arial"/>
            </a:endParaRPr>
          </a:p>
          <a:p>
            <a:pPr marL="469900" indent="-457200">
              <a:lnSpc>
                <a:spcPct val="100000"/>
              </a:lnSpc>
              <a:spcBef>
                <a:spcPts val="960"/>
              </a:spcBef>
              <a:buAutoNum type="arabicPeriod"/>
              <a:tabLst>
                <a:tab pos="469265" algn="l"/>
                <a:tab pos="469900" algn="l"/>
              </a:tabLst>
            </a:pPr>
            <a:r>
              <a:rPr sz="1600" spc="-5" dirty="0">
                <a:latin typeface="Arial"/>
                <a:cs typeface="Arial"/>
              </a:rPr>
              <a:t>Field</a:t>
            </a:r>
            <a:r>
              <a:rPr sz="1600" spc="-20" dirty="0">
                <a:latin typeface="Arial"/>
                <a:cs typeface="Arial"/>
              </a:rPr>
              <a:t> </a:t>
            </a:r>
            <a:r>
              <a:rPr sz="1600" spc="-5" dirty="0">
                <a:latin typeface="Arial"/>
                <a:cs typeface="Arial"/>
              </a:rPr>
              <a:t>economy</a:t>
            </a:r>
            <a:endParaRPr sz="1600">
              <a:latin typeface="Arial"/>
              <a:cs typeface="Arial"/>
            </a:endParaRPr>
          </a:p>
        </p:txBody>
      </p:sp>
      <p:grpSp>
        <p:nvGrpSpPr>
          <p:cNvPr id="5" name="object 5"/>
          <p:cNvGrpSpPr/>
          <p:nvPr/>
        </p:nvGrpSpPr>
        <p:grpSpPr>
          <a:xfrm>
            <a:off x="5237881" y="0"/>
            <a:ext cx="6960870" cy="6870700"/>
            <a:chOff x="5237881" y="0"/>
            <a:chExt cx="6960870" cy="6870700"/>
          </a:xfrm>
        </p:grpSpPr>
        <p:sp>
          <p:nvSpPr>
            <p:cNvPr id="6" name="object 6"/>
            <p:cNvSpPr/>
            <p:nvPr/>
          </p:nvSpPr>
          <p:spPr>
            <a:xfrm>
              <a:off x="6397555" y="4532186"/>
              <a:ext cx="3310521" cy="232581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556248" y="4690871"/>
              <a:ext cx="2813304" cy="187299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237881" y="127653"/>
              <a:ext cx="3063452" cy="220900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396484" y="286511"/>
              <a:ext cx="2566416" cy="1711452"/>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287512" y="141731"/>
              <a:ext cx="1992629" cy="1992630"/>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5960364" y="2246376"/>
              <a:ext cx="4166489" cy="2513076"/>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6155436" y="2441448"/>
              <a:ext cx="3596640" cy="1943100"/>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10322052" y="931163"/>
              <a:ext cx="1869948" cy="4584191"/>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10322052" y="931163"/>
              <a:ext cx="1870075" cy="4584700"/>
            </a:xfrm>
            <a:custGeom>
              <a:avLst/>
              <a:gdLst/>
              <a:ahLst/>
              <a:cxnLst/>
              <a:rect l="l" t="t" r="r" b="b"/>
              <a:pathLst>
                <a:path w="1870075" h="4584700">
                  <a:moveTo>
                    <a:pt x="0" y="4584191"/>
                  </a:moveTo>
                  <a:lnTo>
                    <a:pt x="1869948" y="4584191"/>
                  </a:lnTo>
                  <a:lnTo>
                    <a:pt x="1869948" y="0"/>
                  </a:lnTo>
                  <a:lnTo>
                    <a:pt x="0" y="0"/>
                  </a:lnTo>
                  <a:lnTo>
                    <a:pt x="0" y="4584191"/>
                  </a:lnTo>
                  <a:close/>
                </a:path>
              </a:pathLst>
            </a:custGeom>
            <a:ln w="12192">
              <a:solidFill>
                <a:srgbClr val="9DC3E6"/>
              </a:solidFill>
            </a:ln>
          </p:spPr>
          <p:txBody>
            <a:bodyPr wrap="square" lIns="0" tIns="0" rIns="0" bIns="0" rtlCol="0"/>
            <a:lstStyle/>
            <a:p>
              <a:endParaRPr/>
            </a:p>
          </p:txBody>
        </p:sp>
        <p:sp>
          <p:nvSpPr>
            <p:cNvPr id="15" name="object 15"/>
            <p:cNvSpPr/>
            <p:nvPr/>
          </p:nvSpPr>
          <p:spPr>
            <a:xfrm>
              <a:off x="10322052" y="0"/>
              <a:ext cx="1869948" cy="286511"/>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10322052" y="0"/>
              <a:ext cx="1870075" cy="287020"/>
            </a:xfrm>
            <a:custGeom>
              <a:avLst/>
              <a:gdLst/>
              <a:ahLst/>
              <a:cxnLst/>
              <a:rect l="l" t="t" r="r" b="b"/>
              <a:pathLst>
                <a:path w="1870075" h="287020">
                  <a:moveTo>
                    <a:pt x="0" y="286511"/>
                  </a:moveTo>
                  <a:lnTo>
                    <a:pt x="1869948" y="286511"/>
                  </a:lnTo>
                  <a:lnTo>
                    <a:pt x="1869948" y="0"/>
                  </a:lnTo>
                  <a:lnTo>
                    <a:pt x="0" y="0"/>
                  </a:lnTo>
                  <a:lnTo>
                    <a:pt x="0" y="286511"/>
                  </a:lnTo>
                  <a:close/>
                </a:path>
              </a:pathLst>
            </a:custGeom>
            <a:ln w="12192">
              <a:solidFill>
                <a:srgbClr val="9DC3E6"/>
              </a:solidFill>
            </a:ln>
          </p:spPr>
          <p:txBody>
            <a:bodyPr wrap="square" lIns="0" tIns="0" rIns="0" bIns="0" rtlCol="0"/>
            <a:lstStyle/>
            <a:p>
              <a:endParaRPr/>
            </a:p>
          </p:txBody>
        </p:sp>
        <p:sp>
          <p:nvSpPr>
            <p:cNvPr id="17" name="object 17"/>
            <p:cNvSpPr/>
            <p:nvPr/>
          </p:nvSpPr>
          <p:spPr>
            <a:xfrm>
              <a:off x="10322052" y="6091428"/>
              <a:ext cx="1869948" cy="766572"/>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10322052" y="6091428"/>
              <a:ext cx="1870075" cy="767080"/>
            </a:xfrm>
            <a:custGeom>
              <a:avLst/>
              <a:gdLst/>
              <a:ahLst/>
              <a:cxnLst/>
              <a:rect l="l" t="t" r="r" b="b"/>
              <a:pathLst>
                <a:path w="1870075" h="767079">
                  <a:moveTo>
                    <a:pt x="0" y="766572"/>
                  </a:moveTo>
                  <a:lnTo>
                    <a:pt x="1869948" y="766572"/>
                  </a:lnTo>
                  <a:lnTo>
                    <a:pt x="1869948" y="0"/>
                  </a:lnTo>
                  <a:lnTo>
                    <a:pt x="0" y="0"/>
                  </a:lnTo>
                  <a:lnTo>
                    <a:pt x="0" y="766572"/>
                  </a:lnTo>
                  <a:close/>
                </a:path>
              </a:pathLst>
            </a:custGeom>
            <a:ln w="12192">
              <a:solidFill>
                <a:srgbClr val="9DC3E6"/>
              </a:solidFill>
            </a:ln>
          </p:spPr>
          <p:txBody>
            <a:bodyPr wrap="square" lIns="0" tIns="0" rIns="0" bIns="0" rtlCol="0"/>
            <a:lstStyle/>
            <a:p>
              <a:endParaRPr/>
            </a:p>
          </p:txBody>
        </p:sp>
      </p:grpSp>
      <p:sp>
        <p:nvSpPr>
          <p:cNvPr id="19" name="object 19"/>
          <p:cNvSpPr txBox="1"/>
          <p:nvPr/>
        </p:nvSpPr>
        <p:spPr>
          <a:xfrm>
            <a:off x="10505693" y="5617870"/>
            <a:ext cx="1511300" cy="361315"/>
          </a:xfrm>
          <a:prstGeom prst="rect">
            <a:avLst/>
          </a:prstGeom>
        </p:spPr>
        <p:txBody>
          <a:bodyPr vert="horz" wrap="square" lIns="0" tIns="12700" rIns="0" bIns="0" rtlCol="0">
            <a:spAutoFit/>
          </a:bodyPr>
          <a:lstStyle/>
          <a:p>
            <a:pPr marL="404495" marR="5080" indent="-392430">
              <a:lnSpc>
                <a:spcPct val="100000"/>
              </a:lnSpc>
              <a:spcBef>
                <a:spcPts val="100"/>
              </a:spcBef>
            </a:pPr>
            <a:r>
              <a:rPr sz="1100" b="1" dirty="0">
                <a:latin typeface="Arial"/>
                <a:cs typeface="Arial"/>
              </a:rPr>
              <a:t>2022 @ Khirdalan</a:t>
            </a:r>
            <a:r>
              <a:rPr sz="1100" b="1" spc="-110" dirty="0">
                <a:latin typeface="Arial"/>
                <a:cs typeface="Arial"/>
              </a:rPr>
              <a:t> </a:t>
            </a:r>
            <a:r>
              <a:rPr sz="1100" b="1" spc="-5" dirty="0">
                <a:latin typeface="Arial"/>
                <a:cs typeface="Arial"/>
              </a:rPr>
              <a:t>city,  Azerbaijan</a:t>
            </a:r>
            <a:endParaRPr sz="1100">
              <a:latin typeface="Arial"/>
              <a:cs typeface="Arial"/>
            </a:endParaRPr>
          </a:p>
        </p:txBody>
      </p:sp>
      <p:sp>
        <p:nvSpPr>
          <p:cNvPr id="20" name="object 20"/>
          <p:cNvSpPr txBox="1"/>
          <p:nvPr/>
        </p:nvSpPr>
        <p:spPr>
          <a:xfrm>
            <a:off x="10593705" y="6225946"/>
            <a:ext cx="1329055"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Arial"/>
                <a:cs typeface="Arial"/>
                <a:hlinkClick r:id="rId13"/>
              </a:rPr>
              <a:t>www.beu.edu.az</a:t>
            </a:r>
            <a:endParaRPr sz="1400">
              <a:latin typeface="Arial"/>
              <a:cs typeface="Arial"/>
            </a:endParaRPr>
          </a:p>
        </p:txBody>
      </p:sp>
      <p:sp>
        <p:nvSpPr>
          <p:cNvPr id="21" name="object 21"/>
          <p:cNvSpPr/>
          <p:nvPr/>
        </p:nvSpPr>
        <p:spPr>
          <a:xfrm>
            <a:off x="10361662" y="373880"/>
            <a:ext cx="1745007" cy="462295"/>
          </a:xfrm>
          <a:prstGeom prst="rect">
            <a:avLst/>
          </a:prstGeom>
          <a:blipFill>
            <a:blip r:embed="rId14" cstate="print"/>
            <a:stretch>
              <a:fillRect/>
            </a:stretch>
          </a:blipFill>
        </p:spPr>
        <p:txBody>
          <a:bodyPr wrap="square" lIns="0" tIns="0" rIns="0" bIns="0" rtlCol="0"/>
          <a:lstStyle/>
          <a:p>
            <a:endParaRPr/>
          </a:p>
        </p:txBody>
      </p:sp>
      <p:sp>
        <p:nvSpPr>
          <p:cNvPr id="22" name="object 22"/>
          <p:cNvSpPr txBox="1"/>
          <p:nvPr/>
        </p:nvSpPr>
        <p:spPr>
          <a:xfrm>
            <a:off x="10470260" y="6456197"/>
            <a:ext cx="1577340" cy="224790"/>
          </a:xfrm>
          <a:prstGeom prst="rect">
            <a:avLst/>
          </a:prstGeom>
        </p:spPr>
        <p:txBody>
          <a:bodyPr vert="horz" wrap="square" lIns="0" tIns="0" rIns="0" bIns="0" rtlCol="0">
            <a:spAutoFit/>
          </a:bodyPr>
          <a:lstStyle/>
          <a:p>
            <a:pPr marL="12700">
              <a:lnSpc>
                <a:spcPts val="1650"/>
              </a:lnSpc>
            </a:pPr>
            <a:r>
              <a:rPr sz="1400" spc="-10" dirty="0">
                <a:latin typeface="Arial"/>
                <a:cs typeface="Arial"/>
                <a:hlinkClick r:id="rId15"/>
              </a:rPr>
              <a:t>www.iro.beu.edu.az</a:t>
            </a:r>
            <a:endParaRPr sz="14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1469</TotalTime>
  <Words>2983</Words>
  <Application>Microsoft Office PowerPoint</Application>
  <PresentationFormat>Geniş ekran</PresentationFormat>
  <Paragraphs>219</Paragraphs>
  <Slides>27</Slides>
  <Notes>2</Notes>
  <HiddenSlides>0</HiddenSlides>
  <MMClips>0</MMClips>
  <ScaleCrop>false</ScaleCrop>
  <HeadingPairs>
    <vt:vector size="6" baseType="variant">
      <vt:variant>
        <vt:lpstr>İstifadə olunmuş Şriftlər</vt:lpstr>
      </vt:variant>
      <vt:variant>
        <vt:i4>5</vt:i4>
      </vt:variant>
      <vt:variant>
        <vt:lpstr>Mövzu</vt:lpstr>
      </vt:variant>
      <vt:variant>
        <vt:i4>1</vt:i4>
      </vt:variant>
      <vt:variant>
        <vt:lpstr>Slayd Başlıqları</vt:lpstr>
      </vt:variant>
      <vt:variant>
        <vt:i4>27</vt:i4>
      </vt:variant>
    </vt:vector>
  </HeadingPairs>
  <TitlesOfParts>
    <vt:vector size="33" baseType="lpstr">
      <vt:lpstr>Arial</vt:lpstr>
      <vt:lpstr>Calibri</vt:lpstr>
      <vt:lpstr>Segoe UI</vt:lpstr>
      <vt:lpstr>Verdana</vt:lpstr>
      <vt:lpstr>Wingdings</vt:lpstr>
      <vt:lpstr>Office Theme</vt:lpstr>
      <vt:lpstr>PowerPoint Təqdimatı</vt:lpstr>
      <vt:lpstr>H I S T O R Y O F T H E U N I V E R S I T Y</vt:lpstr>
      <vt:lpstr>FACULTI ES O F THE UNI VERSI TY</vt:lpstr>
      <vt:lpstr>THE SPECIALTIES OF THE FACULTIES</vt:lpstr>
      <vt:lpstr>THE SPECIALTIES OF THE FACULTIES</vt:lpstr>
      <vt:lpstr>THE SPECIALTIES OF THE FACULTIES</vt:lpstr>
      <vt:lpstr>THE SPECIALTIES OF THE FACULTIES</vt:lpstr>
      <vt:lpstr>BEU provides Master, MBA and PhD  education as well.</vt:lpstr>
      <vt:lpstr>BEU provides PhD education in below directions:</vt:lpstr>
      <vt:lpstr>DIFFERENT EDUCATIONAL AND RESEARCH LABORATORIES OF BAKU ENGINEERING UNIVERSITY (BEU)</vt:lpstr>
      <vt:lpstr>DIFFERENT EDUCATIONAL AND RESEARCH LABORATORIES OF BAKU ENGINEERING UNIVERSITY (BEU)</vt:lpstr>
      <vt:lpstr>PHYSICS LABORATORY</vt:lpstr>
      <vt:lpstr>BIOLOGICAL LABORATORY</vt:lpstr>
      <vt:lpstr>COMPUTER LABORATORY</vt:lpstr>
      <vt:lpstr>AUTOMATIC CONTROL LABORATORY</vt:lpstr>
      <vt:lpstr>MECHANICAL ENGINEERING LABORATORY</vt:lpstr>
      <vt:lpstr>ENERGETIC LABORATORY</vt:lpstr>
      <vt:lpstr>ARCHITECTURE AND CONSTRUCTION ENGINEERING LABORATORY</vt:lpstr>
      <vt:lpstr>"MOBILE APPLICATIONS AND GAME DESIGN" LABORATORY WAS  ESTABLISHED WITHIN “MAGNUS” ERASMUS+ KA2 PROJECT WHICH IT  WAS FINANCED BY THE ERASMUS+ PROGRAM OF EUROPEAN UNION</vt:lpstr>
      <vt:lpstr>BEU TECHNOPARK of Baku Engineering University (BEU)</vt:lpstr>
      <vt:lpstr>PowerPoint Təqdimatı</vt:lpstr>
      <vt:lpstr>PowerPoint Təqdimatı</vt:lpstr>
      <vt:lpstr>New Idea startup competition</vt:lpstr>
      <vt:lpstr>PowerPoint Təqdimatı</vt:lpstr>
      <vt:lpstr>PowerPoint Təqdimatı</vt:lpstr>
      <vt:lpstr>BEU participates in different international  programs and projects: Therefore, we attach great importance to international cooperation. We will be happy to cooperate with the colleague here.</vt:lpstr>
      <vt:lpstr>PowerPoint Təqdimatı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Isa Qasimov</cp:lastModifiedBy>
  <cp:revision>175</cp:revision>
  <dcterms:created xsi:type="dcterms:W3CDTF">2022-02-16T06:53:56Z</dcterms:created>
  <dcterms:modified xsi:type="dcterms:W3CDTF">2023-03-15T05:23:34Z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Microsoft® PowerPoint® 2016</vt:lpwstr>
  </property>
  <property fmtid="{D5CDD505-2E9C-101B-9397-08002B2CF9AE}" pid="4" name="LastSaved">
    <vt:filetime>2022-02-16T00:00:00Z</vt:filetime>
  </property>
</Properties>
</file>