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Tenor Sans" charset="1" panose="02000000000000000000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Poppins Light" charset="1" panose="02000000000000000000"/>
      <p:regular r:id="rId13"/>
    </p:embeddedFont>
    <p:embeddedFont>
      <p:font typeface="Poppins Light Bold" charset="1" panose="02000000000000000000"/>
      <p:regular r:id="rId14"/>
    </p:embeddedFont>
    <p:embeddedFont>
      <p:font typeface="Poppins Medium" charset="1" panose="02000000000000000000"/>
      <p:regular r:id="rId15"/>
    </p:embeddedFont>
    <p:embeddedFont>
      <p:font typeface="Poppins Medium Bold" charset="1" panose="02000000000000000000"/>
      <p:regular r:id="rId16"/>
    </p:embeddedFont>
    <p:embeddedFont>
      <p:font typeface="HK Grotesk Medium" charset="1" panose="00000600000000000000"/>
      <p:regular r:id="rId17"/>
    </p:embeddedFont>
    <p:embeddedFont>
      <p:font typeface="HK Grotesk Medium Bold" charset="1" panose="00000700000000000000"/>
      <p:regular r:id="rId18"/>
    </p:embeddedFont>
    <p:embeddedFont>
      <p:font typeface="HK Grotesk Medium Italics" charset="1" panose="00000600000000000000"/>
      <p:regular r:id="rId19"/>
    </p:embeddedFont>
    <p:embeddedFont>
      <p:font typeface="HK Grotesk Medium Bold Italics" charset="1" panose="00000700000000000000"/>
      <p:regular r:id="rId20"/>
    </p:embeddedFont>
    <p:embeddedFont>
      <p:font typeface="Poppins Bold" charset="1" panose="02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png" Type="http://schemas.openxmlformats.org/officeDocument/2006/relationships/image"/><Relationship Id="rId12" Target="../media/image78.png" Type="http://schemas.openxmlformats.org/officeDocument/2006/relationships/image"/><Relationship Id="rId13" Target="../media/image79.png" Type="http://schemas.openxmlformats.org/officeDocument/2006/relationships/image"/><Relationship Id="rId14" Target="../media/image80.png" Type="http://schemas.openxmlformats.org/officeDocument/2006/relationships/image"/><Relationship Id="rId15" Target="../media/image81.png" Type="http://schemas.openxmlformats.org/officeDocument/2006/relationships/image"/><Relationship Id="rId16" Target="../media/image32.png" Type="http://schemas.openxmlformats.org/officeDocument/2006/relationships/image"/><Relationship Id="rId17" Target="../media/image44.jpeg" Type="http://schemas.openxmlformats.org/officeDocument/2006/relationships/image"/><Relationship Id="rId2" Target="../media/image68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pn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Relationship Id="rId9" Target="../media/image7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jpeg" Type="http://schemas.openxmlformats.org/officeDocument/2006/relationships/image"/><Relationship Id="rId3" Target="../media/image83.jpeg" Type="http://schemas.openxmlformats.org/officeDocument/2006/relationships/image"/><Relationship Id="rId4" Target="../media/image84.jpeg" Type="http://schemas.openxmlformats.org/officeDocument/2006/relationships/image"/><Relationship Id="rId5" Target="../media/image85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94.jpeg" Type="http://schemas.openxmlformats.org/officeDocument/2006/relationships/image"/><Relationship Id="rId12" Target="../media/image95.jpeg" Type="http://schemas.openxmlformats.org/officeDocument/2006/relationships/image"/><Relationship Id="rId13" Target="../media/image96.png" Type="http://schemas.openxmlformats.org/officeDocument/2006/relationships/image"/><Relationship Id="rId14" Target="../media/image29.png" Type="http://schemas.openxmlformats.org/officeDocument/2006/relationships/image"/><Relationship Id="rId15" Target="../media/image97.png" Type="http://schemas.openxmlformats.org/officeDocument/2006/relationships/image"/><Relationship Id="rId16" Target="../media/image68.png" Type="http://schemas.openxmlformats.org/officeDocument/2006/relationships/image"/><Relationship Id="rId17" Target="../media/image98.jpeg" Type="http://schemas.openxmlformats.org/officeDocument/2006/relationships/image"/><Relationship Id="rId18" Target="../media/image99.png" Type="http://schemas.openxmlformats.org/officeDocument/2006/relationships/image"/><Relationship Id="rId19" Target="../media/image100.png" Type="http://schemas.openxmlformats.org/officeDocument/2006/relationships/image"/><Relationship Id="rId2" Target="../media/image86.jpeg" Type="http://schemas.openxmlformats.org/officeDocument/2006/relationships/image"/><Relationship Id="rId3" Target="../media/image87.jpeg" Type="http://schemas.openxmlformats.org/officeDocument/2006/relationships/image"/><Relationship Id="rId4" Target="../media/image88.png" Type="http://schemas.openxmlformats.org/officeDocument/2006/relationships/image"/><Relationship Id="rId5" Target="../media/image89.png" Type="http://schemas.openxmlformats.org/officeDocument/2006/relationships/image"/><Relationship Id="rId6" Target="../media/image90.png" Type="http://schemas.openxmlformats.org/officeDocument/2006/relationships/image"/><Relationship Id="rId7" Target="../media/image91.png" Type="http://schemas.openxmlformats.org/officeDocument/2006/relationships/image"/><Relationship Id="rId8" Target="../media/image92.png" Type="http://schemas.openxmlformats.org/officeDocument/2006/relationships/image"/><Relationship Id="rId9" Target="../media/image9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1.jpeg" Type="http://schemas.openxmlformats.org/officeDocument/2006/relationships/image"/><Relationship Id="rId3" Target="../media/image102.jpeg" Type="http://schemas.openxmlformats.org/officeDocument/2006/relationships/image"/><Relationship Id="rId4" Target="../media/image10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jpeg" Type="http://schemas.openxmlformats.org/officeDocument/2006/relationships/image"/><Relationship Id="rId3" Target="../media/image105.png" Type="http://schemas.openxmlformats.org/officeDocument/2006/relationships/image"/><Relationship Id="rId4" Target="../media/image106.jpeg" Type="http://schemas.openxmlformats.org/officeDocument/2006/relationships/image"/><Relationship Id="rId5" Target="../media/image107.png" Type="http://schemas.openxmlformats.org/officeDocument/2006/relationships/image"/><Relationship Id="rId6" Target="../media/image108.png" Type="http://schemas.openxmlformats.org/officeDocument/2006/relationships/image"/><Relationship Id="rId7" Target="../media/image45.png" Type="http://schemas.openxmlformats.org/officeDocument/2006/relationships/image"/><Relationship Id="rId8" Target="../media/image8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jpeg" Type="http://schemas.openxmlformats.org/officeDocument/2006/relationships/image"/><Relationship Id="rId3" Target="../media/image32.png" Type="http://schemas.openxmlformats.org/officeDocument/2006/relationships/image"/><Relationship Id="rId4" Target="../media/image110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jpeg" Type="http://schemas.openxmlformats.org/officeDocument/2006/relationships/image"/><Relationship Id="rId3" Target="../media/image112.png" Type="http://schemas.openxmlformats.org/officeDocument/2006/relationships/image"/><Relationship Id="rId4" Target="../media/image3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jpeg" Type="http://schemas.openxmlformats.org/officeDocument/2006/relationships/image"/><Relationship Id="rId12" Target="../media/image12.png" Type="http://schemas.openxmlformats.org/officeDocument/2006/relationships/image"/><Relationship Id="rId13" Target="../media/image13.png" Type="http://schemas.openxmlformats.org/officeDocument/2006/relationships/image"/><Relationship Id="rId2" Target="../media/image2.pn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14" Target="../media/image26.jpeg" Type="http://schemas.openxmlformats.org/officeDocument/2006/relationships/image"/><Relationship Id="rId15" Target="../media/image27.jpeg" Type="http://schemas.openxmlformats.org/officeDocument/2006/relationships/image"/><Relationship Id="rId16" Target="../media/image28.png" Type="http://schemas.openxmlformats.org/officeDocument/2006/relationships/image"/><Relationship Id="rId17" Target="../media/image29.png" Type="http://schemas.openxmlformats.org/officeDocument/2006/relationships/image"/><Relationship Id="rId18" Target="../media/image30.png" Type="http://schemas.openxmlformats.org/officeDocument/2006/relationships/image"/><Relationship Id="rId19" Target="../media/image31.png" Type="http://schemas.openxmlformats.org/officeDocument/2006/relationships/image"/><Relationship Id="rId2" Target="../media/image14.png" Type="http://schemas.openxmlformats.org/officeDocument/2006/relationships/image"/><Relationship Id="rId20" Target="../media/image32.png" Type="http://schemas.openxmlformats.org/officeDocument/2006/relationships/image"/><Relationship Id="rId21" Target="../media/image33.png" Type="http://schemas.openxmlformats.org/officeDocument/2006/relationships/image"/><Relationship Id="rId22" Target="../media/image34.png" Type="http://schemas.openxmlformats.org/officeDocument/2006/relationships/image"/><Relationship Id="rId23" Target="../media/image35.png" Type="http://schemas.openxmlformats.org/officeDocument/2006/relationships/image"/><Relationship Id="rId24" Target="../media/image36.jpe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jpe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Relationship Id="rId4" Target="../media/image41.png" Type="http://schemas.openxmlformats.org/officeDocument/2006/relationships/image"/><Relationship Id="rId5" Target="../media/image42.jpeg" Type="http://schemas.openxmlformats.org/officeDocument/2006/relationships/image"/><Relationship Id="rId6" Target="../media/image34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11" Target="../media/image52.png" Type="http://schemas.openxmlformats.org/officeDocument/2006/relationships/image"/><Relationship Id="rId12" Target="../media/image53.png" Type="http://schemas.openxmlformats.org/officeDocument/2006/relationships/image"/><Relationship Id="rId13" Target="../media/image54.png" Type="http://schemas.openxmlformats.org/officeDocument/2006/relationships/image"/><Relationship Id="rId14" Target="../media/image55.png" Type="http://schemas.openxmlformats.org/officeDocument/2006/relationships/image"/><Relationship Id="rId15" Target="../media/image56.png" Type="http://schemas.openxmlformats.org/officeDocument/2006/relationships/image"/><Relationship Id="rId16" Target="../media/image57.png" Type="http://schemas.openxmlformats.org/officeDocument/2006/relationships/image"/><Relationship Id="rId17" Target="../media/image58.png" Type="http://schemas.openxmlformats.org/officeDocument/2006/relationships/image"/><Relationship Id="rId18" Target="../media/image59.png" Type="http://schemas.openxmlformats.org/officeDocument/2006/relationships/image"/><Relationship Id="rId19" Target="../media/image60.png" Type="http://schemas.openxmlformats.org/officeDocument/2006/relationships/image"/><Relationship Id="rId2" Target="../media/image43.jpeg" Type="http://schemas.openxmlformats.org/officeDocument/2006/relationships/image"/><Relationship Id="rId20" Target="../media/image61.png" Type="http://schemas.openxmlformats.org/officeDocument/2006/relationships/image"/><Relationship Id="rId21" Target="../media/image62.jpeg" Type="http://schemas.openxmlformats.org/officeDocument/2006/relationships/image"/><Relationship Id="rId22" Target="../media/image63.jpeg" Type="http://schemas.openxmlformats.org/officeDocument/2006/relationships/image"/><Relationship Id="rId23" Target="../media/image64.jpeg" Type="http://schemas.openxmlformats.org/officeDocument/2006/relationships/image"/><Relationship Id="rId24" Target="../media/image65.png" Type="http://schemas.openxmlformats.org/officeDocument/2006/relationships/image"/><Relationship Id="rId25" Target="../media/image66.png" Type="http://schemas.openxmlformats.org/officeDocument/2006/relationships/image"/><Relationship Id="rId26" Target="../media/image67.png" Type="http://schemas.openxmlformats.org/officeDocument/2006/relationships/image"/><Relationship Id="rId27" Target="../media/image32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jpeg" Type="http://schemas.openxmlformats.org/officeDocument/2006/relationships/image"/><Relationship Id="rId6" Target="../media/image2.png" Type="http://schemas.openxmlformats.org/officeDocument/2006/relationships/image"/><Relationship Id="rId7" Target="../media/image48.png" Type="http://schemas.openxmlformats.org/officeDocument/2006/relationships/image"/><Relationship Id="rId8" Target="../media/image49.jpeg" Type="http://schemas.openxmlformats.org/officeDocument/2006/relationships/image"/><Relationship Id="rId9" Target="../media/image5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36181" y="5382231"/>
            <a:ext cx="12748022" cy="137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Poppins Bold"/>
              </a:rPr>
              <a:t>NATION OF INNOVATION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449873" y="3752850"/>
            <a:ext cx="10666201" cy="3879215"/>
            <a:chOff x="0" y="0"/>
            <a:chExt cx="14221601" cy="517228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90500"/>
              <a:ext cx="14221601" cy="36669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400"/>
                </a:lnSpc>
              </a:pPr>
              <a:r>
                <a:rPr lang="en-US" sz="10400">
                  <a:solidFill>
                    <a:srgbClr val="202020"/>
                  </a:solidFill>
                  <a:latin typeface="Poppins Bold Bold"/>
                </a:rPr>
                <a:t>ARMENIA</a:t>
              </a:r>
            </a:p>
            <a:p>
              <a:pPr>
                <a:lnSpc>
                  <a:spcPts val="1040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549564"/>
              <a:ext cx="12133677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spc="28">
                  <a:solidFill>
                    <a:srgbClr val="202020"/>
                  </a:solidFill>
                  <a:latin typeface="Montserrat Classic"/>
                </a:rPr>
                <a:t>New Perspectives in Global Value Chain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170510" y="8533169"/>
            <a:ext cx="3537146" cy="1308744"/>
          </a:xfrm>
          <a:prstGeom prst="rect">
            <a:avLst/>
          </a:prstGeom>
        </p:spPr>
      </p:pic>
      <p:sp>
        <p:nvSpPr>
          <p:cNvPr name="AutoShape 7" id="7"/>
          <p:cNvSpPr/>
          <p:nvPr/>
        </p:nvSpPr>
        <p:spPr>
          <a:xfrm rot="0">
            <a:off x="-57150" y="4133850"/>
            <a:ext cx="1028700" cy="7010400"/>
          </a:xfrm>
          <a:prstGeom prst="rect">
            <a:avLst/>
          </a:prstGeom>
          <a:solidFill>
            <a:srgbClr val="FF4343"/>
          </a:solid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703724" y="6488735"/>
            <a:ext cx="1585882" cy="95747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091816" y="6536321"/>
            <a:ext cx="1364081" cy="39785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8712" y="6996705"/>
            <a:ext cx="1682588" cy="50688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192198" y="7547140"/>
            <a:ext cx="1163317" cy="56088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289606" y="5140197"/>
            <a:ext cx="1166292" cy="116629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913667" y="4941009"/>
            <a:ext cx="1393186" cy="48225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6635" t="20049" r="6569" b="18442"/>
          <a:stretch>
            <a:fillRect/>
          </a:stretch>
        </p:blipFill>
        <p:spPr>
          <a:xfrm flipH="false" flipV="false" rot="0">
            <a:off x="14937546" y="5986372"/>
            <a:ext cx="1672621" cy="59264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6665487" y="5109712"/>
            <a:ext cx="932502" cy="9325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699931" y="6306488"/>
            <a:ext cx="842739" cy="54913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3679076" y="4994309"/>
            <a:ext cx="995525" cy="23080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109897" y="6086209"/>
            <a:ext cx="649040" cy="64904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3372370" y="5808097"/>
            <a:ext cx="1819828" cy="287557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4109897" y="7298474"/>
            <a:ext cx="1159831" cy="410220"/>
          </a:xfrm>
          <a:prstGeom prst="rect">
            <a:avLst/>
          </a:prstGeom>
        </p:spPr>
      </p:pic>
      <p:sp>
        <p:nvSpPr>
          <p:cNvPr name="AutoShape 15" id="15"/>
          <p:cNvSpPr/>
          <p:nvPr/>
        </p:nvSpPr>
        <p:spPr>
          <a:xfrm rot="0">
            <a:off x="11570210" y="5498785"/>
            <a:ext cx="738429" cy="0"/>
          </a:xfrm>
          <a:prstGeom prst="line">
            <a:avLst/>
          </a:prstGeom>
          <a:ln cap="flat" w="9525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0">
            <a:off x="11570210" y="6753402"/>
            <a:ext cx="738429" cy="0"/>
          </a:xfrm>
          <a:prstGeom prst="line">
            <a:avLst/>
          </a:prstGeom>
          <a:ln cap="flat" w="9525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9902257" y="9184770"/>
            <a:ext cx="1876040" cy="668552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9902257" y="1491875"/>
            <a:ext cx="7448125" cy="3078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42"/>
              </a:lnSpc>
            </a:pPr>
            <a:r>
              <a:rPr lang="en-US" sz="7245" spc="688">
                <a:solidFill>
                  <a:srgbClr val="000000"/>
                </a:solidFill>
                <a:latin typeface="Poppins Bold"/>
              </a:rPr>
              <a:t>VANADZOR TECHNOLOGY</a:t>
            </a:r>
          </a:p>
          <a:p>
            <a:pPr>
              <a:lnSpc>
                <a:spcPts val="8042"/>
              </a:lnSpc>
            </a:pPr>
            <a:r>
              <a:rPr lang="en-US" sz="7245" spc="688">
                <a:solidFill>
                  <a:srgbClr val="000000"/>
                </a:solidFill>
                <a:latin typeface="Poppins Bold"/>
              </a:rPr>
              <a:t>CENTER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902257" y="5961900"/>
            <a:ext cx="4562536" cy="272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1616">
                <a:solidFill>
                  <a:srgbClr val="000000"/>
                </a:solidFill>
                <a:latin typeface="Poppins Light"/>
              </a:rPr>
              <a:t>resident companies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02257" y="5288950"/>
            <a:ext cx="1422158" cy="466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3"/>
              </a:lnSpc>
            </a:pPr>
            <a:r>
              <a:rPr lang="en-US" sz="3192" spc="303">
                <a:solidFill>
                  <a:srgbClr val="000000"/>
                </a:solidFill>
                <a:latin typeface="Poppins Bold"/>
              </a:rPr>
              <a:t>25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02257" y="8239775"/>
            <a:ext cx="8321903" cy="1323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4"/>
              </a:lnSpc>
            </a:pPr>
            <a:r>
              <a:rPr lang="en-US" sz="1874">
                <a:solidFill>
                  <a:srgbClr val="000000"/>
                </a:solidFill>
                <a:latin typeface="Poppins Light"/>
              </a:rPr>
              <a:t>Engineering Labs &amp; Services </a:t>
            </a:r>
          </a:p>
          <a:p>
            <a:pPr>
              <a:lnSpc>
                <a:spcPts val="2624"/>
              </a:lnSpc>
            </a:pPr>
          </a:p>
          <a:p>
            <a:pPr>
              <a:lnSpc>
                <a:spcPts val="2624"/>
              </a:lnSpc>
            </a:pPr>
          </a:p>
          <a:p>
            <a:pPr>
              <a:lnSpc>
                <a:spcPts val="2624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9902257" y="7216516"/>
            <a:ext cx="4562536" cy="272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1616">
                <a:solidFill>
                  <a:srgbClr val="000000"/>
                </a:solidFill>
                <a:latin typeface="Poppins Light"/>
              </a:rPr>
              <a:t>students trained annually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902257" y="6543567"/>
            <a:ext cx="1422158" cy="466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3"/>
              </a:lnSpc>
            </a:pPr>
            <a:r>
              <a:rPr lang="en-US" sz="3192" spc="303">
                <a:solidFill>
                  <a:srgbClr val="000000"/>
                </a:solidFill>
                <a:latin typeface="Poppins Bold"/>
              </a:rPr>
              <a:t>500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16"/>
          <a:srcRect l="28802" t="0" r="52583" b="0"/>
          <a:stretch>
            <a:fillRect/>
          </a:stretch>
        </p:blipFill>
        <p:spPr>
          <a:xfrm flipH="false" flipV="false" rot="0">
            <a:off x="2346836" y="538171"/>
            <a:ext cx="773933" cy="546651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6"/>
          <a:srcRect l="48901" t="9736" r="35587" b="0"/>
          <a:stretch>
            <a:fillRect/>
          </a:stretch>
        </p:blipFill>
        <p:spPr>
          <a:xfrm flipH="false" flipV="false" rot="0">
            <a:off x="3501316" y="538171"/>
            <a:ext cx="714507" cy="546651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3501948" y="1283620"/>
            <a:ext cx="1321348" cy="1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INFRASTRUCTURE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346836" y="1283620"/>
            <a:ext cx="1155112" cy="403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STARTUPS</a:t>
            </a:r>
          </a:p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ACCELERATION</a:t>
            </a:r>
          </a:p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INCUBATION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3386" y="1313106"/>
            <a:ext cx="942007" cy="24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  <p:pic>
        <p:nvPicPr>
          <p:cNvPr name="Picture 29" id="29"/>
          <p:cNvPicPr>
            <a:picLocks noChangeAspect="true"/>
          </p:cNvPicPr>
          <p:nvPr/>
        </p:nvPicPr>
        <p:blipFill>
          <a:blip r:embed="rId16"/>
          <a:srcRect l="12712" t="0" r="70681" b="0"/>
          <a:stretch>
            <a:fillRect/>
          </a:stretch>
        </p:blipFill>
        <p:spPr>
          <a:xfrm flipH="false" flipV="false" rot="0">
            <a:off x="1213386" y="515868"/>
            <a:ext cx="746788" cy="591257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7"/>
          <a:srcRect l="0" t="7235" r="0" b="7235"/>
          <a:stretch>
            <a:fillRect/>
          </a:stretch>
        </p:blipFill>
        <p:spPr>
          <a:xfrm flipH="false" flipV="false" rot="0">
            <a:off x="-1917175" y="2692040"/>
            <a:ext cx="11190782" cy="71813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2283" t="0" r="2348" b="0"/>
          <a:stretch>
            <a:fillRect/>
          </a:stretch>
        </p:blipFill>
        <p:spPr>
          <a:xfrm flipH="false" flipV="false" rot="0">
            <a:off x="708900" y="4850712"/>
            <a:ext cx="4467877" cy="384688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1508" t="10681" r="15183" b="0"/>
          <a:stretch>
            <a:fillRect/>
          </a:stretch>
        </p:blipFill>
        <p:spPr>
          <a:xfrm flipH="false" flipV="false" rot="0">
            <a:off x="6539440" y="1302382"/>
            <a:ext cx="4585232" cy="372909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7007" r="4975" b="7007"/>
          <a:stretch>
            <a:fillRect/>
          </a:stretch>
        </p:blipFill>
        <p:spPr>
          <a:xfrm flipH="false" flipV="false" rot="0">
            <a:off x="505139" y="1028700"/>
            <a:ext cx="5827611" cy="351326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15415" t="6060" r="2223" b="11431"/>
          <a:stretch>
            <a:fillRect/>
          </a:stretch>
        </p:blipFill>
        <p:spPr>
          <a:xfrm flipH="false" flipV="false" rot="0">
            <a:off x="5405355" y="5219417"/>
            <a:ext cx="5760251" cy="3839034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2268991" y="3343489"/>
            <a:ext cx="5718335" cy="4194453"/>
            <a:chOff x="0" y="0"/>
            <a:chExt cx="7624446" cy="559260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85725"/>
              <a:ext cx="7624446" cy="41408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800">
                  <a:solidFill>
                    <a:srgbClr val="000000"/>
                  </a:solidFill>
                  <a:latin typeface="Poppins Bold"/>
                </a:rPr>
                <a:t>STRONG EXPERIENCE IN STARTUP ECOSYSTEM DEVELOPMENT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078632"/>
              <a:ext cx="7624446" cy="5139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50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9683" y="1232547"/>
            <a:ext cx="8986331" cy="5745566"/>
            <a:chOff x="0" y="0"/>
            <a:chExt cx="11981774" cy="7660754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66675"/>
              <a:ext cx="11981774" cy="1884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>
                  <a:solidFill>
                    <a:srgbClr val="000000"/>
                  </a:solidFill>
                  <a:latin typeface="Poppins Bold"/>
                </a:rPr>
                <a:t>IMPLEMENTATION OF</a:t>
              </a:r>
            </a:p>
            <a:p>
              <a:pPr>
                <a:lnSpc>
                  <a:spcPts val="3600"/>
                </a:lnSpc>
              </a:pPr>
              <a:r>
                <a:rPr lang="en-US" sz="3600">
                  <a:solidFill>
                    <a:srgbClr val="000000"/>
                  </a:solidFill>
                  <a:latin typeface="Poppins Bold"/>
                </a:rPr>
                <a:t>INCUBATION, ACCELERATION AND GRANT PROGRAMS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802792"/>
              <a:ext cx="11981774" cy="48579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2E1700"/>
                  </a:solidFill>
                  <a:latin typeface="Poppins Medium"/>
                </a:rPr>
                <a:t>Idea Grants - Science and Technology Entrepreneurship Program</a:t>
              </a:r>
            </a:p>
            <a:p>
              <a:pPr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2E1700"/>
                  </a:solidFill>
                  <a:latin typeface="Poppins Medium"/>
                </a:rPr>
                <a:t>Innovation Matching Grants</a:t>
              </a:r>
            </a:p>
            <a:p>
              <a:pPr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2E1700"/>
                  </a:solidFill>
                  <a:latin typeface="Poppins Medium"/>
                </a:rPr>
                <a:t>Regional Matching Grants</a:t>
              </a:r>
            </a:p>
            <a:p>
              <a:pPr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2E1700"/>
                  </a:solidFill>
                  <a:latin typeface="Poppins Medium"/>
                </a:rPr>
                <a:t>Research &amp; Faculty grants</a:t>
              </a:r>
            </a:p>
            <a:p>
              <a:pPr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2E1700"/>
                  </a:solidFill>
                  <a:latin typeface="Poppins Medium"/>
                </a:rPr>
                <a:t>Empowering Females through Capacity Building</a:t>
              </a:r>
            </a:p>
            <a:p>
              <a:pPr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2E1700"/>
                  </a:solidFill>
                  <a:latin typeface="Poppins Medium"/>
                </a:rPr>
                <a:t>Climate Change Tech Accelerator</a:t>
              </a: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7183" t="0" r="7183" b="0"/>
          <a:stretch>
            <a:fillRect/>
          </a:stretch>
        </p:blipFill>
        <p:spPr>
          <a:xfrm flipH="false" flipV="false" rot="0">
            <a:off x="11395209" y="209550"/>
            <a:ext cx="6610927" cy="51435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4981" b="3184"/>
          <a:stretch>
            <a:fillRect/>
          </a:stretch>
        </p:blipFill>
        <p:spPr>
          <a:xfrm flipH="false" flipV="false" rot="0">
            <a:off x="11492073" y="5658028"/>
            <a:ext cx="6514063" cy="442621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720834" y="8911971"/>
            <a:ext cx="1023921" cy="76452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282583" y="7324738"/>
            <a:ext cx="1933562" cy="193356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19525" y="7274642"/>
            <a:ext cx="3382433" cy="188147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5566748" y="7807751"/>
            <a:ext cx="1012248" cy="101224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937226" y="8869478"/>
            <a:ext cx="1629522" cy="35097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6720834" y="8074884"/>
            <a:ext cx="2364751" cy="477982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5729483" y="9044965"/>
            <a:ext cx="849514" cy="849514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9362663" y="9141394"/>
            <a:ext cx="886701" cy="88670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8186456" y="9141394"/>
            <a:ext cx="942851" cy="94285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7878663" y="8724453"/>
            <a:ext cx="1558438" cy="33778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3301315" y="9320301"/>
            <a:ext cx="1528316" cy="39869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650086" y="8621854"/>
            <a:ext cx="1738877" cy="617301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330228" y="7451237"/>
            <a:ext cx="2639716" cy="1593728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7"/>
          <a:srcRect l="21751" t="0" r="21295" b="0"/>
          <a:stretch>
            <a:fillRect/>
          </a:stretch>
        </p:blipFill>
        <p:spPr>
          <a:xfrm flipH="false" flipV="false" rot="0">
            <a:off x="819683" y="8684860"/>
            <a:ext cx="588974" cy="1034132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8"/>
          <a:srcRect l="10529" t="18176" r="10090" b="17549"/>
          <a:stretch>
            <a:fillRect/>
          </a:stretch>
        </p:blipFill>
        <p:spPr>
          <a:xfrm flipH="false" flipV="false" rot="0">
            <a:off x="2158650" y="9254641"/>
            <a:ext cx="978923" cy="554852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9"/>
          <a:srcRect l="0" t="0" r="0" b="0"/>
          <a:stretch>
            <a:fillRect/>
          </a:stretch>
        </p:blipFill>
        <p:spPr>
          <a:xfrm flipH="false" flipV="false" rot="0">
            <a:off x="10249364" y="8724453"/>
            <a:ext cx="700896" cy="6074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235325"/>
            <a:ext cx="10190650" cy="6945418"/>
            <a:chOff x="0" y="0"/>
            <a:chExt cx="13587534" cy="926055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1009" r="0" b="18591"/>
            <a:stretch>
              <a:fillRect/>
            </a:stretch>
          </p:blipFill>
          <p:spPr>
            <a:xfrm>
              <a:off x="0" y="0"/>
              <a:ext cx="13587534" cy="4566778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6352" r="0" b="6352"/>
            <a:stretch>
              <a:fillRect/>
            </a:stretch>
          </p:blipFill>
          <p:spPr>
            <a:xfrm>
              <a:off x="0" y="4693778"/>
              <a:ext cx="7851978" cy="456677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9088" t="0" r="9088" b="0"/>
            <a:stretch>
              <a:fillRect/>
            </a:stretch>
          </p:blipFill>
          <p:spPr>
            <a:xfrm>
              <a:off x="7978978" y="4693778"/>
              <a:ext cx="5608556" cy="4566778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9875727" y="787535"/>
            <a:ext cx="9657522" cy="621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88"/>
              </a:lnSpc>
            </a:pPr>
            <a:r>
              <a:rPr lang="en-US" sz="4404" spc="418">
                <a:solidFill>
                  <a:srgbClr val="000000"/>
                </a:solidFill>
                <a:latin typeface="Poppins Bold"/>
              </a:rPr>
              <a:t>EMPOWERING FEMALES 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12222164" y="4646800"/>
            <a:ext cx="633259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0791768" y="5039886"/>
            <a:ext cx="3912721" cy="481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40"/>
              </a:lnSpc>
            </a:pPr>
            <a:r>
              <a:rPr lang="en-US" sz="1386">
                <a:solidFill>
                  <a:srgbClr val="000000"/>
                </a:solidFill>
                <a:latin typeface="Poppins Light"/>
              </a:rPr>
              <a:t>female entrepreneurs from Armenian regions and Yerevan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91768" y="4469564"/>
            <a:ext cx="1219608" cy="397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38"/>
              </a:lnSpc>
            </a:pPr>
            <a:r>
              <a:rPr lang="en-US" sz="2737" spc="260">
                <a:solidFill>
                  <a:srgbClr val="000000"/>
                </a:solidFill>
                <a:latin typeface="Poppins Bold"/>
              </a:rPr>
              <a:t>350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91768" y="3920210"/>
            <a:ext cx="6734275" cy="286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4"/>
              </a:lnSpc>
            </a:pPr>
            <a:r>
              <a:rPr lang="en-US" sz="1696">
                <a:solidFill>
                  <a:srgbClr val="000000"/>
                </a:solidFill>
                <a:latin typeface="Poppins Medium Bold"/>
              </a:rPr>
              <a:t>Intensive Bootcamp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12222164" y="6536603"/>
            <a:ext cx="633259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791768" y="6929689"/>
            <a:ext cx="3912721" cy="481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40"/>
              </a:lnSpc>
            </a:pPr>
            <a:r>
              <a:rPr lang="en-US" sz="1386">
                <a:solidFill>
                  <a:srgbClr val="000000"/>
                </a:solidFill>
                <a:latin typeface="Poppins Light"/>
              </a:rPr>
              <a:t>female owned firms from Armenian regions and Yerevan 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91768" y="6359367"/>
            <a:ext cx="1219608" cy="397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38"/>
              </a:lnSpc>
            </a:pPr>
            <a:r>
              <a:rPr lang="en-US" sz="2737" spc="260">
                <a:solidFill>
                  <a:srgbClr val="000000"/>
                </a:solidFill>
                <a:latin typeface="Poppins Bold"/>
              </a:rPr>
              <a:t>200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91768" y="5810013"/>
            <a:ext cx="6734275" cy="286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4"/>
              </a:lnSpc>
            </a:pPr>
            <a:r>
              <a:rPr lang="en-US" sz="1696">
                <a:solidFill>
                  <a:srgbClr val="000000"/>
                </a:solidFill>
                <a:latin typeface="Poppins Medium Bold"/>
              </a:rPr>
              <a:t>Acceleration Program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91768" y="8069830"/>
            <a:ext cx="1979861" cy="1082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88801" indent="-144401" lvl="1">
              <a:lnSpc>
                <a:spcPts val="1484"/>
              </a:lnSpc>
              <a:buFont typeface="Arial"/>
              <a:buChar char="•"/>
            </a:pPr>
            <a:r>
              <a:rPr lang="en-US" sz="1337" spc="57">
                <a:solidFill>
                  <a:srgbClr val="000000"/>
                </a:solidFill>
                <a:latin typeface="Poppins Light"/>
              </a:rPr>
              <a:t>Agriculture</a:t>
            </a:r>
          </a:p>
          <a:p>
            <a:pPr marL="288801" indent="-144401" lvl="1">
              <a:lnSpc>
                <a:spcPts val="1484"/>
              </a:lnSpc>
              <a:buFont typeface="Arial"/>
              <a:buChar char="•"/>
            </a:pPr>
            <a:r>
              <a:rPr lang="en-US" sz="1337" spc="57">
                <a:solidFill>
                  <a:srgbClr val="000000"/>
                </a:solidFill>
                <a:latin typeface="Poppins Light"/>
              </a:rPr>
              <a:t>High Tech</a:t>
            </a:r>
          </a:p>
          <a:p>
            <a:pPr marL="288801" indent="-144401" lvl="1">
              <a:lnSpc>
                <a:spcPts val="1484"/>
              </a:lnSpc>
              <a:buFont typeface="Arial"/>
              <a:buChar char="•"/>
            </a:pPr>
            <a:r>
              <a:rPr lang="en-US" sz="1337" spc="57">
                <a:solidFill>
                  <a:srgbClr val="000000"/>
                </a:solidFill>
                <a:latin typeface="Poppins Light"/>
              </a:rPr>
              <a:t>Manufacturing</a:t>
            </a:r>
          </a:p>
          <a:p>
            <a:pPr marL="288801" indent="-144401" lvl="1">
              <a:lnSpc>
                <a:spcPts val="1484"/>
              </a:lnSpc>
              <a:buFont typeface="Arial"/>
              <a:buChar char="•"/>
            </a:pPr>
            <a:r>
              <a:rPr lang="en-US" sz="1337" spc="57">
                <a:solidFill>
                  <a:srgbClr val="000000"/>
                </a:solidFill>
                <a:latin typeface="Poppins Light"/>
              </a:rPr>
              <a:t>Health</a:t>
            </a:r>
          </a:p>
          <a:p>
            <a:pPr marL="288801" indent="-144401" lvl="1">
              <a:lnSpc>
                <a:spcPts val="1484"/>
              </a:lnSpc>
              <a:buFont typeface="Arial"/>
              <a:buChar char="•"/>
            </a:pPr>
            <a:r>
              <a:rPr lang="en-US" sz="1337" spc="57">
                <a:solidFill>
                  <a:srgbClr val="000000"/>
                </a:solidFill>
                <a:latin typeface="Poppins Light"/>
              </a:rPr>
              <a:t>Creative Industries</a:t>
            </a:r>
          </a:p>
          <a:p>
            <a:pPr marL="288801" indent="-144401" lvl="1">
              <a:lnSpc>
                <a:spcPts val="1484"/>
              </a:lnSpc>
              <a:buFont typeface="Arial"/>
              <a:buChar char="•"/>
            </a:pPr>
            <a:r>
              <a:rPr lang="en-US" sz="1337" spc="57">
                <a:solidFill>
                  <a:srgbClr val="000000"/>
                </a:solidFill>
                <a:latin typeface="Poppins Light"/>
              </a:rPr>
              <a:t>Tourism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91768" y="7654197"/>
            <a:ext cx="6734275" cy="286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4"/>
              </a:lnSpc>
            </a:pPr>
            <a:r>
              <a:rPr lang="en-US" sz="1696">
                <a:solidFill>
                  <a:srgbClr val="000000"/>
                </a:solidFill>
                <a:latin typeface="Poppins Medium Bold"/>
              </a:rPr>
              <a:t>Sectors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72951" y="1752273"/>
            <a:ext cx="9657522" cy="1272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34"/>
              </a:lnSpc>
            </a:pPr>
            <a:r>
              <a:rPr lang="en-US" sz="3004" spc="285">
                <a:solidFill>
                  <a:srgbClr val="000000"/>
                </a:solidFill>
                <a:latin typeface="Poppins Light"/>
              </a:rPr>
              <a:t>THROUGH CAPACITY BUILDING </a:t>
            </a:r>
          </a:p>
          <a:p>
            <a:pPr>
              <a:lnSpc>
                <a:spcPts val="3334"/>
              </a:lnSpc>
            </a:pPr>
            <a:r>
              <a:rPr lang="en-US" sz="3004" spc="285">
                <a:solidFill>
                  <a:srgbClr val="000000"/>
                </a:solidFill>
                <a:latin typeface="Poppins Light"/>
              </a:rPr>
              <a:t>TO PROMOTE </a:t>
            </a:r>
            <a:r>
              <a:rPr lang="en-US" sz="3004" spc="285">
                <a:solidFill>
                  <a:srgbClr val="000000"/>
                </a:solidFill>
                <a:latin typeface="Poppins Light"/>
              </a:rPr>
              <a:t>TECHNOLOGY IN </a:t>
            </a:r>
          </a:p>
          <a:p>
            <a:pPr>
              <a:lnSpc>
                <a:spcPts val="3334"/>
              </a:lnSpc>
            </a:pPr>
            <a:r>
              <a:rPr lang="en-US" sz="3004" spc="285">
                <a:solidFill>
                  <a:srgbClr val="000000"/>
                </a:solidFill>
                <a:latin typeface="Poppins Light"/>
              </a:rPr>
              <a:t>NON-TECH SECTORS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355" t="0" r="8355" b="0"/>
          <a:stretch>
            <a:fillRect/>
          </a:stretch>
        </p:blipFill>
        <p:spPr>
          <a:xfrm flipH="false" flipV="false" rot="0">
            <a:off x="433366" y="4100878"/>
            <a:ext cx="6602374" cy="5281384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83513" y="343919"/>
            <a:ext cx="6752227" cy="3254087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92813" y="1081328"/>
            <a:ext cx="5533627" cy="1864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EDUCATION AND SKILL DEVELOPMENT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144000" y="1333551"/>
            <a:ext cx="8115300" cy="10167886"/>
            <a:chOff x="0" y="0"/>
            <a:chExt cx="10820400" cy="1355718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10820400" cy="9725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90881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Armenian National Engineering Labs (ANEL)</a:t>
              </a:r>
            </a:p>
            <a:p>
              <a:pPr marL="690881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Joint master programs and &amp; PhD grants in Data science and Systems Engineering with US universities</a:t>
              </a:r>
            </a:p>
            <a:p>
              <a:pPr marL="690881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Armenian Indian Technology Center (AITC)</a:t>
              </a:r>
            </a:p>
            <a:p>
              <a:pPr marL="690881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Microsoft Innovations Center (MIC)</a:t>
              </a:r>
            </a:p>
            <a:p>
              <a:pPr marL="690881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Innovative Solutions and Technologies Center (ISTC)</a:t>
              </a:r>
            </a:p>
            <a:p>
              <a:pPr marL="690881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Gyumri and Vanadzor Technology Centers (GTC &amp; VTC)</a:t>
              </a:r>
            </a:p>
            <a:p>
              <a:pPr marL="690880" indent="-345440" lvl="1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272626"/>
                  </a:solidFill>
                  <a:latin typeface="Poppins Light"/>
                </a:rPr>
                <a:t>Mobile Regional Laboratories (mLAB)</a:t>
              </a:r>
            </a:p>
            <a:p>
              <a:pPr>
                <a:lnSpc>
                  <a:spcPts val="3840"/>
                </a:lnSpc>
              </a:pPr>
            </a:p>
            <a:p>
              <a:pPr>
                <a:lnSpc>
                  <a:spcPts val="384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9855304"/>
              <a:ext cx="10820400" cy="3691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44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0891564"/>
              <a:ext cx="10820400" cy="490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56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2557930"/>
              <a:ext cx="10820400" cy="490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56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3188038"/>
              <a:ext cx="10820400" cy="3691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44"/>
                </a:lnSpc>
              </a:pP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162764" y="9258300"/>
            <a:ext cx="1382291" cy="84998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98726" y="8183580"/>
            <a:ext cx="1919115" cy="86839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772921" y="8335214"/>
            <a:ext cx="2955060" cy="528217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1585994" y="8372129"/>
            <a:ext cx="2276995" cy="49130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586869" y="9359521"/>
            <a:ext cx="1998249" cy="73185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3044580" y="9382262"/>
            <a:ext cx="2054147" cy="7320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359" t="0" r="8083" b="0"/>
          <a:stretch>
            <a:fillRect/>
          </a:stretch>
        </p:blipFill>
        <p:spPr>
          <a:xfrm flipH="false" flipV="false" rot="0">
            <a:off x="0" y="2412915"/>
            <a:ext cx="8509598" cy="662664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88117" t="0" r="0" b="0"/>
          <a:stretch>
            <a:fillRect/>
          </a:stretch>
        </p:blipFill>
        <p:spPr>
          <a:xfrm flipH="false" flipV="false" rot="0">
            <a:off x="3758509" y="548397"/>
            <a:ext cx="495697" cy="54844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48901" t="9736" r="35587" b="0"/>
          <a:stretch>
            <a:fillRect/>
          </a:stretch>
        </p:blipFill>
        <p:spPr>
          <a:xfrm flipH="false" flipV="false" rot="0">
            <a:off x="2235161" y="527798"/>
            <a:ext cx="714507" cy="54665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12712" t="0" r="70681" b="0"/>
          <a:stretch>
            <a:fillRect/>
          </a:stretch>
        </p:blipFill>
        <p:spPr>
          <a:xfrm flipH="false" flipV="false" rot="0">
            <a:off x="1070284" y="505585"/>
            <a:ext cx="746788" cy="59125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88439" y="9329097"/>
            <a:ext cx="8321158" cy="45766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9758052" y="2191700"/>
            <a:ext cx="7223326" cy="366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79"/>
              </a:lnSpc>
            </a:pPr>
            <a:r>
              <a:rPr lang="en-US" sz="6467" spc="614">
                <a:solidFill>
                  <a:srgbClr val="000000"/>
                </a:solidFill>
                <a:latin typeface="Poppins Bold"/>
              </a:rPr>
              <a:t>ARMENIA</a:t>
            </a:r>
          </a:p>
          <a:p>
            <a:pPr>
              <a:lnSpc>
                <a:spcPts val="7179"/>
              </a:lnSpc>
            </a:pPr>
            <a:r>
              <a:rPr lang="en-US" sz="6467" spc="614">
                <a:solidFill>
                  <a:srgbClr val="000000"/>
                </a:solidFill>
                <a:latin typeface="Poppins Bold"/>
              </a:rPr>
              <a:t>WORKFORCE</a:t>
            </a:r>
          </a:p>
          <a:p>
            <a:pPr>
              <a:lnSpc>
                <a:spcPts val="7179"/>
              </a:lnSpc>
            </a:pPr>
            <a:r>
              <a:rPr lang="en-US" sz="6467" spc="614">
                <a:solidFill>
                  <a:srgbClr val="000000"/>
                </a:solidFill>
                <a:latin typeface="Poppins Bold"/>
              </a:rPr>
              <a:t>DEVELOPMENT</a:t>
            </a:r>
          </a:p>
          <a:p>
            <a:pPr>
              <a:lnSpc>
                <a:spcPts val="7179"/>
              </a:lnSpc>
            </a:pPr>
            <a:r>
              <a:rPr lang="en-US" sz="6467" spc="614">
                <a:solidFill>
                  <a:srgbClr val="000000"/>
                </a:solidFill>
                <a:latin typeface="Poppins Bold"/>
              </a:rPr>
              <a:t>ACTIVITY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758052" y="8081144"/>
            <a:ext cx="7917450" cy="254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79"/>
              </a:lnSpc>
            </a:pPr>
            <a:r>
              <a:rPr lang="en-US" sz="1556">
                <a:solidFill>
                  <a:srgbClr val="000000"/>
                </a:solidFill>
                <a:latin typeface="Poppins Light"/>
              </a:rPr>
              <a:t>15-29 y.o. trained in </a:t>
            </a:r>
            <a:r>
              <a:rPr lang="en-US" sz="1556" u="sng">
                <a:solidFill>
                  <a:srgbClr val="000000"/>
                </a:solidFill>
                <a:latin typeface="Poppins Light Bold"/>
              </a:rPr>
              <a:t>ICT/high-tech, Agriculture, Tourism &amp; hospitality sectors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58052" y="7561228"/>
            <a:ext cx="1667954" cy="466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3"/>
              </a:lnSpc>
            </a:pPr>
            <a:r>
              <a:rPr lang="en-US" sz="3192" spc="303">
                <a:solidFill>
                  <a:srgbClr val="000000"/>
                </a:solidFill>
                <a:latin typeface="Poppins Bold"/>
              </a:rPr>
              <a:t>10,000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58052" y="9300522"/>
            <a:ext cx="4562536" cy="272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1616">
                <a:solidFill>
                  <a:srgbClr val="000000"/>
                </a:solidFill>
                <a:latin typeface="Poppins Light"/>
              </a:rPr>
              <a:t>employed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758052" y="8815845"/>
            <a:ext cx="1667954" cy="466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3"/>
              </a:lnSpc>
            </a:pPr>
            <a:r>
              <a:rPr lang="en-US" sz="3192" spc="303">
                <a:solidFill>
                  <a:srgbClr val="000000"/>
                </a:solidFill>
                <a:latin typeface="Poppins Bold"/>
              </a:rPr>
              <a:t>7,500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58052" y="5824867"/>
            <a:ext cx="6505636" cy="272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1616">
                <a:solidFill>
                  <a:srgbClr val="000000"/>
                </a:solidFill>
                <a:latin typeface="Poppins Light"/>
              </a:rPr>
              <a:t>cultivating potential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58052" y="6475378"/>
            <a:ext cx="1667954" cy="466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3"/>
              </a:lnSpc>
            </a:pPr>
            <a:r>
              <a:rPr lang="en-US" sz="3192" spc="303">
                <a:solidFill>
                  <a:srgbClr val="000000"/>
                </a:solidFill>
                <a:latin typeface="Poppins Bold"/>
              </a:rPr>
              <a:t>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58052" y="6913290"/>
            <a:ext cx="6505636" cy="272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1616">
                <a:solidFill>
                  <a:srgbClr val="000000"/>
                </a:solidFill>
                <a:latin typeface="Poppins Light"/>
              </a:rPr>
              <a:t>duration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78797" y="6586767"/>
            <a:ext cx="6505636" cy="272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1616">
                <a:solidFill>
                  <a:srgbClr val="000000"/>
                </a:solidFill>
                <a:latin typeface="Poppins Light"/>
              </a:rPr>
              <a:t>years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58509" y="1282771"/>
            <a:ext cx="1399646" cy="130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69"/>
              </a:lnSpc>
            </a:pPr>
            <a:r>
              <a:rPr lang="en-US" sz="963" spc="91">
                <a:solidFill>
                  <a:srgbClr val="000000"/>
                </a:solidFill>
                <a:latin typeface="Poppins Bold"/>
              </a:rPr>
              <a:t>PARTNERSHIPS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35793" y="1273246"/>
            <a:ext cx="1321348" cy="1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INFRASTRUCTURE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70284" y="1302822"/>
            <a:ext cx="942007" cy="24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03" t="0" r="4703" b="0"/>
          <a:stretch>
            <a:fillRect/>
          </a:stretch>
        </p:blipFill>
        <p:spPr>
          <a:xfrm flipH="false" flipV="false" rot="0">
            <a:off x="9144000" y="3827493"/>
            <a:ext cx="8115300" cy="5430807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09100" y="2949815"/>
            <a:ext cx="3967882" cy="24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new curricula developed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100" y="2370781"/>
            <a:ext cx="1236802" cy="40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1"/>
              </a:lnSpc>
            </a:pPr>
            <a:r>
              <a:rPr lang="en-US" sz="2776" spc="263">
                <a:solidFill>
                  <a:srgbClr val="000000"/>
                </a:solidFill>
                <a:latin typeface="Poppins Bold"/>
              </a:rPr>
              <a:t>9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2559662" y="2550785"/>
            <a:ext cx="642187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671932" y="2949815"/>
            <a:ext cx="2190013" cy="48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successfully completed training sessions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71932" y="2370781"/>
            <a:ext cx="1236802" cy="79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1"/>
              </a:lnSpc>
            </a:pPr>
            <a:r>
              <a:rPr lang="en-US" sz="2776" spc="263">
                <a:solidFill>
                  <a:srgbClr val="000000"/>
                </a:solidFill>
                <a:latin typeface="Poppins Bold"/>
              </a:rPr>
              <a:t>427</a:t>
            </a:r>
          </a:p>
          <a:p>
            <a:pPr>
              <a:lnSpc>
                <a:spcPts val="3081"/>
              </a:lnSpc>
            </a:pPr>
          </a:p>
        </p:txBody>
      </p:sp>
      <p:sp>
        <p:nvSpPr>
          <p:cNvPr name="AutoShape 8" id="8"/>
          <p:cNvSpPr/>
          <p:nvPr/>
        </p:nvSpPr>
        <p:spPr>
          <a:xfrm rot="13707">
            <a:off x="5076979" y="2549414"/>
            <a:ext cx="687705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8694456"/>
            <a:ext cx="1864528" cy="1864528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9153525" y="582543"/>
            <a:ext cx="9144000" cy="3181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05"/>
              </a:lnSpc>
            </a:pPr>
            <a:r>
              <a:rPr lang="en-US" sz="7482" spc="710">
                <a:solidFill>
                  <a:srgbClr val="000000"/>
                </a:solidFill>
                <a:latin typeface="Poppins Bold"/>
              </a:rPr>
              <a:t>MIC &amp;</a:t>
            </a:r>
          </a:p>
          <a:p>
            <a:pPr>
              <a:lnSpc>
                <a:spcPts val="8305"/>
              </a:lnSpc>
            </a:pPr>
            <a:r>
              <a:rPr lang="en-US" sz="7482" spc="710">
                <a:solidFill>
                  <a:srgbClr val="000000"/>
                </a:solidFill>
                <a:latin typeface="Poppins Bold"/>
              </a:rPr>
              <a:t>CYBERSECURITY HUB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13386" y="1313106"/>
            <a:ext cx="942007" cy="24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69893" y="1334239"/>
            <a:ext cx="1095696" cy="373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STARTUPS</a:t>
            </a:r>
          </a:p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ACCELERATION</a:t>
            </a:r>
          </a:p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INCUBATION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486283" y="1313106"/>
            <a:ext cx="1095696" cy="24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HIGHLIGHT EVENTS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4"/>
          <a:srcRect l="12712" t="0" r="70681" b="0"/>
          <a:stretch>
            <a:fillRect/>
          </a:stretch>
        </p:blipFill>
        <p:spPr>
          <a:xfrm flipH="false" flipV="false" rot="0">
            <a:off x="1213386" y="515868"/>
            <a:ext cx="746788" cy="59125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28802" t="0" r="52583" b="0"/>
          <a:stretch>
            <a:fillRect/>
          </a:stretch>
        </p:blipFill>
        <p:spPr>
          <a:xfrm flipH="false" flipV="false" rot="0">
            <a:off x="2269893" y="515868"/>
            <a:ext cx="837084" cy="59125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66822" t="0" r="18561" b="0"/>
          <a:stretch>
            <a:fillRect/>
          </a:stretch>
        </p:blipFill>
        <p:spPr>
          <a:xfrm flipH="false" flipV="false" rot="0">
            <a:off x="3405656" y="525255"/>
            <a:ext cx="646829" cy="58187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028700" y="5270246"/>
            <a:ext cx="7172608" cy="48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Development of Cybersecurity intensive bootcamp curriculum for </a:t>
            </a:r>
          </a:p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high-school students &amp; certification programs for professionals (upskiling)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6009239"/>
            <a:ext cx="6374277" cy="48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Development of MOOCs open source cybersecurity training courses  in Armenian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4776972"/>
            <a:ext cx="6374277" cy="24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Medium Bold"/>
              </a:rPr>
              <a:t>Capacity building in Cybersecurity 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6917679"/>
            <a:ext cx="6374277" cy="48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Medium Bold"/>
              </a:rPr>
              <a:t>1st Cybersecurity incubation Program in Armenia with the involvement of top international mentors &amp; experts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8111794"/>
            <a:ext cx="6374277" cy="24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Medium Bold"/>
              </a:rPr>
              <a:t>Provision of Cybersecurity services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3945692"/>
            <a:ext cx="6374277" cy="611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7"/>
              </a:lnSpc>
            </a:pPr>
            <a:r>
              <a:rPr lang="en-US" sz="1805">
                <a:solidFill>
                  <a:srgbClr val="000000"/>
                </a:solidFill>
                <a:latin typeface="Poppins Medium Bold"/>
              </a:rPr>
              <a:t>Main Cybersecurity Hub &amp; ecosystem builder in Armenia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54899" y="1210600"/>
            <a:ext cx="6809450" cy="680945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6164425"/>
            <a:ext cx="5134940" cy="40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1"/>
              </a:lnSpc>
            </a:pPr>
            <a:r>
              <a:rPr lang="en-US" sz="2436">
                <a:solidFill>
                  <a:srgbClr val="000000"/>
                </a:solidFill>
                <a:latin typeface="Poppins Medium"/>
              </a:rPr>
              <a:t>Thank you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7454153"/>
            <a:ext cx="5878191" cy="205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Poppins Bold"/>
              </a:rPr>
              <a:t>info@eif.am</a:t>
            </a:r>
          </a:p>
          <a:p>
            <a:pPr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Poppins Bold"/>
              </a:rPr>
              <a:t>eif.am</a:t>
            </a:r>
          </a:p>
          <a:p>
            <a:pPr>
              <a:lnSpc>
                <a:spcPts val="2387"/>
              </a:lnSpc>
              <a:spcBef>
                <a:spcPct val="0"/>
              </a:spcBef>
            </a:pPr>
          </a:p>
          <a:p>
            <a:pPr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Poppins Bold"/>
              </a:rPr>
              <a:t>Enterprise Incubator Foundation</a:t>
            </a:r>
          </a:p>
          <a:p>
            <a:pPr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Poppins Bold"/>
              </a:rPr>
              <a:t>21/1 Bagrevand Street,</a:t>
            </a:r>
          </a:p>
          <a:p>
            <a:pPr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Poppins Bold"/>
              </a:rPr>
              <a:t>Engineering City</a:t>
            </a:r>
          </a:p>
          <a:p>
            <a:pPr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Poppins Bold"/>
              </a:rPr>
              <a:t>Yerevan 0062, Republic of Armenia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-800100"/>
            <a:ext cx="7802014" cy="9548018"/>
          </a:xfrm>
          <a:prstGeom prst="rect">
            <a:avLst/>
          </a:prstGeom>
          <a:solidFill>
            <a:srgbClr val="FF4343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491266" y="2610402"/>
            <a:ext cx="7339448" cy="4902261"/>
            <a:chOff x="0" y="0"/>
            <a:chExt cx="9785930" cy="653634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4757102"/>
              <a:ext cx="9785930" cy="17792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98"/>
                </a:lnSpc>
              </a:pPr>
              <a:r>
                <a:rPr lang="en-US" sz="2570" spc="51">
                  <a:solidFill>
                    <a:srgbClr val="202020"/>
                  </a:solidFill>
                  <a:latin typeface="Poppins Medium"/>
                </a:rPr>
                <a:t>Catering R&amp;D needs of the large corporations with our innovative and creative workforce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19050"/>
              <a:ext cx="9785930" cy="406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19"/>
                </a:lnSpc>
              </a:pPr>
              <a:r>
                <a:rPr lang="en-US" sz="3855" spc="346">
                  <a:solidFill>
                    <a:srgbClr val="202020"/>
                  </a:solidFill>
                  <a:latin typeface="Poppins Bold Bold"/>
                </a:rPr>
                <a:t>PREFERRED DESTINATION</a:t>
              </a:r>
            </a:p>
            <a:p>
              <a:pPr>
                <a:lnSpc>
                  <a:spcPts val="4819"/>
                </a:lnSpc>
              </a:pPr>
              <a:r>
                <a:rPr lang="en-US" sz="3855" spc="346">
                  <a:solidFill>
                    <a:srgbClr val="202020"/>
                  </a:solidFill>
                  <a:latin typeface="Poppins Bold Bold"/>
                </a:rPr>
                <a:t>FOR MULTINATIONALS, SUCCESSFUL INVESTMENTS &amp; ACQUISITIONS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0">
            <a:off x="17554575" y="204788"/>
            <a:ext cx="38100" cy="8229600"/>
          </a:xfrm>
          <a:prstGeom prst="rect">
            <a:avLst/>
          </a:prstGeom>
          <a:solidFill>
            <a:srgbClr val="202020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144000" y="518580"/>
            <a:ext cx="3483000" cy="76626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704355" y="4573471"/>
            <a:ext cx="2468975" cy="246897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505301" y="3044015"/>
            <a:ext cx="4068324" cy="150528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575834" y="2784311"/>
            <a:ext cx="2726018" cy="144478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891888" y="6080990"/>
            <a:ext cx="3662687" cy="192291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3325218" y="518580"/>
            <a:ext cx="3758591" cy="375859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9111361" y="1838918"/>
            <a:ext cx="3654963" cy="511695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3299596" y="204787"/>
            <a:ext cx="3668011" cy="1393844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3505301" y="8042930"/>
            <a:ext cx="2819953" cy="140997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8830714" y="6713943"/>
            <a:ext cx="4109572" cy="1705472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3154695" y="3790577"/>
            <a:ext cx="4104605" cy="410460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0642310" y="8537870"/>
            <a:ext cx="1552514" cy="11480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527928" y="6716004"/>
            <a:ext cx="775955" cy="7759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5732" t="25893" r="17284" b="23734"/>
          <a:stretch>
            <a:fillRect/>
          </a:stretch>
        </p:blipFill>
        <p:spPr>
          <a:xfrm flipH="false" flipV="false" rot="0">
            <a:off x="14446485" y="6361141"/>
            <a:ext cx="1069117" cy="5366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211559" y="5884041"/>
            <a:ext cx="1035880" cy="6895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981737" y="4359140"/>
            <a:ext cx="1067900" cy="71289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030836" y="5165734"/>
            <a:ext cx="1216602" cy="73276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2847701" y="5210038"/>
            <a:ext cx="1834896" cy="18250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495564" y="4473501"/>
            <a:ext cx="1158452" cy="59853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3130210" y="5536113"/>
            <a:ext cx="1108125" cy="39110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037014" y="5301289"/>
            <a:ext cx="1457828" cy="97188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2992670" y="4644931"/>
            <a:ext cx="1178499" cy="25567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17879" t="36791" r="17499" b="36342"/>
          <a:stretch>
            <a:fillRect/>
          </a:stretch>
        </p:blipFill>
        <p:spPr>
          <a:xfrm flipH="false" flipV="false" rot="0">
            <a:off x="15218481" y="5143500"/>
            <a:ext cx="1297206" cy="35999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71169" y="5316926"/>
            <a:ext cx="2017406" cy="133645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2211559" y="6537985"/>
            <a:ext cx="1272285" cy="719618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7049637" y="4816005"/>
            <a:ext cx="950203" cy="78806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3363902" y="5985152"/>
            <a:ext cx="1104007" cy="730853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5981737" y="6202756"/>
            <a:ext cx="1974033" cy="513249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15682166" y="6361141"/>
            <a:ext cx="1812676" cy="1208451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rcRect l="0" t="0" r="90435" b="0"/>
          <a:stretch>
            <a:fillRect/>
          </a:stretch>
        </p:blipFill>
        <p:spPr>
          <a:xfrm flipH="false" flipV="false" rot="0">
            <a:off x="858403" y="555848"/>
            <a:ext cx="451404" cy="566323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rcRect l="12712" t="0" r="70681" b="0"/>
          <a:stretch>
            <a:fillRect/>
          </a:stretch>
        </p:blipFill>
        <p:spPr>
          <a:xfrm flipH="false" flipV="false" rot="0">
            <a:off x="1680425" y="617350"/>
            <a:ext cx="637616" cy="504821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0"/>
          <a:srcRect l="48901" t="9736" r="35587" b="0"/>
          <a:stretch>
            <a:fillRect/>
          </a:stretch>
        </p:blipFill>
        <p:spPr>
          <a:xfrm flipH="false" flipV="false" rot="0">
            <a:off x="2746722" y="594016"/>
            <a:ext cx="720830" cy="551488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1"/>
          <a:srcRect l="0" t="0" r="0" b="0"/>
          <a:stretch>
            <a:fillRect/>
          </a:stretch>
        </p:blipFill>
        <p:spPr>
          <a:xfrm flipH="false" flipV="false" rot="0">
            <a:off x="14763737" y="7022046"/>
            <a:ext cx="832269" cy="547546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2"/>
          <a:srcRect l="0" t="0" r="0" b="0"/>
          <a:stretch>
            <a:fillRect/>
          </a:stretch>
        </p:blipFill>
        <p:spPr>
          <a:xfrm flipH="false" flipV="false" rot="0">
            <a:off x="12384461" y="8606147"/>
            <a:ext cx="862978" cy="862978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23"/>
          <a:srcRect l="0" t="0" r="0" b="0"/>
          <a:stretch>
            <a:fillRect/>
          </a:stretch>
        </p:blipFill>
        <p:spPr>
          <a:xfrm flipH="false" flipV="false" rot="0">
            <a:off x="677361" y="9646374"/>
            <a:ext cx="2104196" cy="41557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24"/>
          <a:srcRect l="0" t="0" r="0" b="0"/>
          <a:stretch>
            <a:fillRect/>
          </a:stretch>
        </p:blipFill>
        <p:spPr>
          <a:xfrm flipH="false" flipV="false" rot="0">
            <a:off x="-1333516" y="2359805"/>
            <a:ext cx="12530617" cy="7048472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10857704" y="333768"/>
            <a:ext cx="7430296" cy="2069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87"/>
              </a:lnSpc>
            </a:pPr>
            <a:r>
              <a:rPr lang="en-US" sz="7286" spc="692">
                <a:solidFill>
                  <a:srgbClr val="000000"/>
                </a:solidFill>
                <a:latin typeface="Poppins Bold"/>
              </a:rPr>
              <a:t>ENGINEERING</a:t>
            </a:r>
          </a:p>
          <a:p>
            <a:pPr>
              <a:lnSpc>
                <a:spcPts val="8087"/>
              </a:lnSpc>
            </a:pPr>
            <a:r>
              <a:rPr lang="en-US" sz="7286" spc="692">
                <a:solidFill>
                  <a:srgbClr val="000000"/>
                </a:solidFill>
                <a:latin typeface="Poppins Bold"/>
              </a:rPr>
              <a:t>CITY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260583" y="3851333"/>
            <a:ext cx="2847380" cy="207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88"/>
              </a:lnSpc>
            </a:pPr>
            <a:r>
              <a:rPr lang="en-US" sz="1348">
                <a:solidFill>
                  <a:srgbClr val="000000"/>
                </a:solidFill>
                <a:latin typeface="Poppins Medium"/>
              </a:rPr>
              <a:t>RESIDENTS &amp; TENANTS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77361" y="1173599"/>
            <a:ext cx="832240" cy="278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3"/>
              </a:lnSpc>
            </a:pPr>
            <a:r>
              <a:rPr lang="en-US" sz="948" spc="90">
                <a:solidFill>
                  <a:srgbClr val="000000"/>
                </a:solidFill>
                <a:latin typeface="Poppins Bold"/>
              </a:rPr>
              <a:t>SCIENCE &amp; RESEARCH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80425" y="1198506"/>
            <a:ext cx="957612" cy="25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4"/>
              </a:lnSpc>
            </a:pPr>
            <a:r>
              <a:rPr lang="en-US" sz="896" spc="85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794347" y="1198506"/>
            <a:ext cx="861965" cy="278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0"/>
              </a:lnSpc>
            </a:pPr>
            <a:r>
              <a:rPr lang="en-US" sz="982" spc="93">
                <a:solidFill>
                  <a:srgbClr val="000000"/>
                </a:solidFill>
                <a:latin typeface="Poppins Bold"/>
              </a:rPr>
              <a:t>INFRA</a:t>
            </a:r>
          </a:p>
          <a:p>
            <a:pPr>
              <a:lnSpc>
                <a:spcPts val="1090"/>
              </a:lnSpc>
            </a:pPr>
            <a:r>
              <a:rPr lang="en-US" sz="982" spc="93">
                <a:solidFill>
                  <a:srgbClr val="000000"/>
                </a:solidFill>
                <a:latin typeface="Poppins Bold"/>
              </a:rPr>
              <a:t>STRUCTURE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363174" y="8045635"/>
            <a:ext cx="5489577" cy="439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88"/>
              </a:lnSpc>
            </a:pPr>
            <a:r>
              <a:rPr lang="en-US" sz="1348">
                <a:solidFill>
                  <a:srgbClr val="000000"/>
                </a:solidFill>
                <a:latin typeface="Poppins Medium"/>
              </a:rPr>
              <a:t>Creation of the Armenian National SuperComputing Center in Engineering City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849265"/>
            <a:ext cx="19273955" cy="92107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161" t="0" r="1161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244" t="0" r="1244" b="0"/>
          <a:stretch>
            <a:fillRect/>
          </a:stretch>
        </p:blipFill>
        <p:spPr>
          <a:xfrm flipH="false" flipV="false" rot="0">
            <a:off x="-1814542" y="2049878"/>
            <a:ext cx="11977473" cy="768614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90435" b="0"/>
          <a:stretch>
            <a:fillRect/>
          </a:stretch>
        </p:blipFill>
        <p:spPr>
          <a:xfrm flipH="false" flipV="false" rot="0">
            <a:off x="858403" y="555848"/>
            <a:ext cx="451404" cy="56632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12712" t="0" r="70681" b="0"/>
          <a:stretch>
            <a:fillRect/>
          </a:stretch>
        </p:blipFill>
        <p:spPr>
          <a:xfrm flipH="false" flipV="false" rot="0">
            <a:off x="1680425" y="617350"/>
            <a:ext cx="637616" cy="5048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48901" t="9736" r="35587" b="0"/>
          <a:stretch>
            <a:fillRect/>
          </a:stretch>
        </p:blipFill>
        <p:spPr>
          <a:xfrm flipH="false" flipV="false" rot="0">
            <a:off x="2746722" y="594016"/>
            <a:ext cx="720830" cy="55148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471084" y="4447038"/>
            <a:ext cx="6939562" cy="3996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Develop manufacturing capacity for high-tech engineering companies in Armenia</a:t>
            </a:r>
          </a:p>
          <a:p>
            <a:pPr>
              <a:lnSpc>
                <a:spcPts val="2307"/>
              </a:lnSpc>
            </a:pPr>
          </a:p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Position Armenia as a location for high-tech manufacturing</a:t>
            </a:r>
          </a:p>
          <a:p>
            <a:pPr>
              <a:lnSpc>
                <a:spcPts val="2307"/>
              </a:lnSpc>
            </a:pPr>
          </a:p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Attract international engineering and manufacturing companies to Armenia</a:t>
            </a:r>
          </a:p>
          <a:p>
            <a:pPr>
              <a:lnSpc>
                <a:spcPts val="2307"/>
              </a:lnSpc>
            </a:pPr>
          </a:p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Create jobs for professionals with secondary vocational education</a:t>
            </a:r>
          </a:p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•High-Margin Products</a:t>
            </a:r>
          </a:p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•Customized Production</a:t>
            </a:r>
          </a:p>
          <a:p>
            <a:pPr>
              <a:lnSpc>
                <a:spcPts val="2307"/>
              </a:lnSpc>
            </a:pPr>
            <a:r>
              <a:rPr lang="en-US" sz="1648">
                <a:solidFill>
                  <a:srgbClr val="000000"/>
                </a:solidFill>
                <a:latin typeface="Poppins Light"/>
              </a:rPr>
              <a:t>•Smart Manufacturing – Industry 4.0</a:t>
            </a:r>
          </a:p>
          <a:p>
            <a:pPr>
              <a:lnSpc>
                <a:spcPts val="2307"/>
              </a:lnSpc>
            </a:pPr>
          </a:p>
          <a:p>
            <a:pPr>
              <a:lnSpc>
                <a:spcPts val="2307"/>
              </a:lnSpc>
            </a:pP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471084" y="8394591"/>
            <a:ext cx="4281167" cy="134143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471084" y="1048333"/>
            <a:ext cx="7430296" cy="2069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87"/>
              </a:lnSpc>
            </a:pPr>
            <a:r>
              <a:rPr lang="en-US" sz="7286" spc="692">
                <a:solidFill>
                  <a:srgbClr val="000000"/>
                </a:solidFill>
                <a:latin typeface="Poppins Bold"/>
              </a:rPr>
              <a:t>FACTORY</a:t>
            </a:r>
          </a:p>
          <a:p>
            <a:pPr>
              <a:lnSpc>
                <a:spcPts val="8087"/>
              </a:lnSpc>
            </a:pPr>
            <a:r>
              <a:rPr lang="en-US" sz="7286" spc="692">
                <a:solidFill>
                  <a:srgbClr val="000000"/>
                </a:solidFill>
                <a:latin typeface="Poppins Bold"/>
              </a:rPr>
              <a:t>CITY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7361" y="1173599"/>
            <a:ext cx="832240" cy="278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3"/>
              </a:lnSpc>
            </a:pPr>
            <a:r>
              <a:rPr lang="en-US" sz="948" spc="90">
                <a:solidFill>
                  <a:srgbClr val="000000"/>
                </a:solidFill>
                <a:latin typeface="Poppins Bold"/>
              </a:rPr>
              <a:t>SCIENCE &amp; RESEARCH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80425" y="1198506"/>
            <a:ext cx="957612" cy="25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4"/>
              </a:lnSpc>
            </a:pPr>
            <a:r>
              <a:rPr lang="en-US" sz="896" spc="85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94347" y="1198506"/>
            <a:ext cx="861965" cy="278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0"/>
              </a:lnSpc>
            </a:pPr>
            <a:r>
              <a:rPr lang="en-US" sz="982" spc="93">
                <a:solidFill>
                  <a:srgbClr val="000000"/>
                </a:solidFill>
                <a:latin typeface="Poppins Bold"/>
              </a:rPr>
              <a:t>INFRA</a:t>
            </a:r>
          </a:p>
          <a:p>
            <a:pPr>
              <a:lnSpc>
                <a:spcPts val="1090"/>
              </a:lnSpc>
            </a:pPr>
            <a:r>
              <a:rPr lang="en-US" sz="982" spc="93">
                <a:solidFill>
                  <a:srgbClr val="000000"/>
                </a:solidFill>
                <a:latin typeface="Poppins Bold"/>
              </a:rPr>
              <a:t>STRUCTURE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90435" b="0"/>
          <a:stretch>
            <a:fillRect/>
          </a:stretch>
        </p:blipFill>
        <p:spPr>
          <a:xfrm flipH="false" flipV="false" rot="0">
            <a:off x="858403" y="555848"/>
            <a:ext cx="451404" cy="56632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2712" t="0" r="70681" b="0"/>
          <a:stretch>
            <a:fillRect/>
          </a:stretch>
        </p:blipFill>
        <p:spPr>
          <a:xfrm flipH="false" flipV="false" rot="0">
            <a:off x="1680425" y="617350"/>
            <a:ext cx="637616" cy="50482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48901" t="9736" r="35587" b="0"/>
          <a:stretch>
            <a:fillRect/>
          </a:stretch>
        </p:blipFill>
        <p:spPr>
          <a:xfrm flipH="false" flipV="false" rot="0">
            <a:off x="2746722" y="594016"/>
            <a:ext cx="720830" cy="55148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9144000" y="1057275"/>
            <a:ext cx="7003201" cy="1704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2"/>
              </a:lnSpc>
            </a:pPr>
            <a:r>
              <a:rPr lang="en-US" sz="3993" spc="379">
                <a:solidFill>
                  <a:srgbClr val="000000"/>
                </a:solidFill>
                <a:latin typeface="Poppins Bold"/>
              </a:rPr>
              <a:t>ARMENIAN NATIONAL SUPERCOMPUTING CENTER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7361" y="1173599"/>
            <a:ext cx="832240" cy="278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3"/>
              </a:lnSpc>
            </a:pPr>
            <a:r>
              <a:rPr lang="en-US" sz="948" spc="90">
                <a:solidFill>
                  <a:srgbClr val="000000"/>
                </a:solidFill>
                <a:latin typeface="Poppins Bold"/>
              </a:rPr>
              <a:t>SCIENCE &amp; RESEARCH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80425" y="1198506"/>
            <a:ext cx="957612" cy="25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4"/>
              </a:lnSpc>
            </a:pPr>
            <a:r>
              <a:rPr lang="en-US" sz="896" spc="85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94347" y="1198506"/>
            <a:ext cx="861965" cy="278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0"/>
              </a:lnSpc>
            </a:pPr>
            <a:r>
              <a:rPr lang="en-US" sz="982" spc="93">
                <a:solidFill>
                  <a:srgbClr val="000000"/>
                </a:solidFill>
                <a:latin typeface="Poppins Bold"/>
              </a:rPr>
              <a:t>INFRA</a:t>
            </a:r>
          </a:p>
          <a:p>
            <a:pPr>
              <a:lnSpc>
                <a:spcPts val="1090"/>
              </a:lnSpc>
            </a:pPr>
            <a:r>
              <a:rPr lang="en-US" sz="982" spc="93">
                <a:solidFill>
                  <a:srgbClr val="000000"/>
                </a:solidFill>
                <a:latin typeface="Poppins Bold"/>
              </a:rPr>
              <a:t>STRUCTURE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0" t="12948" r="0" b="18279"/>
          <a:stretch>
            <a:fillRect/>
          </a:stretch>
        </p:blipFill>
        <p:spPr>
          <a:xfrm flipH="false" flipV="false" rot="0">
            <a:off x="0" y="1788940"/>
            <a:ext cx="8199855" cy="42506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202" t="7460" r="0" b="15094"/>
          <a:stretch>
            <a:fillRect/>
          </a:stretch>
        </p:blipFill>
        <p:spPr>
          <a:xfrm flipH="false" flipV="false" rot="0">
            <a:off x="0" y="6110285"/>
            <a:ext cx="8199855" cy="4239514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9185187" y="6830608"/>
            <a:ext cx="6338999" cy="2176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9">
                <a:solidFill>
                  <a:srgbClr val="000000"/>
                </a:solidFill>
                <a:latin typeface="Poppins Light"/>
              </a:rPr>
              <a:t>Supercomputer applications</a:t>
            </a:r>
          </a:p>
          <a:p>
            <a:pPr>
              <a:lnSpc>
                <a:spcPts val="2896"/>
              </a:lnSpc>
            </a:pPr>
          </a:p>
          <a:p>
            <a:pPr>
              <a:lnSpc>
                <a:spcPts val="2896"/>
              </a:lnSpc>
            </a:pPr>
            <a:r>
              <a:rPr lang="en-US" sz="2069">
                <a:solidFill>
                  <a:srgbClr val="000000"/>
                </a:solidFill>
                <a:latin typeface="Poppins Light"/>
              </a:rPr>
              <a:t>Educational and research infrastructure</a:t>
            </a:r>
          </a:p>
          <a:p>
            <a:pPr>
              <a:lnSpc>
                <a:spcPts val="2896"/>
              </a:lnSpc>
            </a:pPr>
          </a:p>
          <a:p>
            <a:pPr>
              <a:lnSpc>
                <a:spcPts val="2896"/>
              </a:lnSpc>
            </a:pPr>
            <a:r>
              <a:rPr lang="en-US" sz="2069">
                <a:solidFill>
                  <a:srgbClr val="000000"/>
                </a:solidFill>
                <a:latin typeface="Poppins Light"/>
              </a:rPr>
              <a:t>High productivity and Data analysis technologies</a:t>
            </a:r>
          </a:p>
          <a:p>
            <a:pPr>
              <a:lnSpc>
                <a:spcPts val="289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4979855"/>
            <a:ext cx="1846604" cy="48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topics to be assisted in 2022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4400821"/>
            <a:ext cx="1236802" cy="40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1"/>
              </a:lnSpc>
            </a:pPr>
            <a:r>
              <a:rPr lang="en-US" sz="2776" spc="263">
                <a:solidFill>
                  <a:srgbClr val="000000"/>
                </a:solidFill>
                <a:latin typeface="Poppins Bold"/>
              </a:rPr>
              <a:t>20</a:t>
            </a:r>
          </a:p>
        </p:txBody>
      </p:sp>
      <p:sp>
        <p:nvSpPr>
          <p:cNvPr name="AutoShape 14" id="14"/>
          <p:cNvSpPr/>
          <p:nvPr/>
        </p:nvSpPr>
        <p:spPr>
          <a:xfrm rot="0">
            <a:off x="10594562" y="4580825"/>
            <a:ext cx="642187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1706832" y="4979855"/>
            <a:ext cx="2190013" cy="48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research topics to be conducted in 2022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706832" y="4400821"/>
            <a:ext cx="1236802" cy="40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1"/>
              </a:lnSpc>
            </a:pPr>
            <a:r>
              <a:rPr lang="en-US" sz="2776" spc="263">
                <a:solidFill>
                  <a:srgbClr val="000000"/>
                </a:solidFill>
                <a:latin typeface="Poppins Bold"/>
              </a:rPr>
              <a:t>30</a:t>
            </a:r>
          </a:p>
        </p:txBody>
      </p:sp>
      <p:sp>
        <p:nvSpPr>
          <p:cNvPr name="AutoShape 17" id="17"/>
          <p:cNvSpPr/>
          <p:nvPr/>
        </p:nvSpPr>
        <p:spPr>
          <a:xfrm rot="13707">
            <a:off x="13111879" y="4579454"/>
            <a:ext cx="687705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4429180" y="4979855"/>
            <a:ext cx="2190013" cy="735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7"/>
              </a:lnSpc>
            </a:pPr>
            <a:r>
              <a:rPr lang="en-US" sz="1405">
                <a:solidFill>
                  <a:srgbClr val="000000"/>
                </a:solidFill>
                <a:latin typeface="Poppins Light"/>
              </a:rPr>
              <a:t>to complete scientific and engineering training sessions in 2022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29180" y="4400821"/>
            <a:ext cx="1236802" cy="40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1"/>
              </a:lnSpc>
            </a:pPr>
            <a:r>
              <a:rPr lang="en-US" sz="2776" spc="263">
                <a:solidFill>
                  <a:srgbClr val="000000"/>
                </a:solidFill>
                <a:latin typeface="Poppins Bold"/>
              </a:rPr>
              <a:t>200</a:t>
            </a:r>
          </a:p>
        </p:txBody>
      </p:sp>
      <p:sp>
        <p:nvSpPr>
          <p:cNvPr name="AutoShape 20" id="20"/>
          <p:cNvSpPr/>
          <p:nvPr/>
        </p:nvSpPr>
        <p:spPr>
          <a:xfrm rot="13707">
            <a:off x="15834226" y="4579454"/>
            <a:ext cx="687705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1" id="21"/>
          <p:cNvSpPr txBox="true"/>
          <p:nvPr/>
        </p:nvSpPr>
        <p:spPr>
          <a:xfrm rot="0">
            <a:off x="9185187" y="3499264"/>
            <a:ext cx="7801730" cy="196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392" spc="132">
                <a:solidFill>
                  <a:srgbClr val="000000"/>
                </a:solidFill>
                <a:latin typeface="Poppins Light"/>
              </a:rPr>
              <a:t>strengthening academia, industry and public sector cooperation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330912" y="9007396"/>
            <a:ext cx="862978" cy="8629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4466" y="1749390"/>
            <a:ext cx="8056669" cy="7516112"/>
            <a:chOff x="0" y="0"/>
            <a:chExt cx="10742226" cy="1002148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52400"/>
              <a:ext cx="10742226" cy="51300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478"/>
                </a:lnSpc>
              </a:pPr>
              <a:r>
                <a:rPr lang="en-US" sz="7478">
                  <a:solidFill>
                    <a:srgbClr val="000000"/>
                  </a:solidFill>
                  <a:latin typeface="Poppins Bold"/>
                </a:rPr>
                <a:t>STRONG PRESENCE IN ARMENIAN REGIONS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6429940"/>
              <a:ext cx="10742226" cy="35915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720799" indent="-360400" lvl="1">
                <a:lnSpc>
                  <a:spcPts val="4340"/>
                </a:lnSpc>
                <a:buFont typeface="Arial"/>
                <a:buChar char="•"/>
              </a:pPr>
              <a:r>
                <a:rPr lang="en-US" sz="3338">
                  <a:solidFill>
                    <a:srgbClr val="2E1700"/>
                  </a:solidFill>
                  <a:latin typeface="Poppins Medium"/>
                </a:rPr>
                <a:t>Gyumri Technology Center</a:t>
              </a:r>
            </a:p>
            <a:p>
              <a:pPr marL="720799" indent="-360400" lvl="1">
                <a:lnSpc>
                  <a:spcPts val="4340"/>
                </a:lnSpc>
                <a:buFont typeface="Arial"/>
                <a:buChar char="•"/>
              </a:pPr>
              <a:r>
                <a:rPr lang="en-US" sz="3338">
                  <a:solidFill>
                    <a:srgbClr val="2E1700"/>
                  </a:solidFill>
                  <a:latin typeface="Poppins Medium"/>
                </a:rPr>
                <a:t>Vanadzor Technology Center</a:t>
              </a:r>
            </a:p>
            <a:p>
              <a:pPr marL="720799" indent="-360400" lvl="1">
                <a:lnSpc>
                  <a:spcPts val="4340"/>
                </a:lnSpc>
                <a:buFont typeface="Arial"/>
                <a:buChar char="•"/>
              </a:pPr>
              <a:r>
                <a:rPr lang="en-US" sz="3338">
                  <a:solidFill>
                    <a:srgbClr val="2E1700"/>
                  </a:solidFill>
                  <a:latin typeface="Poppins Medium"/>
                </a:rPr>
                <a:t>Kapan Mobile Lab </a:t>
              </a:r>
            </a:p>
            <a:p>
              <a:pPr marL="720799" indent="-360400" lvl="1">
                <a:lnSpc>
                  <a:spcPts val="4340"/>
                </a:lnSpc>
                <a:buFont typeface="Arial"/>
                <a:buChar char="•"/>
              </a:pPr>
              <a:r>
                <a:rPr lang="en-US" sz="3338">
                  <a:solidFill>
                    <a:srgbClr val="2E1700"/>
                  </a:solidFill>
                  <a:latin typeface="Poppins Medium"/>
                </a:rPr>
                <a:t>IT Trainings in all the regions of Armenia</a:t>
              </a: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13832" t="0" r="9852" b="0"/>
          <a:stretch>
            <a:fillRect/>
          </a:stretch>
        </p:blipFill>
        <p:spPr>
          <a:xfrm flipH="false" flipV="false" rot="0">
            <a:off x="10545086" y="731170"/>
            <a:ext cx="6734601" cy="441233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7235" r="0" b="7235"/>
          <a:stretch>
            <a:fillRect/>
          </a:stretch>
        </p:blipFill>
        <p:spPr>
          <a:xfrm flipH="false" flipV="false" rot="0">
            <a:off x="10573661" y="5412195"/>
            <a:ext cx="6764381" cy="43408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852" t="0" r="9852" b="0"/>
          <a:stretch>
            <a:fillRect/>
          </a:stretch>
        </p:blipFill>
        <p:spPr>
          <a:xfrm flipH="false" flipV="false" rot="0">
            <a:off x="-20639" y="5216409"/>
            <a:ext cx="8202999" cy="510799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004252" y="9571901"/>
            <a:ext cx="1644278" cy="60221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699532" y="2355105"/>
            <a:ext cx="1586058" cy="134403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724439" y="3555071"/>
            <a:ext cx="856703" cy="86118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165070" y="4513440"/>
            <a:ext cx="2223643" cy="4892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15717" y="3876565"/>
            <a:ext cx="980624" cy="30644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966384" y="2513683"/>
            <a:ext cx="993563" cy="24313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2283388" y="4343822"/>
            <a:ext cx="1979717" cy="197971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4718579" y="5442089"/>
            <a:ext cx="1489174" cy="148917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3550940" y="5638119"/>
            <a:ext cx="712165" cy="712165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513859" y="3555071"/>
            <a:ext cx="931986" cy="93198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rcRect l="0" t="1449" r="1480" b="1449"/>
          <a:stretch>
            <a:fillRect/>
          </a:stretch>
        </p:blipFill>
        <p:spPr>
          <a:xfrm flipH="false" flipV="false" rot="0">
            <a:off x="9004252" y="5089562"/>
            <a:ext cx="1113137" cy="109711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3614750" y="2513683"/>
            <a:ext cx="947005" cy="51343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3986030" y="3160690"/>
            <a:ext cx="1044017" cy="102990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rcRect l="0" t="22822" r="0" b="0"/>
          <a:stretch>
            <a:fillRect/>
          </a:stretch>
        </p:blipFill>
        <p:spPr>
          <a:xfrm flipH="false" flipV="false" rot="0">
            <a:off x="14342579" y="5143500"/>
            <a:ext cx="1618304" cy="755193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6814402" y="3027120"/>
            <a:ext cx="747973" cy="747973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15756476" y="4590228"/>
            <a:ext cx="731455" cy="73145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rcRect l="0" t="0" r="0" b="0"/>
          <a:stretch>
            <a:fillRect/>
          </a:stretch>
        </p:blipFill>
        <p:spPr>
          <a:xfrm flipH="false" flipV="false" rot="0">
            <a:off x="10954374" y="5636323"/>
            <a:ext cx="1490316" cy="43267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rcRect l="0" t="0" r="0" b="0"/>
          <a:stretch>
            <a:fillRect/>
          </a:stretch>
        </p:blipFill>
        <p:spPr>
          <a:xfrm flipH="false" flipV="false" rot="0">
            <a:off x="10954374" y="5216409"/>
            <a:ext cx="899100" cy="345235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1"/>
          <a:srcRect l="0" t="0" r="0" b="0"/>
          <a:stretch>
            <a:fillRect/>
          </a:stretch>
        </p:blipFill>
        <p:spPr>
          <a:xfrm flipH="false" flipV="false" rot="0">
            <a:off x="15049098" y="3890012"/>
            <a:ext cx="1618304" cy="45381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2"/>
          <a:srcRect l="0" t="0" r="0" b="0"/>
          <a:stretch>
            <a:fillRect/>
          </a:stretch>
        </p:blipFill>
        <p:spPr>
          <a:xfrm flipH="false" flipV="false" rot="0">
            <a:off x="9004252" y="4075473"/>
            <a:ext cx="1021899" cy="102189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3"/>
          <a:srcRect l="0" t="0" r="0" b="0"/>
          <a:stretch>
            <a:fillRect/>
          </a:stretch>
        </p:blipFill>
        <p:spPr>
          <a:xfrm flipH="false" flipV="false" rot="0">
            <a:off x="16814402" y="3876565"/>
            <a:ext cx="1079390" cy="107939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24"/>
          <a:srcRect l="0" t="0" r="0" b="0"/>
          <a:stretch>
            <a:fillRect/>
          </a:stretch>
        </p:blipFill>
        <p:spPr>
          <a:xfrm flipH="false" flipV="false" rot="0">
            <a:off x="9553599" y="4116917"/>
            <a:ext cx="3818236" cy="1350701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25"/>
          <a:srcRect l="0" t="0" r="0" b="0"/>
          <a:stretch>
            <a:fillRect/>
          </a:stretch>
        </p:blipFill>
        <p:spPr>
          <a:xfrm flipH="false" flipV="false" rot="0">
            <a:off x="16351053" y="5389027"/>
            <a:ext cx="1542739" cy="605285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26"/>
          <a:srcRect l="0" t="0" r="0" b="0"/>
          <a:stretch>
            <a:fillRect/>
          </a:stretch>
        </p:blipFill>
        <p:spPr>
          <a:xfrm flipH="false" flipV="false" rot="0">
            <a:off x="15151731" y="2971114"/>
            <a:ext cx="1515671" cy="684578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27"/>
          <a:srcRect l="28802" t="0" r="52583" b="0"/>
          <a:stretch>
            <a:fillRect/>
          </a:stretch>
        </p:blipFill>
        <p:spPr>
          <a:xfrm flipH="false" flipV="false" rot="0">
            <a:off x="2346836" y="538171"/>
            <a:ext cx="773933" cy="546651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27"/>
          <a:srcRect l="48901" t="9736" r="35587" b="0"/>
          <a:stretch>
            <a:fillRect/>
          </a:stretch>
        </p:blipFill>
        <p:spPr>
          <a:xfrm flipH="false" flipV="false" rot="0">
            <a:off x="3501316" y="538171"/>
            <a:ext cx="714507" cy="546651"/>
          </a:xfrm>
          <a:prstGeom prst="rect">
            <a:avLst/>
          </a:prstGeom>
        </p:spPr>
      </p:pic>
      <p:sp>
        <p:nvSpPr>
          <p:cNvPr name="AutoShape 29" id="29"/>
          <p:cNvSpPr/>
          <p:nvPr/>
        </p:nvSpPr>
        <p:spPr>
          <a:xfrm rot="0">
            <a:off x="10600935" y="2901460"/>
            <a:ext cx="706877" cy="0"/>
          </a:xfrm>
          <a:prstGeom prst="line">
            <a:avLst/>
          </a:prstGeom>
          <a:ln cap="flat" w="76200">
            <a:solidFill>
              <a:srgbClr val="CECED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0" id="30"/>
          <p:cNvSpPr txBox="true"/>
          <p:nvPr/>
        </p:nvSpPr>
        <p:spPr>
          <a:xfrm rot="0">
            <a:off x="9004252" y="6893162"/>
            <a:ext cx="8089656" cy="2243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51"/>
              </a:lnSpc>
            </a:pPr>
            <a:r>
              <a:rPr lang="en-US" sz="1822">
                <a:solidFill>
                  <a:srgbClr val="000000"/>
                </a:solidFill>
                <a:latin typeface="Poppins Light"/>
              </a:rPr>
              <a:t>Establishment of a creative hub with cross-disciplinary labs</a:t>
            </a:r>
            <a:r>
              <a:rPr lang="en-US" sz="1822">
                <a:solidFill>
                  <a:srgbClr val="000000"/>
                </a:solidFill>
                <a:latin typeface="Poppins Light"/>
              </a:rPr>
              <a:t> </a:t>
            </a:r>
          </a:p>
          <a:p>
            <a:pPr marL="393448" indent="-196724" lvl="1">
              <a:lnSpc>
                <a:spcPts val="2551"/>
              </a:lnSpc>
              <a:buFont typeface="Arial"/>
              <a:buChar char="•"/>
            </a:pPr>
            <a:r>
              <a:rPr lang="en-US" sz="1822">
                <a:solidFill>
                  <a:srgbClr val="000000"/>
                </a:solidFill>
                <a:latin typeface="Poppins Light"/>
              </a:rPr>
              <a:t>Sustainable design and mobility</a:t>
            </a:r>
          </a:p>
          <a:p>
            <a:pPr marL="393448" indent="-196724" lvl="1">
              <a:lnSpc>
                <a:spcPts val="2551"/>
              </a:lnSpc>
              <a:buFont typeface="Arial"/>
              <a:buChar char="•"/>
            </a:pPr>
            <a:r>
              <a:rPr lang="en-US" sz="1822">
                <a:solidFill>
                  <a:srgbClr val="000000"/>
                </a:solidFill>
                <a:latin typeface="Poppins Light"/>
              </a:rPr>
              <a:t>Atelier for meta systems</a:t>
            </a:r>
          </a:p>
          <a:p>
            <a:pPr marL="393448" indent="-196724" lvl="1">
              <a:lnSpc>
                <a:spcPts val="2551"/>
              </a:lnSpc>
              <a:buFont typeface="Arial"/>
              <a:buChar char="•"/>
            </a:pPr>
            <a:r>
              <a:rPr lang="en-US" sz="1822">
                <a:solidFill>
                  <a:srgbClr val="000000"/>
                </a:solidFill>
                <a:latin typeface="Poppins Light"/>
              </a:rPr>
              <a:t>Sensorial engineering</a:t>
            </a:r>
          </a:p>
          <a:p>
            <a:pPr>
              <a:lnSpc>
                <a:spcPts val="2551"/>
              </a:lnSpc>
            </a:pPr>
            <a:r>
              <a:rPr lang="en-US" sz="1822">
                <a:solidFill>
                  <a:srgbClr val="000000"/>
                </a:solidFill>
                <a:latin typeface="Poppins Light"/>
              </a:rPr>
              <a:t> </a:t>
            </a:r>
          </a:p>
          <a:p>
            <a:pPr>
              <a:lnSpc>
                <a:spcPts val="2551"/>
              </a:lnSpc>
            </a:pPr>
          </a:p>
          <a:p>
            <a:pPr>
              <a:lnSpc>
                <a:spcPts val="2551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000026" y="2207724"/>
            <a:ext cx="7645276" cy="3181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05"/>
              </a:lnSpc>
            </a:pPr>
            <a:r>
              <a:rPr lang="en-US" sz="7482" spc="710">
                <a:solidFill>
                  <a:srgbClr val="000000"/>
                </a:solidFill>
                <a:latin typeface="Poppins Bold"/>
              </a:rPr>
              <a:t>GYUMRI</a:t>
            </a:r>
          </a:p>
          <a:p>
            <a:pPr>
              <a:lnSpc>
                <a:spcPts val="8305"/>
              </a:lnSpc>
            </a:pPr>
            <a:r>
              <a:rPr lang="en-US" sz="7482" spc="710">
                <a:solidFill>
                  <a:srgbClr val="000000"/>
                </a:solidFill>
                <a:latin typeface="Poppins Bold"/>
              </a:rPr>
              <a:t>TECHNOLOGY</a:t>
            </a:r>
          </a:p>
          <a:p>
            <a:pPr>
              <a:lnSpc>
                <a:spcPts val="8305"/>
              </a:lnSpc>
            </a:pPr>
            <a:r>
              <a:rPr lang="en-US" sz="7482" spc="710">
                <a:solidFill>
                  <a:srgbClr val="000000"/>
                </a:solidFill>
                <a:latin typeface="Poppins Bold"/>
              </a:rPr>
              <a:t>CENTER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501948" y="1283620"/>
            <a:ext cx="1321348" cy="1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INFRASTRUCTURE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346836" y="1283620"/>
            <a:ext cx="1155112" cy="403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STARTUPS</a:t>
            </a:r>
          </a:p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ACCELERATION</a:t>
            </a:r>
          </a:p>
          <a:p>
            <a:pPr>
              <a:lnSpc>
                <a:spcPts val="1031"/>
              </a:lnSpc>
            </a:pPr>
            <a:r>
              <a:rPr lang="en-US" sz="929" spc="88">
                <a:solidFill>
                  <a:srgbClr val="000000"/>
                </a:solidFill>
                <a:latin typeface="Poppins Bold"/>
              </a:rPr>
              <a:t>INCUBATION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004252" y="3353089"/>
            <a:ext cx="4367583" cy="2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6"/>
              </a:lnSpc>
            </a:pPr>
            <a:r>
              <a:rPr lang="en-US" sz="1547">
                <a:solidFill>
                  <a:srgbClr val="000000"/>
                </a:solidFill>
                <a:latin typeface="Poppins Light"/>
              </a:rPr>
              <a:t>resident companies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004252" y="2720454"/>
            <a:ext cx="1361390" cy="42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1"/>
              </a:lnSpc>
            </a:pPr>
            <a:r>
              <a:rPr lang="en-US" sz="3055" spc="290">
                <a:solidFill>
                  <a:srgbClr val="000000"/>
                </a:solidFill>
                <a:latin typeface="Poppins Bold"/>
              </a:rPr>
              <a:t>31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13386" y="1313106"/>
            <a:ext cx="942007" cy="24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8"/>
              </a:lnSpc>
            </a:pPr>
            <a:r>
              <a:rPr lang="en-US" sz="881" spc="83">
                <a:solidFill>
                  <a:srgbClr val="000000"/>
                </a:solidFill>
                <a:latin typeface="Poppins Bold"/>
              </a:rPr>
              <a:t>EDUCATIONAL MODELS</a:t>
            </a:r>
          </a:p>
        </p:txBody>
      </p:sp>
      <p:pic>
        <p:nvPicPr>
          <p:cNvPr name="Picture 37" id="37"/>
          <p:cNvPicPr>
            <a:picLocks noChangeAspect="true"/>
          </p:cNvPicPr>
          <p:nvPr/>
        </p:nvPicPr>
        <p:blipFill>
          <a:blip r:embed="rId27"/>
          <a:srcRect l="12712" t="0" r="70681" b="0"/>
          <a:stretch>
            <a:fillRect/>
          </a:stretch>
        </p:blipFill>
        <p:spPr>
          <a:xfrm flipH="false" flipV="false" rot="0">
            <a:off x="1213386" y="515868"/>
            <a:ext cx="746788" cy="591257"/>
          </a:xfrm>
          <a:prstGeom prst="rect">
            <a:avLst/>
          </a:prstGeom>
        </p:spPr>
      </p:pic>
      <p:sp>
        <p:nvSpPr>
          <p:cNvPr name="TextBox 38" id="38"/>
          <p:cNvSpPr txBox="true"/>
          <p:nvPr/>
        </p:nvSpPr>
        <p:spPr>
          <a:xfrm rot="0">
            <a:off x="9012549" y="8927848"/>
            <a:ext cx="4367583" cy="2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6"/>
              </a:lnSpc>
            </a:pPr>
            <a:r>
              <a:rPr lang="en-US" sz="1547">
                <a:solidFill>
                  <a:srgbClr val="000000"/>
                </a:solidFill>
                <a:latin typeface="Poppins Light"/>
              </a:rPr>
              <a:t>students trained annually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012549" y="8390463"/>
            <a:ext cx="1361390" cy="42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1"/>
              </a:lnSpc>
            </a:pPr>
            <a:r>
              <a:rPr lang="en-US" sz="3055" spc="290">
                <a:solidFill>
                  <a:srgbClr val="000000"/>
                </a:solidFill>
                <a:latin typeface="Poppins Bold"/>
              </a:rPr>
              <a:t>1000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DAFKOpET1gs</dc:identifier>
  <dcterms:modified xsi:type="dcterms:W3CDTF">2011-08-01T06:04:30Z</dcterms:modified>
  <cp:revision>1</cp:revision>
  <dc:title>EIF_presentation</dc:title>
</cp:coreProperties>
</file>