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handoutMasterIdLst>
    <p:handoutMasterId r:id="rId36"/>
  </p:handoutMasterIdLst>
  <p:sldIdLst>
    <p:sldId id="311" r:id="rId2"/>
    <p:sldId id="342" r:id="rId3"/>
    <p:sldId id="352" r:id="rId4"/>
    <p:sldId id="353" r:id="rId5"/>
    <p:sldId id="354" r:id="rId6"/>
    <p:sldId id="368" r:id="rId7"/>
    <p:sldId id="357" r:id="rId8"/>
    <p:sldId id="358" r:id="rId9"/>
    <p:sldId id="359" r:id="rId10"/>
    <p:sldId id="360" r:id="rId11"/>
    <p:sldId id="361" r:id="rId12"/>
    <p:sldId id="369" r:id="rId13"/>
    <p:sldId id="364" r:id="rId14"/>
    <p:sldId id="366" r:id="rId15"/>
    <p:sldId id="370" r:id="rId16"/>
    <p:sldId id="347" r:id="rId17"/>
    <p:sldId id="314" r:id="rId18"/>
    <p:sldId id="348" r:id="rId19"/>
    <p:sldId id="343" r:id="rId20"/>
    <p:sldId id="349" r:id="rId21"/>
    <p:sldId id="312" r:id="rId22"/>
    <p:sldId id="316" r:id="rId23"/>
    <p:sldId id="340" r:id="rId24"/>
    <p:sldId id="339" r:id="rId25"/>
    <p:sldId id="350" r:id="rId26"/>
    <p:sldId id="351" r:id="rId27"/>
    <p:sldId id="337" r:id="rId28"/>
    <p:sldId id="338" r:id="rId29"/>
    <p:sldId id="336" r:id="rId30"/>
    <p:sldId id="317" r:id="rId31"/>
    <p:sldId id="345" r:id="rId32"/>
    <p:sldId id="372" r:id="rId33"/>
    <p:sldId id="335" r:id="rId34"/>
  </p:sldIdLst>
  <p:sldSz cx="12192000" cy="6858000"/>
  <p:notesSz cx="6858000" cy="9144000"/>
  <p:embeddedFontLst>
    <p:embeddedFont>
      <p:font typeface="Arial Rounded MT Bold" panose="020F0704030504030204" pitchFamily="34" charset="0"/>
      <p:regular r:id="rId37"/>
    </p:embeddedFont>
    <p:embeddedFont>
      <p:font typeface="Noto Sans Light" panose="020B0604020202020204"/>
      <p:regular r:id="rId38"/>
      <p:italic r:id="rId39"/>
    </p:embeddedFont>
    <p:embeddedFont>
      <p:font typeface="Microsoft Sans Serif" panose="020B0604020202020204" pitchFamily="34" charset="0"/>
      <p:regular r:id="rId40"/>
    </p:embeddedFont>
    <p:embeddedFont>
      <p:font typeface="Noto Sans Med" panose="020B0604020202020204"/>
      <p:regular r:id="rId41"/>
      <p:italic r:id="rId42"/>
    </p:embeddedFont>
    <p:embeddedFont>
      <p:font typeface="Calibri" panose="020F0502020204030204" pitchFamily="34" charset="0"/>
      <p:regular r:id="rId43"/>
      <p:bold r:id="rId44"/>
      <p:italic r:id="rId45"/>
      <p:boldItalic r:id="rId46"/>
    </p:embeddedFont>
    <p:embeddedFont>
      <p:font typeface="Noto Sans Thin" panose="020B0604020202020204"/>
      <p:regular r:id="rId47"/>
      <p:italic r:id="rId48"/>
    </p:embeddedFont>
    <p:embeddedFont>
      <p:font typeface="Noto Sans" panose="020B060402020202020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2F00C9A-A4A4-4638-8BF2-183A934211C2}">
          <p14:sldIdLst>
            <p14:sldId id="311"/>
            <p14:sldId id="342"/>
            <p14:sldId id="352"/>
            <p14:sldId id="353"/>
            <p14:sldId id="354"/>
            <p14:sldId id="368"/>
            <p14:sldId id="357"/>
            <p14:sldId id="358"/>
            <p14:sldId id="359"/>
            <p14:sldId id="360"/>
            <p14:sldId id="361"/>
            <p14:sldId id="369"/>
            <p14:sldId id="364"/>
            <p14:sldId id="366"/>
            <p14:sldId id="370"/>
            <p14:sldId id="347"/>
            <p14:sldId id="314"/>
            <p14:sldId id="348"/>
            <p14:sldId id="343"/>
            <p14:sldId id="349"/>
            <p14:sldId id="312"/>
            <p14:sldId id="316"/>
            <p14:sldId id="340"/>
            <p14:sldId id="339"/>
          </p14:sldIdLst>
        </p14:section>
        <p14:section name="Untitled Section" id="{8BBEE4FC-4FF2-4EDC-A2A8-767209AB3388}">
          <p14:sldIdLst>
            <p14:sldId id="350"/>
            <p14:sldId id="351"/>
            <p14:sldId id="337"/>
            <p14:sldId id="338"/>
            <p14:sldId id="336"/>
            <p14:sldId id="317"/>
            <p14:sldId id="345"/>
            <p14:sldId id="372"/>
            <p14:sldId id="33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CA00"/>
    <a:srgbClr val="398FD1"/>
    <a:srgbClr val="0E0E0E"/>
    <a:srgbClr val="0065DF"/>
    <a:srgbClr val="00CADF"/>
    <a:srgbClr val="CA00DF"/>
    <a:srgbClr val="D7D8DE"/>
    <a:srgbClr val="B7CE47"/>
    <a:srgbClr val="2C447B"/>
    <a:srgbClr val="B8BA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05" autoAdjust="0"/>
    <p:restoredTop sz="95846" autoAdjust="0"/>
  </p:normalViewPr>
  <p:slideViewPr>
    <p:cSldViewPr snapToGrid="0">
      <p:cViewPr varScale="1">
        <p:scale>
          <a:sx n="83" d="100"/>
          <a:sy n="83" d="100"/>
        </p:scale>
        <p:origin x="955" y="96"/>
      </p:cViewPr>
      <p:guideLst/>
    </p:cSldViewPr>
  </p:slideViewPr>
  <p:outlineViewPr>
    <p:cViewPr>
      <p:scale>
        <a:sx n="33" d="100"/>
        <a:sy n="33" d="100"/>
      </p:scale>
      <p:origin x="0" y="0"/>
    </p:cViewPr>
  </p:outlineViewPr>
  <p:notesTextViewPr>
    <p:cViewPr>
      <p:scale>
        <a:sx n="400" d="100"/>
        <a:sy n="400" d="100"/>
      </p:scale>
      <p:origin x="0" y="0"/>
    </p:cViewPr>
  </p:notesTextViewPr>
  <p:notesViewPr>
    <p:cSldViewPr snapToGrid="0">
      <p:cViewPr varScale="1">
        <p:scale>
          <a:sx n="122" d="100"/>
          <a:sy n="122" d="100"/>
        </p:scale>
        <p:origin x="331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49"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a" userId="886e6feb-8870-41e2-af4c-06ec8b6a7b37" providerId="ADAL" clId="{E45EADB1-5359-4670-A7DE-8BBAF1D4524A}"/>
    <pc:docChg chg="undo custSel addSld delSld modSld">
      <pc:chgData name="Claudia" userId="886e6feb-8870-41e2-af4c-06ec8b6a7b37" providerId="ADAL" clId="{E45EADB1-5359-4670-A7DE-8BBAF1D4524A}" dt="2022-09-28T20:46:46.424" v="343"/>
      <pc:docMkLst>
        <pc:docMk/>
      </pc:docMkLst>
      <pc:sldChg chg="addSp delSp modSp mod">
        <pc:chgData name="Claudia" userId="886e6feb-8870-41e2-af4c-06ec8b6a7b37" providerId="ADAL" clId="{E45EADB1-5359-4670-A7DE-8BBAF1D4524A}" dt="2022-09-28T19:57:10.969" v="123" actId="1036"/>
        <pc:sldMkLst>
          <pc:docMk/>
          <pc:sldMk cId="112335639" sldId="311"/>
        </pc:sldMkLst>
        <pc:spChg chg="add del mod">
          <ac:chgData name="Claudia" userId="886e6feb-8870-41e2-af4c-06ec8b6a7b37" providerId="ADAL" clId="{E45EADB1-5359-4670-A7DE-8BBAF1D4524A}" dt="2022-09-28T19:57:10.969" v="123" actId="1036"/>
          <ac:spMkLst>
            <pc:docMk/>
            <pc:sldMk cId="112335639" sldId="311"/>
            <ac:spMk id="5" creationId="{3C50B69B-242D-3479-FCD7-26780F168F5C}"/>
          </ac:spMkLst>
        </pc:spChg>
      </pc:sldChg>
      <pc:sldChg chg="modSp mod">
        <pc:chgData name="Claudia" userId="886e6feb-8870-41e2-af4c-06ec8b6a7b37" providerId="ADAL" clId="{E45EADB1-5359-4670-A7DE-8BBAF1D4524A}" dt="2022-09-28T20:13:16.139" v="127" actId="20577"/>
        <pc:sldMkLst>
          <pc:docMk/>
          <pc:sldMk cId="2922501427" sldId="314"/>
        </pc:sldMkLst>
        <pc:spChg chg="mod">
          <ac:chgData name="Claudia" userId="886e6feb-8870-41e2-af4c-06ec8b6a7b37" providerId="ADAL" clId="{E45EADB1-5359-4670-A7DE-8BBAF1D4524A}" dt="2022-09-28T20:13:16.139" v="127" actId="20577"/>
          <ac:spMkLst>
            <pc:docMk/>
            <pc:sldMk cId="2922501427" sldId="314"/>
            <ac:spMk id="3" creationId="{269A78E5-F414-4E18-6831-7DC25BED772C}"/>
          </ac:spMkLst>
        </pc:spChg>
      </pc:sldChg>
      <pc:sldChg chg="modSp mod">
        <pc:chgData name="Claudia" userId="886e6feb-8870-41e2-af4c-06ec8b6a7b37" providerId="ADAL" clId="{E45EADB1-5359-4670-A7DE-8BBAF1D4524A}" dt="2022-09-28T20:34:31.635" v="292" actId="20577"/>
        <pc:sldMkLst>
          <pc:docMk/>
          <pc:sldMk cId="1474896400" sldId="316"/>
        </pc:sldMkLst>
        <pc:spChg chg="mod">
          <ac:chgData name="Claudia" userId="886e6feb-8870-41e2-af4c-06ec8b6a7b37" providerId="ADAL" clId="{E45EADB1-5359-4670-A7DE-8BBAF1D4524A}" dt="2022-09-28T20:34:31.635" v="292" actId="20577"/>
          <ac:spMkLst>
            <pc:docMk/>
            <pc:sldMk cId="1474896400" sldId="316"/>
            <ac:spMk id="22" creationId="{1976125F-0AEA-74AD-21BA-8388C880F693}"/>
          </ac:spMkLst>
        </pc:spChg>
      </pc:sldChg>
      <pc:sldChg chg="modSp mod">
        <pc:chgData name="Claudia" userId="886e6feb-8870-41e2-af4c-06ec8b6a7b37" providerId="ADAL" clId="{E45EADB1-5359-4670-A7DE-8BBAF1D4524A}" dt="2022-09-28T20:34:20.667" v="279" actId="20577"/>
        <pc:sldMkLst>
          <pc:docMk/>
          <pc:sldMk cId="248122299" sldId="340"/>
        </pc:sldMkLst>
        <pc:spChg chg="mod ord">
          <ac:chgData name="Claudia" userId="886e6feb-8870-41e2-af4c-06ec8b6a7b37" providerId="ADAL" clId="{E45EADB1-5359-4670-A7DE-8BBAF1D4524A}" dt="2022-09-28T20:19:07.314" v="262" actId="1036"/>
          <ac:spMkLst>
            <pc:docMk/>
            <pc:sldMk cId="248122299" sldId="340"/>
            <ac:spMk id="4" creationId="{BC6402F0-B1CA-D1A5-58BF-75A8063693C9}"/>
          </ac:spMkLst>
        </pc:spChg>
        <pc:spChg chg="mod">
          <ac:chgData name="Claudia" userId="886e6feb-8870-41e2-af4c-06ec8b6a7b37" providerId="ADAL" clId="{E45EADB1-5359-4670-A7DE-8BBAF1D4524A}" dt="2022-09-28T20:17:28.260" v="230" actId="20577"/>
          <ac:spMkLst>
            <pc:docMk/>
            <pc:sldMk cId="248122299" sldId="340"/>
            <ac:spMk id="32" creationId="{4A6F7193-D7AF-98AB-131A-2ABCB35DE1C8}"/>
          </ac:spMkLst>
        </pc:spChg>
        <pc:spChg chg="mod">
          <ac:chgData name="Claudia" userId="886e6feb-8870-41e2-af4c-06ec8b6a7b37" providerId="ADAL" clId="{E45EADB1-5359-4670-A7DE-8BBAF1D4524A}" dt="2022-09-28T20:34:20.667" v="279" actId="20577"/>
          <ac:spMkLst>
            <pc:docMk/>
            <pc:sldMk cId="248122299" sldId="340"/>
            <ac:spMk id="33" creationId="{461D20FC-5013-FEBA-AA0F-EC0AB0103108}"/>
          </ac:spMkLst>
        </pc:spChg>
        <pc:picChg chg="mod">
          <ac:chgData name="Claudia" userId="886e6feb-8870-41e2-af4c-06ec8b6a7b37" providerId="ADAL" clId="{E45EADB1-5359-4670-A7DE-8BBAF1D4524A}" dt="2022-09-28T20:10:11.325" v="125" actId="1076"/>
          <ac:picMkLst>
            <pc:docMk/>
            <pc:sldMk cId="248122299" sldId="340"/>
            <ac:picMk id="5" creationId="{84BC0BCF-C8AA-FDC8-30F6-632021C57F3A}"/>
          </ac:picMkLst>
        </pc:picChg>
      </pc:sldChg>
      <pc:sldChg chg="addSp delSp modSp add del mod">
        <pc:chgData name="Claudia" userId="886e6feb-8870-41e2-af4c-06ec8b6a7b37" providerId="ADAL" clId="{E45EADB1-5359-4670-A7DE-8BBAF1D4524A}" dt="2022-09-28T20:44:26.814" v="294" actId="47"/>
        <pc:sldMkLst>
          <pc:docMk/>
          <pc:sldMk cId="1432782805" sldId="341"/>
        </pc:sldMkLst>
        <pc:spChg chg="mod">
          <ac:chgData name="Claudia" userId="886e6feb-8870-41e2-af4c-06ec8b6a7b37" providerId="ADAL" clId="{E45EADB1-5359-4670-A7DE-8BBAF1D4524A}" dt="2022-09-28T19:55:42.674" v="21" actId="20577"/>
          <ac:spMkLst>
            <pc:docMk/>
            <pc:sldMk cId="1432782805" sldId="341"/>
            <ac:spMk id="2" creationId="{718E2EBA-118F-4DA1-AC4E-FD20A9AEFE8B}"/>
          </ac:spMkLst>
        </pc:spChg>
        <pc:spChg chg="mod">
          <ac:chgData name="Claudia" userId="886e6feb-8870-41e2-af4c-06ec8b6a7b37" providerId="ADAL" clId="{E45EADB1-5359-4670-A7DE-8BBAF1D4524A}" dt="2022-09-28T19:57:32.638" v="124" actId="20577"/>
          <ac:spMkLst>
            <pc:docMk/>
            <pc:sldMk cId="1432782805" sldId="341"/>
            <ac:spMk id="3" creationId="{269A78E5-F414-4E18-6831-7DC25BED772C}"/>
          </ac:spMkLst>
        </pc:spChg>
        <pc:spChg chg="add del mod">
          <ac:chgData name="Claudia" userId="886e6feb-8870-41e2-af4c-06ec8b6a7b37" providerId="ADAL" clId="{E45EADB1-5359-4670-A7DE-8BBAF1D4524A}" dt="2022-09-28T19:55:49.902" v="23" actId="478"/>
          <ac:spMkLst>
            <pc:docMk/>
            <pc:sldMk cId="1432782805" sldId="341"/>
            <ac:spMk id="5" creationId="{D2508141-4F80-4FCD-B0F8-148AA3F221E1}"/>
          </ac:spMkLst>
        </pc:spChg>
        <pc:graphicFrameChg chg="del">
          <ac:chgData name="Claudia" userId="886e6feb-8870-41e2-af4c-06ec8b6a7b37" providerId="ADAL" clId="{E45EADB1-5359-4670-A7DE-8BBAF1D4524A}" dt="2022-09-28T19:55:47.858" v="22" actId="478"/>
          <ac:graphicFrameMkLst>
            <pc:docMk/>
            <pc:sldMk cId="1432782805" sldId="341"/>
            <ac:graphicFrameMk id="8" creationId="{F15AEEF4-A6EF-F8FC-DAAE-388C1A436B31}"/>
          </ac:graphicFrameMkLst>
        </pc:graphicFrameChg>
      </pc:sldChg>
      <pc:sldChg chg="modSp add mod">
        <pc:chgData name="Claudia" userId="886e6feb-8870-41e2-af4c-06ec8b6a7b37" providerId="ADAL" clId="{E45EADB1-5359-4670-A7DE-8BBAF1D4524A}" dt="2022-09-28T20:45:32.908" v="333" actId="313"/>
        <pc:sldMkLst>
          <pc:docMk/>
          <pc:sldMk cId="1273782032" sldId="342"/>
        </pc:sldMkLst>
        <pc:spChg chg="mod">
          <ac:chgData name="Claudia" userId="886e6feb-8870-41e2-af4c-06ec8b6a7b37" providerId="ADAL" clId="{E45EADB1-5359-4670-A7DE-8BBAF1D4524A}" dt="2022-09-28T20:44:50.260" v="297" actId="207"/>
          <ac:spMkLst>
            <pc:docMk/>
            <pc:sldMk cId="1273782032" sldId="342"/>
            <ac:spMk id="2" creationId="{5548AC04-31C4-11B4-1CDC-83C8C43A18BF}"/>
          </ac:spMkLst>
        </pc:spChg>
        <pc:graphicFrameChg chg="mod">
          <ac:chgData name="Claudia" userId="886e6feb-8870-41e2-af4c-06ec8b6a7b37" providerId="ADAL" clId="{E45EADB1-5359-4670-A7DE-8BBAF1D4524A}" dt="2022-09-28T20:45:32.908" v="333" actId="313"/>
          <ac:graphicFrameMkLst>
            <pc:docMk/>
            <pc:sldMk cId="1273782032" sldId="342"/>
            <ac:graphicFrameMk id="5" creationId="{2A839C91-F93A-0BB2-7DE4-6E3467BA48EB}"/>
          </ac:graphicFrameMkLst>
        </pc:graphicFrameChg>
      </pc:sldChg>
      <pc:sldChg chg="modSp add mod">
        <pc:chgData name="Claudia" userId="886e6feb-8870-41e2-af4c-06ec8b6a7b37" providerId="ADAL" clId="{E45EADB1-5359-4670-A7DE-8BBAF1D4524A}" dt="2022-09-28T20:46:14.945" v="342" actId="20577"/>
        <pc:sldMkLst>
          <pc:docMk/>
          <pc:sldMk cId="192150246" sldId="343"/>
        </pc:sldMkLst>
        <pc:spChg chg="mod">
          <ac:chgData name="Claudia" userId="886e6feb-8870-41e2-af4c-06ec8b6a7b37" providerId="ADAL" clId="{E45EADB1-5359-4670-A7DE-8BBAF1D4524A}" dt="2022-09-28T20:45:44.249" v="334" actId="20577"/>
          <ac:spMkLst>
            <pc:docMk/>
            <pc:sldMk cId="192150246" sldId="343"/>
            <ac:spMk id="2" creationId="{6F7A6B55-5F72-B2A9-0A7D-8B92815038C4}"/>
          </ac:spMkLst>
        </pc:spChg>
        <pc:graphicFrameChg chg="mod">
          <ac:chgData name="Claudia" userId="886e6feb-8870-41e2-af4c-06ec8b6a7b37" providerId="ADAL" clId="{E45EADB1-5359-4670-A7DE-8BBAF1D4524A}" dt="2022-09-28T20:46:14.945" v="342" actId="20577"/>
          <ac:graphicFrameMkLst>
            <pc:docMk/>
            <pc:sldMk cId="192150246" sldId="343"/>
            <ac:graphicFrameMk id="5" creationId="{D422715A-FB7B-67F6-82EF-C4272250786A}"/>
          </ac:graphicFrameMkLst>
        </pc:graphicFrameChg>
      </pc:sldChg>
      <pc:sldChg chg="add">
        <pc:chgData name="Claudia" userId="886e6feb-8870-41e2-af4c-06ec8b6a7b37" providerId="ADAL" clId="{E45EADB1-5359-4670-A7DE-8BBAF1D4524A}" dt="2022-09-28T20:44:23.598" v="293"/>
        <pc:sldMkLst>
          <pc:docMk/>
          <pc:sldMk cId="345342796" sldId="344"/>
        </pc:sldMkLst>
      </pc:sldChg>
      <pc:sldChg chg="add">
        <pc:chgData name="Claudia" userId="886e6feb-8870-41e2-af4c-06ec8b6a7b37" providerId="ADAL" clId="{E45EADB1-5359-4670-A7DE-8BBAF1D4524A}" dt="2022-09-28T20:46:46.424" v="343"/>
        <pc:sldMkLst>
          <pc:docMk/>
          <pc:sldMk cId="250663392" sldId="345"/>
        </pc:sldMkLst>
      </pc:sldChg>
    </pc:docChg>
  </pc:docChgLst>
  <pc:docChgLst>
    <pc:chgData name="Claudia" userId="886e6feb-8870-41e2-af4c-06ec8b6a7b37" providerId="ADAL" clId="{BE8F2A91-2D04-4577-8ABA-696CEF88A129}"/>
    <pc:docChg chg="undo custSel modSld">
      <pc:chgData name="Claudia" userId="886e6feb-8870-41e2-af4c-06ec8b6a7b37" providerId="ADAL" clId="{BE8F2A91-2D04-4577-8ABA-696CEF88A129}" dt="2022-10-03T21:06:39.879" v="8" actId="20577"/>
      <pc:docMkLst>
        <pc:docMk/>
      </pc:docMkLst>
      <pc:sldChg chg="modSp mod">
        <pc:chgData name="Claudia" userId="886e6feb-8870-41e2-af4c-06ec8b6a7b37" providerId="ADAL" clId="{BE8F2A91-2D04-4577-8ABA-696CEF88A129}" dt="2022-10-03T21:00:11.240" v="7"/>
        <pc:sldMkLst>
          <pc:docMk/>
          <pc:sldMk cId="3936733598" sldId="336"/>
        </pc:sldMkLst>
        <pc:cxnChg chg="mod">
          <ac:chgData name="Claudia" userId="886e6feb-8870-41e2-af4c-06ec8b6a7b37" providerId="ADAL" clId="{BE8F2A91-2D04-4577-8ABA-696CEF88A129}" dt="2022-10-03T21:00:04.135" v="6"/>
          <ac:cxnSpMkLst>
            <pc:docMk/>
            <pc:sldMk cId="3936733598" sldId="336"/>
            <ac:cxnSpMk id="7" creationId="{6B5AD04E-E774-C210-6EDC-97188854119A}"/>
          </ac:cxnSpMkLst>
        </pc:cxnChg>
        <pc:cxnChg chg="mod">
          <ac:chgData name="Claudia" userId="886e6feb-8870-41e2-af4c-06ec8b6a7b37" providerId="ADAL" clId="{BE8F2A91-2D04-4577-8ABA-696CEF88A129}" dt="2022-10-03T21:00:11.240" v="7"/>
          <ac:cxnSpMkLst>
            <pc:docMk/>
            <pc:sldMk cId="3936733598" sldId="336"/>
            <ac:cxnSpMk id="10" creationId="{BC2B0E9C-587F-24ED-2171-1BF05C4CDF65}"/>
          </ac:cxnSpMkLst>
        </pc:cxnChg>
      </pc:sldChg>
      <pc:sldChg chg="modSp">
        <pc:chgData name="Claudia" userId="886e6feb-8870-41e2-af4c-06ec8b6a7b37" providerId="ADAL" clId="{BE8F2A91-2D04-4577-8ABA-696CEF88A129}" dt="2022-10-03T18:22:34.863" v="3" actId="20577"/>
        <pc:sldMkLst>
          <pc:docMk/>
          <pc:sldMk cId="1273782032" sldId="342"/>
        </pc:sldMkLst>
        <pc:graphicFrameChg chg="mod">
          <ac:chgData name="Claudia" userId="886e6feb-8870-41e2-af4c-06ec8b6a7b37" providerId="ADAL" clId="{BE8F2A91-2D04-4577-8ABA-696CEF88A129}" dt="2022-10-03T18:22:34.863" v="3" actId="20577"/>
          <ac:graphicFrameMkLst>
            <pc:docMk/>
            <pc:sldMk cId="1273782032" sldId="342"/>
            <ac:graphicFrameMk id="5" creationId="{2A839C91-F93A-0BB2-7DE4-6E3467BA48EB}"/>
          </ac:graphicFrameMkLst>
        </pc:graphicFrameChg>
      </pc:sldChg>
      <pc:sldChg chg="modSp">
        <pc:chgData name="Claudia" userId="886e6feb-8870-41e2-af4c-06ec8b6a7b37" providerId="ADAL" clId="{BE8F2A91-2D04-4577-8ABA-696CEF88A129}" dt="2022-10-03T21:06:39.879" v="8" actId="20577"/>
        <pc:sldMkLst>
          <pc:docMk/>
          <pc:sldMk cId="250663392" sldId="345"/>
        </pc:sldMkLst>
        <pc:graphicFrameChg chg="mod">
          <ac:chgData name="Claudia" userId="886e6feb-8870-41e2-af4c-06ec8b6a7b37" providerId="ADAL" clId="{BE8F2A91-2D04-4577-8ABA-696CEF88A129}" dt="2022-10-03T21:06:39.879" v="8" actId="20577"/>
          <ac:graphicFrameMkLst>
            <pc:docMk/>
            <pc:sldMk cId="250663392" sldId="345"/>
            <ac:graphicFrameMk id="5" creationId="{AF7A98C6-6F17-85DF-C205-F28F82A1A9ED}"/>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Researcher</c:v>
                </c:pt>
              </c:strCache>
            </c:strRef>
          </c:tx>
          <c:spPr>
            <a:solidFill>
              <a:srgbClr val="65CA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General</c:formatCode>
                <c:ptCount val="1"/>
                <c:pt idx="0">
                  <c:v>290</c:v>
                </c:pt>
              </c:numCache>
            </c:numRef>
          </c:val>
          <c:extLst>
            <c:ext xmlns:c16="http://schemas.microsoft.com/office/drawing/2014/chart" uri="{C3380CC4-5D6E-409C-BE32-E72D297353CC}">
              <c16:uniqueId val="{00000000-525A-0048-8B75-FE1346144E80}"/>
            </c:ext>
          </c:extLst>
        </c:ser>
        <c:ser>
          <c:idx val="1"/>
          <c:order val="1"/>
          <c:tx>
            <c:strRef>
              <c:f>Sheet1!$C$1</c:f>
              <c:strCache>
                <c:ptCount val="1"/>
                <c:pt idx="0">
                  <c:v>TTO Staff</c:v>
                </c:pt>
              </c:strCache>
            </c:strRef>
          </c:tx>
          <c:spPr>
            <a:solidFill>
              <a:srgbClr val="0065D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General</c:formatCode>
                <c:ptCount val="1"/>
                <c:pt idx="0">
                  <c:v>246</c:v>
                </c:pt>
              </c:numCache>
            </c:numRef>
          </c:val>
          <c:extLst>
            <c:ext xmlns:c16="http://schemas.microsoft.com/office/drawing/2014/chart" uri="{C3380CC4-5D6E-409C-BE32-E72D297353CC}">
              <c16:uniqueId val="{00000001-525A-0048-8B75-FE1346144E80}"/>
            </c:ext>
          </c:extLst>
        </c:ser>
        <c:ser>
          <c:idx val="2"/>
          <c:order val="2"/>
          <c:tx>
            <c:strRef>
              <c:f>Sheet1!$D$1</c:f>
              <c:strCache>
                <c:ptCount val="1"/>
                <c:pt idx="0">
                  <c:v>TTO Head of unit</c:v>
                </c:pt>
              </c:strCache>
            </c:strRef>
          </c:tx>
          <c:spPr>
            <a:solidFill>
              <a:srgbClr val="00CAD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General</c:formatCode>
                <c:ptCount val="1"/>
                <c:pt idx="0">
                  <c:v>219</c:v>
                </c:pt>
              </c:numCache>
            </c:numRef>
          </c:val>
          <c:extLst>
            <c:ext xmlns:c16="http://schemas.microsoft.com/office/drawing/2014/chart" uri="{C3380CC4-5D6E-409C-BE32-E72D297353CC}">
              <c16:uniqueId val="{00000002-525A-0048-8B75-FE1346144E80}"/>
            </c:ext>
          </c:extLst>
        </c:ser>
        <c:dLbls>
          <c:showLegendKey val="0"/>
          <c:showVal val="0"/>
          <c:showCatName val="0"/>
          <c:showSerName val="0"/>
          <c:showPercent val="0"/>
          <c:showBubbleSize val="0"/>
        </c:dLbls>
        <c:gapWidth val="219"/>
        <c:overlap val="-27"/>
        <c:axId val="857120256"/>
        <c:axId val="857121088"/>
      </c:barChart>
      <c:catAx>
        <c:axId val="85712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57121088"/>
        <c:crosses val="autoZero"/>
        <c:auto val="1"/>
        <c:lblAlgn val="ctr"/>
        <c:lblOffset val="100"/>
        <c:noMultiLvlLbl val="0"/>
      </c:catAx>
      <c:valAx>
        <c:axId val="857121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57120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Researcher</c:v>
                </c:pt>
              </c:strCache>
            </c:strRef>
          </c:tx>
          <c:spPr>
            <a:solidFill>
              <a:srgbClr val="65CA00"/>
            </a:solidFill>
            <a:ln>
              <a:noFill/>
            </a:ln>
            <a:effectLst/>
          </c:spPr>
          <c:invertIfNegative val="0"/>
          <c:cat>
            <c:strRef>
              <c:f>Sheet1!$A$2:$A$3</c:f>
              <c:strCache>
                <c:ptCount val="2"/>
                <c:pt idx="0">
                  <c:v>TT is part of researcher's duties</c:v>
                </c:pt>
                <c:pt idx="1">
                  <c:v>TT increases quality of research</c:v>
                </c:pt>
              </c:strCache>
            </c:strRef>
          </c:cat>
          <c:val>
            <c:numRef>
              <c:f>Sheet1!$B$2:$B$3</c:f>
              <c:numCache>
                <c:formatCode>General</c:formatCode>
                <c:ptCount val="2"/>
                <c:pt idx="0">
                  <c:v>3.75</c:v>
                </c:pt>
                <c:pt idx="1">
                  <c:v>3.9</c:v>
                </c:pt>
              </c:numCache>
            </c:numRef>
          </c:val>
          <c:extLst>
            <c:ext xmlns:c16="http://schemas.microsoft.com/office/drawing/2014/chart" uri="{C3380CC4-5D6E-409C-BE32-E72D297353CC}">
              <c16:uniqueId val="{00000000-40B6-CC40-8EBF-7C6C60C5CEE8}"/>
            </c:ext>
          </c:extLst>
        </c:ser>
        <c:ser>
          <c:idx val="1"/>
          <c:order val="1"/>
          <c:tx>
            <c:strRef>
              <c:f>Sheet1!$C$1</c:f>
              <c:strCache>
                <c:ptCount val="1"/>
                <c:pt idx="0">
                  <c:v>TTO Staff</c:v>
                </c:pt>
              </c:strCache>
            </c:strRef>
          </c:tx>
          <c:spPr>
            <a:solidFill>
              <a:srgbClr val="0065DF"/>
            </a:solidFill>
            <a:ln>
              <a:noFill/>
            </a:ln>
            <a:effectLst/>
          </c:spPr>
          <c:invertIfNegative val="0"/>
          <c:cat>
            <c:strRef>
              <c:f>Sheet1!$A$2:$A$3</c:f>
              <c:strCache>
                <c:ptCount val="2"/>
                <c:pt idx="0">
                  <c:v>TT is part of researcher's duties</c:v>
                </c:pt>
                <c:pt idx="1">
                  <c:v>TT increases quality of research</c:v>
                </c:pt>
              </c:strCache>
            </c:strRef>
          </c:cat>
          <c:val>
            <c:numRef>
              <c:f>Sheet1!$C$2:$C$3</c:f>
              <c:numCache>
                <c:formatCode>General</c:formatCode>
                <c:ptCount val="2"/>
                <c:pt idx="0">
                  <c:v>3.7</c:v>
                </c:pt>
                <c:pt idx="1">
                  <c:v>4.25</c:v>
                </c:pt>
              </c:numCache>
            </c:numRef>
          </c:val>
          <c:extLst>
            <c:ext xmlns:c16="http://schemas.microsoft.com/office/drawing/2014/chart" uri="{C3380CC4-5D6E-409C-BE32-E72D297353CC}">
              <c16:uniqueId val="{00000001-40B6-CC40-8EBF-7C6C60C5CEE8}"/>
            </c:ext>
          </c:extLst>
        </c:ser>
        <c:ser>
          <c:idx val="2"/>
          <c:order val="2"/>
          <c:tx>
            <c:strRef>
              <c:f>Sheet1!$D$1</c:f>
              <c:strCache>
                <c:ptCount val="1"/>
                <c:pt idx="0">
                  <c:v>TTO Head of unit</c:v>
                </c:pt>
              </c:strCache>
            </c:strRef>
          </c:tx>
          <c:spPr>
            <a:solidFill>
              <a:srgbClr val="00CADF"/>
            </a:solidFill>
            <a:ln>
              <a:noFill/>
            </a:ln>
            <a:effectLst/>
          </c:spPr>
          <c:invertIfNegative val="0"/>
          <c:cat>
            <c:strRef>
              <c:f>Sheet1!$A$2:$A$3</c:f>
              <c:strCache>
                <c:ptCount val="2"/>
                <c:pt idx="0">
                  <c:v>TT is part of researcher's duties</c:v>
                </c:pt>
                <c:pt idx="1">
                  <c:v>TT increases quality of research</c:v>
                </c:pt>
              </c:strCache>
            </c:strRef>
          </c:cat>
          <c:val>
            <c:numRef>
              <c:f>Sheet1!$D$2:$D$3</c:f>
              <c:numCache>
                <c:formatCode>General</c:formatCode>
                <c:ptCount val="2"/>
                <c:pt idx="0">
                  <c:v>3.8</c:v>
                </c:pt>
                <c:pt idx="1">
                  <c:v>4.3</c:v>
                </c:pt>
              </c:numCache>
            </c:numRef>
          </c:val>
          <c:extLst>
            <c:ext xmlns:c16="http://schemas.microsoft.com/office/drawing/2014/chart" uri="{C3380CC4-5D6E-409C-BE32-E72D297353CC}">
              <c16:uniqueId val="{00000002-40B6-CC40-8EBF-7C6C60C5CEE8}"/>
            </c:ext>
          </c:extLst>
        </c:ser>
        <c:dLbls>
          <c:showLegendKey val="0"/>
          <c:showVal val="0"/>
          <c:showCatName val="0"/>
          <c:showSerName val="0"/>
          <c:showPercent val="0"/>
          <c:showBubbleSize val="0"/>
        </c:dLbls>
        <c:gapWidth val="219"/>
        <c:overlap val="-27"/>
        <c:axId val="857120256"/>
        <c:axId val="857121088"/>
      </c:barChart>
      <c:catAx>
        <c:axId val="85712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57121088"/>
        <c:crosses val="autoZero"/>
        <c:auto val="1"/>
        <c:lblAlgn val="ctr"/>
        <c:lblOffset val="100"/>
        <c:noMultiLvlLbl val="0"/>
      </c:catAx>
      <c:valAx>
        <c:axId val="857121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57120256"/>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Women</c:v>
                </c:pt>
              </c:strCache>
            </c:strRef>
          </c:tx>
          <c:spPr>
            <a:solidFill>
              <a:srgbClr val="0065DF"/>
            </a:solidFill>
            <a:ln>
              <a:noFill/>
            </a:ln>
            <a:effectLst/>
          </c:spPr>
          <c:invertIfNegative val="0"/>
          <c:cat>
            <c:strRef>
              <c:f>Sheet1!$A$2:$A$4</c:f>
              <c:strCache>
                <c:ptCount val="3"/>
                <c:pt idx="0">
                  <c:v>Research validity</c:v>
                </c:pt>
                <c:pt idx="1">
                  <c:v>Promotions</c:v>
                </c:pt>
                <c:pt idx="2">
                  <c:v>Recognition</c:v>
                </c:pt>
              </c:strCache>
            </c:strRef>
          </c:cat>
          <c:val>
            <c:numRef>
              <c:f>Sheet1!$B$2:$B$4</c:f>
              <c:numCache>
                <c:formatCode>General</c:formatCode>
                <c:ptCount val="3"/>
                <c:pt idx="0">
                  <c:v>4.25</c:v>
                </c:pt>
                <c:pt idx="1">
                  <c:v>2.95</c:v>
                </c:pt>
                <c:pt idx="2">
                  <c:v>3.65</c:v>
                </c:pt>
              </c:numCache>
            </c:numRef>
          </c:val>
          <c:extLst>
            <c:ext xmlns:c16="http://schemas.microsoft.com/office/drawing/2014/chart" uri="{C3380CC4-5D6E-409C-BE32-E72D297353CC}">
              <c16:uniqueId val="{00000000-55ED-3743-805D-356074B02CBB}"/>
            </c:ext>
          </c:extLst>
        </c:ser>
        <c:ser>
          <c:idx val="1"/>
          <c:order val="1"/>
          <c:tx>
            <c:strRef>
              <c:f>Sheet1!$C$1</c:f>
              <c:strCache>
                <c:ptCount val="1"/>
                <c:pt idx="0">
                  <c:v>Men</c:v>
                </c:pt>
              </c:strCache>
            </c:strRef>
          </c:tx>
          <c:spPr>
            <a:solidFill>
              <a:srgbClr val="65CA00"/>
            </a:solidFill>
            <a:ln>
              <a:noFill/>
            </a:ln>
            <a:effectLst/>
          </c:spPr>
          <c:invertIfNegative val="0"/>
          <c:cat>
            <c:strRef>
              <c:f>Sheet1!$A$2:$A$4</c:f>
              <c:strCache>
                <c:ptCount val="3"/>
                <c:pt idx="0">
                  <c:v>Research validity</c:v>
                </c:pt>
                <c:pt idx="1">
                  <c:v>Promotions</c:v>
                </c:pt>
                <c:pt idx="2">
                  <c:v>Recognition</c:v>
                </c:pt>
              </c:strCache>
            </c:strRef>
          </c:cat>
          <c:val>
            <c:numRef>
              <c:f>Sheet1!$C$2:$C$4</c:f>
              <c:numCache>
                <c:formatCode>General</c:formatCode>
                <c:ptCount val="3"/>
                <c:pt idx="0">
                  <c:v>3.75</c:v>
                </c:pt>
                <c:pt idx="1">
                  <c:v>2.2999999999999998</c:v>
                </c:pt>
                <c:pt idx="2">
                  <c:v>3.1</c:v>
                </c:pt>
              </c:numCache>
            </c:numRef>
          </c:val>
          <c:extLst>
            <c:ext xmlns:c16="http://schemas.microsoft.com/office/drawing/2014/chart" uri="{C3380CC4-5D6E-409C-BE32-E72D297353CC}">
              <c16:uniqueId val="{00000001-55ED-3743-805D-356074B02CBB}"/>
            </c:ext>
          </c:extLst>
        </c:ser>
        <c:dLbls>
          <c:showLegendKey val="0"/>
          <c:showVal val="0"/>
          <c:showCatName val="0"/>
          <c:showSerName val="0"/>
          <c:showPercent val="0"/>
          <c:showBubbleSize val="0"/>
        </c:dLbls>
        <c:gapWidth val="219"/>
        <c:axId val="857120256"/>
        <c:axId val="857121088"/>
      </c:barChart>
      <c:catAx>
        <c:axId val="8571202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57121088"/>
        <c:crosses val="autoZero"/>
        <c:auto val="1"/>
        <c:lblAlgn val="ctr"/>
        <c:lblOffset val="100"/>
        <c:noMultiLvlLbl val="0"/>
      </c:catAx>
      <c:valAx>
        <c:axId val="8571210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57120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Younger / Fixed-term contract</c:v>
                </c:pt>
              </c:strCache>
            </c:strRef>
          </c:tx>
          <c:spPr>
            <a:solidFill>
              <a:srgbClr val="0065DF"/>
            </a:solidFill>
            <a:ln>
              <a:noFill/>
            </a:ln>
            <a:effectLst/>
          </c:spPr>
          <c:invertIfNegative val="0"/>
          <c:cat>
            <c:strRef>
              <c:f>Sheet1!$A$2:$A$7</c:f>
              <c:strCache>
                <c:ptCount val="6"/>
                <c:pt idx="0">
                  <c:v>Industry trends</c:v>
                </c:pt>
                <c:pt idx="1">
                  <c:v>Network with industry</c:v>
                </c:pt>
                <c:pt idx="2">
                  <c:v>Promotions</c:v>
                </c:pt>
                <c:pt idx="3">
                  <c:v>Monetary rewards</c:v>
                </c:pt>
                <c:pt idx="4">
                  <c:v>Different career</c:v>
                </c:pt>
                <c:pt idx="5">
                  <c:v>Recognition</c:v>
                </c:pt>
              </c:strCache>
            </c:strRef>
          </c:cat>
          <c:val>
            <c:numRef>
              <c:f>Sheet1!$B$2:$B$7</c:f>
              <c:numCache>
                <c:formatCode>General</c:formatCode>
                <c:ptCount val="6"/>
                <c:pt idx="0">
                  <c:v>3.6</c:v>
                </c:pt>
                <c:pt idx="1">
                  <c:v>3.95</c:v>
                </c:pt>
                <c:pt idx="2">
                  <c:v>2.6</c:v>
                </c:pt>
                <c:pt idx="3">
                  <c:v>2.75</c:v>
                </c:pt>
                <c:pt idx="4">
                  <c:v>2.95</c:v>
                </c:pt>
                <c:pt idx="5">
                  <c:v>3.7</c:v>
                </c:pt>
              </c:numCache>
            </c:numRef>
          </c:val>
          <c:extLst>
            <c:ext xmlns:c16="http://schemas.microsoft.com/office/drawing/2014/chart" uri="{C3380CC4-5D6E-409C-BE32-E72D297353CC}">
              <c16:uniqueId val="{00000000-55ED-3743-805D-356074B02CBB}"/>
            </c:ext>
          </c:extLst>
        </c:ser>
        <c:ser>
          <c:idx val="1"/>
          <c:order val="1"/>
          <c:tx>
            <c:strRef>
              <c:f>Sheet1!$C$1</c:f>
              <c:strCache>
                <c:ptCount val="1"/>
                <c:pt idx="0">
                  <c:v>Older/Permanent Contract</c:v>
                </c:pt>
              </c:strCache>
            </c:strRef>
          </c:tx>
          <c:spPr>
            <a:solidFill>
              <a:srgbClr val="65CA00"/>
            </a:solidFill>
            <a:ln>
              <a:noFill/>
            </a:ln>
            <a:effectLst/>
          </c:spPr>
          <c:invertIfNegative val="0"/>
          <c:cat>
            <c:strRef>
              <c:f>Sheet1!$A$2:$A$7</c:f>
              <c:strCache>
                <c:ptCount val="6"/>
                <c:pt idx="0">
                  <c:v>Industry trends</c:v>
                </c:pt>
                <c:pt idx="1">
                  <c:v>Network with industry</c:v>
                </c:pt>
                <c:pt idx="2">
                  <c:v>Promotions</c:v>
                </c:pt>
                <c:pt idx="3">
                  <c:v>Monetary rewards</c:v>
                </c:pt>
                <c:pt idx="4">
                  <c:v>Different career</c:v>
                </c:pt>
                <c:pt idx="5">
                  <c:v>Recognition</c:v>
                </c:pt>
              </c:strCache>
            </c:strRef>
          </c:cat>
          <c:val>
            <c:numRef>
              <c:f>Sheet1!$C$2:$C$7</c:f>
              <c:numCache>
                <c:formatCode>General</c:formatCode>
                <c:ptCount val="6"/>
                <c:pt idx="0">
                  <c:v>3.15</c:v>
                </c:pt>
                <c:pt idx="1">
                  <c:v>3.45</c:v>
                </c:pt>
                <c:pt idx="2">
                  <c:v>2.4500000000000002</c:v>
                </c:pt>
                <c:pt idx="3">
                  <c:v>2.4500000000000002</c:v>
                </c:pt>
                <c:pt idx="4">
                  <c:v>2.25</c:v>
                </c:pt>
                <c:pt idx="5">
                  <c:v>3.1</c:v>
                </c:pt>
              </c:numCache>
            </c:numRef>
          </c:val>
          <c:extLst>
            <c:ext xmlns:c16="http://schemas.microsoft.com/office/drawing/2014/chart" uri="{C3380CC4-5D6E-409C-BE32-E72D297353CC}">
              <c16:uniqueId val="{00000001-55ED-3743-805D-356074B02CBB}"/>
            </c:ext>
          </c:extLst>
        </c:ser>
        <c:dLbls>
          <c:showLegendKey val="0"/>
          <c:showVal val="0"/>
          <c:showCatName val="0"/>
          <c:showSerName val="0"/>
          <c:showPercent val="0"/>
          <c:showBubbleSize val="0"/>
        </c:dLbls>
        <c:gapWidth val="219"/>
        <c:axId val="857120256"/>
        <c:axId val="857121088"/>
      </c:barChart>
      <c:catAx>
        <c:axId val="8571202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57121088"/>
        <c:crosses val="autoZero"/>
        <c:auto val="1"/>
        <c:lblAlgn val="ctr"/>
        <c:lblOffset val="100"/>
        <c:noMultiLvlLbl val="0"/>
      </c:catAx>
      <c:valAx>
        <c:axId val="8571210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57120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svg"/><Relationship Id="rId1" Type="http://schemas.openxmlformats.org/officeDocument/2006/relationships/image" Target="../media/image20.png"/><Relationship Id="rId6" Type="http://schemas.openxmlformats.org/officeDocument/2006/relationships/image" Target="../media/image16.svg"/><Relationship Id="rId5" Type="http://schemas.openxmlformats.org/officeDocument/2006/relationships/image" Target="../media/image22.png"/><Relationship Id="rId4" Type="http://schemas.openxmlformats.org/officeDocument/2006/relationships/image" Target="../media/image14.svg"/></Relationships>
</file>

<file path=ppt/diagrams/_rels/data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s>
</file>

<file path=ppt/diagrams/_rels/data4.xml.rels><?xml version="1.0" encoding="UTF-8" standalone="yes"?>
<Relationships xmlns="http://schemas.openxmlformats.org/package/2006/relationships"><Relationship Id="rId1" Type="http://schemas.openxmlformats.org/officeDocument/2006/relationships/image" Target="../media/image15.jpg"/></Relationships>
</file>

<file path=ppt/diagrams/_rels/data5.xml.rels><?xml version="1.0" encoding="UTF-8" standalone="yes"?>
<Relationships xmlns="http://schemas.openxmlformats.org/package/2006/relationships"><Relationship Id="rId1" Type="http://schemas.openxmlformats.org/officeDocument/2006/relationships/image" Target="../media/image16.jpg"/></Relationships>
</file>

<file path=ppt/diagrams/_rels/data6.xml.rels><?xml version="1.0" encoding="UTF-8" standalone="yes"?>
<Relationships xmlns="http://schemas.openxmlformats.org/package/2006/relationships"><Relationship Id="rId1" Type="http://schemas.openxmlformats.org/officeDocument/2006/relationships/image" Target="../media/image17.png"/></Relationships>
</file>

<file path=ppt/diagrams/_rels/data7.xml.rels><?xml version="1.0" encoding="UTF-8" standalone="yes"?>
<Relationships xmlns="http://schemas.openxmlformats.org/package/2006/relationships"><Relationship Id="rId1" Type="http://schemas.openxmlformats.org/officeDocument/2006/relationships/image" Target="../media/image18.png"/></Relationships>
</file>

<file path=ppt/diagrams/_rels/data8.xml.rels><?xml version="1.0" encoding="UTF-8" standalone="yes"?>
<Relationships xmlns="http://schemas.openxmlformats.org/package/2006/relationships"><Relationship Id="rId1" Type="http://schemas.openxmlformats.org/officeDocument/2006/relationships/image" Target="../media/image12.jpg"/></Relationships>
</file>

<file path=ppt/diagrams/_rels/drawing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svg"/><Relationship Id="rId1" Type="http://schemas.openxmlformats.org/officeDocument/2006/relationships/image" Target="../media/image20.png"/><Relationship Id="rId6" Type="http://schemas.openxmlformats.org/officeDocument/2006/relationships/image" Target="../media/image16.svg"/><Relationship Id="rId5" Type="http://schemas.openxmlformats.org/officeDocument/2006/relationships/image" Target="../media/image22.png"/><Relationship Id="rId4" Type="http://schemas.openxmlformats.org/officeDocument/2006/relationships/image" Target="../media/image1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s>
</file>

<file path=ppt/diagrams/_rels/drawing4.xml.rels><?xml version="1.0" encoding="UTF-8" standalone="yes"?>
<Relationships xmlns="http://schemas.openxmlformats.org/package/2006/relationships"><Relationship Id="rId1" Type="http://schemas.openxmlformats.org/officeDocument/2006/relationships/image" Target="../media/image15.jpg"/></Relationships>
</file>

<file path=ppt/diagrams/_rels/drawing5.xml.rels><?xml version="1.0" encoding="UTF-8" standalone="yes"?>
<Relationships xmlns="http://schemas.openxmlformats.org/package/2006/relationships"><Relationship Id="rId1" Type="http://schemas.openxmlformats.org/officeDocument/2006/relationships/image" Target="../media/image16.jpg"/></Relationships>
</file>

<file path=ppt/diagrams/_rels/drawing6.xml.rels><?xml version="1.0" encoding="UTF-8" standalone="yes"?>
<Relationships xmlns="http://schemas.openxmlformats.org/package/2006/relationships"><Relationship Id="rId1" Type="http://schemas.openxmlformats.org/officeDocument/2006/relationships/image" Target="../media/image17.png"/></Relationships>
</file>

<file path=ppt/diagrams/_rels/drawing7.xml.rels><?xml version="1.0" encoding="UTF-8" standalone="yes"?>
<Relationships xmlns="http://schemas.openxmlformats.org/package/2006/relationships"><Relationship Id="rId1" Type="http://schemas.openxmlformats.org/officeDocument/2006/relationships/image" Target="../media/image18.png"/></Relationships>
</file>

<file path=ppt/diagrams/_rels/drawing8.xml.rels><?xml version="1.0" encoding="UTF-8" standalone="yes"?>
<Relationships xmlns="http://schemas.openxmlformats.org/package/2006/relationships"><Relationship Id="rId1" Type="http://schemas.openxmlformats.org/officeDocument/2006/relationships/image" Target="../media/image12.jp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862510-75EE-4280-AAE5-B7DB84D1A24A}"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F76F90CD-DD07-4E96-8EB7-BAE099FCB7D6}">
      <dgm:prSet/>
      <dgm:spPr/>
      <dgm:t>
        <a:bodyPr/>
        <a:lstStyle/>
        <a:p>
          <a:r>
            <a:rPr lang="en-US" dirty="0"/>
            <a:t>One of the impediments for TT and commercialization is the limited number of incentives for researchers and TTO staff</a:t>
          </a:r>
        </a:p>
      </dgm:t>
    </dgm:pt>
    <dgm:pt modelId="{484DFBB3-9D47-4395-9D41-50F7BE536EC0}" type="parTrans" cxnId="{B52DE5C4-4F31-4AC8-BFDF-7D278EBD6EFC}">
      <dgm:prSet/>
      <dgm:spPr/>
      <dgm:t>
        <a:bodyPr/>
        <a:lstStyle/>
        <a:p>
          <a:endParaRPr lang="en-US"/>
        </a:p>
      </dgm:t>
    </dgm:pt>
    <dgm:pt modelId="{20393A62-6F8F-4F77-8D96-6881C0450D07}" type="sibTrans" cxnId="{B52DE5C4-4F31-4AC8-BFDF-7D278EBD6EFC}">
      <dgm:prSet/>
      <dgm:spPr/>
      <dgm:t>
        <a:bodyPr/>
        <a:lstStyle/>
        <a:p>
          <a:endParaRPr lang="en-US"/>
        </a:p>
      </dgm:t>
    </dgm:pt>
    <dgm:pt modelId="{3D2BBD2A-1AEB-4586-A54D-B4FE1C5250E6}">
      <dgm:prSet/>
      <dgm:spPr/>
      <dgm:t>
        <a:bodyPr/>
        <a:lstStyle/>
        <a:p>
          <a:r>
            <a:rPr lang="en-US" dirty="0"/>
            <a:t>A </a:t>
          </a:r>
          <a:r>
            <a:rPr lang="en-US" b="1" dirty="0"/>
            <a:t>survey</a:t>
          </a:r>
          <a:r>
            <a:rPr lang="en-US" dirty="0"/>
            <a:t> was designed and administered to provide support data to the Guide</a:t>
          </a:r>
        </a:p>
      </dgm:t>
    </dgm:pt>
    <dgm:pt modelId="{A023E094-B753-40DC-A4AF-498AC27F548D}" type="parTrans" cxnId="{17248830-8016-4835-B070-2B2A474D43B2}">
      <dgm:prSet/>
      <dgm:spPr/>
      <dgm:t>
        <a:bodyPr/>
        <a:lstStyle/>
        <a:p>
          <a:endParaRPr lang="en-US"/>
        </a:p>
      </dgm:t>
    </dgm:pt>
    <dgm:pt modelId="{2C73955D-7A68-4CC7-AE2A-FE2F63624775}" type="sibTrans" cxnId="{17248830-8016-4835-B070-2B2A474D43B2}">
      <dgm:prSet/>
      <dgm:spPr/>
      <dgm:t>
        <a:bodyPr/>
        <a:lstStyle/>
        <a:p>
          <a:endParaRPr lang="en-US"/>
        </a:p>
      </dgm:t>
    </dgm:pt>
    <dgm:pt modelId="{F8EE35AF-4D0A-D048-AACF-C33F4ACAF36A}">
      <dgm:prSet/>
      <dgm:spPr/>
      <dgm:t>
        <a:bodyPr/>
        <a:lstStyle/>
        <a:p>
          <a:r>
            <a:rPr lang="en-US" dirty="0"/>
            <a:t>WIPO produced the Guide</a:t>
          </a:r>
          <a:r>
            <a:rPr lang="en-US" b="1" dirty="0"/>
            <a:t> </a:t>
          </a:r>
          <a:r>
            <a:rPr lang="en-US" dirty="0"/>
            <a:t>“</a:t>
          </a:r>
          <a:r>
            <a:rPr lang="en-US" b="1" dirty="0"/>
            <a:t>Incentives in Technology Transfer –  How to Encourage, Recognize and Reward Faculty Researchers and TTO Staff</a:t>
          </a:r>
          <a:r>
            <a:rPr lang="en-US" dirty="0"/>
            <a:t>” </a:t>
          </a:r>
        </a:p>
      </dgm:t>
    </dgm:pt>
    <dgm:pt modelId="{F7FB598F-48B4-094F-BFEC-CEBDB00DEB52}" type="parTrans" cxnId="{4A66AC8F-5DEC-E64F-BFC3-08E6EB1157CE}">
      <dgm:prSet/>
      <dgm:spPr/>
      <dgm:t>
        <a:bodyPr/>
        <a:lstStyle/>
        <a:p>
          <a:endParaRPr lang="en-GB"/>
        </a:p>
      </dgm:t>
    </dgm:pt>
    <dgm:pt modelId="{E0C66B0D-4476-0C48-9965-5AE8D00CEB35}" type="sibTrans" cxnId="{4A66AC8F-5DEC-E64F-BFC3-08E6EB1157CE}">
      <dgm:prSet/>
      <dgm:spPr/>
      <dgm:t>
        <a:bodyPr/>
        <a:lstStyle/>
        <a:p>
          <a:endParaRPr lang="en-GB"/>
        </a:p>
      </dgm:t>
    </dgm:pt>
    <dgm:pt modelId="{5CCD9319-2F2C-584D-9BDA-3E775DBA747E}" type="pres">
      <dgm:prSet presAssocID="{27862510-75EE-4280-AAE5-B7DB84D1A24A}" presName="hierChild1" presStyleCnt="0">
        <dgm:presLayoutVars>
          <dgm:chPref val="1"/>
          <dgm:dir/>
          <dgm:animOne val="branch"/>
          <dgm:animLvl val="lvl"/>
          <dgm:resizeHandles/>
        </dgm:presLayoutVars>
      </dgm:prSet>
      <dgm:spPr/>
      <dgm:t>
        <a:bodyPr/>
        <a:lstStyle/>
        <a:p>
          <a:endParaRPr lang="en-US"/>
        </a:p>
      </dgm:t>
    </dgm:pt>
    <dgm:pt modelId="{0A728314-FAF2-A940-8AB0-5FAD1596F020}" type="pres">
      <dgm:prSet presAssocID="{F76F90CD-DD07-4E96-8EB7-BAE099FCB7D6}" presName="hierRoot1" presStyleCnt="0"/>
      <dgm:spPr/>
    </dgm:pt>
    <dgm:pt modelId="{CFC999F4-032A-6D43-B839-C1FE5B597B79}" type="pres">
      <dgm:prSet presAssocID="{F76F90CD-DD07-4E96-8EB7-BAE099FCB7D6}" presName="composite" presStyleCnt="0"/>
      <dgm:spPr/>
    </dgm:pt>
    <dgm:pt modelId="{0ACB0C96-7AFC-7A44-A6A7-984BEE323F04}" type="pres">
      <dgm:prSet presAssocID="{F76F90CD-DD07-4E96-8EB7-BAE099FCB7D6}" presName="background" presStyleLbl="node0" presStyleIdx="0" presStyleCnt="3"/>
      <dgm:spPr/>
    </dgm:pt>
    <dgm:pt modelId="{FFC3E843-7CA1-884C-887D-2536F2D80214}" type="pres">
      <dgm:prSet presAssocID="{F76F90CD-DD07-4E96-8EB7-BAE099FCB7D6}" presName="text" presStyleLbl="fgAcc0" presStyleIdx="0" presStyleCnt="3">
        <dgm:presLayoutVars>
          <dgm:chPref val="3"/>
        </dgm:presLayoutVars>
      </dgm:prSet>
      <dgm:spPr/>
      <dgm:t>
        <a:bodyPr/>
        <a:lstStyle/>
        <a:p>
          <a:endParaRPr lang="en-US"/>
        </a:p>
      </dgm:t>
    </dgm:pt>
    <dgm:pt modelId="{6FE823F8-ABF8-C64A-92FF-FF4193D3FF45}" type="pres">
      <dgm:prSet presAssocID="{F76F90CD-DD07-4E96-8EB7-BAE099FCB7D6}" presName="hierChild2" presStyleCnt="0"/>
      <dgm:spPr/>
    </dgm:pt>
    <dgm:pt modelId="{B4E41600-8E49-A944-A89A-9A637ED5019B}" type="pres">
      <dgm:prSet presAssocID="{F8EE35AF-4D0A-D048-AACF-C33F4ACAF36A}" presName="hierRoot1" presStyleCnt="0"/>
      <dgm:spPr/>
    </dgm:pt>
    <dgm:pt modelId="{4514AF11-9C34-0940-A95B-65391A09F21B}" type="pres">
      <dgm:prSet presAssocID="{F8EE35AF-4D0A-D048-AACF-C33F4ACAF36A}" presName="composite" presStyleCnt="0"/>
      <dgm:spPr/>
    </dgm:pt>
    <dgm:pt modelId="{27CE79B2-13C4-324A-85A4-248017B56A6F}" type="pres">
      <dgm:prSet presAssocID="{F8EE35AF-4D0A-D048-AACF-C33F4ACAF36A}" presName="background" presStyleLbl="node0" presStyleIdx="1" presStyleCnt="3"/>
      <dgm:spPr/>
    </dgm:pt>
    <dgm:pt modelId="{709A771B-0D6D-0B4E-AD18-39851B93CFB1}" type="pres">
      <dgm:prSet presAssocID="{F8EE35AF-4D0A-D048-AACF-C33F4ACAF36A}" presName="text" presStyleLbl="fgAcc0" presStyleIdx="1" presStyleCnt="3">
        <dgm:presLayoutVars>
          <dgm:chPref val="3"/>
        </dgm:presLayoutVars>
      </dgm:prSet>
      <dgm:spPr/>
      <dgm:t>
        <a:bodyPr/>
        <a:lstStyle/>
        <a:p>
          <a:endParaRPr lang="en-US"/>
        </a:p>
      </dgm:t>
    </dgm:pt>
    <dgm:pt modelId="{145EEDFA-EBC2-344F-8743-7948BD961C15}" type="pres">
      <dgm:prSet presAssocID="{F8EE35AF-4D0A-D048-AACF-C33F4ACAF36A}" presName="hierChild2" presStyleCnt="0"/>
      <dgm:spPr/>
    </dgm:pt>
    <dgm:pt modelId="{858266A7-69E6-174F-80DF-D409AC38E852}" type="pres">
      <dgm:prSet presAssocID="{3D2BBD2A-1AEB-4586-A54D-B4FE1C5250E6}" presName="hierRoot1" presStyleCnt="0"/>
      <dgm:spPr/>
    </dgm:pt>
    <dgm:pt modelId="{84D4E78C-DC4F-3F40-9BB6-780237A900A1}" type="pres">
      <dgm:prSet presAssocID="{3D2BBD2A-1AEB-4586-A54D-B4FE1C5250E6}" presName="composite" presStyleCnt="0"/>
      <dgm:spPr/>
    </dgm:pt>
    <dgm:pt modelId="{510FE179-E607-B24E-AB16-FADBEBB5583B}" type="pres">
      <dgm:prSet presAssocID="{3D2BBD2A-1AEB-4586-A54D-B4FE1C5250E6}" presName="background" presStyleLbl="node0" presStyleIdx="2" presStyleCnt="3"/>
      <dgm:spPr/>
    </dgm:pt>
    <dgm:pt modelId="{A18911F5-B118-9441-9028-FA33AC125D3F}" type="pres">
      <dgm:prSet presAssocID="{3D2BBD2A-1AEB-4586-A54D-B4FE1C5250E6}" presName="text" presStyleLbl="fgAcc0" presStyleIdx="2" presStyleCnt="3">
        <dgm:presLayoutVars>
          <dgm:chPref val="3"/>
        </dgm:presLayoutVars>
      </dgm:prSet>
      <dgm:spPr/>
      <dgm:t>
        <a:bodyPr/>
        <a:lstStyle/>
        <a:p>
          <a:endParaRPr lang="en-US"/>
        </a:p>
      </dgm:t>
    </dgm:pt>
    <dgm:pt modelId="{E3FC5D3E-2C14-4642-B37D-6FC85533BE9F}" type="pres">
      <dgm:prSet presAssocID="{3D2BBD2A-1AEB-4586-A54D-B4FE1C5250E6}" presName="hierChild2" presStyleCnt="0"/>
      <dgm:spPr/>
    </dgm:pt>
  </dgm:ptLst>
  <dgm:cxnLst>
    <dgm:cxn modelId="{4A66AC8F-5DEC-E64F-BFC3-08E6EB1157CE}" srcId="{27862510-75EE-4280-AAE5-B7DB84D1A24A}" destId="{F8EE35AF-4D0A-D048-AACF-C33F4ACAF36A}" srcOrd="1" destOrd="0" parTransId="{F7FB598F-48B4-094F-BFEC-CEBDB00DEB52}" sibTransId="{E0C66B0D-4476-0C48-9965-5AE8D00CEB35}"/>
    <dgm:cxn modelId="{2850FBD1-5F6B-FD43-A83F-897B64EB6017}" type="presOf" srcId="{3D2BBD2A-1AEB-4586-A54D-B4FE1C5250E6}" destId="{A18911F5-B118-9441-9028-FA33AC125D3F}" srcOrd="0" destOrd="0" presId="urn:microsoft.com/office/officeart/2005/8/layout/hierarchy1"/>
    <dgm:cxn modelId="{1B2F320D-ADE1-2E46-A9FE-BF5FDA3CAC1D}" type="presOf" srcId="{27862510-75EE-4280-AAE5-B7DB84D1A24A}" destId="{5CCD9319-2F2C-584D-9BDA-3E775DBA747E}" srcOrd="0" destOrd="0" presId="urn:microsoft.com/office/officeart/2005/8/layout/hierarchy1"/>
    <dgm:cxn modelId="{B52DE5C4-4F31-4AC8-BFDF-7D278EBD6EFC}" srcId="{27862510-75EE-4280-AAE5-B7DB84D1A24A}" destId="{F76F90CD-DD07-4E96-8EB7-BAE099FCB7D6}" srcOrd="0" destOrd="0" parTransId="{484DFBB3-9D47-4395-9D41-50F7BE536EC0}" sibTransId="{20393A62-6F8F-4F77-8D96-6881C0450D07}"/>
    <dgm:cxn modelId="{C157FDBD-0040-4D4F-9187-7B1A8ADA5EF7}" type="presOf" srcId="{F76F90CD-DD07-4E96-8EB7-BAE099FCB7D6}" destId="{FFC3E843-7CA1-884C-887D-2536F2D80214}" srcOrd="0" destOrd="0" presId="urn:microsoft.com/office/officeart/2005/8/layout/hierarchy1"/>
    <dgm:cxn modelId="{996CE0C9-9BCE-D34F-9299-2570A7ED660C}" type="presOf" srcId="{F8EE35AF-4D0A-D048-AACF-C33F4ACAF36A}" destId="{709A771B-0D6D-0B4E-AD18-39851B93CFB1}" srcOrd="0" destOrd="0" presId="urn:microsoft.com/office/officeart/2005/8/layout/hierarchy1"/>
    <dgm:cxn modelId="{17248830-8016-4835-B070-2B2A474D43B2}" srcId="{27862510-75EE-4280-AAE5-B7DB84D1A24A}" destId="{3D2BBD2A-1AEB-4586-A54D-B4FE1C5250E6}" srcOrd="2" destOrd="0" parTransId="{A023E094-B753-40DC-A4AF-498AC27F548D}" sibTransId="{2C73955D-7A68-4CC7-AE2A-FE2F63624775}"/>
    <dgm:cxn modelId="{1DD51DF9-6A15-444B-B8D4-E5565BB7D28B}" type="presParOf" srcId="{5CCD9319-2F2C-584D-9BDA-3E775DBA747E}" destId="{0A728314-FAF2-A940-8AB0-5FAD1596F020}" srcOrd="0" destOrd="0" presId="urn:microsoft.com/office/officeart/2005/8/layout/hierarchy1"/>
    <dgm:cxn modelId="{8FF7A61E-662B-3843-A626-53C3D0FA7F4D}" type="presParOf" srcId="{0A728314-FAF2-A940-8AB0-5FAD1596F020}" destId="{CFC999F4-032A-6D43-B839-C1FE5B597B79}" srcOrd="0" destOrd="0" presId="urn:microsoft.com/office/officeart/2005/8/layout/hierarchy1"/>
    <dgm:cxn modelId="{2334B227-F415-6A49-B4BE-E8845995D17C}" type="presParOf" srcId="{CFC999F4-032A-6D43-B839-C1FE5B597B79}" destId="{0ACB0C96-7AFC-7A44-A6A7-984BEE323F04}" srcOrd="0" destOrd="0" presId="urn:microsoft.com/office/officeart/2005/8/layout/hierarchy1"/>
    <dgm:cxn modelId="{8CE56ADF-F4E2-A54D-9782-3F494E389300}" type="presParOf" srcId="{CFC999F4-032A-6D43-B839-C1FE5B597B79}" destId="{FFC3E843-7CA1-884C-887D-2536F2D80214}" srcOrd="1" destOrd="0" presId="urn:microsoft.com/office/officeart/2005/8/layout/hierarchy1"/>
    <dgm:cxn modelId="{6D7ED613-AD58-304C-AF4C-AAB1C7B733D9}" type="presParOf" srcId="{0A728314-FAF2-A940-8AB0-5FAD1596F020}" destId="{6FE823F8-ABF8-C64A-92FF-FF4193D3FF45}" srcOrd="1" destOrd="0" presId="urn:microsoft.com/office/officeart/2005/8/layout/hierarchy1"/>
    <dgm:cxn modelId="{E59FAC6C-1C06-0B45-9B02-F01D28EDF299}" type="presParOf" srcId="{5CCD9319-2F2C-584D-9BDA-3E775DBA747E}" destId="{B4E41600-8E49-A944-A89A-9A637ED5019B}" srcOrd="1" destOrd="0" presId="urn:microsoft.com/office/officeart/2005/8/layout/hierarchy1"/>
    <dgm:cxn modelId="{2F05462F-F676-7A4E-A1C2-90288CC0CB37}" type="presParOf" srcId="{B4E41600-8E49-A944-A89A-9A637ED5019B}" destId="{4514AF11-9C34-0940-A95B-65391A09F21B}" srcOrd="0" destOrd="0" presId="urn:microsoft.com/office/officeart/2005/8/layout/hierarchy1"/>
    <dgm:cxn modelId="{4D0948DD-8B80-AD41-916F-CA2AD408A91A}" type="presParOf" srcId="{4514AF11-9C34-0940-A95B-65391A09F21B}" destId="{27CE79B2-13C4-324A-85A4-248017B56A6F}" srcOrd="0" destOrd="0" presId="urn:microsoft.com/office/officeart/2005/8/layout/hierarchy1"/>
    <dgm:cxn modelId="{D1084295-7EBA-FD49-97EB-4BA0599E9992}" type="presParOf" srcId="{4514AF11-9C34-0940-A95B-65391A09F21B}" destId="{709A771B-0D6D-0B4E-AD18-39851B93CFB1}" srcOrd="1" destOrd="0" presId="urn:microsoft.com/office/officeart/2005/8/layout/hierarchy1"/>
    <dgm:cxn modelId="{C5B151D1-6E4A-F643-9C77-04E7916F837E}" type="presParOf" srcId="{B4E41600-8E49-A944-A89A-9A637ED5019B}" destId="{145EEDFA-EBC2-344F-8743-7948BD961C15}" srcOrd="1" destOrd="0" presId="urn:microsoft.com/office/officeart/2005/8/layout/hierarchy1"/>
    <dgm:cxn modelId="{C1517211-F615-3441-BFC7-6522DD68E1A6}" type="presParOf" srcId="{5CCD9319-2F2C-584D-9BDA-3E775DBA747E}" destId="{858266A7-69E6-174F-80DF-D409AC38E852}" srcOrd="2" destOrd="0" presId="urn:microsoft.com/office/officeart/2005/8/layout/hierarchy1"/>
    <dgm:cxn modelId="{EF1CFCCE-6E80-9447-9416-CE38D5958085}" type="presParOf" srcId="{858266A7-69E6-174F-80DF-D409AC38E852}" destId="{84D4E78C-DC4F-3F40-9BB6-780237A900A1}" srcOrd="0" destOrd="0" presId="urn:microsoft.com/office/officeart/2005/8/layout/hierarchy1"/>
    <dgm:cxn modelId="{214D8046-C83A-2746-B511-E87C11352DC5}" type="presParOf" srcId="{84D4E78C-DC4F-3F40-9BB6-780237A900A1}" destId="{510FE179-E607-B24E-AB16-FADBEBB5583B}" srcOrd="0" destOrd="0" presId="urn:microsoft.com/office/officeart/2005/8/layout/hierarchy1"/>
    <dgm:cxn modelId="{958F2DDC-6336-0243-9037-0C0F15A82FD8}" type="presParOf" srcId="{84D4E78C-DC4F-3F40-9BB6-780237A900A1}" destId="{A18911F5-B118-9441-9028-FA33AC125D3F}" srcOrd="1" destOrd="0" presId="urn:microsoft.com/office/officeart/2005/8/layout/hierarchy1"/>
    <dgm:cxn modelId="{B37E0259-199B-DA46-8419-B77FA7648EF5}" type="presParOf" srcId="{858266A7-69E6-174F-80DF-D409AC38E852}" destId="{E3FC5D3E-2C14-4642-B37D-6FC85533BE9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48878CE-9EB0-4F0C-90FB-BE11B688492F}"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9D4BF12D-DC84-47EB-A275-E1374E244445}">
      <dgm:prSet phldrT="[Text]"/>
      <dgm:spPr/>
      <dgm:t>
        <a:bodyPr/>
        <a:lstStyle/>
        <a:p>
          <a:r>
            <a:rPr lang="en-US" b="1" dirty="0" smtClean="0">
              <a:solidFill>
                <a:schemeClr val="tx1"/>
              </a:solidFill>
            </a:rPr>
            <a:t>U Edinburg</a:t>
          </a:r>
          <a:endParaRPr lang="en-US" dirty="0">
            <a:solidFill>
              <a:schemeClr val="tx1"/>
            </a:solidFill>
          </a:endParaRPr>
        </a:p>
      </dgm:t>
    </dgm:pt>
    <dgm:pt modelId="{12B8289C-F489-4B69-ACF5-7C423459677B}" type="parTrans" cxnId="{FD66B539-1AF3-47E9-BCF3-C47BBCB40887}">
      <dgm:prSet/>
      <dgm:spPr/>
      <dgm:t>
        <a:bodyPr/>
        <a:lstStyle/>
        <a:p>
          <a:endParaRPr lang="en-US"/>
        </a:p>
      </dgm:t>
    </dgm:pt>
    <dgm:pt modelId="{848B0A37-E8BD-4E2D-8DC6-36E84552B375}" type="sibTrans" cxnId="{FD66B539-1AF3-47E9-BCF3-C47BBCB40887}">
      <dgm:prSet/>
      <dgm:spPr/>
      <dgm:t>
        <a:bodyPr/>
        <a:lstStyle/>
        <a:p>
          <a:endParaRPr lang="en-US"/>
        </a:p>
      </dgm:t>
    </dgm:pt>
    <dgm:pt modelId="{4880AC2C-8A34-48FC-AEA0-4AD38902ACAE}">
      <dgm:prSet phldrT="[Text]"/>
      <dgm:spPr/>
      <dgm:t>
        <a:bodyPr/>
        <a:lstStyle/>
        <a:p>
          <a:r>
            <a:rPr lang="en-US" dirty="0" smtClean="0"/>
            <a:t>Size of founders is decided </a:t>
          </a:r>
          <a:r>
            <a:rPr lang="en-US" b="1" dirty="0" smtClean="0"/>
            <a:t>case-by-case</a:t>
          </a:r>
          <a:r>
            <a:rPr lang="en-US" dirty="0" smtClean="0"/>
            <a:t> but typically the university’s share would be equal to the share of the academic founders.</a:t>
          </a:r>
          <a:endParaRPr lang="en-US" dirty="0"/>
        </a:p>
      </dgm:t>
    </dgm:pt>
    <dgm:pt modelId="{39970BD8-C6B0-493F-83A1-24C3A9905FC7}" type="parTrans" cxnId="{989D6EA3-AD75-4238-8F82-825502001930}">
      <dgm:prSet/>
      <dgm:spPr/>
      <dgm:t>
        <a:bodyPr/>
        <a:lstStyle/>
        <a:p>
          <a:endParaRPr lang="en-US"/>
        </a:p>
      </dgm:t>
    </dgm:pt>
    <dgm:pt modelId="{46EAB3E2-6D1B-4AEA-9A01-76C7AB3A1B20}" type="sibTrans" cxnId="{989D6EA3-AD75-4238-8F82-825502001930}">
      <dgm:prSet/>
      <dgm:spPr/>
      <dgm:t>
        <a:bodyPr/>
        <a:lstStyle/>
        <a:p>
          <a:endParaRPr lang="en-US"/>
        </a:p>
      </dgm:t>
    </dgm:pt>
    <dgm:pt modelId="{AC4133D7-F59B-47CD-8035-33ACF9D39C41}">
      <dgm:prSet phldrT="[Text]"/>
      <dgm:spPr/>
      <dgm:t>
        <a:bodyPr/>
        <a:lstStyle/>
        <a:p>
          <a:r>
            <a:rPr lang="en-US" b="1" dirty="0" smtClean="0">
              <a:solidFill>
                <a:schemeClr val="bg1"/>
              </a:solidFill>
            </a:rPr>
            <a:t>Imperial College (UK)</a:t>
          </a:r>
          <a:endParaRPr lang="en-US" dirty="0">
            <a:solidFill>
              <a:schemeClr val="bg1"/>
            </a:solidFill>
          </a:endParaRPr>
        </a:p>
      </dgm:t>
    </dgm:pt>
    <dgm:pt modelId="{8FD997D6-313C-42D7-BF72-B6858FA699FA}" type="parTrans" cxnId="{5891867C-D0F8-4B43-8BF7-58055745DCBF}">
      <dgm:prSet/>
      <dgm:spPr/>
      <dgm:t>
        <a:bodyPr/>
        <a:lstStyle/>
        <a:p>
          <a:endParaRPr lang="en-US"/>
        </a:p>
      </dgm:t>
    </dgm:pt>
    <dgm:pt modelId="{C0C90C7A-FB07-469F-9CEE-BF56A4BBA6A8}" type="sibTrans" cxnId="{5891867C-D0F8-4B43-8BF7-58055745DCBF}">
      <dgm:prSet/>
      <dgm:spPr/>
      <dgm:t>
        <a:bodyPr/>
        <a:lstStyle/>
        <a:p>
          <a:endParaRPr lang="en-US"/>
        </a:p>
      </dgm:t>
    </dgm:pt>
    <dgm:pt modelId="{75CEEADD-5C8E-45D7-80D5-0879EF76FA0B}">
      <dgm:prSet phldrT="[Text]"/>
      <dgm:spPr/>
      <dgm:t>
        <a:bodyPr/>
        <a:lstStyle/>
        <a:p>
          <a:r>
            <a:rPr lang="en-US" dirty="0" smtClean="0"/>
            <a:t>Founders Choice Program: </a:t>
          </a:r>
          <a:endParaRPr lang="en-US" dirty="0"/>
        </a:p>
      </dgm:t>
    </dgm:pt>
    <dgm:pt modelId="{C9E82F18-FD39-46BB-B018-9E14B73AA8D3}" type="parTrans" cxnId="{03F03485-A766-4439-A8BF-1F6A8C857DFF}">
      <dgm:prSet/>
      <dgm:spPr/>
      <dgm:t>
        <a:bodyPr/>
        <a:lstStyle/>
        <a:p>
          <a:endParaRPr lang="en-US"/>
        </a:p>
      </dgm:t>
    </dgm:pt>
    <dgm:pt modelId="{DDD05DF2-6204-46DC-AFB3-4E81B94ACB88}" type="sibTrans" cxnId="{03F03485-A766-4439-A8BF-1F6A8C857DFF}">
      <dgm:prSet/>
      <dgm:spPr/>
      <dgm:t>
        <a:bodyPr/>
        <a:lstStyle/>
        <a:p>
          <a:endParaRPr lang="en-US"/>
        </a:p>
      </dgm:t>
    </dgm:pt>
    <dgm:pt modelId="{F14B89BE-EAB5-4A62-AEEF-B2CB935F8DE7}">
      <dgm:prSet phldrT="[Text]"/>
      <dgm:spPr/>
      <dgm:t>
        <a:bodyPr/>
        <a:lstStyle/>
        <a:p>
          <a:r>
            <a:rPr lang="en-US" b="1" dirty="0" smtClean="0">
              <a:solidFill>
                <a:schemeClr val="bg1"/>
              </a:solidFill>
            </a:rPr>
            <a:t>KU Leuven (Bel)</a:t>
          </a:r>
          <a:endParaRPr lang="en-US" dirty="0">
            <a:solidFill>
              <a:schemeClr val="bg1"/>
            </a:solidFill>
          </a:endParaRPr>
        </a:p>
      </dgm:t>
    </dgm:pt>
    <dgm:pt modelId="{F1F36182-F0FD-4966-90F3-9D61BA47ED3E}" type="parTrans" cxnId="{D3303B01-035A-44C8-B4BD-3A13A6751757}">
      <dgm:prSet/>
      <dgm:spPr/>
      <dgm:t>
        <a:bodyPr/>
        <a:lstStyle/>
        <a:p>
          <a:endParaRPr lang="en-US"/>
        </a:p>
      </dgm:t>
    </dgm:pt>
    <dgm:pt modelId="{5B3482BC-9022-46DD-9A73-4ECB70A4A2B4}" type="sibTrans" cxnId="{D3303B01-035A-44C8-B4BD-3A13A6751757}">
      <dgm:prSet/>
      <dgm:spPr/>
      <dgm:t>
        <a:bodyPr/>
        <a:lstStyle/>
        <a:p>
          <a:endParaRPr lang="en-US"/>
        </a:p>
      </dgm:t>
    </dgm:pt>
    <dgm:pt modelId="{0915E284-2B58-47D0-9059-CDDCD9153F59}">
      <dgm:prSet phldrT="[Text]"/>
      <dgm:spPr/>
      <dgm:t>
        <a:bodyPr/>
        <a:lstStyle/>
        <a:p>
          <a:r>
            <a:rPr lang="en-US" dirty="0" smtClean="0"/>
            <a:t>% split for the researcher is pre-defined. Researcher receives </a:t>
          </a:r>
          <a:r>
            <a:rPr lang="en-US" b="1" dirty="0" smtClean="0"/>
            <a:t>40% </a:t>
          </a:r>
          <a:r>
            <a:rPr lang="en-US" dirty="0" smtClean="0"/>
            <a:t>equity.</a:t>
          </a:r>
          <a:endParaRPr lang="en-US" dirty="0"/>
        </a:p>
      </dgm:t>
    </dgm:pt>
    <dgm:pt modelId="{7494E0B5-4A5D-4B29-A2A5-CC03D4B35DA8}" type="parTrans" cxnId="{002D7B88-4141-40F6-8D3F-75953EFB7C19}">
      <dgm:prSet/>
      <dgm:spPr/>
      <dgm:t>
        <a:bodyPr/>
        <a:lstStyle/>
        <a:p>
          <a:endParaRPr lang="en-US"/>
        </a:p>
      </dgm:t>
    </dgm:pt>
    <dgm:pt modelId="{2850548B-2045-47D0-B479-E1F765AFD0EB}" type="sibTrans" cxnId="{002D7B88-4141-40F6-8D3F-75953EFB7C19}">
      <dgm:prSet/>
      <dgm:spPr/>
      <dgm:t>
        <a:bodyPr/>
        <a:lstStyle/>
        <a:p>
          <a:endParaRPr lang="en-US"/>
        </a:p>
      </dgm:t>
    </dgm:pt>
    <dgm:pt modelId="{F7E3C64B-1B09-433D-8AE5-DBC2CB02BFB9}">
      <dgm:prSet/>
      <dgm:spPr/>
      <dgm:t>
        <a:bodyPr/>
        <a:lstStyle/>
        <a:p>
          <a:r>
            <a:rPr lang="en-US" dirty="0" smtClean="0"/>
            <a:t>Gives researchers the </a:t>
          </a:r>
          <a:r>
            <a:rPr lang="en-US" b="1" dirty="0" smtClean="0"/>
            <a:t>choice</a:t>
          </a:r>
          <a:r>
            <a:rPr lang="en-US" dirty="0" smtClean="0"/>
            <a:t> how much help they want from the TTO, and the amount of founding equity they’ll get accordingly.</a:t>
          </a:r>
          <a:endParaRPr lang="en-US" dirty="0"/>
        </a:p>
      </dgm:t>
    </dgm:pt>
    <dgm:pt modelId="{A415B700-1A09-4A11-93C5-04EBC6AF4336}" type="parTrans" cxnId="{77899848-3D74-44FF-8F56-EBCFE02B2B99}">
      <dgm:prSet/>
      <dgm:spPr/>
      <dgm:t>
        <a:bodyPr/>
        <a:lstStyle/>
        <a:p>
          <a:endParaRPr lang="en-US"/>
        </a:p>
      </dgm:t>
    </dgm:pt>
    <dgm:pt modelId="{FB29143E-37E9-4C83-9BB1-1DAA985FC5F7}" type="sibTrans" cxnId="{77899848-3D74-44FF-8F56-EBCFE02B2B99}">
      <dgm:prSet/>
      <dgm:spPr/>
      <dgm:t>
        <a:bodyPr/>
        <a:lstStyle/>
        <a:p>
          <a:endParaRPr lang="en-US"/>
        </a:p>
      </dgm:t>
    </dgm:pt>
    <dgm:pt modelId="{F8390FF7-CB89-4A68-A387-358535B223BB}" type="pres">
      <dgm:prSet presAssocID="{548878CE-9EB0-4F0C-90FB-BE11B688492F}" presName="Name0" presStyleCnt="0">
        <dgm:presLayoutVars>
          <dgm:dir/>
          <dgm:animLvl val="lvl"/>
          <dgm:resizeHandles val="exact"/>
        </dgm:presLayoutVars>
      </dgm:prSet>
      <dgm:spPr/>
      <dgm:t>
        <a:bodyPr/>
        <a:lstStyle/>
        <a:p>
          <a:endParaRPr lang="en-US"/>
        </a:p>
      </dgm:t>
    </dgm:pt>
    <dgm:pt modelId="{C34D4871-ABD6-4608-B15A-B815BC2341C5}" type="pres">
      <dgm:prSet presAssocID="{9D4BF12D-DC84-47EB-A275-E1374E244445}" presName="linNode" presStyleCnt="0"/>
      <dgm:spPr/>
    </dgm:pt>
    <dgm:pt modelId="{09000E62-7358-4CB6-9F22-F0B8F562DC8F}" type="pres">
      <dgm:prSet presAssocID="{9D4BF12D-DC84-47EB-A275-E1374E244445}" presName="parentText" presStyleLbl="node1" presStyleIdx="0" presStyleCnt="3">
        <dgm:presLayoutVars>
          <dgm:chMax val="1"/>
          <dgm:bulletEnabled val="1"/>
        </dgm:presLayoutVars>
      </dgm:prSet>
      <dgm:spPr/>
      <dgm:t>
        <a:bodyPr/>
        <a:lstStyle/>
        <a:p>
          <a:endParaRPr lang="en-US"/>
        </a:p>
      </dgm:t>
    </dgm:pt>
    <dgm:pt modelId="{13ADE39A-9438-4E7A-B1FB-6E3931B905FC}" type="pres">
      <dgm:prSet presAssocID="{9D4BF12D-DC84-47EB-A275-E1374E244445}" presName="descendantText" presStyleLbl="alignAccFollowNode1" presStyleIdx="0" presStyleCnt="3">
        <dgm:presLayoutVars>
          <dgm:bulletEnabled val="1"/>
        </dgm:presLayoutVars>
      </dgm:prSet>
      <dgm:spPr/>
      <dgm:t>
        <a:bodyPr/>
        <a:lstStyle/>
        <a:p>
          <a:endParaRPr lang="en-US"/>
        </a:p>
      </dgm:t>
    </dgm:pt>
    <dgm:pt modelId="{3021B162-583D-4A5C-A1F8-22CDEB641573}" type="pres">
      <dgm:prSet presAssocID="{848B0A37-E8BD-4E2D-8DC6-36E84552B375}" presName="sp" presStyleCnt="0"/>
      <dgm:spPr/>
    </dgm:pt>
    <dgm:pt modelId="{346080B5-B0D0-4B2B-88A1-A33E888CDD51}" type="pres">
      <dgm:prSet presAssocID="{AC4133D7-F59B-47CD-8035-33ACF9D39C41}" presName="linNode" presStyleCnt="0"/>
      <dgm:spPr/>
    </dgm:pt>
    <dgm:pt modelId="{BCBCE7EC-CB35-4C0C-A7C8-F2290C702111}" type="pres">
      <dgm:prSet presAssocID="{AC4133D7-F59B-47CD-8035-33ACF9D39C41}" presName="parentText" presStyleLbl="node1" presStyleIdx="1" presStyleCnt="3">
        <dgm:presLayoutVars>
          <dgm:chMax val="1"/>
          <dgm:bulletEnabled val="1"/>
        </dgm:presLayoutVars>
      </dgm:prSet>
      <dgm:spPr/>
      <dgm:t>
        <a:bodyPr/>
        <a:lstStyle/>
        <a:p>
          <a:endParaRPr lang="en-US"/>
        </a:p>
      </dgm:t>
    </dgm:pt>
    <dgm:pt modelId="{76F90FA8-3777-45BB-8602-CB1D80134544}" type="pres">
      <dgm:prSet presAssocID="{AC4133D7-F59B-47CD-8035-33ACF9D39C41}" presName="descendantText" presStyleLbl="alignAccFollowNode1" presStyleIdx="1" presStyleCnt="3">
        <dgm:presLayoutVars>
          <dgm:bulletEnabled val="1"/>
        </dgm:presLayoutVars>
      </dgm:prSet>
      <dgm:spPr/>
      <dgm:t>
        <a:bodyPr/>
        <a:lstStyle/>
        <a:p>
          <a:endParaRPr lang="en-US"/>
        </a:p>
      </dgm:t>
    </dgm:pt>
    <dgm:pt modelId="{C44E88B5-C54D-4B2B-B3D4-B6F039D93597}" type="pres">
      <dgm:prSet presAssocID="{C0C90C7A-FB07-469F-9CEE-BF56A4BBA6A8}" presName="sp" presStyleCnt="0"/>
      <dgm:spPr/>
    </dgm:pt>
    <dgm:pt modelId="{051B70F6-2AF3-47C2-AE49-CE65E7BC971A}" type="pres">
      <dgm:prSet presAssocID="{F14B89BE-EAB5-4A62-AEEF-B2CB935F8DE7}" presName="linNode" presStyleCnt="0"/>
      <dgm:spPr/>
    </dgm:pt>
    <dgm:pt modelId="{6EC24411-AD29-44A0-8DAE-713164E82B89}" type="pres">
      <dgm:prSet presAssocID="{F14B89BE-EAB5-4A62-AEEF-B2CB935F8DE7}" presName="parentText" presStyleLbl="node1" presStyleIdx="2" presStyleCnt="3">
        <dgm:presLayoutVars>
          <dgm:chMax val="1"/>
          <dgm:bulletEnabled val="1"/>
        </dgm:presLayoutVars>
      </dgm:prSet>
      <dgm:spPr/>
      <dgm:t>
        <a:bodyPr/>
        <a:lstStyle/>
        <a:p>
          <a:endParaRPr lang="en-US"/>
        </a:p>
      </dgm:t>
    </dgm:pt>
    <dgm:pt modelId="{72E5B82D-DFA1-49DD-A054-1691B553D5F8}" type="pres">
      <dgm:prSet presAssocID="{F14B89BE-EAB5-4A62-AEEF-B2CB935F8DE7}" presName="descendantText" presStyleLbl="alignAccFollowNode1" presStyleIdx="2" presStyleCnt="3">
        <dgm:presLayoutVars>
          <dgm:bulletEnabled val="1"/>
        </dgm:presLayoutVars>
      </dgm:prSet>
      <dgm:spPr/>
      <dgm:t>
        <a:bodyPr/>
        <a:lstStyle/>
        <a:p>
          <a:endParaRPr lang="en-US"/>
        </a:p>
      </dgm:t>
    </dgm:pt>
  </dgm:ptLst>
  <dgm:cxnLst>
    <dgm:cxn modelId="{989D6EA3-AD75-4238-8F82-825502001930}" srcId="{9D4BF12D-DC84-47EB-A275-E1374E244445}" destId="{4880AC2C-8A34-48FC-AEA0-4AD38902ACAE}" srcOrd="0" destOrd="0" parTransId="{39970BD8-C6B0-493F-83A1-24C3A9905FC7}" sibTransId="{46EAB3E2-6D1B-4AEA-9A01-76C7AB3A1B20}"/>
    <dgm:cxn modelId="{77899848-3D74-44FF-8F56-EBCFE02B2B99}" srcId="{AC4133D7-F59B-47CD-8035-33ACF9D39C41}" destId="{F7E3C64B-1B09-433D-8AE5-DBC2CB02BFB9}" srcOrd="1" destOrd="0" parTransId="{A415B700-1A09-4A11-93C5-04EBC6AF4336}" sibTransId="{FB29143E-37E9-4C83-9BB1-1DAA985FC5F7}"/>
    <dgm:cxn modelId="{2683234B-FD6E-4A56-B3A5-F9E884E68C36}" type="presOf" srcId="{0915E284-2B58-47D0-9059-CDDCD9153F59}" destId="{72E5B82D-DFA1-49DD-A054-1691B553D5F8}" srcOrd="0" destOrd="0" presId="urn:microsoft.com/office/officeart/2005/8/layout/vList5"/>
    <dgm:cxn modelId="{FD66B539-1AF3-47E9-BCF3-C47BBCB40887}" srcId="{548878CE-9EB0-4F0C-90FB-BE11B688492F}" destId="{9D4BF12D-DC84-47EB-A275-E1374E244445}" srcOrd="0" destOrd="0" parTransId="{12B8289C-F489-4B69-ACF5-7C423459677B}" sibTransId="{848B0A37-E8BD-4E2D-8DC6-36E84552B375}"/>
    <dgm:cxn modelId="{DC5FC74B-919F-4587-884F-A435F43258F9}" type="presOf" srcId="{548878CE-9EB0-4F0C-90FB-BE11B688492F}" destId="{F8390FF7-CB89-4A68-A387-358535B223BB}" srcOrd="0" destOrd="0" presId="urn:microsoft.com/office/officeart/2005/8/layout/vList5"/>
    <dgm:cxn modelId="{9AC25BE2-197A-43EF-934C-61F96E8AC5F4}" type="presOf" srcId="{AC4133D7-F59B-47CD-8035-33ACF9D39C41}" destId="{BCBCE7EC-CB35-4C0C-A7C8-F2290C702111}" srcOrd="0" destOrd="0" presId="urn:microsoft.com/office/officeart/2005/8/layout/vList5"/>
    <dgm:cxn modelId="{03F03485-A766-4439-A8BF-1F6A8C857DFF}" srcId="{AC4133D7-F59B-47CD-8035-33ACF9D39C41}" destId="{75CEEADD-5C8E-45D7-80D5-0879EF76FA0B}" srcOrd="0" destOrd="0" parTransId="{C9E82F18-FD39-46BB-B018-9E14B73AA8D3}" sibTransId="{DDD05DF2-6204-46DC-AFB3-4E81B94ACB88}"/>
    <dgm:cxn modelId="{D3303B01-035A-44C8-B4BD-3A13A6751757}" srcId="{548878CE-9EB0-4F0C-90FB-BE11B688492F}" destId="{F14B89BE-EAB5-4A62-AEEF-B2CB935F8DE7}" srcOrd="2" destOrd="0" parTransId="{F1F36182-F0FD-4966-90F3-9D61BA47ED3E}" sibTransId="{5B3482BC-9022-46DD-9A73-4ECB70A4A2B4}"/>
    <dgm:cxn modelId="{002D7B88-4141-40F6-8D3F-75953EFB7C19}" srcId="{F14B89BE-EAB5-4A62-AEEF-B2CB935F8DE7}" destId="{0915E284-2B58-47D0-9059-CDDCD9153F59}" srcOrd="0" destOrd="0" parTransId="{7494E0B5-4A5D-4B29-A2A5-CC03D4B35DA8}" sibTransId="{2850548B-2045-47D0-B479-E1F765AFD0EB}"/>
    <dgm:cxn modelId="{12608D1A-C6BD-4A0F-A664-D8709A9A1ADA}" type="presOf" srcId="{F7E3C64B-1B09-433D-8AE5-DBC2CB02BFB9}" destId="{76F90FA8-3777-45BB-8602-CB1D80134544}" srcOrd="0" destOrd="1" presId="urn:microsoft.com/office/officeart/2005/8/layout/vList5"/>
    <dgm:cxn modelId="{94103A6A-750C-4432-BAAD-56BFE3D3BACA}" type="presOf" srcId="{4880AC2C-8A34-48FC-AEA0-4AD38902ACAE}" destId="{13ADE39A-9438-4E7A-B1FB-6E3931B905FC}" srcOrd="0" destOrd="0" presId="urn:microsoft.com/office/officeart/2005/8/layout/vList5"/>
    <dgm:cxn modelId="{F391A5DD-F9E8-4FDE-8C77-D533A1465295}" type="presOf" srcId="{9D4BF12D-DC84-47EB-A275-E1374E244445}" destId="{09000E62-7358-4CB6-9F22-F0B8F562DC8F}" srcOrd="0" destOrd="0" presId="urn:microsoft.com/office/officeart/2005/8/layout/vList5"/>
    <dgm:cxn modelId="{5891867C-D0F8-4B43-8BF7-58055745DCBF}" srcId="{548878CE-9EB0-4F0C-90FB-BE11B688492F}" destId="{AC4133D7-F59B-47CD-8035-33ACF9D39C41}" srcOrd="1" destOrd="0" parTransId="{8FD997D6-313C-42D7-BF72-B6858FA699FA}" sibTransId="{C0C90C7A-FB07-469F-9CEE-BF56A4BBA6A8}"/>
    <dgm:cxn modelId="{7F4C8C28-D3E9-4CFE-A78D-DF3483C367D3}" type="presOf" srcId="{75CEEADD-5C8E-45D7-80D5-0879EF76FA0B}" destId="{76F90FA8-3777-45BB-8602-CB1D80134544}" srcOrd="0" destOrd="0" presId="urn:microsoft.com/office/officeart/2005/8/layout/vList5"/>
    <dgm:cxn modelId="{4C67920C-56A6-4A5D-A261-CC7DD326BCA3}" type="presOf" srcId="{F14B89BE-EAB5-4A62-AEEF-B2CB935F8DE7}" destId="{6EC24411-AD29-44A0-8DAE-713164E82B89}" srcOrd="0" destOrd="0" presId="urn:microsoft.com/office/officeart/2005/8/layout/vList5"/>
    <dgm:cxn modelId="{B6EA7975-5B8E-4345-8208-247DC23CFBE8}" type="presParOf" srcId="{F8390FF7-CB89-4A68-A387-358535B223BB}" destId="{C34D4871-ABD6-4608-B15A-B815BC2341C5}" srcOrd="0" destOrd="0" presId="urn:microsoft.com/office/officeart/2005/8/layout/vList5"/>
    <dgm:cxn modelId="{C732B357-E252-4D08-BA4C-43759B9ADBE9}" type="presParOf" srcId="{C34D4871-ABD6-4608-B15A-B815BC2341C5}" destId="{09000E62-7358-4CB6-9F22-F0B8F562DC8F}" srcOrd="0" destOrd="0" presId="urn:microsoft.com/office/officeart/2005/8/layout/vList5"/>
    <dgm:cxn modelId="{4002F247-9059-43FD-BEAC-6C0553BE4A0F}" type="presParOf" srcId="{C34D4871-ABD6-4608-B15A-B815BC2341C5}" destId="{13ADE39A-9438-4E7A-B1FB-6E3931B905FC}" srcOrd="1" destOrd="0" presId="urn:microsoft.com/office/officeart/2005/8/layout/vList5"/>
    <dgm:cxn modelId="{D1402E6B-53BD-4575-8FF4-5D9786BCDBD5}" type="presParOf" srcId="{F8390FF7-CB89-4A68-A387-358535B223BB}" destId="{3021B162-583D-4A5C-A1F8-22CDEB641573}" srcOrd="1" destOrd="0" presId="urn:microsoft.com/office/officeart/2005/8/layout/vList5"/>
    <dgm:cxn modelId="{F8AEBF77-287F-46E3-AC84-29D8ED716394}" type="presParOf" srcId="{F8390FF7-CB89-4A68-A387-358535B223BB}" destId="{346080B5-B0D0-4B2B-88A1-A33E888CDD51}" srcOrd="2" destOrd="0" presId="urn:microsoft.com/office/officeart/2005/8/layout/vList5"/>
    <dgm:cxn modelId="{50254708-A73D-4B7F-B9D0-4A0ED71632BC}" type="presParOf" srcId="{346080B5-B0D0-4B2B-88A1-A33E888CDD51}" destId="{BCBCE7EC-CB35-4C0C-A7C8-F2290C702111}" srcOrd="0" destOrd="0" presId="urn:microsoft.com/office/officeart/2005/8/layout/vList5"/>
    <dgm:cxn modelId="{E20F6FFB-9A38-4E6A-9E83-DF67C2271956}" type="presParOf" srcId="{346080B5-B0D0-4B2B-88A1-A33E888CDD51}" destId="{76F90FA8-3777-45BB-8602-CB1D80134544}" srcOrd="1" destOrd="0" presId="urn:microsoft.com/office/officeart/2005/8/layout/vList5"/>
    <dgm:cxn modelId="{ECDDB163-F09E-4535-839A-07AAB6531DEA}" type="presParOf" srcId="{F8390FF7-CB89-4A68-A387-358535B223BB}" destId="{C44E88B5-C54D-4B2B-B3D4-B6F039D93597}" srcOrd="3" destOrd="0" presId="urn:microsoft.com/office/officeart/2005/8/layout/vList5"/>
    <dgm:cxn modelId="{664306FC-0A4B-47A2-BF91-B74FDA93A3A7}" type="presParOf" srcId="{F8390FF7-CB89-4A68-A387-358535B223BB}" destId="{051B70F6-2AF3-47C2-AE49-CE65E7BC971A}" srcOrd="4" destOrd="0" presId="urn:microsoft.com/office/officeart/2005/8/layout/vList5"/>
    <dgm:cxn modelId="{3AF7220C-177B-4090-AB92-55CBC3E19389}" type="presParOf" srcId="{051B70F6-2AF3-47C2-AE49-CE65E7BC971A}" destId="{6EC24411-AD29-44A0-8DAE-713164E82B89}" srcOrd="0" destOrd="0" presId="urn:microsoft.com/office/officeart/2005/8/layout/vList5"/>
    <dgm:cxn modelId="{C4B0E039-AB5C-4593-9762-DCC490996725}" type="presParOf" srcId="{051B70F6-2AF3-47C2-AE49-CE65E7BC971A}" destId="{72E5B82D-DFA1-49DD-A054-1691B553D5F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4CF67CE-5B80-446C-96A9-9E01FEE0D3C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B6923CF-E580-49BF-9B65-568F73400C09}">
      <dgm:prSet/>
      <dgm:spPr/>
      <dgm:t>
        <a:bodyPr/>
        <a:lstStyle/>
        <a:p>
          <a:r>
            <a:rPr lang="en-GB" b="1" i="0" baseline="0" dirty="0"/>
            <a:t>Internal motivation:</a:t>
          </a:r>
          <a:r>
            <a:rPr lang="en-GB" b="0" i="0" baseline="0" dirty="0"/>
            <a:t> engagement in or attraction to an activity for the sake of enacting the activity, such that there is no known external incentive for said activity</a:t>
          </a:r>
          <a:r>
            <a:rPr lang="en-US" b="0" i="0" baseline="0" dirty="0"/>
            <a:t> </a:t>
          </a:r>
          <a:endParaRPr lang="en-US" dirty="0"/>
        </a:p>
      </dgm:t>
    </dgm:pt>
    <dgm:pt modelId="{99A94E18-1BA7-4B82-BCD4-97C5AD7821D9}" type="parTrans" cxnId="{9891CA28-6AC2-4075-9D7B-E084EA49C319}">
      <dgm:prSet/>
      <dgm:spPr/>
      <dgm:t>
        <a:bodyPr/>
        <a:lstStyle/>
        <a:p>
          <a:endParaRPr lang="en-US"/>
        </a:p>
      </dgm:t>
    </dgm:pt>
    <dgm:pt modelId="{2B6B18F2-9310-4A9F-A45C-313FFCFB580A}" type="sibTrans" cxnId="{9891CA28-6AC2-4075-9D7B-E084EA49C319}">
      <dgm:prSet/>
      <dgm:spPr/>
      <dgm:t>
        <a:bodyPr/>
        <a:lstStyle/>
        <a:p>
          <a:endParaRPr lang="en-US"/>
        </a:p>
      </dgm:t>
    </dgm:pt>
    <dgm:pt modelId="{D1385F82-009F-418C-8B6E-FE89FB687AAA}">
      <dgm:prSet/>
      <dgm:spPr/>
      <dgm:t>
        <a:bodyPr/>
        <a:lstStyle/>
        <a:p>
          <a:r>
            <a:rPr lang="en-GB" b="1" i="0" baseline="0" dirty="0"/>
            <a:t>External motivation:</a:t>
          </a:r>
          <a:r>
            <a:rPr lang="en-GB" b="0" i="0" baseline="0" dirty="0"/>
            <a:t> motivation that develops from a source other than the individual</a:t>
          </a:r>
          <a:endParaRPr lang="en-US" dirty="0"/>
        </a:p>
      </dgm:t>
    </dgm:pt>
    <dgm:pt modelId="{573E3FDF-C23D-4DC2-97D0-2151661E5EFA}" type="parTrans" cxnId="{3E88046B-B19C-4BA0-AFB2-6235E1E31D4A}">
      <dgm:prSet/>
      <dgm:spPr/>
      <dgm:t>
        <a:bodyPr/>
        <a:lstStyle/>
        <a:p>
          <a:endParaRPr lang="en-US"/>
        </a:p>
      </dgm:t>
    </dgm:pt>
    <dgm:pt modelId="{C8BC9FE2-DD33-447A-BE11-24A7B7486895}" type="sibTrans" cxnId="{3E88046B-B19C-4BA0-AFB2-6235E1E31D4A}">
      <dgm:prSet/>
      <dgm:spPr/>
      <dgm:t>
        <a:bodyPr/>
        <a:lstStyle/>
        <a:p>
          <a:endParaRPr lang="en-US"/>
        </a:p>
      </dgm:t>
    </dgm:pt>
    <dgm:pt modelId="{96F0B44E-B819-45C4-9D48-C926C2A1AD1D}">
      <dgm:prSet/>
      <dgm:spPr/>
      <dgm:t>
        <a:bodyPr/>
        <a:lstStyle/>
        <a:p>
          <a:r>
            <a:rPr lang="en-US" b="1" i="0" baseline="0" dirty="0"/>
            <a:t>Contextual factors: </a:t>
          </a:r>
          <a:r>
            <a:rPr lang="en-US" b="0" i="0" baseline="0" dirty="0"/>
            <a:t>context elements that influence the motivations and are part of the environment in which the individual operates</a:t>
          </a:r>
          <a:endParaRPr lang="en-US" dirty="0"/>
        </a:p>
      </dgm:t>
    </dgm:pt>
    <dgm:pt modelId="{8494003E-957E-4F77-A1A2-CC252367902E}" type="parTrans" cxnId="{60BE1642-BA56-4BC1-BD7B-0144A9FB4CF6}">
      <dgm:prSet/>
      <dgm:spPr/>
      <dgm:t>
        <a:bodyPr/>
        <a:lstStyle/>
        <a:p>
          <a:endParaRPr lang="en-US"/>
        </a:p>
      </dgm:t>
    </dgm:pt>
    <dgm:pt modelId="{264CD8AF-6E83-4631-993B-CBC8B0F37367}" type="sibTrans" cxnId="{60BE1642-BA56-4BC1-BD7B-0144A9FB4CF6}">
      <dgm:prSet/>
      <dgm:spPr/>
      <dgm:t>
        <a:bodyPr/>
        <a:lstStyle/>
        <a:p>
          <a:endParaRPr lang="en-US"/>
        </a:p>
      </dgm:t>
    </dgm:pt>
    <dgm:pt modelId="{88AADCB4-176F-498E-9D98-BE506BFDB7BF}" type="pres">
      <dgm:prSet presAssocID="{B4CF67CE-5B80-446C-96A9-9E01FEE0D3C2}" presName="root" presStyleCnt="0">
        <dgm:presLayoutVars>
          <dgm:dir/>
          <dgm:resizeHandles val="exact"/>
        </dgm:presLayoutVars>
      </dgm:prSet>
      <dgm:spPr/>
      <dgm:t>
        <a:bodyPr/>
        <a:lstStyle/>
        <a:p>
          <a:endParaRPr lang="en-US"/>
        </a:p>
      </dgm:t>
    </dgm:pt>
    <dgm:pt modelId="{833D15B0-D35B-4A79-A046-0364252DC323}" type="pres">
      <dgm:prSet presAssocID="{9B6923CF-E580-49BF-9B65-568F73400C09}" presName="compNode" presStyleCnt="0"/>
      <dgm:spPr/>
    </dgm:pt>
    <dgm:pt modelId="{897A1FFE-11E4-44A5-905D-F9E05C052218}" type="pres">
      <dgm:prSet presAssocID="{9B6923CF-E580-49BF-9B65-568F73400C09}" presName="bgRect" presStyleLbl="bgShp" presStyleIdx="0" presStyleCnt="3"/>
      <dgm:spPr/>
    </dgm:pt>
    <dgm:pt modelId="{918A1B80-EE05-4524-BCF8-946601649C12}" type="pres">
      <dgm:prSet presAssocID="{9B6923CF-E580-49BF-9B65-568F73400C09}" presName="iconRect" presStyleLbl="node1" presStyleIdx="0" presStyleCnt="3"/>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 Bulb and Gear"/>
        </a:ext>
      </dgm:extLst>
    </dgm:pt>
    <dgm:pt modelId="{D524F5A9-D3F3-4750-A2D5-62714D4B25DE}" type="pres">
      <dgm:prSet presAssocID="{9B6923CF-E580-49BF-9B65-568F73400C09}" presName="spaceRect" presStyleCnt="0"/>
      <dgm:spPr/>
    </dgm:pt>
    <dgm:pt modelId="{E90A674B-71B3-4F96-9424-C05828AC3AD3}" type="pres">
      <dgm:prSet presAssocID="{9B6923CF-E580-49BF-9B65-568F73400C09}" presName="parTx" presStyleLbl="revTx" presStyleIdx="0" presStyleCnt="3">
        <dgm:presLayoutVars>
          <dgm:chMax val="0"/>
          <dgm:chPref val="0"/>
        </dgm:presLayoutVars>
      </dgm:prSet>
      <dgm:spPr/>
      <dgm:t>
        <a:bodyPr/>
        <a:lstStyle/>
        <a:p>
          <a:endParaRPr lang="en-US"/>
        </a:p>
      </dgm:t>
    </dgm:pt>
    <dgm:pt modelId="{EDECD74D-280C-45FA-B8E5-9CCE797BBDEF}" type="pres">
      <dgm:prSet presAssocID="{2B6B18F2-9310-4A9F-A45C-313FFCFB580A}" presName="sibTrans" presStyleCnt="0"/>
      <dgm:spPr/>
    </dgm:pt>
    <dgm:pt modelId="{3CD2E3C4-1DD9-4E8C-9EFC-BAC2CD3F8A04}" type="pres">
      <dgm:prSet presAssocID="{D1385F82-009F-418C-8B6E-FE89FB687AAA}" presName="compNode" presStyleCnt="0"/>
      <dgm:spPr/>
    </dgm:pt>
    <dgm:pt modelId="{8D47A693-BD04-4E33-A2C8-3C545690C61E}" type="pres">
      <dgm:prSet presAssocID="{D1385F82-009F-418C-8B6E-FE89FB687AAA}" presName="bgRect" presStyleLbl="bgShp" presStyleIdx="1" presStyleCnt="3"/>
      <dgm:spPr/>
    </dgm:pt>
    <dgm:pt modelId="{AFE14CD4-2863-4518-8E18-F615150DDBDB}" type="pres">
      <dgm:prSet presAssocID="{D1385F82-009F-418C-8B6E-FE89FB687AAA}" presName="iconRect" presStyleLbl="node1" presStyleIdx="1" presStyleCnt="3"/>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odium"/>
        </a:ext>
      </dgm:extLst>
    </dgm:pt>
    <dgm:pt modelId="{F7425680-EBD4-41ED-BFE5-D1865DBE8D61}" type="pres">
      <dgm:prSet presAssocID="{D1385F82-009F-418C-8B6E-FE89FB687AAA}" presName="spaceRect" presStyleCnt="0"/>
      <dgm:spPr/>
    </dgm:pt>
    <dgm:pt modelId="{BE677C4B-D085-42C0-83F2-08D0AD9D7FB1}" type="pres">
      <dgm:prSet presAssocID="{D1385F82-009F-418C-8B6E-FE89FB687AAA}" presName="parTx" presStyleLbl="revTx" presStyleIdx="1" presStyleCnt="3">
        <dgm:presLayoutVars>
          <dgm:chMax val="0"/>
          <dgm:chPref val="0"/>
        </dgm:presLayoutVars>
      </dgm:prSet>
      <dgm:spPr/>
      <dgm:t>
        <a:bodyPr/>
        <a:lstStyle/>
        <a:p>
          <a:endParaRPr lang="en-US"/>
        </a:p>
      </dgm:t>
    </dgm:pt>
    <dgm:pt modelId="{7B0B6148-B87D-4970-B028-E7923968333E}" type="pres">
      <dgm:prSet presAssocID="{C8BC9FE2-DD33-447A-BE11-24A7B7486895}" presName="sibTrans" presStyleCnt="0"/>
      <dgm:spPr/>
    </dgm:pt>
    <dgm:pt modelId="{AE92F7BC-AD4C-4559-AA3A-E4D0FC28A196}" type="pres">
      <dgm:prSet presAssocID="{96F0B44E-B819-45C4-9D48-C926C2A1AD1D}" presName="compNode" presStyleCnt="0"/>
      <dgm:spPr/>
    </dgm:pt>
    <dgm:pt modelId="{7B0C5477-FD33-43E8-A727-35F38C5EC936}" type="pres">
      <dgm:prSet presAssocID="{96F0B44E-B819-45C4-9D48-C926C2A1AD1D}" presName="bgRect" presStyleLbl="bgShp" presStyleIdx="2" presStyleCnt="3"/>
      <dgm:spPr/>
    </dgm:pt>
    <dgm:pt modelId="{E7804222-43A7-4844-8298-6170764C10EC}" type="pres">
      <dgm:prSet presAssocID="{96F0B44E-B819-45C4-9D48-C926C2A1AD1D}" presName="iconRect" presStyleLbl="node1" presStyleIdx="2" presStyleCnt="3"/>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AD8F954D-129E-4ED8-A220-2137248DE27E}" type="pres">
      <dgm:prSet presAssocID="{96F0B44E-B819-45C4-9D48-C926C2A1AD1D}" presName="spaceRect" presStyleCnt="0"/>
      <dgm:spPr/>
    </dgm:pt>
    <dgm:pt modelId="{57C9C420-8C95-4DF1-A217-D70A69F073D3}" type="pres">
      <dgm:prSet presAssocID="{96F0B44E-B819-45C4-9D48-C926C2A1AD1D}" presName="parTx" presStyleLbl="revTx" presStyleIdx="2" presStyleCnt="3">
        <dgm:presLayoutVars>
          <dgm:chMax val="0"/>
          <dgm:chPref val="0"/>
        </dgm:presLayoutVars>
      </dgm:prSet>
      <dgm:spPr/>
      <dgm:t>
        <a:bodyPr/>
        <a:lstStyle/>
        <a:p>
          <a:endParaRPr lang="en-US"/>
        </a:p>
      </dgm:t>
    </dgm:pt>
  </dgm:ptLst>
  <dgm:cxnLst>
    <dgm:cxn modelId="{B2A16321-1E98-42C9-9237-6F0F88314D97}" type="presOf" srcId="{9B6923CF-E580-49BF-9B65-568F73400C09}" destId="{E90A674B-71B3-4F96-9424-C05828AC3AD3}" srcOrd="0" destOrd="0" presId="urn:microsoft.com/office/officeart/2018/2/layout/IconVerticalSolidList"/>
    <dgm:cxn modelId="{2EA07486-6EFF-45E5-AC4F-AA920D845AFA}" type="presOf" srcId="{96F0B44E-B819-45C4-9D48-C926C2A1AD1D}" destId="{57C9C420-8C95-4DF1-A217-D70A69F073D3}" srcOrd="0" destOrd="0" presId="urn:microsoft.com/office/officeart/2018/2/layout/IconVerticalSolidList"/>
    <dgm:cxn modelId="{1A3B18F5-962F-4B87-BAA7-47DF9D9E50E0}" type="presOf" srcId="{D1385F82-009F-418C-8B6E-FE89FB687AAA}" destId="{BE677C4B-D085-42C0-83F2-08D0AD9D7FB1}" srcOrd="0" destOrd="0" presId="urn:microsoft.com/office/officeart/2018/2/layout/IconVerticalSolidList"/>
    <dgm:cxn modelId="{3471C571-D25F-4554-BF19-CB55AFDE5886}" type="presOf" srcId="{B4CF67CE-5B80-446C-96A9-9E01FEE0D3C2}" destId="{88AADCB4-176F-498E-9D98-BE506BFDB7BF}" srcOrd="0" destOrd="0" presId="urn:microsoft.com/office/officeart/2018/2/layout/IconVerticalSolidList"/>
    <dgm:cxn modelId="{60BE1642-BA56-4BC1-BD7B-0144A9FB4CF6}" srcId="{B4CF67CE-5B80-446C-96A9-9E01FEE0D3C2}" destId="{96F0B44E-B819-45C4-9D48-C926C2A1AD1D}" srcOrd="2" destOrd="0" parTransId="{8494003E-957E-4F77-A1A2-CC252367902E}" sibTransId="{264CD8AF-6E83-4631-993B-CBC8B0F37367}"/>
    <dgm:cxn modelId="{3E88046B-B19C-4BA0-AFB2-6235E1E31D4A}" srcId="{B4CF67CE-5B80-446C-96A9-9E01FEE0D3C2}" destId="{D1385F82-009F-418C-8B6E-FE89FB687AAA}" srcOrd="1" destOrd="0" parTransId="{573E3FDF-C23D-4DC2-97D0-2151661E5EFA}" sibTransId="{C8BC9FE2-DD33-447A-BE11-24A7B7486895}"/>
    <dgm:cxn modelId="{9891CA28-6AC2-4075-9D7B-E084EA49C319}" srcId="{B4CF67CE-5B80-446C-96A9-9E01FEE0D3C2}" destId="{9B6923CF-E580-49BF-9B65-568F73400C09}" srcOrd="0" destOrd="0" parTransId="{99A94E18-1BA7-4B82-BCD4-97C5AD7821D9}" sibTransId="{2B6B18F2-9310-4A9F-A45C-313FFCFB580A}"/>
    <dgm:cxn modelId="{250B3A7A-30F5-4DD5-86F1-D10AFECE4517}" type="presParOf" srcId="{88AADCB4-176F-498E-9D98-BE506BFDB7BF}" destId="{833D15B0-D35B-4A79-A046-0364252DC323}" srcOrd="0" destOrd="0" presId="urn:microsoft.com/office/officeart/2018/2/layout/IconVerticalSolidList"/>
    <dgm:cxn modelId="{5A14362F-B71F-449F-9822-14741FEE3954}" type="presParOf" srcId="{833D15B0-D35B-4A79-A046-0364252DC323}" destId="{897A1FFE-11E4-44A5-905D-F9E05C052218}" srcOrd="0" destOrd="0" presId="urn:microsoft.com/office/officeart/2018/2/layout/IconVerticalSolidList"/>
    <dgm:cxn modelId="{D2A3C10A-DD8A-4FF2-978F-B12152CCCFB3}" type="presParOf" srcId="{833D15B0-D35B-4A79-A046-0364252DC323}" destId="{918A1B80-EE05-4524-BCF8-946601649C12}" srcOrd="1" destOrd="0" presId="urn:microsoft.com/office/officeart/2018/2/layout/IconVerticalSolidList"/>
    <dgm:cxn modelId="{8B332DD6-EACA-43A2-BD06-469B52240A5D}" type="presParOf" srcId="{833D15B0-D35B-4A79-A046-0364252DC323}" destId="{D524F5A9-D3F3-4750-A2D5-62714D4B25DE}" srcOrd="2" destOrd="0" presId="urn:microsoft.com/office/officeart/2018/2/layout/IconVerticalSolidList"/>
    <dgm:cxn modelId="{0B256B12-66AE-43E2-8965-F92F1D05919F}" type="presParOf" srcId="{833D15B0-D35B-4A79-A046-0364252DC323}" destId="{E90A674B-71B3-4F96-9424-C05828AC3AD3}" srcOrd="3" destOrd="0" presId="urn:microsoft.com/office/officeart/2018/2/layout/IconVerticalSolidList"/>
    <dgm:cxn modelId="{03A0A030-DE75-4916-8E9D-B6551057B20F}" type="presParOf" srcId="{88AADCB4-176F-498E-9D98-BE506BFDB7BF}" destId="{EDECD74D-280C-45FA-B8E5-9CCE797BBDEF}" srcOrd="1" destOrd="0" presId="urn:microsoft.com/office/officeart/2018/2/layout/IconVerticalSolidList"/>
    <dgm:cxn modelId="{939D8D8D-4571-4CF3-B9B8-89262B98EFCF}" type="presParOf" srcId="{88AADCB4-176F-498E-9D98-BE506BFDB7BF}" destId="{3CD2E3C4-1DD9-4E8C-9EFC-BAC2CD3F8A04}" srcOrd="2" destOrd="0" presId="urn:microsoft.com/office/officeart/2018/2/layout/IconVerticalSolidList"/>
    <dgm:cxn modelId="{03EB694A-48F8-4241-B0B2-0F806653ECDD}" type="presParOf" srcId="{3CD2E3C4-1DD9-4E8C-9EFC-BAC2CD3F8A04}" destId="{8D47A693-BD04-4E33-A2C8-3C545690C61E}" srcOrd="0" destOrd="0" presId="urn:microsoft.com/office/officeart/2018/2/layout/IconVerticalSolidList"/>
    <dgm:cxn modelId="{D9E97CFB-3290-4AEC-8BA5-E32C5F29B28B}" type="presParOf" srcId="{3CD2E3C4-1DD9-4E8C-9EFC-BAC2CD3F8A04}" destId="{AFE14CD4-2863-4518-8E18-F615150DDBDB}" srcOrd="1" destOrd="0" presId="urn:microsoft.com/office/officeart/2018/2/layout/IconVerticalSolidList"/>
    <dgm:cxn modelId="{D6E32153-0448-44EF-9AB8-8CE843EC3AA8}" type="presParOf" srcId="{3CD2E3C4-1DD9-4E8C-9EFC-BAC2CD3F8A04}" destId="{F7425680-EBD4-41ED-BFE5-D1865DBE8D61}" srcOrd="2" destOrd="0" presId="urn:microsoft.com/office/officeart/2018/2/layout/IconVerticalSolidList"/>
    <dgm:cxn modelId="{6B7E0328-AFC0-40E8-B207-9E0E3EFF773B}" type="presParOf" srcId="{3CD2E3C4-1DD9-4E8C-9EFC-BAC2CD3F8A04}" destId="{BE677C4B-D085-42C0-83F2-08D0AD9D7FB1}" srcOrd="3" destOrd="0" presId="urn:microsoft.com/office/officeart/2018/2/layout/IconVerticalSolidList"/>
    <dgm:cxn modelId="{6770F221-FE85-4301-906A-D3E429F59F31}" type="presParOf" srcId="{88AADCB4-176F-498E-9D98-BE506BFDB7BF}" destId="{7B0B6148-B87D-4970-B028-E7923968333E}" srcOrd="3" destOrd="0" presId="urn:microsoft.com/office/officeart/2018/2/layout/IconVerticalSolidList"/>
    <dgm:cxn modelId="{001FE796-F86E-4438-B724-D689F8F35D4F}" type="presParOf" srcId="{88AADCB4-176F-498E-9D98-BE506BFDB7BF}" destId="{AE92F7BC-AD4C-4559-AA3A-E4D0FC28A196}" srcOrd="4" destOrd="0" presId="urn:microsoft.com/office/officeart/2018/2/layout/IconVerticalSolidList"/>
    <dgm:cxn modelId="{16395C1E-A39D-4736-8678-98AD39371AAE}" type="presParOf" srcId="{AE92F7BC-AD4C-4559-AA3A-E4D0FC28A196}" destId="{7B0C5477-FD33-43E8-A727-35F38C5EC936}" srcOrd="0" destOrd="0" presId="urn:microsoft.com/office/officeart/2018/2/layout/IconVerticalSolidList"/>
    <dgm:cxn modelId="{C0BF61ED-ED6E-4A71-B472-86ACEF74B082}" type="presParOf" srcId="{AE92F7BC-AD4C-4559-AA3A-E4D0FC28A196}" destId="{E7804222-43A7-4844-8298-6170764C10EC}" srcOrd="1" destOrd="0" presId="urn:microsoft.com/office/officeart/2018/2/layout/IconVerticalSolidList"/>
    <dgm:cxn modelId="{55211C2F-533B-429F-A980-7CD83FA461D9}" type="presParOf" srcId="{AE92F7BC-AD4C-4559-AA3A-E4D0FC28A196}" destId="{AD8F954D-129E-4ED8-A220-2137248DE27E}" srcOrd="2" destOrd="0" presId="urn:microsoft.com/office/officeart/2018/2/layout/IconVerticalSolidList"/>
    <dgm:cxn modelId="{604DB932-CB44-4987-BBCC-A7D9E7F0FCBE}" type="presParOf" srcId="{AE92F7BC-AD4C-4559-AA3A-E4D0FC28A196}" destId="{57C9C420-8C95-4DF1-A217-D70A69F073D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F6142F2-A259-4EB3-8123-54FF273D1130}" type="doc">
      <dgm:prSet loTypeId="urn:microsoft.com/office/officeart/2005/8/layout/vProcess5" loCatId="process" qsTypeId="urn:microsoft.com/office/officeart/2005/8/quickstyle/simple2" qsCatId="simple" csTypeId="urn:microsoft.com/office/officeart/2005/8/colors/accent3_2" csCatId="accent3" phldr="1"/>
      <dgm:spPr/>
      <dgm:t>
        <a:bodyPr/>
        <a:lstStyle/>
        <a:p>
          <a:endParaRPr lang="en-US"/>
        </a:p>
      </dgm:t>
    </dgm:pt>
    <dgm:pt modelId="{79BE9EB4-2390-4E41-B8D4-D383E95EC496}">
      <dgm:prSet/>
      <dgm:spPr/>
      <dgm:t>
        <a:bodyPr/>
        <a:lstStyle/>
        <a:p>
          <a:r>
            <a:rPr lang="en-US">
              <a:solidFill>
                <a:schemeClr val="tx1"/>
              </a:solidFill>
            </a:rPr>
            <a:t>Desire to have an Impact</a:t>
          </a:r>
        </a:p>
      </dgm:t>
    </dgm:pt>
    <dgm:pt modelId="{CCCF6687-57BC-4C45-B632-58C78CE6F087}" type="parTrans" cxnId="{6FD011FB-681A-4965-B027-D017AA6C1DFB}">
      <dgm:prSet/>
      <dgm:spPr/>
      <dgm:t>
        <a:bodyPr/>
        <a:lstStyle/>
        <a:p>
          <a:endParaRPr lang="en-US">
            <a:solidFill>
              <a:schemeClr val="tx1"/>
            </a:solidFill>
          </a:endParaRPr>
        </a:p>
      </dgm:t>
    </dgm:pt>
    <dgm:pt modelId="{689C3C50-E7C5-4148-AA46-BBBC93136772}" type="sibTrans" cxnId="{6FD011FB-681A-4965-B027-D017AA6C1DFB}">
      <dgm:prSet/>
      <dgm:spPr/>
      <dgm:t>
        <a:bodyPr/>
        <a:lstStyle/>
        <a:p>
          <a:endParaRPr lang="en-US">
            <a:solidFill>
              <a:schemeClr val="tx1"/>
            </a:solidFill>
          </a:endParaRPr>
        </a:p>
      </dgm:t>
    </dgm:pt>
    <dgm:pt modelId="{6C1987B5-4E9F-4A6E-A04F-14C99EC77498}">
      <dgm:prSet/>
      <dgm:spPr/>
      <dgm:t>
        <a:bodyPr/>
        <a:lstStyle/>
        <a:p>
          <a:r>
            <a:rPr lang="en-US" dirty="0">
              <a:solidFill>
                <a:schemeClr val="tx1"/>
              </a:solidFill>
            </a:rPr>
            <a:t>Researchers are researchers: easier for them to commit in the first phase of TT (patenting, idea generation) than the second one (commercialization, etc.)</a:t>
          </a:r>
        </a:p>
      </dgm:t>
    </dgm:pt>
    <dgm:pt modelId="{D7A175E0-E091-4537-80EF-BF2F680B5E3B}" type="parTrans" cxnId="{B826C0CB-2798-41C6-B89E-97A0B72D05BB}">
      <dgm:prSet/>
      <dgm:spPr/>
      <dgm:t>
        <a:bodyPr/>
        <a:lstStyle/>
        <a:p>
          <a:endParaRPr lang="en-US">
            <a:solidFill>
              <a:schemeClr val="tx1"/>
            </a:solidFill>
          </a:endParaRPr>
        </a:p>
      </dgm:t>
    </dgm:pt>
    <dgm:pt modelId="{7688CE48-3C9F-432B-B171-7C814ED8EC47}" type="sibTrans" cxnId="{B826C0CB-2798-41C6-B89E-97A0B72D05BB}">
      <dgm:prSet/>
      <dgm:spPr/>
      <dgm:t>
        <a:bodyPr/>
        <a:lstStyle/>
        <a:p>
          <a:endParaRPr lang="en-US">
            <a:solidFill>
              <a:schemeClr val="tx1"/>
            </a:solidFill>
          </a:endParaRPr>
        </a:p>
      </dgm:t>
    </dgm:pt>
    <dgm:pt modelId="{43DF3B88-2BD8-4AE3-ABD9-C1E588E4CE33}">
      <dgm:prSet/>
      <dgm:spPr/>
      <dgm:t>
        <a:bodyPr/>
        <a:lstStyle/>
        <a:p>
          <a:r>
            <a:rPr lang="en-GB" dirty="0">
              <a:solidFill>
                <a:schemeClr val="tx1"/>
              </a:solidFill>
            </a:rPr>
            <a:t>Despite sharing the same motivations: researchers' opinions differ significantly from TTO staff and TTO heads on enhancement of the research value</a:t>
          </a:r>
          <a:endParaRPr lang="en-US" dirty="0">
            <a:solidFill>
              <a:schemeClr val="tx1"/>
            </a:solidFill>
          </a:endParaRPr>
        </a:p>
      </dgm:t>
    </dgm:pt>
    <dgm:pt modelId="{027BA12A-D8D2-4758-B3A7-68E0361D547D}" type="parTrans" cxnId="{502D12BE-BE4D-4958-B713-5C934B246E17}">
      <dgm:prSet/>
      <dgm:spPr/>
      <dgm:t>
        <a:bodyPr/>
        <a:lstStyle/>
        <a:p>
          <a:endParaRPr lang="en-US">
            <a:solidFill>
              <a:schemeClr val="tx1"/>
            </a:solidFill>
          </a:endParaRPr>
        </a:p>
      </dgm:t>
    </dgm:pt>
    <dgm:pt modelId="{CFC42313-4D7E-4F54-B324-64133FA460DC}" type="sibTrans" cxnId="{502D12BE-BE4D-4958-B713-5C934B246E17}">
      <dgm:prSet/>
      <dgm:spPr/>
      <dgm:t>
        <a:bodyPr/>
        <a:lstStyle/>
        <a:p>
          <a:endParaRPr lang="en-US">
            <a:solidFill>
              <a:schemeClr val="tx1"/>
            </a:solidFill>
          </a:endParaRPr>
        </a:p>
      </dgm:t>
    </dgm:pt>
    <dgm:pt modelId="{CA6DA2E2-0789-4081-B9E3-D04DB410A8DD}">
      <dgm:prSet/>
      <dgm:spPr/>
      <dgm:t>
        <a:bodyPr/>
        <a:lstStyle/>
        <a:p>
          <a:r>
            <a:rPr lang="en-GB" dirty="0">
              <a:solidFill>
                <a:schemeClr val="tx1"/>
              </a:solidFill>
            </a:rPr>
            <a:t>Governments </a:t>
          </a:r>
          <a:r>
            <a:rPr lang="en-GB" dirty="0" smtClean="0">
              <a:solidFill>
                <a:schemeClr val="tx1"/>
              </a:solidFill>
            </a:rPr>
            <a:t>and top management play </a:t>
          </a:r>
          <a:r>
            <a:rPr lang="en-GB" dirty="0">
              <a:solidFill>
                <a:schemeClr val="tx1"/>
              </a:solidFill>
            </a:rPr>
            <a:t>a key role in developing specific strategies, tools and incentives </a:t>
          </a:r>
          <a:endParaRPr lang="en-US" dirty="0">
            <a:solidFill>
              <a:schemeClr val="tx1"/>
            </a:solidFill>
          </a:endParaRPr>
        </a:p>
      </dgm:t>
    </dgm:pt>
    <dgm:pt modelId="{6081C1D9-D373-4A72-AB98-357FFA45231A}" type="parTrans" cxnId="{393E3D9A-930B-4C9A-8E48-11E8267C3523}">
      <dgm:prSet/>
      <dgm:spPr/>
      <dgm:t>
        <a:bodyPr/>
        <a:lstStyle/>
        <a:p>
          <a:endParaRPr lang="en-US">
            <a:solidFill>
              <a:schemeClr val="tx1"/>
            </a:solidFill>
          </a:endParaRPr>
        </a:p>
      </dgm:t>
    </dgm:pt>
    <dgm:pt modelId="{47419CFB-5E85-44DC-8EFE-ADAE62FC036C}" type="sibTrans" cxnId="{393E3D9A-930B-4C9A-8E48-11E8267C3523}">
      <dgm:prSet/>
      <dgm:spPr/>
      <dgm:t>
        <a:bodyPr/>
        <a:lstStyle/>
        <a:p>
          <a:endParaRPr lang="en-US">
            <a:solidFill>
              <a:schemeClr val="tx1"/>
            </a:solidFill>
          </a:endParaRPr>
        </a:p>
      </dgm:t>
    </dgm:pt>
    <dgm:pt modelId="{428E551F-9F9E-6743-B78C-B07CF8A30D6E}" type="pres">
      <dgm:prSet presAssocID="{0F6142F2-A259-4EB3-8123-54FF273D1130}" presName="outerComposite" presStyleCnt="0">
        <dgm:presLayoutVars>
          <dgm:chMax val="5"/>
          <dgm:dir/>
          <dgm:resizeHandles val="exact"/>
        </dgm:presLayoutVars>
      </dgm:prSet>
      <dgm:spPr/>
      <dgm:t>
        <a:bodyPr/>
        <a:lstStyle/>
        <a:p>
          <a:endParaRPr lang="en-US"/>
        </a:p>
      </dgm:t>
    </dgm:pt>
    <dgm:pt modelId="{377C6F41-A36B-234C-AD38-A6DCE6D7E755}" type="pres">
      <dgm:prSet presAssocID="{0F6142F2-A259-4EB3-8123-54FF273D1130}" presName="dummyMaxCanvas" presStyleCnt="0">
        <dgm:presLayoutVars/>
      </dgm:prSet>
      <dgm:spPr/>
    </dgm:pt>
    <dgm:pt modelId="{CA11B560-7AF8-2B45-BA58-22F0C59C7587}" type="pres">
      <dgm:prSet presAssocID="{0F6142F2-A259-4EB3-8123-54FF273D1130}" presName="FourNodes_1" presStyleLbl="node1" presStyleIdx="0" presStyleCnt="4">
        <dgm:presLayoutVars>
          <dgm:bulletEnabled val="1"/>
        </dgm:presLayoutVars>
      </dgm:prSet>
      <dgm:spPr/>
      <dgm:t>
        <a:bodyPr/>
        <a:lstStyle/>
        <a:p>
          <a:endParaRPr lang="en-US"/>
        </a:p>
      </dgm:t>
    </dgm:pt>
    <dgm:pt modelId="{D36219FB-572F-0840-B842-28C1D95FE4D6}" type="pres">
      <dgm:prSet presAssocID="{0F6142F2-A259-4EB3-8123-54FF273D1130}" presName="FourNodes_2" presStyleLbl="node1" presStyleIdx="1" presStyleCnt="4">
        <dgm:presLayoutVars>
          <dgm:bulletEnabled val="1"/>
        </dgm:presLayoutVars>
      </dgm:prSet>
      <dgm:spPr/>
      <dgm:t>
        <a:bodyPr/>
        <a:lstStyle/>
        <a:p>
          <a:endParaRPr lang="en-US"/>
        </a:p>
      </dgm:t>
    </dgm:pt>
    <dgm:pt modelId="{77353FDD-C101-9A41-90B2-8CEFC28C4272}" type="pres">
      <dgm:prSet presAssocID="{0F6142F2-A259-4EB3-8123-54FF273D1130}" presName="FourNodes_3" presStyleLbl="node1" presStyleIdx="2" presStyleCnt="4">
        <dgm:presLayoutVars>
          <dgm:bulletEnabled val="1"/>
        </dgm:presLayoutVars>
      </dgm:prSet>
      <dgm:spPr/>
      <dgm:t>
        <a:bodyPr/>
        <a:lstStyle/>
        <a:p>
          <a:endParaRPr lang="en-US"/>
        </a:p>
      </dgm:t>
    </dgm:pt>
    <dgm:pt modelId="{019BF5E3-E022-0F47-A405-452F1EAB15DF}" type="pres">
      <dgm:prSet presAssocID="{0F6142F2-A259-4EB3-8123-54FF273D1130}" presName="FourNodes_4" presStyleLbl="node1" presStyleIdx="3" presStyleCnt="4">
        <dgm:presLayoutVars>
          <dgm:bulletEnabled val="1"/>
        </dgm:presLayoutVars>
      </dgm:prSet>
      <dgm:spPr/>
      <dgm:t>
        <a:bodyPr/>
        <a:lstStyle/>
        <a:p>
          <a:endParaRPr lang="en-US"/>
        </a:p>
      </dgm:t>
    </dgm:pt>
    <dgm:pt modelId="{F6CC1918-1BA5-384C-80E7-E24C6474F32A}" type="pres">
      <dgm:prSet presAssocID="{0F6142F2-A259-4EB3-8123-54FF273D1130}" presName="FourConn_1-2" presStyleLbl="fgAccFollowNode1" presStyleIdx="0" presStyleCnt="3">
        <dgm:presLayoutVars>
          <dgm:bulletEnabled val="1"/>
        </dgm:presLayoutVars>
      </dgm:prSet>
      <dgm:spPr/>
      <dgm:t>
        <a:bodyPr/>
        <a:lstStyle/>
        <a:p>
          <a:endParaRPr lang="en-US"/>
        </a:p>
      </dgm:t>
    </dgm:pt>
    <dgm:pt modelId="{20436C29-BB55-C842-97A9-2055EEE331DA}" type="pres">
      <dgm:prSet presAssocID="{0F6142F2-A259-4EB3-8123-54FF273D1130}" presName="FourConn_2-3" presStyleLbl="fgAccFollowNode1" presStyleIdx="1" presStyleCnt="3">
        <dgm:presLayoutVars>
          <dgm:bulletEnabled val="1"/>
        </dgm:presLayoutVars>
      </dgm:prSet>
      <dgm:spPr/>
      <dgm:t>
        <a:bodyPr/>
        <a:lstStyle/>
        <a:p>
          <a:endParaRPr lang="en-US"/>
        </a:p>
      </dgm:t>
    </dgm:pt>
    <dgm:pt modelId="{3ED5F764-DF0A-954E-B6E0-B5B5110321F5}" type="pres">
      <dgm:prSet presAssocID="{0F6142F2-A259-4EB3-8123-54FF273D1130}" presName="FourConn_3-4" presStyleLbl="fgAccFollowNode1" presStyleIdx="2" presStyleCnt="3">
        <dgm:presLayoutVars>
          <dgm:bulletEnabled val="1"/>
        </dgm:presLayoutVars>
      </dgm:prSet>
      <dgm:spPr/>
      <dgm:t>
        <a:bodyPr/>
        <a:lstStyle/>
        <a:p>
          <a:endParaRPr lang="en-US"/>
        </a:p>
      </dgm:t>
    </dgm:pt>
    <dgm:pt modelId="{9CC2FF2D-F089-F344-8EFD-FE1A9FBF3B6F}" type="pres">
      <dgm:prSet presAssocID="{0F6142F2-A259-4EB3-8123-54FF273D1130}" presName="FourNodes_1_text" presStyleLbl="node1" presStyleIdx="3" presStyleCnt="4">
        <dgm:presLayoutVars>
          <dgm:bulletEnabled val="1"/>
        </dgm:presLayoutVars>
      </dgm:prSet>
      <dgm:spPr/>
      <dgm:t>
        <a:bodyPr/>
        <a:lstStyle/>
        <a:p>
          <a:endParaRPr lang="en-US"/>
        </a:p>
      </dgm:t>
    </dgm:pt>
    <dgm:pt modelId="{4CF60BA0-907E-394A-B8D4-6CD915758A2B}" type="pres">
      <dgm:prSet presAssocID="{0F6142F2-A259-4EB3-8123-54FF273D1130}" presName="FourNodes_2_text" presStyleLbl="node1" presStyleIdx="3" presStyleCnt="4">
        <dgm:presLayoutVars>
          <dgm:bulletEnabled val="1"/>
        </dgm:presLayoutVars>
      </dgm:prSet>
      <dgm:spPr/>
      <dgm:t>
        <a:bodyPr/>
        <a:lstStyle/>
        <a:p>
          <a:endParaRPr lang="en-US"/>
        </a:p>
      </dgm:t>
    </dgm:pt>
    <dgm:pt modelId="{5698E778-7460-1646-BDA9-B1A1C7CCD124}" type="pres">
      <dgm:prSet presAssocID="{0F6142F2-A259-4EB3-8123-54FF273D1130}" presName="FourNodes_3_text" presStyleLbl="node1" presStyleIdx="3" presStyleCnt="4">
        <dgm:presLayoutVars>
          <dgm:bulletEnabled val="1"/>
        </dgm:presLayoutVars>
      </dgm:prSet>
      <dgm:spPr/>
      <dgm:t>
        <a:bodyPr/>
        <a:lstStyle/>
        <a:p>
          <a:endParaRPr lang="en-US"/>
        </a:p>
      </dgm:t>
    </dgm:pt>
    <dgm:pt modelId="{DA90097D-3EDF-3744-8B74-47B8D5A1AB26}" type="pres">
      <dgm:prSet presAssocID="{0F6142F2-A259-4EB3-8123-54FF273D1130}" presName="FourNodes_4_text" presStyleLbl="node1" presStyleIdx="3" presStyleCnt="4">
        <dgm:presLayoutVars>
          <dgm:bulletEnabled val="1"/>
        </dgm:presLayoutVars>
      </dgm:prSet>
      <dgm:spPr/>
      <dgm:t>
        <a:bodyPr/>
        <a:lstStyle/>
        <a:p>
          <a:endParaRPr lang="en-US"/>
        </a:p>
      </dgm:t>
    </dgm:pt>
  </dgm:ptLst>
  <dgm:cxnLst>
    <dgm:cxn modelId="{C176D47B-CF94-B74D-80E2-0FA1052ECDE6}" type="presOf" srcId="{6C1987B5-4E9F-4A6E-A04F-14C99EC77498}" destId="{D36219FB-572F-0840-B842-28C1D95FE4D6}" srcOrd="0" destOrd="0" presId="urn:microsoft.com/office/officeart/2005/8/layout/vProcess5"/>
    <dgm:cxn modelId="{B826C0CB-2798-41C6-B89E-97A0B72D05BB}" srcId="{0F6142F2-A259-4EB3-8123-54FF273D1130}" destId="{6C1987B5-4E9F-4A6E-A04F-14C99EC77498}" srcOrd="1" destOrd="0" parTransId="{D7A175E0-E091-4537-80EF-BF2F680B5E3B}" sibTransId="{7688CE48-3C9F-432B-B171-7C814ED8EC47}"/>
    <dgm:cxn modelId="{A63601AD-73EE-C843-8788-CEBB41C2A9B2}" type="presOf" srcId="{0F6142F2-A259-4EB3-8123-54FF273D1130}" destId="{428E551F-9F9E-6743-B78C-B07CF8A30D6E}" srcOrd="0" destOrd="0" presId="urn:microsoft.com/office/officeart/2005/8/layout/vProcess5"/>
    <dgm:cxn modelId="{AB1F0BF1-1B2A-F24E-B392-06EE5661510C}" type="presOf" srcId="{79BE9EB4-2390-4E41-B8D4-D383E95EC496}" destId="{CA11B560-7AF8-2B45-BA58-22F0C59C7587}" srcOrd="0" destOrd="0" presId="urn:microsoft.com/office/officeart/2005/8/layout/vProcess5"/>
    <dgm:cxn modelId="{6BE05283-CA06-E749-87D8-72A241570AF2}" type="presOf" srcId="{CA6DA2E2-0789-4081-B9E3-D04DB410A8DD}" destId="{019BF5E3-E022-0F47-A405-452F1EAB15DF}" srcOrd="0" destOrd="0" presId="urn:microsoft.com/office/officeart/2005/8/layout/vProcess5"/>
    <dgm:cxn modelId="{62A7B99E-E69C-F147-AD84-015A80A6F13E}" type="presOf" srcId="{689C3C50-E7C5-4148-AA46-BBBC93136772}" destId="{F6CC1918-1BA5-384C-80E7-E24C6474F32A}" srcOrd="0" destOrd="0" presId="urn:microsoft.com/office/officeart/2005/8/layout/vProcess5"/>
    <dgm:cxn modelId="{8EFD846A-2216-084F-AE64-C4DC9AAB9322}" type="presOf" srcId="{7688CE48-3C9F-432B-B171-7C814ED8EC47}" destId="{20436C29-BB55-C842-97A9-2055EEE331DA}" srcOrd="0" destOrd="0" presId="urn:microsoft.com/office/officeart/2005/8/layout/vProcess5"/>
    <dgm:cxn modelId="{9F5A24BD-BC36-C947-B1CC-F295FC866A5A}" type="presOf" srcId="{43DF3B88-2BD8-4AE3-ABD9-C1E588E4CE33}" destId="{5698E778-7460-1646-BDA9-B1A1C7CCD124}" srcOrd="1" destOrd="0" presId="urn:microsoft.com/office/officeart/2005/8/layout/vProcess5"/>
    <dgm:cxn modelId="{73B45FC6-9EAC-994F-837F-2347035D1CC0}" type="presOf" srcId="{CFC42313-4D7E-4F54-B324-64133FA460DC}" destId="{3ED5F764-DF0A-954E-B6E0-B5B5110321F5}" srcOrd="0" destOrd="0" presId="urn:microsoft.com/office/officeart/2005/8/layout/vProcess5"/>
    <dgm:cxn modelId="{8A066339-E039-984D-A453-0DAF7981CBD3}" type="presOf" srcId="{43DF3B88-2BD8-4AE3-ABD9-C1E588E4CE33}" destId="{77353FDD-C101-9A41-90B2-8CEFC28C4272}" srcOrd="0" destOrd="0" presId="urn:microsoft.com/office/officeart/2005/8/layout/vProcess5"/>
    <dgm:cxn modelId="{0C629D83-08FB-B54A-B951-195077CC09E2}" type="presOf" srcId="{CA6DA2E2-0789-4081-B9E3-D04DB410A8DD}" destId="{DA90097D-3EDF-3744-8B74-47B8D5A1AB26}" srcOrd="1" destOrd="0" presId="urn:microsoft.com/office/officeart/2005/8/layout/vProcess5"/>
    <dgm:cxn modelId="{E7AA5EDE-FBCC-5645-A487-A46E23B13252}" type="presOf" srcId="{79BE9EB4-2390-4E41-B8D4-D383E95EC496}" destId="{9CC2FF2D-F089-F344-8EFD-FE1A9FBF3B6F}" srcOrd="1" destOrd="0" presId="urn:microsoft.com/office/officeart/2005/8/layout/vProcess5"/>
    <dgm:cxn modelId="{6FD011FB-681A-4965-B027-D017AA6C1DFB}" srcId="{0F6142F2-A259-4EB3-8123-54FF273D1130}" destId="{79BE9EB4-2390-4E41-B8D4-D383E95EC496}" srcOrd="0" destOrd="0" parTransId="{CCCF6687-57BC-4C45-B632-58C78CE6F087}" sibTransId="{689C3C50-E7C5-4148-AA46-BBBC93136772}"/>
    <dgm:cxn modelId="{BE2E82D5-BDFA-B84A-B950-09D240446FE4}" type="presOf" srcId="{6C1987B5-4E9F-4A6E-A04F-14C99EC77498}" destId="{4CF60BA0-907E-394A-B8D4-6CD915758A2B}" srcOrd="1" destOrd="0" presId="urn:microsoft.com/office/officeart/2005/8/layout/vProcess5"/>
    <dgm:cxn modelId="{502D12BE-BE4D-4958-B713-5C934B246E17}" srcId="{0F6142F2-A259-4EB3-8123-54FF273D1130}" destId="{43DF3B88-2BD8-4AE3-ABD9-C1E588E4CE33}" srcOrd="2" destOrd="0" parTransId="{027BA12A-D8D2-4758-B3A7-68E0361D547D}" sibTransId="{CFC42313-4D7E-4F54-B324-64133FA460DC}"/>
    <dgm:cxn modelId="{393E3D9A-930B-4C9A-8E48-11E8267C3523}" srcId="{0F6142F2-A259-4EB3-8123-54FF273D1130}" destId="{CA6DA2E2-0789-4081-B9E3-D04DB410A8DD}" srcOrd="3" destOrd="0" parTransId="{6081C1D9-D373-4A72-AB98-357FFA45231A}" sibTransId="{47419CFB-5E85-44DC-8EFE-ADAE62FC036C}"/>
    <dgm:cxn modelId="{E4DD179D-7E22-F642-9D42-222288DD556F}" type="presParOf" srcId="{428E551F-9F9E-6743-B78C-B07CF8A30D6E}" destId="{377C6F41-A36B-234C-AD38-A6DCE6D7E755}" srcOrd="0" destOrd="0" presId="urn:microsoft.com/office/officeart/2005/8/layout/vProcess5"/>
    <dgm:cxn modelId="{F57D5532-8B50-9443-B9E8-9B891B7B82B3}" type="presParOf" srcId="{428E551F-9F9E-6743-B78C-B07CF8A30D6E}" destId="{CA11B560-7AF8-2B45-BA58-22F0C59C7587}" srcOrd="1" destOrd="0" presId="urn:microsoft.com/office/officeart/2005/8/layout/vProcess5"/>
    <dgm:cxn modelId="{376DA826-6FAA-354A-85B5-1E5C0490E0A9}" type="presParOf" srcId="{428E551F-9F9E-6743-B78C-B07CF8A30D6E}" destId="{D36219FB-572F-0840-B842-28C1D95FE4D6}" srcOrd="2" destOrd="0" presId="urn:microsoft.com/office/officeart/2005/8/layout/vProcess5"/>
    <dgm:cxn modelId="{D275758C-BB12-944D-9DD8-81E2008DF332}" type="presParOf" srcId="{428E551F-9F9E-6743-B78C-B07CF8A30D6E}" destId="{77353FDD-C101-9A41-90B2-8CEFC28C4272}" srcOrd="3" destOrd="0" presId="urn:microsoft.com/office/officeart/2005/8/layout/vProcess5"/>
    <dgm:cxn modelId="{D111F053-1329-2F4D-AF21-B93BF8354760}" type="presParOf" srcId="{428E551F-9F9E-6743-B78C-B07CF8A30D6E}" destId="{019BF5E3-E022-0F47-A405-452F1EAB15DF}" srcOrd="4" destOrd="0" presId="urn:microsoft.com/office/officeart/2005/8/layout/vProcess5"/>
    <dgm:cxn modelId="{D4DF86F6-25EF-094F-8688-4E6B3C1F478C}" type="presParOf" srcId="{428E551F-9F9E-6743-B78C-B07CF8A30D6E}" destId="{F6CC1918-1BA5-384C-80E7-E24C6474F32A}" srcOrd="5" destOrd="0" presId="urn:microsoft.com/office/officeart/2005/8/layout/vProcess5"/>
    <dgm:cxn modelId="{90E38060-626C-F346-8B52-3A2FF56E1A9D}" type="presParOf" srcId="{428E551F-9F9E-6743-B78C-B07CF8A30D6E}" destId="{20436C29-BB55-C842-97A9-2055EEE331DA}" srcOrd="6" destOrd="0" presId="urn:microsoft.com/office/officeart/2005/8/layout/vProcess5"/>
    <dgm:cxn modelId="{7E097EAC-F5E0-8742-B089-ACC04C97E95C}" type="presParOf" srcId="{428E551F-9F9E-6743-B78C-B07CF8A30D6E}" destId="{3ED5F764-DF0A-954E-B6E0-B5B5110321F5}" srcOrd="7" destOrd="0" presId="urn:microsoft.com/office/officeart/2005/8/layout/vProcess5"/>
    <dgm:cxn modelId="{EEFED80C-C6E5-A543-85E7-ED8B0A24B68D}" type="presParOf" srcId="{428E551F-9F9E-6743-B78C-B07CF8A30D6E}" destId="{9CC2FF2D-F089-F344-8EFD-FE1A9FBF3B6F}" srcOrd="8" destOrd="0" presId="urn:microsoft.com/office/officeart/2005/8/layout/vProcess5"/>
    <dgm:cxn modelId="{1E3B53F7-A8C5-2A4D-81F4-F3A798223126}" type="presParOf" srcId="{428E551F-9F9E-6743-B78C-B07CF8A30D6E}" destId="{4CF60BA0-907E-394A-B8D4-6CD915758A2B}" srcOrd="9" destOrd="0" presId="urn:microsoft.com/office/officeart/2005/8/layout/vProcess5"/>
    <dgm:cxn modelId="{5A951B75-A4BA-AA41-991F-7DEDF4855B5C}" type="presParOf" srcId="{428E551F-9F9E-6743-B78C-B07CF8A30D6E}" destId="{5698E778-7460-1646-BDA9-B1A1C7CCD124}" srcOrd="10" destOrd="0" presId="urn:microsoft.com/office/officeart/2005/8/layout/vProcess5"/>
    <dgm:cxn modelId="{800AFFE4-DB67-0645-A36E-03A8A9E89C15}" type="presParOf" srcId="{428E551F-9F9E-6743-B78C-B07CF8A30D6E}" destId="{DA90097D-3EDF-3744-8B74-47B8D5A1AB26}"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C297F0-E6C2-47F5-BAC9-8E2F7AF4BD60}" type="doc">
      <dgm:prSet loTypeId="urn:microsoft.com/office/officeart/2005/8/layout/StepDownProcess" loCatId="process" qsTypeId="urn:microsoft.com/office/officeart/2005/8/quickstyle/simple1" qsCatId="simple" csTypeId="urn:microsoft.com/office/officeart/2005/8/colors/colorful3" csCatId="colorful" phldr="1"/>
      <dgm:spPr/>
      <dgm:t>
        <a:bodyPr/>
        <a:lstStyle/>
        <a:p>
          <a:endParaRPr lang="en-US"/>
        </a:p>
      </dgm:t>
    </dgm:pt>
    <dgm:pt modelId="{445E2AE4-65DF-4891-92C7-E061A955BF7A}">
      <dgm:prSet phldrT="[Text]"/>
      <dgm:spPr>
        <a:solidFill>
          <a:schemeClr val="accent1">
            <a:lumMod val="60000"/>
            <a:lumOff val="40000"/>
          </a:schemeClr>
        </a:solidFill>
      </dgm:spPr>
      <dgm:t>
        <a:bodyPr/>
        <a:lstStyle/>
        <a:p>
          <a:r>
            <a:rPr lang="en-US" dirty="0" smtClean="0"/>
            <a:t>Governments and policy makers </a:t>
          </a:r>
          <a:endParaRPr lang="en-US" dirty="0"/>
        </a:p>
      </dgm:t>
    </dgm:pt>
    <dgm:pt modelId="{ED3374B8-2B16-49E4-B289-48C702BBC6B4}" type="parTrans" cxnId="{E7CDFEE7-784E-4302-83DD-D4479CF82FF4}">
      <dgm:prSet/>
      <dgm:spPr/>
      <dgm:t>
        <a:bodyPr/>
        <a:lstStyle/>
        <a:p>
          <a:endParaRPr lang="en-US"/>
        </a:p>
      </dgm:t>
    </dgm:pt>
    <dgm:pt modelId="{8AA9272A-DFA9-4D6C-A8F5-8E7A07CC2FFA}" type="sibTrans" cxnId="{E7CDFEE7-784E-4302-83DD-D4479CF82FF4}">
      <dgm:prSet/>
      <dgm:spPr/>
      <dgm:t>
        <a:bodyPr/>
        <a:lstStyle/>
        <a:p>
          <a:endParaRPr lang="en-US"/>
        </a:p>
      </dgm:t>
    </dgm:pt>
    <dgm:pt modelId="{35FDE6EA-271C-43B9-AE9E-E044DCE92AE9}">
      <dgm:prSet phldrT="[Text]" custT="1"/>
      <dgm:spPr/>
      <dgm:t>
        <a:bodyPr/>
        <a:lstStyle/>
        <a:p>
          <a:r>
            <a:rPr lang="en-GB" sz="1400" dirty="0" smtClean="0"/>
            <a:t>to improve national policies </a:t>
          </a:r>
          <a:endParaRPr lang="en-US" sz="1400" dirty="0"/>
        </a:p>
      </dgm:t>
    </dgm:pt>
    <dgm:pt modelId="{8B2045FD-2EFD-48E7-BE79-EDA54EE01C7A}" type="parTrans" cxnId="{DE33C350-56B9-4C9E-9855-65838E375DF6}">
      <dgm:prSet/>
      <dgm:spPr/>
      <dgm:t>
        <a:bodyPr/>
        <a:lstStyle/>
        <a:p>
          <a:endParaRPr lang="en-US"/>
        </a:p>
      </dgm:t>
    </dgm:pt>
    <dgm:pt modelId="{3882AEC6-F0B1-41C6-8EB1-92F1ED2370B8}" type="sibTrans" cxnId="{DE33C350-56B9-4C9E-9855-65838E375DF6}">
      <dgm:prSet/>
      <dgm:spPr/>
      <dgm:t>
        <a:bodyPr/>
        <a:lstStyle/>
        <a:p>
          <a:endParaRPr lang="en-US"/>
        </a:p>
      </dgm:t>
    </dgm:pt>
    <dgm:pt modelId="{959F0C8E-D7AD-4403-B5A9-CFE788C8BDED}">
      <dgm:prSet phldrT="[Text]"/>
      <dgm:spPr/>
      <dgm:t>
        <a:bodyPr/>
        <a:lstStyle/>
        <a:p>
          <a:r>
            <a:rPr lang="en-GB" dirty="0" smtClean="0">
              <a:solidFill>
                <a:schemeClr val="tx1"/>
              </a:solidFill>
            </a:rPr>
            <a:t>University leaders </a:t>
          </a:r>
          <a:endParaRPr lang="en-US" dirty="0">
            <a:solidFill>
              <a:schemeClr val="tx1"/>
            </a:solidFill>
          </a:endParaRPr>
        </a:p>
      </dgm:t>
    </dgm:pt>
    <dgm:pt modelId="{084F6B70-8710-4B9E-8F7A-A94F24ED6BF7}" type="parTrans" cxnId="{E26B099C-ED6E-4AA8-BCE1-154E1263F5F2}">
      <dgm:prSet/>
      <dgm:spPr/>
      <dgm:t>
        <a:bodyPr/>
        <a:lstStyle/>
        <a:p>
          <a:endParaRPr lang="en-US"/>
        </a:p>
      </dgm:t>
    </dgm:pt>
    <dgm:pt modelId="{DA233BF7-0452-432D-80CF-28E2400AC3B2}" type="sibTrans" cxnId="{E26B099C-ED6E-4AA8-BCE1-154E1263F5F2}">
      <dgm:prSet/>
      <dgm:spPr/>
      <dgm:t>
        <a:bodyPr/>
        <a:lstStyle/>
        <a:p>
          <a:endParaRPr lang="en-US"/>
        </a:p>
      </dgm:t>
    </dgm:pt>
    <dgm:pt modelId="{891A284B-10E2-4EBB-9C14-D549A01C5EB6}">
      <dgm:prSet phldrT="[Text]" custT="1"/>
      <dgm:spPr/>
      <dgm:t>
        <a:bodyPr/>
        <a:lstStyle/>
        <a:p>
          <a:r>
            <a:rPr lang="en-GB" sz="1400" dirty="0" smtClean="0"/>
            <a:t>to improve institutional policies and practices in their institution</a:t>
          </a:r>
          <a:endParaRPr lang="en-US" sz="1400" dirty="0"/>
        </a:p>
      </dgm:t>
    </dgm:pt>
    <dgm:pt modelId="{D250DE28-EA45-4C19-8914-4B215E69C8FC}" type="parTrans" cxnId="{3A60554A-BB2F-48A5-A774-659557EE2E1A}">
      <dgm:prSet/>
      <dgm:spPr/>
      <dgm:t>
        <a:bodyPr/>
        <a:lstStyle/>
        <a:p>
          <a:endParaRPr lang="en-US"/>
        </a:p>
      </dgm:t>
    </dgm:pt>
    <dgm:pt modelId="{BC50BB29-052D-4443-8B40-4B2A10C31EE5}" type="sibTrans" cxnId="{3A60554A-BB2F-48A5-A774-659557EE2E1A}">
      <dgm:prSet/>
      <dgm:spPr/>
      <dgm:t>
        <a:bodyPr/>
        <a:lstStyle/>
        <a:p>
          <a:endParaRPr lang="en-US"/>
        </a:p>
      </dgm:t>
    </dgm:pt>
    <dgm:pt modelId="{E9A282F3-ED16-4CAB-9B81-6FEA96E928AD}">
      <dgm:prSet phldrT="[Text]"/>
      <dgm:spPr>
        <a:solidFill>
          <a:schemeClr val="accent5">
            <a:lumMod val="60000"/>
            <a:lumOff val="40000"/>
          </a:schemeClr>
        </a:solidFill>
      </dgm:spPr>
      <dgm:t>
        <a:bodyPr/>
        <a:lstStyle/>
        <a:p>
          <a:r>
            <a:rPr lang="en-GB" dirty="0" smtClean="0">
              <a:solidFill>
                <a:schemeClr val="tx1"/>
              </a:solidFill>
            </a:rPr>
            <a:t>University researchers and TT staff</a:t>
          </a:r>
          <a:endParaRPr lang="en-US" dirty="0">
            <a:solidFill>
              <a:schemeClr val="tx1"/>
            </a:solidFill>
          </a:endParaRPr>
        </a:p>
      </dgm:t>
    </dgm:pt>
    <dgm:pt modelId="{B53E0AC9-CCF9-4791-847F-AE5FD9ED4E4D}" type="parTrans" cxnId="{71C75134-B106-47F9-A0F0-D33385BAF905}">
      <dgm:prSet/>
      <dgm:spPr/>
      <dgm:t>
        <a:bodyPr/>
        <a:lstStyle/>
        <a:p>
          <a:endParaRPr lang="en-US"/>
        </a:p>
      </dgm:t>
    </dgm:pt>
    <dgm:pt modelId="{CC8AB71D-F402-4970-BA9A-14B6598A40AC}" type="sibTrans" cxnId="{71C75134-B106-47F9-A0F0-D33385BAF905}">
      <dgm:prSet/>
      <dgm:spPr/>
      <dgm:t>
        <a:bodyPr/>
        <a:lstStyle/>
        <a:p>
          <a:endParaRPr lang="en-US"/>
        </a:p>
      </dgm:t>
    </dgm:pt>
    <dgm:pt modelId="{1E74AC1C-F0C7-4B30-9B42-51F948B08A5A}">
      <dgm:prSet phldrT="[Text]" custT="1"/>
      <dgm:spPr/>
      <dgm:t>
        <a:bodyPr/>
        <a:lstStyle/>
        <a:p>
          <a:r>
            <a:rPr lang="en-GB" sz="1400" dirty="0" smtClean="0"/>
            <a:t>to support “bottom up” processes m for receiving recognition and rewards</a:t>
          </a:r>
          <a:endParaRPr lang="en-US" sz="1400" dirty="0"/>
        </a:p>
      </dgm:t>
    </dgm:pt>
    <dgm:pt modelId="{10B3BE36-4013-46F7-9D86-2AA1552C1082}" type="parTrans" cxnId="{011CA236-62E0-4768-9EF3-1E2ABDEDB3CB}">
      <dgm:prSet/>
      <dgm:spPr/>
      <dgm:t>
        <a:bodyPr/>
        <a:lstStyle/>
        <a:p>
          <a:endParaRPr lang="en-US"/>
        </a:p>
      </dgm:t>
    </dgm:pt>
    <dgm:pt modelId="{1A65119D-F7CE-4EED-8FD9-234161BBEA82}" type="sibTrans" cxnId="{011CA236-62E0-4768-9EF3-1E2ABDEDB3CB}">
      <dgm:prSet/>
      <dgm:spPr/>
      <dgm:t>
        <a:bodyPr/>
        <a:lstStyle/>
        <a:p>
          <a:endParaRPr lang="en-US"/>
        </a:p>
      </dgm:t>
    </dgm:pt>
    <dgm:pt modelId="{41F423B9-3381-4804-B5D1-F0E1E6FC1133}">
      <dgm:prSet phldrT="[Text]"/>
      <dgm:spPr/>
      <dgm:t>
        <a:bodyPr/>
        <a:lstStyle/>
        <a:p>
          <a:r>
            <a:rPr lang="en-GB" dirty="0" smtClean="0">
              <a:solidFill>
                <a:schemeClr val="bg1"/>
              </a:solidFill>
            </a:rPr>
            <a:t>Trainers</a:t>
          </a:r>
          <a:endParaRPr lang="en-US" dirty="0">
            <a:solidFill>
              <a:schemeClr val="bg1"/>
            </a:solidFill>
          </a:endParaRPr>
        </a:p>
      </dgm:t>
    </dgm:pt>
    <dgm:pt modelId="{307DED90-5511-4D5B-8ABD-71714A874C32}" type="parTrans" cxnId="{B5384D5D-CD6C-45AB-B034-E74D4DD6EF36}">
      <dgm:prSet/>
      <dgm:spPr/>
      <dgm:t>
        <a:bodyPr/>
        <a:lstStyle/>
        <a:p>
          <a:endParaRPr lang="en-US"/>
        </a:p>
      </dgm:t>
    </dgm:pt>
    <dgm:pt modelId="{7F4E8DCE-2B71-4D73-B0E1-14B1A6FC0106}" type="sibTrans" cxnId="{B5384D5D-CD6C-45AB-B034-E74D4DD6EF36}">
      <dgm:prSet/>
      <dgm:spPr/>
      <dgm:t>
        <a:bodyPr/>
        <a:lstStyle/>
        <a:p>
          <a:endParaRPr lang="en-US"/>
        </a:p>
      </dgm:t>
    </dgm:pt>
    <dgm:pt modelId="{E4336D17-5C75-4920-9B68-CB6D20FCD3A5}">
      <dgm:prSet phldrT="[Text]" custT="1"/>
      <dgm:spPr/>
      <dgm:t>
        <a:bodyPr/>
        <a:lstStyle/>
        <a:p>
          <a:r>
            <a:rPr lang="en-GB" sz="1400" dirty="0" smtClean="0"/>
            <a:t>to develop training programs on incentives or institutional IP policies</a:t>
          </a:r>
          <a:endParaRPr lang="en-US" sz="1400" dirty="0">
            <a:solidFill>
              <a:schemeClr val="bg1"/>
            </a:solidFill>
          </a:endParaRPr>
        </a:p>
      </dgm:t>
    </dgm:pt>
    <dgm:pt modelId="{C481F8DB-21B1-497D-A84A-8B71A776F734}" type="parTrans" cxnId="{08C2F74C-8268-4458-9D85-990D874994E5}">
      <dgm:prSet/>
      <dgm:spPr/>
      <dgm:t>
        <a:bodyPr/>
        <a:lstStyle/>
        <a:p>
          <a:endParaRPr lang="en-US"/>
        </a:p>
      </dgm:t>
    </dgm:pt>
    <dgm:pt modelId="{9F4F48BD-F3BF-4813-B5E7-50A567A5DFBD}" type="sibTrans" cxnId="{08C2F74C-8268-4458-9D85-990D874994E5}">
      <dgm:prSet/>
      <dgm:spPr/>
      <dgm:t>
        <a:bodyPr/>
        <a:lstStyle/>
        <a:p>
          <a:endParaRPr lang="en-US"/>
        </a:p>
      </dgm:t>
    </dgm:pt>
    <dgm:pt modelId="{789CB096-3E1F-411A-978A-7D69E138D203}" type="pres">
      <dgm:prSet presAssocID="{88C297F0-E6C2-47F5-BAC9-8E2F7AF4BD60}" presName="rootnode" presStyleCnt="0">
        <dgm:presLayoutVars>
          <dgm:chMax/>
          <dgm:chPref/>
          <dgm:dir/>
          <dgm:animLvl val="lvl"/>
        </dgm:presLayoutVars>
      </dgm:prSet>
      <dgm:spPr/>
      <dgm:t>
        <a:bodyPr/>
        <a:lstStyle/>
        <a:p>
          <a:endParaRPr lang="en-US"/>
        </a:p>
      </dgm:t>
    </dgm:pt>
    <dgm:pt modelId="{499332B7-1128-4EEA-A26B-0EA1D0A9E2CA}" type="pres">
      <dgm:prSet presAssocID="{445E2AE4-65DF-4891-92C7-E061A955BF7A}" presName="composite" presStyleCnt="0"/>
      <dgm:spPr/>
    </dgm:pt>
    <dgm:pt modelId="{7F54F17E-7485-4561-A716-B2B2F55E063A}" type="pres">
      <dgm:prSet presAssocID="{445E2AE4-65DF-4891-92C7-E061A955BF7A}" presName="bentUpArrow1" presStyleLbl="alignImgPlace1" presStyleIdx="0" presStyleCnt="3"/>
      <dgm:spPr>
        <a:solidFill>
          <a:schemeClr val="accent3">
            <a:lumMod val="60000"/>
            <a:lumOff val="40000"/>
          </a:schemeClr>
        </a:solidFill>
      </dgm:spPr>
      <dgm:t>
        <a:bodyPr/>
        <a:lstStyle/>
        <a:p>
          <a:endParaRPr lang="en-US"/>
        </a:p>
      </dgm:t>
    </dgm:pt>
    <dgm:pt modelId="{3D823980-E17A-48A4-A382-77BD301D3BF1}" type="pres">
      <dgm:prSet presAssocID="{445E2AE4-65DF-4891-92C7-E061A955BF7A}" presName="ParentText" presStyleLbl="node1" presStyleIdx="0" presStyleCnt="4">
        <dgm:presLayoutVars>
          <dgm:chMax val="1"/>
          <dgm:chPref val="1"/>
          <dgm:bulletEnabled val="1"/>
        </dgm:presLayoutVars>
      </dgm:prSet>
      <dgm:spPr/>
      <dgm:t>
        <a:bodyPr/>
        <a:lstStyle/>
        <a:p>
          <a:endParaRPr lang="en-US"/>
        </a:p>
      </dgm:t>
    </dgm:pt>
    <dgm:pt modelId="{41A16A17-814E-4A9B-B1A9-44809C2E2A83}" type="pres">
      <dgm:prSet presAssocID="{445E2AE4-65DF-4891-92C7-E061A955BF7A}" presName="ChildText" presStyleLbl="revTx" presStyleIdx="0" presStyleCnt="4" custScaleX="124417" custLinFactNeighborX="15332" custLinFactNeighborY="-7510">
        <dgm:presLayoutVars>
          <dgm:chMax val="0"/>
          <dgm:chPref val="0"/>
          <dgm:bulletEnabled val="1"/>
        </dgm:presLayoutVars>
      </dgm:prSet>
      <dgm:spPr/>
      <dgm:t>
        <a:bodyPr/>
        <a:lstStyle/>
        <a:p>
          <a:endParaRPr lang="en-US"/>
        </a:p>
      </dgm:t>
    </dgm:pt>
    <dgm:pt modelId="{BA86BD17-2941-41EE-9BF1-DFE8D6D369CE}" type="pres">
      <dgm:prSet presAssocID="{8AA9272A-DFA9-4D6C-A8F5-8E7A07CC2FFA}" presName="sibTrans" presStyleCnt="0"/>
      <dgm:spPr/>
    </dgm:pt>
    <dgm:pt modelId="{FB281F5C-B39D-463E-8245-DE415F6787AD}" type="pres">
      <dgm:prSet presAssocID="{959F0C8E-D7AD-4403-B5A9-CFE788C8BDED}" presName="composite" presStyleCnt="0"/>
      <dgm:spPr/>
    </dgm:pt>
    <dgm:pt modelId="{29EE4EE0-4343-4AE8-8B51-8576B801CA3A}" type="pres">
      <dgm:prSet presAssocID="{959F0C8E-D7AD-4403-B5A9-CFE788C8BDED}" presName="bentUpArrow1" presStyleLbl="alignImgPlace1" presStyleIdx="1" presStyleCnt="3"/>
      <dgm:spPr/>
    </dgm:pt>
    <dgm:pt modelId="{E2DAB401-8470-4B5C-9033-58F297D6FB04}" type="pres">
      <dgm:prSet presAssocID="{959F0C8E-D7AD-4403-B5A9-CFE788C8BDED}" presName="ParentText" presStyleLbl="node1" presStyleIdx="1" presStyleCnt="4">
        <dgm:presLayoutVars>
          <dgm:chMax val="1"/>
          <dgm:chPref val="1"/>
          <dgm:bulletEnabled val="1"/>
        </dgm:presLayoutVars>
      </dgm:prSet>
      <dgm:spPr/>
      <dgm:t>
        <a:bodyPr/>
        <a:lstStyle/>
        <a:p>
          <a:endParaRPr lang="en-US"/>
        </a:p>
      </dgm:t>
    </dgm:pt>
    <dgm:pt modelId="{0B610456-1ADF-447E-9E88-F1560EE7C379}" type="pres">
      <dgm:prSet presAssocID="{959F0C8E-D7AD-4403-B5A9-CFE788C8BDED}" presName="ChildText" presStyleLbl="revTx" presStyleIdx="1" presStyleCnt="4" custScaleX="205405" custLinFactNeighborX="66413" custLinFactNeighborY="2152">
        <dgm:presLayoutVars>
          <dgm:chMax val="0"/>
          <dgm:chPref val="0"/>
          <dgm:bulletEnabled val="1"/>
        </dgm:presLayoutVars>
      </dgm:prSet>
      <dgm:spPr/>
      <dgm:t>
        <a:bodyPr/>
        <a:lstStyle/>
        <a:p>
          <a:endParaRPr lang="en-US"/>
        </a:p>
      </dgm:t>
    </dgm:pt>
    <dgm:pt modelId="{CC39FB40-F865-4761-8B32-CF7AF9238046}" type="pres">
      <dgm:prSet presAssocID="{DA233BF7-0452-432D-80CF-28E2400AC3B2}" presName="sibTrans" presStyleCnt="0"/>
      <dgm:spPr/>
    </dgm:pt>
    <dgm:pt modelId="{F895035C-A748-46F8-9457-16EB1BFC3A81}" type="pres">
      <dgm:prSet presAssocID="{E9A282F3-ED16-4CAB-9B81-6FEA96E928AD}" presName="composite" presStyleCnt="0"/>
      <dgm:spPr/>
    </dgm:pt>
    <dgm:pt modelId="{C24F418B-AA43-4750-8F8F-9CF974D9844E}" type="pres">
      <dgm:prSet presAssocID="{E9A282F3-ED16-4CAB-9B81-6FEA96E928AD}" presName="bentUpArrow1" presStyleLbl="alignImgPlace1" presStyleIdx="2" presStyleCnt="3"/>
      <dgm:spPr/>
    </dgm:pt>
    <dgm:pt modelId="{EA05BD5F-D2AA-41A4-8689-AD80B67E5FED}" type="pres">
      <dgm:prSet presAssocID="{E9A282F3-ED16-4CAB-9B81-6FEA96E928AD}" presName="ParentText" presStyleLbl="node1" presStyleIdx="2" presStyleCnt="4">
        <dgm:presLayoutVars>
          <dgm:chMax val="1"/>
          <dgm:chPref val="1"/>
          <dgm:bulletEnabled val="1"/>
        </dgm:presLayoutVars>
      </dgm:prSet>
      <dgm:spPr/>
      <dgm:t>
        <a:bodyPr/>
        <a:lstStyle/>
        <a:p>
          <a:endParaRPr lang="en-US"/>
        </a:p>
      </dgm:t>
    </dgm:pt>
    <dgm:pt modelId="{89BABAE2-FA9E-4DDA-BF0F-5A596A4A4086}" type="pres">
      <dgm:prSet presAssocID="{E9A282F3-ED16-4CAB-9B81-6FEA96E928AD}" presName="ChildText" presStyleLbl="revTx" presStyleIdx="2" presStyleCnt="4" custScaleX="313056" custLinFactX="19689" custLinFactNeighborX="100000" custLinFactNeighborY="2835">
        <dgm:presLayoutVars>
          <dgm:chMax val="0"/>
          <dgm:chPref val="0"/>
          <dgm:bulletEnabled val="1"/>
        </dgm:presLayoutVars>
      </dgm:prSet>
      <dgm:spPr/>
      <dgm:t>
        <a:bodyPr/>
        <a:lstStyle/>
        <a:p>
          <a:endParaRPr lang="en-US"/>
        </a:p>
      </dgm:t>
    </dgm:pt>
    <dgm:pt modelId="{A729A4B1-CA45-4785-B28E-89042FDBE6AE}" type="pres">
      <dgm:prSet presAssocID="{CC8AB71D-F402-4970-BA9A-14B6598A40AC}" presName="sibTrans" presStyleCnt="0"/>
      <dgm:spPr/>
    </dgm:pt>
    <dgm:pt modelId="{453B47BB-F7F4-4300-8938-D50142A43CC5}" type="pres">
      <dgm:prSet presAssocID="{41F423B9-3381-4804-B5D1-F0E1E6FC1133}" presName="composite" presStyleCnt="0"/>
      <dgm:spPr/>
    </dgm:pt>
    <dgm:pt modelId="{0111834A-A921-414A-BEC4-A0C6C47BC555}" type="pres">
      <dgm:prSet presAssocID="{41F423B9-3381-4804-B5D1-F0E1E6FC1133}" presName="ParentText" presStyleLbl="node1" presStyleIdx="3" presStyleCnt="4">
        <dgm:presLayoutVars>
          <dgm:chMax val="1"/>
          <dgm:chPref val="1"/>
          <dgm:bulletEnabled val="1"/>
        </dgm:presLayoutVars>
      </dgm:prSet>
      <dgm:spPr/>
      <dgm:t>
        <a:bodyPr/>
        <a:lstStyle/>
        <a:p>
          <a:endParaRPr lang="en-US"/>
        </a:p>
      </dgm:t>
    </dgm:pt>
    <dgm:pt modelId="{4A1C934C-3E6B-4576-AB09-D65004911149}" type="pres">
      <dgm:prSet presAssocID="{41F423B9-3381-4804-B5D1-F0E1E6FC1133}" presName="FinalChildText" presStyleLbl="revTx" presStyleIdx="3" presStyleCnt="4" custScaleX="289583" custLinFactX="14207" custLinFactNeighborX="100000" custLinFactNeighborY="1952">
        <dgm:presLayoutVars>
          <dgm:chMax val="0"/>
          <dgm:chPref val="0"/>
          <dgm:bulletEnabled val="1"/>
        </dgm:presLayoutVars>
      </dgm:prSet>
      <dgm:spPr/>
      <dgm:t>
        <a:bodyPr/>
        <a:lstStyle/>
        <a:p>
          <a:endParaRPr lang="en-US"/>
        </a:p>
      </dgm:t>
    </dgm:pt>
  </dgm:ptLst>
  <dgm:cxnLst>
    <dgm:cxn modelId="{282B660A-80B8-4FA0-946F-3A41189402E1}" type="presOf" srcId="{88C297F0-E6C2-47F5-BAC9-8E2F7AF4BD60}" destId="{789CB096-3E1F-411A-978A-7D69E138D203}" srcOrd="0" destOrd="0" presId="urn:microsoft.com/office/officeart/2005/8/layout/StepDownProcess"/>
    <dgm:cxn modelId="{B5384D5D-CD6C-45AB-B034-E74D4DD6EF36}" srcId="{88C297F0-E6C2-47F5-BAC9-8E2F7AF4BD60}" destId="{41F423B9-3381-4804-B5D1-F0E1E6FC1133}" srcOrd="3" destOrd="0" parTransId="{307DED90-5511-4D5B-8ABD-71714A874C32}" sibTransId="{7F4E8DCE-2B71-4D73-B0E1-14B1A6FC0106}"/>
    <dgm:cxn modelId="{E26B099C-ED6E-4AA8-BCE1-154E1263F5F2}" srcId="{88C297F0-E6C2-47F5-BAC9-8E2F7AF4BD60}" destId="{959F0C8E-D7AD-4403-B5A9-CFE788C8BDED}" srcOrd="1" destOrd="0" parTransId="{084F6B70-8710-4B9E-8F7A-A94F24ED6BF7}" sibTransId="{DA233BF7-0452-432D-80CF-28E2400AC3B2}"/>
    <dgm:cxn modelId="{011CA236-62E0-4768-9EF3-1E2ABDEDB3CB}" srcId="{E9A282F3-ED16-4CAB-9B81-6FEA96E928AD}" destId="{1E74AC1C-F0C7-4B30-9B42-51F948B08A5A}" srcOrd="0" destOrd="0" parTransId="{10B3BE36-4013-46F7-9D86-2AA1552C1082}" sibTransId="{1A65119D-F7CE-4EED-8FD9-234161BBEA82}"/>
    <dgm:cxn modelId="{36BDD5F0-BE23-4583-942C-BD0E2EE9C0F9}" type="presOf" srcId="{1E74AC1C-F0C7-4B30-9B42-51F948B08A5A}" destId="{89BABAE2-FA9E-4DDA-BF0F-5A596A4A4086}" srcOrd="0" destOrd="0" presId="urn:microsoft.com/office/officeart/2005/8/layout/StepDownProcess"/>
    <dgm:cxn modelId="{DE33C350-56B9-4C9E-9855-65838E375DF6}" srcId="{445E2AE4-65DF-4891-92C7-E061A955BF7A}" destId="{35FDE6EA-271C-43B9-AE9E-E044DCE92AE9}" srcOrd="0" destOrd="0" parTransId="{8B2045FD-2EFD-48E7-BE79-EDA54EE01C7A}" sibTransId="{3882AEC6-F0B1-41C6-8EB1-92F1ED2370B8}"/>
    <dgm:cxn modelId="{C52EDEDA-AC11-4687-BB77-3F84F9E7F8F5}" type="presOf" srcId="{41F423B9-3381-4804-B5D1-F0E1E6FC1133}" destId="{0111834A-A921-414A-BEC4-A0C6C47BC555}" srcOrd="0" destOrd="0" presId="urn:microsoft.com/office/officeart/2005/8/layout/StepDownProcess"/>
    <dgm:cxn modelId="{2C8D5F51-7669-429E-8055-E9B8109FEE3C}" type="presOf" srcId="{E9A282F3-ED16-4CAB-9B81-6FEA96E928AD}" destId="{EA05BD5F-D2AA-41A4-8689-AD80B67E5FED}" srcOrd="0" destOrd="0" presId="urn:microsoft.com/office/officeart/2005/8/layout/StepDownProcess"/>
    <dgm:cxn modelId="{4D320768-E78C-47CC-A6A6-A0F601AB334B}" type="presOf" srcId="{445E2AE4-65DF-4891-92C7-E061A955BF7A}" destId="{3D823980-E17A-48A4-A382-77BD301D3BF1}" srcOrd="0" destOrd="0" presId="urn:microsoft.com/office/officeart/2005/8/layout/StepDownProcess"/>
    <dgm:cxn modelId="{F38F2F19-2815-4762-9B79-9A293A2B01D3}" type="presOf" srcId="{891A284B-10E2-4EBB-9C14-D549A01C5EB6}" destId="{0B610456-1ADF-447E-9E88-F1560EE7C379}" srcOrd="0" destOrd="0" presId="urn:microsoft.com/office/officeart/2005/8/layout/StepDownProcess"/>
    <dgm:cxn modelId="{9FFAD8D7-52F4-482D-928F-3A550C89BC08}" type="presOf" srcId="{35FDE6EA-271C-43B9-AE9E-E044DCE92AE9}" destId="{41A16A17-814E-4A9B-B1A9-44809C2E2A83}" srcOrd="0" destOrd="0" presId="urn:microsoft.com/office/officeart/2005/8/layout/StepDownProcess"/>
    <dgm:cxn modelId="{1067C080-B6BA-45F6-BEAE-65E3FE54D1A0}" type="presOf" srcId="{959F0C8E-D7AD-4403-B5A9-CFE788C8BDED}" destId="{E2DAB401-8470-4B5C-9033-58F297D6FB04}" srcOrd="0" destOrd="0" presId="urn:microsoft.com/office/officeart/2005/8/layout/StepDownProcess"/>
    <dgm:cxn modelId="{E7CDFEE7-784E-4302-83DD-D4479CF82FF4}" srcId="{88C297F0-E6C2-47F5-BAC9-8E2F7AF4BD60}" destId="{445E2AE4-65DF-4891-92C7-E061A955BF7A}" srcOrd="0" destOrd="0" parTransId="{ED3374B8-2B16-49E4-B289-48C702BBC6B4}" sibTransId="{8AA9272A-DFA9-4D6C-A8F5-8E7A07CC2FFA}"/>
    <dgm:cxn modelId="{08C2F74C-8268-4458-9D85-990D874994E5}" srcId="{41F423B9-3381-4804-B5D1-F0E1E6FC1133}" destId="{E4336D17-5C75-4920-9B68-CB6D20FCD3A5}" srcOrd="0" destOrd="0" parTransId="{C481F8DB-21B1-497D-A84A-8B71A776F734}" sibTransId="{9F4F48BD-F3BF-4813-B5E7-50A567A5DFBD}"/>
    <dgm:cxn modelId="{3A60554A-BB2F-48A5-A774-659557EE2E1A}" srcId="{959F0C8E-D7AD-4403-B5A9-CFE788C8BDED}" destId="{891A284B-10E2-4EBB-9C14-D549A01C5EB6}" srcOrd="0" destOrd="0" parTransId="{D250DE28-EA45-4C19-8914-4B215E69C8FC}" sibTransId="{BC50BB29-052D-4443-8B40-4B2A10C31EE5}"/>
    <dgm:cxn modelId="{B2077FB9-2455-4328-A460-0ED9D46B7241}" type="presOf" srcId="{E4336D17-5C75-4920-9B68-CB6D20FCD3A5}" destId="{4A1C934C-3E6B-4576-AB09-D65004911149}" srcOrd="0" destOrd="0" presId="urn:microsoft.com/office/officeart/2005/8/layout/StepDownProcess"/>
    <dgm:cxn modelId="{71C75134-B106-47F9-A0F0-D33385BAF905}" srcId="{88C297F0-E6C2-47F5-BAC9-8E2F7AF4BD60}" destId="{E9A282F3-ED16-4CAB-9B81-6FEA96E928AD}" srcOrd="2" destOrd="0" parTransId="{B53E0AC9-CCF9-4791-847F-AE5FD9ED4E4D}" sibTransId="{CC8AB71D-F402-4970-BA9A-14B6598A40AC}"/>
    <dgm:cxn modelId="{CF470411-6AEF-4B52-B73C-A1B88CD404FF}" type="presParOf" srcId="{789CB096-3E1F-411A-978A-7D69E138D203}" destId="{499332B7-1128-4EEA-A26B-0EA1D0A9E2CA}" srcOrd="0" destOrd="0" presId="urn:microsoft.com/office/officeart/2005/8/layout/StepDownProcess"/>
    <dgm:cxn modelId="{12FC1CD6-1AF5-4477-B0EF-F364CE95CE54}" type="presParOf" srcId="{499332B7-1128-4EEA-A26B-0EA1D0A9E2CA}" destId="{7F54F17E-7485-4561-A716-B2B2F55E063A}" srcOrd="0" destOrd="0" presId="urn:microsoft.com/office/officeart/2005/8/layout/StepDownProcess"/>
    <dgm:cxn modelId="{9C26434F-138B-4EB7-9DDD-B3FCC5F7A68B}" type="presParOf" srcId="{499332B7-1128-4EEA-A26B-0EA1D0A9E2CA}" destId="{3D823980-E17A-48A4-A382-77BD301D3BF1}" srcOrd="1" destOrd="0" presId="urn:microsoft.com/office/officeart/2005/8/layout/StepDownProcess"/>
    <dgm:cxn modelId="{DDEAF6A6-EABB-4BA2-8D31-8CACF775E2D0}" type="presParOf" srcId="{499332B7-1128-4EEA-A26B-0EA1D0A9E2CA}" destId="{41A16A17-814E-4A9B-B1A9-44809C2E2A83}" srcOrd="2" destOrd="0" presId="urn:microsoft.com/office/officeart/2005/8/layout/StepDownProcess"/>
    <dgm:cxn modelId="{63D3BB7D-A8CB-44F3-A4C9-FDCB7B56345D}" type="presParOf" srcId="{789CB096-3E1F-411A-978A-7D69E138D203}" destId="{BA86BD17-2941-41EE-9BF1-DFE8D6D369CE}" srcOrd="1" destOrd="0" presId="urn:microsoft.com/office/officeart/2005/8/layout/StepDownProcess"/>
    <dgm:cxn modelId="{813B8B84-096C-4401-AC91-AE08E492A162}" type="presParOf" srcId="{789CB096-3E1F-411A-978A-7D69E138D203}" destId="{FB281F5C-B39D-463E-8245-DE415F6787AD}" srcOrd="2" destOrd="0" presId="urn:microsoft.com/office/officeart/2005/8/layout/StepDownProcess"/>
    <dgm:cxn modelId="{40F19427-D13D-49AC-8D61-8E51BFA803B1}" type="presParOf" srcId="{FB281F5C-B39D-463E-8245-DE415F6787AD}" destId="{29EE4EE0-4343-4AE8-8B51-8576B801CA3A}" srcOrd="0" destOrd="0" presId="urn:microsoft.com/office/officeart/2005/8/layout/StepDownProcess"/>
    <dgm:cxn modelId="{150C83FD-8FCB-4141-A5C6-07A92A5335C9}" type="presParOf" srcId="{FB281F5C-B39D-463E-8245-DE415F6787AD}" destId="{E2DAB401-8470-4B5C-9033-58F297D6FB04}" srcOrd="1" destOrd="0" presId="urn:microsoft.com/office/officeart/2005/8/layout/StepDownProcess"/>
    <dgm:cxn modelId="{F1EE1E33-4D36-48F5-97BF-A986C7377BE8}" type="presParOf" srcId="{FB281F5C-B39D-463E-8245-DE415F6787AD}" destId="{0B610456-1ADF-447E-9E88-F1560EE7C379}" srcOrd="2" destOrd="0" presId="urn:microsoft.com/office/officeart/2005/8/layout/StepDownProcess"/>
    <dgm:cxn modelId="{BEB4E1D7-215F-4630-9849-D26F638F6DE0}" type="presParOf" srcId="{789CB096-3E1F-411A-978A-7D69E138D203}" destId="{CC39FB40-F865-4761-8B32-CF7AF9238046}" srcOrd="3" destOrd="0" presId="urn:microsoft.com/office/officeart/2005/8/layout/StepDownProcess"/>
    <dgm:cxn modelId="{7183F590-0ED7-4FF0-A532-0CB8A6C81739}" type="presParOf" srcId="{789CB096-3E1F-411A-978A-7D69E138D203}" destId="{F895035C-A748-46F8-9457-16EB1BFC3A81}" srcOrd="4" destOrd="0" presId="urn:microsoft.com/office/officeart/2005/8/layout/StepDownProcess"/>
    <dgm:cxn modelId="{9B235329-E770-4B1A-80FD-AC7A16BE91D2}" type="presParOf" srcId="{F895035C-A748-46F8-9457-16EB1BFC3A81}" destId="{C24F418B-AA43-4750-8F8F-9CF974D9844E}" srcOrd="0" destOrd="0" presId="urn:microsoft.com/office/officeart/2005/8/layout/StepDownProcess"/>
    <dgm:cxn modelId="{B0537FE5-067B-4910-80EB-6F9FD692473A}" type="presParOf" srcId="{F895035C-A748-46F8-9457-16EB1BFC3A81}" destId="{EA05BD5F-D2AA-41A4-8689-AD80B67E5FED}" srcOrd="1" destOrd="0" presId="urn:microsoft.com/office/officeart/2005/8/layout/StepDownProcess"/>
    <dgm:cxn modelId="{F9E782C0-78DD-492A-AD45-D228730FF434}" type="presParOf" srcId="{F895035C-A748-46F8-9457-16EB1BFC3A81}" destId="{89BABAE2-FA9E-4DDA-BF0F-5A596A4A4086}" srcOrd="2" destOrd="0" presId="urn:microsoft.com/office/officeart/2005/8/layout/StepDownProcess"/>
    <dgm:cxn modelId="{8928093A-EFF1-4523-A776-D0C15E1EDF4C}" type="presParOf" srcId="{789CB096-3E1F-411A-978A-7D69E138D203}" destId="{A729A4B1-CA45-4785-B28E-89042FDBE6AE}" srcOrd="5" destOrd="0" presId="urn:microsoft.com/office/officeart/2005/8/layout/StepDownProcess"/>
    <dgm:cxn modelId="{C93CF79A-8ECD-4CC8-9643-A306D5C91B1D}" type="presParOf" srcId="{789CB096-3E1F-411A-978A-7D69E138D203}" destId="{453B47BB-F7F4-4300-8938-D50142A43CC5}" srcOrd="6" destOrd="0" presId="urn:microsoft.com/office/officeart/2005/8/layout/StepDownProcess"/>
    <dgm:cxn modelId="{8914EBDF-984B-4B47-8296-5D8EF955F204}" type="presParOf" srcId="{453B47BB-F7F4-4300-8938-D50142A43CC5}" destId="{0111834A-A921-414A-BEC4-A0C6C47BC555}" srcOrd="0" destOrd="0" presId="urn:microsoft.com/office/officeart/2005/8/layout/StepDownProcess"/>
    <dgm:cxn modelId="{56E576D7-78DE-447B-997A-256264EE8C59}" type="presParOf" srcId="{453B47BB-F7F4-4300-8938-D50142A43CC5}" destId="{4A1C934C-3E6B-4576-AB09-D65004911149}"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7E82FD-7FEC-4A26-AF82-3AB9078FB317}" type="doc">
      <dgm:prSet loTypeId="urn:microsoft.com/office/officeart/2005/8/layout/pList1" loCatId="list" qsTypeId="urn:microsoft.com/office/officeart/2005/8/quickstyle/simple1" qsCatId="simple" csTypeId="urn:microsoft.com/office/officeart/2005/8/colors/colorful1" csCatId="colorful" phldr="1"/>
      <dgm:spPr/>
      <dgm:t>
        <a:bodyPr/>
        <a:lstStyle/>
        <a:p>
          <a:endParaRPr lang="en-US"/>
        </a:p>
      </dgm:t>
    </dgm:pt>
    <dgm:pt modelId="{B2788132-61B8-416D-B3E2-0D477A960D12}">
      <dgm:prSet phldrT="[Text]"/>
      <dgm:spPr/>
      <dgm:t>
        <a:bodyPr/>
        <a:lstStyle/>
        <a:p>
          <a:pPr rtl="0"/>
          <a:r>
            <a:rPr lang="fr-CH" dirty="0" smtClean="0">
              <a:solidFill>
                <a:schemeClr val="tx1"/>
              </a:solidFill>
              <a:latin typeface="Arial Rounded MT Bold" panose="020F0704030504030204" pitchFamily="34" charset="77"/>
            </a:rPr>
            <a:t>Non-</a:t>
          </a:r>
          <a:r>
            <a:rPr lang="fr-CH" dirty="0" err="1" smtClean="0">
              <a:solidFill>
                <a:schemeClr val="tx1"/>
              </a:solidFill>
              <a:latin typeface="Arial Rounded MT Bold" panose="020F0704030504030204" pitchFamily="34" charset="77"/>
            </a:rPr>
            <a:t>financial</a:t>
          </a:r>
          <a:r>
            <a:rPr lang="fr-CH" dirty="0" smtClean="0">
              <a:solidFill>
                <a:schemeClr val="tx1"/>
              </a:solidFill>
              <a:latin typeface="Arial Rounded MT Bold" panose="020F0704030504030204" pitchFamily="34" charset="77"/>
            </a:rPr>
            <a:t> </a:t>
          </a:r>
          <a:r>
            <a:rPr lang="fr-CH" dirty="0" err="1" smtClean="0">
              <a:solidFill>
                <a:schemeClr val="tx1"/>
              </a:solidFill>
              <a:latin typeface="Arial Rounded MT Bold" panose="020F0704030504030204" pitchFamily="34" charset="77"/>
            </a:rPr>
            <a:t>incentives</a:t>
          </a:r>
          <a:endParaRPr lang="en-US" dirty="0">
            <a:solidFill>
              <a:schemeClr val="tx1"/>
            </a:solidFill>
          </a:endParaRPr>
        </a:p>
      </dgm:t>
    </dgm:pt>
    <dgm:pt modelId="{FBF93AE1-2F9D-4BF3-B696-E3C253892D92}" type="parTrans" cxnId="{0C022538-545D-4F0E-B667-92CAA1EBE2B6}">
      <dgm:prSet/>
      <dgm:spPr/>
      <dgm:t>
        <a:bodyPr/>
        <a:lstStyle/>
        <a:p>
          <a:endParaRPr lang="en-US"/>
        </a:p>
      </dgm:t>
    </dgm:pt>
    <dgm:pt modelId="{69BBDA96-10C5-4DD0-8A1F-35DC55A14581}" type="sibTrans" cxnId="{0C022538-545D-4F0E-B667-92CAA1EBE2B6}">
      <dgm:prSet/>
      <dgm:spPr/>
      <dgm:t>
        <a:bodyPr/>
        <a:lstStyle/>
        <a:p>
          <a:endParaRPr lang="en-US"/>
        </a:p>
      </dgm:t>
    </dgm:pt>
    <dgm:pt modelId="{64BBEDC7-24C5-4096-A8C8-296072D22F1E}">
      <dgm:prSet phldrT="[Text]"/>
      <dgm:spPr/>
      <dgm:t>
        <a:bodyPr/>
        <a:lstStyle/>
        <a:p>
          <a:r>
            <a:rPr lang="fr-CH" dirty="0" smtClean="0">
              <a:solidFill>
                <a:schemeClr val="tx1"/>
              </a:solidFill>
              <a:latin typeface="Arial Rounded MT Bold" panose="020F0704030504030204" pitchFamily="34" charset="77"/>
            </a:rPr>
            <a:t>Career </a:t>
          </a:r>
          <a:r>
            <a:rPr lang="fr-CH" dirty="0" err="1" smtClean="0">
              <a:solidFill>
                <a:schemeClr val="tx1"/>
              </a:solidFill>
              <a:latin typeface="Arial Rounded MT Bold" panose="020F0704030504030204" pitchFamily="34" charset="77"/>
            </a:rPr>
            <a:t>advancement</a:t>
          </a:r>
          <a:endParaRPr lang="en-US" dirty="0">
            <a:solidFill>
              <a:schemeClr val="tx1"/>
            </a:solidFill>
          </a:endParaRPr>
        </a:p>
      </dgm:t>
    </dgm:pt>
    <dgm:pt modelId="{03471449-563B-43E2-A3B5-D9B140181410}" type="parTrans" cxnId="{421C0692-62FB-4D19-B9D7-A992B7BD09EC}">
      <dgm:prSet/>
      <dgm:spPr/>
      <dgm:t>
        <a:bodyPr/>
        <a:lstStyle/>
        <a:p>
          <a:endParaRPr lang="en-US"/>
        </a:p>
      </dgm:t>
    </dgm:pt>
    <dgm:pt modelId="{094C04C4-C52C-40C9-AFA7-9C4AA5FF52D7}" type="sibTrans" cxnId="{421C0692-62FB-4D19-B9D7-A992B7BD09EC}">
      <dgm:prSet/>
      <dgm:spPr/>
      <dgm:t>
        <a:bodyPr/>
        <a:lstStyle/>
        <a:p>
          <a:endParaRPr lang="en-US"/>
        </a:p>
      </dgm:t>
    </dgm:pt>
    <dgm:pt modelId="{F15F1D4C-5372-48E0-9257-18B1A8E51919}">
      <dgm:prSet phldrT="[Text]"/>
      <dgm:spPr/>
      <dgm:t>
        <a:bodyPr/>
        <a:lstStyle/>
        <a:p>
          <a:pPr rtl="0"/>
          <a:r>
            <a:rPr lang="fr-CH" dirty="0" smtClean="0">
              <a:solidFill>
                <a:schemeClr val="tx1"/>
              </a:solidFill>
              <a:latin typeface="Arial Rounded MT Bold" panose="020F0704030504030204" pitchFamily="34" charset="77"/>
            </a:rPr>
            <a:t>Financial </a:t>
          </a:r>
          <a:r>
            <a:rPr lang="fr-CH" dirty="0" err="1" smtClean="0">
              <a:solidFill>
                <a:schemeClr val="tx1"/>
              </a:solidFill>
              <a:latin typeface="Arial Rounded MT Bold" panose="020F0704030504030204" pitchFamily="34" charset="77"/>
            </a:rPr>
            <a:t>incentives</a:t>
          </a:r>
          <a:endParaRPr lang="en-US" dirty="0">
            <a:solidFill>
              <a:schemeClr val="tx1"/>
            </a:solidFill>
          </a:endParaRPr>
        </a:p>
      </dgm:t>
    </dgm:pt>
    <dgm:pt modelId="{CF1CC237-0625-42D7-80BC-29DA84E5A785}" type="parTrans" cxnId="{1548A0A1-9916-48CA-B17F-E19A42A0C218}">
      <dgm:prSet/>
      <dgm:spPr/>
      <dgm:t>
        <a:bodyPr/>
        <a:lstStyle/>
        <a:p>
          <a:endParaRPr lang="en-US"/>
        </a:p>
      </dgm:t>
    </dgm:pt>
    <dgm:pt modelId="{DEF4BB5E-44B6-4569-BD4E-74E417C95E2B}" type="sibTrans" cxnId="{1548A0A1-9916-48CA-B17F-E19A42A0C218}">
      <dgm:prSet/>
      <dgm:spPr/>
      <dgm:t>
        <a:bodyPr/>
        <a:lstStyle/>
        <a:p>
          <a:endParaRPr lang="en-US"/>
        </a:p>
      </dgm:t>
    </dgm:pt>
    <dgm:pt modelId="{D0F75A92-ED37-4836-9C04-D974A6BF5509}" type="pres">
      <dgm:prSet presAssocID="{BB7E82FD-7FEC-4A26-AF82-3AB9078FB317}" presName="Name0" presStyleCnt="0">
        <dgm:presLayoutVars>
          <dgm:dir/>
          <dgm:resizeHandles val="exact"/>
        </dgm:presLayoutVars>
      </dgm:prSet>
      <dgm:spPr/>
      <dgm:t>
        <a:bodyPr/>
        <a:lstStyle/>
        <a:p>
          <a:endParaRPr lang="en-US"/>
        </a:p>
      </dgm:t>
    </dgm:pt>
    <dgm:pt modelId="{81D387C1-8D31-4509-894A-AD3F8A7E1137}" type="pres">
      <dgm:prSet presAssocID="{B2788132-61B8-416D-B3E2-0D477A960D12}" presName="compNode" presStyleCnt="0"/>
      <dgm:spPr/>
    </dgm:pt>
    <dgm:pt modelId="{F46ED4EB-497D-4191-99A6-747C99470DE3}" type="pres">
      <dgm:prSet presAssocID="{B2788132-61B8-416D-B3E2-0D477A960D12}" presName="pict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dgm:spPr>
      <dgm:t>
        <a:bodyPr/>
        <a:lstStyle/>
        <a:p>
          <a:endParaRPr lang="en-US"/>
        </a:p>
      </dgm:t>
    </dgm:pt>
    <dgm:pt modelId="{4E302E29-7A6D-46E2-9E64-3EE0C5788392}" type="pres">
      <dgm:prSet presAssocID="{B2788132-61B8-416D-B3E2-0D477A960D12}" presName="textRect" presStyleLbl="revTx" presStyleIdx="0" presStyleCnt="3">
        <dgm:presLayoutVars>
          <dgm:bulletEnabled val="1"/>
        </dgm:presLayoutVars>
      </dgm:prSet>
      <dgm:spPr/>
      <dgm:t>
        <a:bodyPr/>
        <a:lstStyle/>
        <a:p>
          <a:endParaRPr lang="en-US"/>
        </a:p>
      </dgm:t>
    </dgm:pt>
    <dgm:pt modelId="{606DB5D9-0EFB-4243-8D4B-D12302E9B032}" type="pres">
      <dgm:prSet presAssocID="{69BBDA96-10C5-4DD0-8A1F-35DC55A14581}" presName="sibTrans" presStyleLbl="sibTrans2D1" presStyleIdx="0" presStyleCnt="0"/>
      <dgm:spPr/>
      <dgm:t>
        <a:bodyPr/>
        <a:lstStyle/>
        <a:p>
          <a:endParaRPr lang="en-US"/>
        </a:p>
      </dgm:t>
    </dgm:pt>
    <dgm:pt modelId="{8934685B-981F-4896-ABEE-29D7B2BCE139}" type="pres">
      <dgm:prSet presAssocID="{64BBEDC7-24C5-4096-A8C8-296072D22F1E}" presName="compNode" presStyleCnt="0"/>
      <dgm:spPr/>
    </dgm:pt>
    <dgm:pt modelId="{8D7E4A32-8595-43A1-B3A9-1974139AD7BD}" type="pres">
      <dgm:prSet presAssocID="{64BBEDC7-24C5-4096-A8C8-296072D22F1E}" presName="pict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C5954AFB-4F59-42D8-955C-03D383080402}" type="pres">
      <dgm:prSet presAssocID="{64BBEDC7-24C5-4096-A8C8-296072D22F1E}" presName="textRect" presStyleLbl="revTx" presStyleIdx="1" presStyleCnt="3">
        <dgm:presLayoutVars>
          <dgm:bulletEnabled val="1"/>
        </dgm:presLayoutVars>
      </dgm:prSet>
      <dgm:spPr/>
      <dgm:t>
        <a:bodyPr/>
        <a:lstStyle/>
        <a:p>
          <a:endParaRPr lang="en-US"/>
        </a:p>
      </dgm:t>
    </dgm:pt>
    <dgm:pt modelId="{6ADC04CF-5450-4F92-9451-E2E15419BC4B}" type="pres">
      <dgm:prSet presAssocID="{094C04C4-C52C-40C9-AFA7-9C4AA5FF52D7}" presName="sibTrans" presStyleLbl="sibTrans2D1" presStyleIdx="0" presStyleCnt="0"/>
      <dgm:spPr/>
      <dgm:t>
        <a:bodyPr/>
        <a:lstStyle/>
        <a:p>
          <a:endParaRPr lang="en-US"/>
        </a:p>
      </dgm:t>
    </dgm:pt>
    <dgm:pt modelId="{8E7C420C-0E4E-4784-9557-431F25998561}" type="pres">
      <dgm:prSet presAssocID="{F15F1D4C-5372-48E0-9257-18B1A8E51919}" presName="compNode" presStyleCnt="0"/>
      <dgm:spPr/>
    </dgm:pt>
    <dgm:pt modelId="{490E721D-8F1C-4D7A-B13F-E576E368AAA4}" type="pres">
      <dgm:prSet presAssocID="{F15F1D4C-5372-48E0-9257-18B1A8E51919}" presName="pict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t>
        <a:bodyPr/>
        <a:lstStyle/>
        <a:p>
          <a:endParaRPr lang="en-US"/>
        </a:p>
      </dgm:t>
    </dgm:pt>
    <dgm:pt modelId="{ADCEFAC5-F4C9-4C74-B826-41A505D3F9CB}" type="pres">
      <dgm:prSet presAssocID="{F15F1D4C-5372-48E0-9257-18B1A8E51919}" presName="textRect" presStyleLbl="revTx" presStyleIdx="2" presStyleCnt="3">
        <dgm:presLayoutVars>
          <dgm:bulletEnabled val="1"/>
        </dgm:presLayoutVars>
      </dgm:prSet>
      <dgm:spPr/>
      <dgm:t>
        <a:bodyPr/>
        <a:lstStyle/>
        <a:p>
          <a:endParaRPr lang="en-US"/>
        </a:p>
      </dgm:t>
    </dgm:pt>
  </dgm:ptLst>
  <dgm:cxnLst>
    <dgm:cxn modelId="{1548A0A1-9916-48CA-B17F-E19A42A0C218}" srcId="{BB7E82FD-7FEC-4A26-AF82-3AB9078FB317}" destId="{F15F1D4C-5372-48E0-9257-18B1A8E51919}" srcOrd="2" destOrd="0" parTransId="{CF1CC237-0625-42D7-80BC-29DA84E5A785}" sibTransId="{DEF4BB5E-44B6-4569-BD4E-74E417C95E2B}"/>
    <dgm:cxn modelId="{637011AD-412F-46B6-8DFF-4F682882EF27}" type="presOf" srcId="{094C04C4-C52C-40C9-AFA7-9C4AA5FF52D7}" destId="{6ADC04CF-5450-4F92-9451-E2E15419BC4B}" srcOrd="0" destOrd="0" presId="urn:microsoft.com/office/officeart/2005/8/layout/pList1"/>
    <dgm:cxn modelId="{B7D935F5-F143-4201-9084-875E631D6690}" type="presOf" srcId="{BB7E82FD-7FEC-4A26-AF82-3AB9078FB317}" destId="{D0F75A92-ED37-4836-9C04-D974A6BF5509}" srcOrd="0" destOrd="0" presId="urn:microsoft.com/office/officeart/2005/8/layout/pList1"/>
    <dgm:cxn modelId="{6A1B019C-298D-4D07-AF20-1D7CF1BD4528}" type="presOf" srcId="{64BBEDC7-24C5-4096-A8C8-296072D22F1E}" destId="{C5954AFB-4F59-42D8-955C-03D383080402}" srcOrd="0" destOrd="0" presId="urn:microsoft.com/office/officeart/2005/8/layout/pList1"/>
    <dgm:cxn modelId="{421C0692-62FB-4D19-B9D7-A992B7BD09EC}" srcId="{BB7E82FD-7FEC-4A26-AF82-3AB9078FB317}" destId="{64BBEDC7-24C5-4096-A8C8-296072D22F1E}" srcOrd="1" destOrd="0" parTransId="{03471449-563B-43E2-A3B5-D9B140181410}" sibTransId="{094C04C4-C52C-40C9-AFA7-9C4AA5FF52D7}"/>
    <dgm:cxn modelId="{0C022538-545D-4F0E-B667-92CAA1EBE2B6}" srcId="{BB7E82FD-7FEC-4A26-AF82-3AB9078FB317}" destId="{B2788132-61B8-416D-B3E2-0D477A960D12}" srcOrd="0" destOrd="0" parTransId="{FBF93AE1-2F9D-4BF3-B696-E3C253892D92}" sibTransId="{69BBDA96-10C5-4DD0-8A1F-35DC55A14581}"/>
    <dgm:cxn modelId="{8E8708F9-0773-48C9-B19C-C0D39E5CDD23}" type="presOf" srcId="{F15F1D4C-5372-48E0-9257-18B1A8E51919}" destId="{ADCEFAC5-F4C9-4C74-B826-41A505D3F9CB}" srcOrd="0" destOrd="0" presId="urn:microsoft.com/office/officeart/2005/8/layout/pList1"/>
    <dgm:cxn modelId="{1A22DA68-2FB6-4F41-9264-6F70ACB25917}" type="presOf" srcId="{B2788132-61B8-416D-B3E2-0D477A960D12}" destId="{4E302E29-7A6D-46E2-9E64-3EE0C5788392}" srcOrd="0" destOrd="0" presId="urn:microsoft.com/office/officeart/2005/8/layout/pList1"/>
    <dgm:cxn modelId="{14936F03-D63E-4870-A574-C8CAABE5856E}" type="presOf" srcId="{69BBDA96-10C5-4DD0-8A1F-35DC55A14581}" destId="{606DB5D9-0EFB-4243-8D4B-D12302E9B032}" srcOrd="0" destOrd="0" presId="urn:microsoft.com/office/officeart/2005/8/layout/pList1"/>
    <dgm:cxn modelId="{EBFFCCD2-33BE-43D4-B4A1-0C5FC87646D4}" type="presParOf" srcId="{D0F75A92-ED37-4836-9C04-D974A6BF5509}" destId="{81D387C1-8D31-4509-894A-AD3F8A7E1137}" srcOrd="0" destOrd="0" presId="urn:microsoft.com/office/officeart/2005/8/layout/pList1"/>
    <dgm:cxn modelId="{46CD96B5-6342-42F0-A0CC-E5A592CD1ED0}" type="presParOf" srcId="{81D387C1-8D31-4509-894A-AD3F8A7E1137}" destId="{F46ED4EB-497D-4191-99A6-747C99470DE3}" srcOrd="0" destOrd="0" presId="urn:microsoft.com/office/officeart/2005/8/layout/pList1"/>
    <dgm:cxn modelId="{612F49A5-5710-4971-B3A1-C18D9B89B4B1}" type="presParOf" srcId="{81D387C1-8D31-4509-894A-AD3F8A7E1137}" destId="{4E302E29-7A6D-46E2-9E64-3EE0C5788392}" srcOrd="1" destOrd="0" presId="urn:microsoft.com/office/officeart/2005/8/layout/pList1"/>
    <dgm:cxn modelId="{12DC7EE3-5CDE-4EE2-A1FE-F3011BB12760}" type="presParOf" srcId="{D0F75A92-ED37-4836-9C04-D974A6BF5509}" destId="{606DB5D9-0EFB-4243-8D4B-D12302E9B032}" srcOrd="1" destOrd="0" presId="urn:microsoft.com/office/officeart/2005/8/layout/pList1"/>
    <dgm:cxn modelId="{0AE5DD72-6A84-43A4-AABE-6E170AFEBC52}" type="presParOf" srcId="{D0F75A92-ED37-4836-9C04-D974A6BF5509}" destId="{8934685B-981F-4896-ABEE-29D7B2BCE139}" srcOrd="2" destOrd="0" presId="urn:microsoft.com/office/officeart/2005/8/layout/pList1"/>
    <dgm:cxn modelId="{D30ED8EC-9BBE-457B-B1BC-03FA4F2874B2}" type="presParOf" srcId="{8934685B-981F-4896-ABEE-29D7B2BCE139}" destId="{8D7E4A32-8595-43A1-B3A9-1974139AD7BD}" srcOrd="0" destOrd="0" presId="urn:microsoft.com/office/officeart/2005/8/layout/pList1"/>
    <dgm:cxn modelId="{EC371BE9-D1A9-40B7-AC33-C963FFB790F3}" type="presParOf" srcId="{8934685B-981F-4896-ABEE-29D7B2BCE139}" destId="{C5954AFB-4F59-42D8-955C-03D383080402}" srcOrd="1" destOrd="0" presId="urn:microsoft.com/office/officeart/2005/8/layout/pList1"/>
    <dgm:cxn modelId="{DEA0E8D5-AA6F-46CC-943C-6E250F3661C1}" type="presParOf" srcId="{D0F75A92-ED37-4836-9C04-D974A6BF5509}" destId="{6ADC04CF-5450-4F92-9451-E2E15419BC4B}" srcOrd="3" destOrd="0" presId="urn:microsoft.com/office/officeart/2005/8/layout/pList1"/>
    <dgm:cxn modelId="{83969BBA-93AF-42F0-BF52-2B39AAFE7CFF}" type="presParOf" srcId="{D0F75A92-ED37-4836-9C04-D974A6BF5509}" destId="{8E7C420C-0E4E-4784-9557-431F25998561}" srcOrd="4" destOrd="0" presId="urn:microsoft.com/office/officeart/2005/8/layout/pList1"/>
    <dgm:cxn modelId="{39A08F6B-8F47-4C17-BFF9-1F00DABD29DC}" type="presParOf" srcId="{8E7C420C-0E4E-4784-9557-431F25998561}" destId="{490E721D-8F1C-4D7A-B13F-E576E368AAA4}" srcOrd="0" destOrd="0" presId="urn:microsoft.com/office/officeart/2005/8/layout/pList1"/>
    <dgm:cxn modelId="{0B975C18-F578-421A-96D5-42092310B096}" type="presParOf" srcId="{8E7C420C-0E4E-4784-9557-431F25998561}" destId="{ADCEFAC5-F4C9-4C74-B826-41A505D3F9CB}"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117E26-2880-4071-8A98-0DF87D28DC69}" type="doc">
      <dgm:prSet loTypeId="urn:microsoft.com/office/officeart/2009/3/layout/FramedTextPicture" loCatId="picture" qsTypeId="urn:microsoft.com/office/officeart/2005/8/quickstyle/simple1" qsCatId="simple" csTypeId="urn:microsoft.com/office/officeart/2005/8/colors/colorful1" csCatId="colorful" phldr="1"/>
      <dgm:spPr/>
      <dgm:t>
        <a:bodyPr/>
        <a:lstStyle/>
        <a:p>
          <a:endParaRPr lang="en-US"/>
        </a:p>
      </dgm:t>
    </dgm:pt>
    <dgm:pt modelId="{E3B0A5F4-F818-42E5-B9EB-194144124191}">
      <dgm:prSet phldrT="[Text]"/>
      <dgm:spPr/>
      <dgm:t>
        <a:bodyPr/>
        <a:lstStyle/>
        <a:p>
          <a:r>
            <a:rPr lang="fr-CH" b="1" dirty="0" err="1" smtClean="0"/>
            <a:t>University</a:t>
          </a:r>
          <a:r>
            <a:rPr lang="fr-CH" b="1" dirty="0" smtClean="0"/>
            <a:t> of Mississippi </a:t>
          </a:r>
          <a:r>
            <a:rPr lang="fr-CH" b="1" dirty="0" err="1" smtClean="0"/>
            <a:t>Faculty</a:t>
          </a:r>
          <a:r>
            <a:rPr lang="fr-CH" b="1" dirty="0" smtClean="0"/>
            <a:t> Consulting Policy </a:t>
          </a:r>
        </a:p>
        <a:p>
          <a:r>
            <a:rPr lang="en-US" dirty="0" smtClean="0"/>
            <a:t>Consulting is permitted </a:t>
          </a:r>
          <a:r>
            <a:rPr lang="en-US" dirty="0" smtClean="0">
              <a:solidFill>
                <a:schemeClr val="accent6">
                  <a:lumMod val="50000"/>
                </a:schemeClr>
              </a:solidFill>
            </a:rPr>
            <a:t>provided the faculty member's full-time obligation </a:t>
          </a:r>
          <a:r>
            <a:rPr lang="en-US" dirty="0" smtClean="0">
              <a:solidFill>
                <a:schemeClr val="tx1"/>
              </a:solidFill>
            </a:rPr>
            <a:t>to the University is met. </a:t>
          </a:r>
          <a:r>
            <a:rPr lang="en-US" dirty="0" smtClean="0"/>
            <a:t>The maximum </a:t>
          </a:r>
          <a:r>
            <a:rPr lang="en-US" dirty="0" err="1" smtClean="0"/>
            <a:t>nb</a:t>
          </a:r>
          <a:r>
            <a:rPr lang="en-US" dirty="0" smtClean="0"/>
            <a:t> of consulting days is </a:t>
          </a:r>
          <a:r>
            <a:rPr lang="en-US" dirty="0" smtClean="0">
              <a:solidFill>
                <a:schemeClr val="accent6">
                  <a:lumMod val="50000"/>
                </a:schemeClr>
              </a:solidFill>
            </a:rPr>
            <a:t>39 days/academic year </a:t>
          </a:r>
          <a:r>
            <a:rPr lang="en-US" dirty="0" smtClean="0"/>
            <a:t>or 52 days/calendar year for 12-month appointees. Faculty members should resolve any questions and/or ambiguities with their department chairperson or dean before the fact, so that the University community is </a:t>
          </a:r>
          <a:r>
            <a:rPr lang="en-US" dirty="0" smtClean="0">
              <a:solidFill>
                <a:schemeClr val="bg2">
                  <a:lumMod val="75000"/>
                </a:schemeClr>
              </a:solidFill>
            </a:rPr>
            <a:t>not injured </a:t>
          </a:r>
          <a:r>
            <a:rPr lang="en-US" dirty="0" smtClean="0"/>
            <a:t>by their actions. Faculty members have an obligation to </a:t>
          </a:r>
          <a:r>
            <a:rPr lang="en-US" dirty="0" smtClean="0">
              <a:solidFill>
                <a:schemeClr val="accent6">
                  <a:lumMod val="50000"/>
                </a:schemeClr>
              </a:solidFill>
            </a:rPr>
            <a:t>report</a:t>
          </a:r>
          <a:r>
            <a:rPr lang="en-US" dirty="0" smtClean="0"/>
            <a:t> fully the level of their consulting activities when asked to do so.</a:t>
          </a:r>
          <a:endParaRPr lang="en-US" dirty="0"/>
        </a:p>
      </dgm:t>
    </dgm:pt>
    <dgm:pt modelId="{3802CFE0-3E02-4969-86BB-1EFC477A77C4}" type="parTrans" cxnId="{C8036DB0-43FC-4D6B-B08C-1CF66F8AC54F}">
      <dgm:prSet/>
      <dgm:spPr/>
      <dgm:t>
        <a:bodyPr/>
        <a:lstStyle/>
        <a:p>
          <a:endParaRPr lang="en-US"/>
        </a:p>
      </dgm:t>
    </dgm:pt>
    <dgm:pt modelId="{FFFC619E-A7B4-4655-B9F3-8F9A41769E60}" type="sibTrans" cxnId="{C8036DB0-43FC-4D6B-B08C-1CF66F8AC54F}">
      <dgm:prSet/>
      <dgm:spPr/>
      <dgm:t>
        <a:bodyPr/>
        <a:lstStyle/>
        <a:p>
          <a:endParaRPr lang="en-US"/>
        </a:p>
      </dgm:t>
    </dgm:pt>
    <dgm:pt modelId="{1559E233-2A34-414A-B166-181624F7B491}" type="pres">
      <dgm:prSet presAssocID="{99117E26-2880-4071-8A98-0DF87D28DC69}" presName="Name0" presStyleCnt="0">
        <dgm:presLayoutVars>
          <dgm:chMax/>
          <dgm:chPref/>
          <dgm:dir/>
        </dgm:presLayoutVars>
      </dgm:prSet>
      <dgm:spPr/>
      <dgm:t>
        <a:bodyPr/>
        <a:lstStyle/>
        <a:p>
          <a:endParaRPr lang="en-US"/>
        </a:p>
      </dgm:t>
    </dgm:pt>
    <dgm:pt modelId="{2CF5D136-62D8-4E0B-94D6-68617489265D}" type="pres">
      <dgm:prSet presAssocID="{E3B0A5F4-F818-42E5-B9EB-194144124191}" presName="composite" presStyleCnt="0">
        <dgm:presLayoutVars>
          <dgm:chMax/>
          <dgm:chPref/>
        </dgm:presLayoutVars>
      </dgm:prSet>
      <dgm:spPr/>
    </dgm:pt>
    <dgm:pt modelId="{736BB0D8-5CF3-454F-AABA-B94365658381}" type="pres">
      <dgm:prSet presAssocID="{E3B0A5F4-F818-42E5-B9EB-194144124191}" presName="Image" presStyleLbl="bgImgPlace1" presStyleIdx="0" presStyleCnt="1" custAng="20746522" custScaleX="58811" custScaleY="73099" custLinFactX="20205" custLinFactNeighborX="100000" custLinFactNeighborY="9691"/>
      <dgm:spPr>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dgm:spPr>
      <dgm:t>
        <a:bodyPr/>
        <a:lstStyle/>
        <a:p>
          <a:endParaRPr lang="en-US"/>
        </a:p>
      </dgm:t>
    </dgm:pt>
    <dgm:pt modelId="{FA590E89-02C7-428A-97E8-A90E15AC6205}" type="pres">
      <dgm:prSet presAssocID="{E3B0A5F4-F818-42E5-B9EB-194144124191}" presName="ParentText" presStyleLbl="revTx" presStyleIdx="0" presStyleCnt="1" custScaleX="105626" custScaleY="103501">
        <dgm:presLayoutVars>
          <dgm:chMax val="0"/>
          <dgm:chPref val="0"/>
          <dgm:bulletEnabled val="1"/>
        </dgm:presLayoutVars>
      </dgm:prSet>
      <dgm:spPr/>
      <dgm:t>
        <a:bodyPr/>
        <a:lstStyle/>
        <a:p>
          <a:endParaRPr lang="en-US"/>
        </a:p>
      </dgm:t>
    </dgm:pt>
    <dgm:pt modelId="{35A24EE1-4F12-4E53-90F5-C7701C34C42F}" type="pres">
      <dgm:prSet presAssocID="{E3B0A5F4-F818-42E5-B9EB-194144124191}" presName="tlFrame" presStyleLbl="node1" presStyleIdx="0" presStyleCnt="4"/>
      <dgm:spPr/>
    </dgm:pt>
    <dgm:pt modelId="{16F28116-86F7-420C-9CF0-55D062D1D6F8}" type="pres">
      <dgm:prSet presAssocID="{E3B0A5F4-F818-42E5-B9EB-194144124191}" presName="trFrame" presStyleLbl="node1" presStyleIdx="1" presStyleCnt="4"/>
      <dgm:spPr/>
    </dgm:pt>
    <dgm:pt modelId="{0D8C8715-1B4E-476E-8413-3AFC8AAF906C}" type="pres">
      <dgm:prSet presAssocID="{E3B0A5F4-F818-42E5-B9EB-194144124191}" presName="blFrame" presStyleLbl="node1" presStyleIdx="2" presStyleCnt="4"/>
      <dgm:spPr/>
    </dgm:pt>
    <dgm:pt modelId="{6BE54B23-2ED5-49D4-9CA3-2BACD354A3D9}" type="pres">
      <dgm:prSet presAssocID="{E3B0A5F4-F818-42E5-B9EB-194144124191}" presName="brFrame" presStyleLbl="node1" presStyleIdx="3" presStyleCnt="4"/>
      <dgm:spPr/>
    </dgm:pt>
  </dgm:ptLst>
  <dgm:cxnLst>
    <dgm:cxn modelId="{428C007C-6EF9-4FF9-B293-83DBFDE97018}" type="presOf" srcId="{E3B0A5F4-F818-42E5-B9EB-194144124191}" destId="{FA590E89-02C7-428A-97E8-A90E15AC6205}" srcOrd="0" destOrd="0" presId="urn:microsoft.com/office/officeart/2009/3/layout/FramedTextPicture"/>
    <dgm:cxn modelId="{D9544032-5161-4A8E-AEB5-5139EB1C2AF9}" type="presOf" srcId="{99117E26-2880-4071-8A98-0DF87D28DC69}" destId="{1559E233-2A34-414A-B166-181624F7B491}" srcOrd="0" destOrd="0" presId="urn:microsoft.com/office/officeart/2009/3/layout/FramedTextPicture"/>
    <dgm:cxn modelId="{C8036DB0-43FC-4D6B-B08C-1CF66F8AC54F}" srcId="{99117E26-2880-4071-8A98-0DF87D28DC69}" destId="{E3B0A5F4-F818-42E5-B9EB-194144124191}" srcOrd="0" destOrd="0" parTransId="{3802CFE0-3E02-4969-86BB-1EFC477A77C4}" sibTransId="{FFFC619E-A7B4-4655-B9F3-8F9A41769E60}"/>
    <dgm:cxn modelId="{7C922925-FD1D-4906-ACF6-9665471BFE5F}" type="presParOf" srcId="{1559E233-2A34-414A-B166-181624F7B491}" destId="{2CF5D136-62D8-4E0B-94D6-68617489265D}" srcOrd="0" destOrd="0" presId="urn:microsoft.com/office/officeart/2009/3/layout/FramedTextPicture"/>
    <dgm:cxn modelId="{52587FD2-5C0D-4952-A24C-BAF3DBC7F313}" type="presParOf" srcId="{2CF5D136-62D8-4E0B-94D6-68617489265D}" destId="{736BB0D8-5CF3-454F-AABA-B94365658381}" srcOrd="0" destOrd="0" presId="urn:microsoft.com/office/officeart/2009/3/layout/FramedTextPicture"/>
    <dgm:cxn modelId="{D25920C1-FC16-4558-AB88-C3CF0E938516}" type="presParOf" srcId="{2CF5D136-62D8-4E0B-94D6-68617489265D}" destId="{FA590E89-02C7-428A-97E8-A90E15AC6205}" srcOrd="1" destOrd="0" presId="urn:microsoft.com/office/officeart/2009/3/layout/FramedTextPicture"/>
    <dgm:cxn modelId="{E01CDC94-F454-458B-B49E-BA700DA19381}" type="presParOf" srcId="{2CF5D136-62D8-4E0B-94D6-68617489265D}" destId="{35A24EE1-4F12-4E53-90F5-C7701C34C42F}" srcOrd="2" destOrd="0" presId="urn:microsoft.com/office/officeart/2009/3/layout/FramedTextPicture"/>
    <dgm:cxn modelId="{3D818D7A-3A1C-4BB3-BEC7-1CEF093641E6}" type="presParOf" srcId="{2CF5D136-62D8-4E0B-94D6-68617489265D}" destId="{16F28116-86F7-420C-9CF0-55D062D1D6F8}" srcOrd="3" destOrd="0" presId="urn:microsoft.com/office/officeart/2009/3/layout/FramedTextPicture"/>
    <dgm:cxn modelId="{6155DD34-C1D9-4BCF-A297-0FC9FCA8877E}" type="presParOf" srcId="{2CF5D136-62D8-4E0B-94D6-68617489265D}" destId="{0D8C8715-1B4E-476E-8413-3AFC8AAF906C}" srcOrd="4" destOrd="0" presId="urn:microsoft.com/office/officeart/2009/3/layout/FramedTextPicture"/>
    <dgm:cxn modelId="{8C883FE0-8599-428E-BB7C-EFCDD723C7FB}" type="presParOf" srcId="{2CF5D136-62D8-4E0B-94D6-68617489265D}" destId="{6BE54B23-2ED5-49D4-9CA3-2BACD354A3D9}" srcOrd="5" destOrd="0" presId="urn:microsoft.com/office/officeart/2009/3/layout/FramedText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117E26-2880-4071-8A98-0DF87D28DC69}" type="doc">
      <dgm:prSet loTypeId="urn:microsoft.com/office/officeart/2009/3/layout/FramedTextPicture" loCatId="picture" qsTypeId="urn:microsoft.com/office/officeart/2005/8/quickstyle/simple1" qsCatId="simple" csTypeId="urn:microsoft.com/office/officeart/2005/8/colors/colorful1" csCatId="colorful" phldr="1"/>
      <dgm:spPr/>
      <dgm:t>
        <a:bodyPr/>
        <a:lstStyle/>
        <a:p>
          <a:endParaRPr lang="en-US"/>
        </a:p>
      </dgm:t>
    </dgm:pt>
    <dgm:pt modelId="{E3B0A5F4-F818-42E5-B9EB-194144124191}">
      <dgm:prSet phldrT="[Text]"/>
      <dgm:spPr/>
      <dgm:t>
        <a:bodyPr/>
        <a:lstStyle/>
        <a:p>
          <a:r>
            <a:rPr lang="en-GB" b="1" u="none" dirty="0" smtClean="0">
              <a:solidFill>
                <a:schemeClr val="tx1"/>
              </a:solidFill>
              <a:effectLst/>
              <a:latin typeface="+mn-lt"/>
              <a:ea typeface="+mn-ea"/>
              <a:cs typeface="+mn-cs"/>
            </a:rPr>
            <a:t>Realising Our Potential Awards (ROPA), UK </a:t>
          </a:r>
        </a:p>
        <a:p>
          <a:r>
            <a:rPr lang="en-GB" dirty="0" smtClean="0">
              <a:solidFill>
                <a:schemeClr val="tx1"/>
              </a:solidFill>
              <a:effectLst/>
              <a:latin typeface="+mn-lt"/>
              <a:ea typeface="+mn-ea"/>
              <a:cs typeface="+mn-cs"/>
            </a:rPr>
            <a:t>Academic researchers with existing industry funding can apply for a sum to spend on any research activity they wanted.</a:t>
          </a:r>
        </a:p>
        <a:p>
          <a:r>
            <a:rPr lang="en-US" b="0" i="1" dirty="0" smtClean="0"/>
            <a:t>“It provides responsive-mode funding for them to carry out undirected, curiosity-driven research of their own choosing.”</a:t>
          </a:r>
          <a:endParaRPr lang="fr-CH" b="1" i="1" dirty="0" smtClean="0"/>
        </a:p>
      </dgm:t>
    </dgm:pt>
    <dgm:pt modelId="{3802CFE0-3E02-4969-86BB-1EFC477A77C4}" type="parTrans" cxnId="{C8036DB0-43FC-4D6B-B08C-1CF66F8AC54F}">
      <dgm:prSet/>
      <dgm:spPr/>
      <dgm:t>
        <a:bodyPr/>
        <a:lstStyle/>
        <a:p>
          <a:endParaRPr lang="en-US"/>
        </a:p>
      </dgm:t>
    </dgm:pt>
    <dgm:pt modelId="{FFFC619E-A7B4-4655-B9F3-8F9A41769E60}" type="sibTrans" cxnId="{C8036DB0-43FC-4D6B-B08C-1CF66F8AC54F}">
      <dgm:prSet/>
      <dgm:spPr/>
      <dgm:t>
        <a:bodyPr/>
        <a:lstStyle/>
        <a:p>
          <a:endParaRPr lang="en-US"/>
        </a:p>
      </dgm:t>
    </dgm:pt>
    <dgm:pt modelId="{1559E233-2A34-414A-B166-181624F7B491}" type="pres">
      <dgm:prSet presAssocID="{99117E26-2880-4071-8A98-0DF87D28DC69}" presName="Name0" presStyleCnt="0">
        <dgm:presLayoutVars>
          <dgm:chMax/>
          <dgm:chPref/>
          <dgm:dir/>
        </dgm:presLayoutVars>
      </dgm:prSet>
      <dgm:spPr/>
      <dgm:t>
        <a:bodyPr/>
        <a:lstStyle/>
        <a:p>
          <a:endParaRPr lang="en-US"/>
        </a:p>
      </dgm:t>
    </dgm:pt>
    <dgm:pt modelId="{2CF5D136-62D8-4E0B-94D6-68617489265D}" type="pres">
      <dgm:prSet presAssocID="{E3B0A5F4-F818-42E5-B9EB-194144124191}" presName="composite" presStyleCnt="0">
        <dgm:presLayoutVars>
          <dgm:chMax/>
          <dgm:chPref/>
        </dgm:presLayoutVars>
      </dgm:prSet>
      <dgm:spPr/>
    </dgm:pt>
    <dgm:pt modelId="{736BB0D8-5CF3-454F-AABA-B94365658381}" type="pres">
      <dgm:prSet presAssocID="{E3B0A5F4-F818-42E5-B9EB-194144124191}" presName="Image" presStyleLbl="bgImgPlace1" presStyleIdx="0" presStyleCnt="1" custAng="20972821" custScaleX="67179" custScaleY="74711" custLinFactX="26975" custLinFactNeighborX="100000" custLinFactNeighborY="15551"/>
      <dgm:spPr>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dgm:spPr>
      <dgm:t>
        <a:bodyPr/>
        <a:lstStyle/>
        <a:p>
          <a:endParaRPr lang="en-US"/>
        </a:p>
      </dgm:t>
    </dgm:pt>
    <dgm:pt modelId="{FA590E89-02C7-428A-97E8-A90E15AC6205}" type="pres">
      <dgm:prSet presAssocID="{E3B0A5F4-F818-42E5-B9EB-194144124191}" presName="ParentText" presStyleLbl="revTx" presStyleIdx="0" presStyleCnt="1">
        <dgm:presLayoutVars>
          <dgm:chMax val="0"/>
          <dgm:chPref val="0"/>
          <dgm:bulletEnabled val="1"/>
        </dgm:presLayoutVars>
      </dgm:prSet>
      <dgm:spPr/>
      <dgm:t>
        <a:bodyPr/>
        <a:lstStyle/>
        <a:p>
          <a:endParaRPr lang="en-US"/>
        </a:p>
      </dgm:t>
    </dgm:pt>
    <dgm:pt modelId="{35A24EE1-4F12-4E53-90F5-C7701C34C42F}" type="pres">
      <dgm:prSet presAssocID="{E3B0A5F4-F818-42E5-B9EB-194144124191}" presName="tlFrame" presStyleLbl="node1" presStyleIdx="0" presStyleCnt="4"/>
      <dgm:spPr/>
    </dgm:pt>
    <dgm:pt modelId="{16F28116-86F7-420C-9CF0-55D062D1D6F8}" type="pres">
      <dgm:prSet presAssocID="{E3B0A5F4-F818-42E5-B9EB-194144124191}" presName="trFrame" presStyleLbl="node1" presStyleIdx="1" presStyleCnt="4"/>
      <dgm:spPr/>
    </dgm:pt>
    <dgm:pt modelId="{0D8C8715-1B4E-476E-8413-3AFC8AAF906C}" type="pres">
      <dgm:prSet presAssocID="{E3B0A5F4-F818-42E5-B9EB-194144124191}" presName="blFrame" presStyleLbl="node1" presStyleIdx="2" presStyleCnt="4"/>
      <dgm:spPr/>
    </dgm:pt>
    <dgm:pt modelId="{6BE54B23-2ED5-49D4-9CA3-2BACD354A3D9}" type="pres">
      <dgm:prSet presAssocID="{E3B0A5F4-F818-42E5-B9EB-194144124191}" presName="brFrame" presStyleLbl="node1" presStyleIdx="3" presStyleCnt="4"/>
      <dgm:spPr/>
    </dgm:pt>
  </dgm:ptLst>
  <dgm:cxnLst>
    <dgm:cxn modelId="{428C007C-6EF9-4FF9-B293-83DBFDE97018}" type="presOf" srcId="{E3B0A5F4-F818-42E5-B9EB-194144124191}" destId="{FA590E89-02C7-428A-97E8-A90E15AC6205}" srcOrd="0" destOrd="0" presId="urn:microsoft.com/office/officeart/2009/3/layout/FramedTextPicture"/>
    <dgm:cxn modelId="{D9544032-5161-4A8E-AEB5-5139EB1C2AF9}" type="presOf" srcId="{99117E26-2880-4071-8A98-0DF87D28DC69}" destId="{1559E233-2A34-414A-B166-181624F7B491}" srcOrd="0" destOrd="0" presId="urn:microsoft.com/office/officeart/2009/3/layout/FramedTextPicture"/>
    <dgm:cxn modelId="{C8036DB0-43FC-4D6B-B08C-1CF66F8AC54F}" srcId="{99117E26-2880-4071-8A98-0DF87D28DC69}" destId="{E3B0A5F4-F818-42E5-B9EB-194144124191}" srcOrd="0" destOrd="0" parTransId="{3802CFE0-3E02-4969-86BB-1EFC477A77C4}" sibTransId="{FFFC619E-A7B4-4655-B9F3-8F9A41769E60}"/>
    <dgm:cxn modelId="{7C922925-FD1D-4906-ACF6-9665471BFE5F}" type="presParOf" srcId="{1559E233-2A34-414A-B166-181624F7B491}" destId="{2CF5D136-62D8-4E0B-94D6-68617489265D}" srcOrd="0" destOrd="0" presId="urn:microsoft.com/office/officeart/2009/3/layout/FramedTextPicture"/>
    <dgm:cxn modelId="{52587FD2-5C0D-4952-A24C-BAF3DBC7F313}" type="presParOf" srcId="{2CF5D136-62D8-4E0B-94D6-68617489265D}" destId="{736BB0D8-5CF3-454F-AABA-B94365658381}" srcOrd="0" destOrd="0" presId="urn:microsoft.com/office/officeart/2009/3/layout/FramedTextPicture"/>
    <dgm:cxn modelId="{D25920C1-FC16-4558-AB88-C3CF0E938516}" type="presParOf" srcId="{2CF5D136-62D8-4E0B-94D6-68617489265D}" destId="{FA590E89-02C7-428A-97E8-A90E15AC6205}" srcOrd="1" destOrd="0" presId="urn:microsoft.com/office/officeart/2009/3/layout/FramedTextPicture"/>
    <dgm:cxn modelId="{E01CDC94-F454-458B-B49E-BA700DA19381}" type="presParOf" srcId="{2CF5D136-62D8-4E0B-94D6-68617489265D}" destId="{35A24EE1-4F12-4E53-90F5-C7701C34C42F}" srcOrd="2" destOrd="0" presId="urn:microsoft.com/office/officeart/2009/3/layout/FramedTextPicture"/>
    <dgm:cxn modelId="{3D818D7A-3A1C-4BB3-BEC7-1CEF093641E6}" type="presParOf" srcId="{2CF5D136-62D8-4E0B-94D6-68617489265D}" destId="{16F28116-86F7-420C-9CF0-55D062D1D6F8}" srcOrd="3" destOrd="0" presId="urn:microsoft.com/office/officeart/2009/3/layout/FramedTextPicture"/>
    <dgm:cxn modelId="{6155DD34-C1D9-4BCF-A297-0FC9FCA8877E}" type="presParOf" srcId="{2CF5D136-62D8-4E0B-94D6-68617489265D}" destId="{0D8C8715-1B4E-476E-8413-3AFC8AAF906C}" srcOrd="4" destOrd="0" presId="urn:microsoft.com/office/officeart/2009/3/layout/FramedTextPicture"/>
    <dgm:cxn modelId="{8C883FE0-8599-428E-BB7C-EFCDD723C7FB}" type="presParOf" srcId="{2CF5D136-62D8-4E0B-94D6-68617489265D}" destId="{6BE54B23-2ED5-49D4-9CA3-2BACD354A3D9}" srcOrd="5" destOrd="0" presId="urn:microsoft.com/office/officeart/2009/3/layout/FramedText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9117E26-2880-4071-8A98-0DF87D28DC69}" type="doc">
      <dgm:prSet loTypeId="urn:microsoft.com/office/officeart/2009/3/layout/FramedTextPicture" loCatId="picture" qsTypeId="urn:microsoft.com/office/officeart/2005/8/quickstyle/simple1" qsCatId="simple" csTypeId="urn:microsoft.com/office/officeart/2005/8/colors/colorful1" csCatId="colorful" phldr="1"/>
      <dgm:spPr/>
      <dgm:t>
        <a:bodyPr/>
        <a:lstStyle/>
        <a:p>
          <a:endParaRPr lang="en-US"/>
        </a:p>
      </dgm:t>
    </dgm:pt>
    <dgm:pt modelId="{E3B0A5F4-F818-42E5-B9EB-194144124191}">
      <dgm:prSet phldrT="[Text]"/>
      <dgm:spPr/>
      <dgm:t>
        <a:bodyPr/>
        <a:lstStyle/>
        <a:p>
          <a:r>
            <a:rPr lang="en-US" b="1" i="0" dirty="0" smtClean="0"/>
            <a:t>National Research Foundation (NRF) Central Gap Fund, Singapore. </a:t>
          </a:r>
        </a:p>
        <a:p>
          <a:r>
            <a:rPr lang="en-US" b="0" i="0" dirty="0" smtClean="0"/>
            <a:t>Provides a national-level platform to resource </a:t>
          </a:r>
          <a:r>
            <a:rPr lang="en-US" b="1" i="0" dirty="0" smtClean="0"/>
            <a:t>impactful projects </a:t>
          </a:r>
          <a:r>
            <a:rPr lang="en-US" b="0" i="0" dirty="0" smtClean="0"/>
            <a:t>and encourage collaboration across public research performers and industry.</a:t>
          </a:r>
        </a:p>
        <a:p>
          <a:r>
            <a:rPr lang="en-US" b="0" i="0" dirty="0" smtClean="0"/>
            <a:t>Provides funding support for projects of quantum up to </a:t>
          </a:r>
          <a:r>
            <a:rPr lang="en-US" b="1" i="0" dirty="0" smtClean="0"/>
            <a:t>S$2M</a:t>
          </a:r>
          <a:r>
            <a:rPr lang="en-US" b="0" i="0" dirty="0" smtClean="0"/>
            <a:t> (inclusive of 30% Overheads) for a period of up to 2 years.</a:t>
          </a:r>
          <a:endParaRPr lang="en-US" dirty="0"/>
        </a:p>
      </dgm:t>
    </dgm:pt>
    <dgm:pt modelId="{3802CFE0-3E02-4969-86BB-1EFC477A77C4}" type="parTrans" cxnId="{C8036DB0-43FC-4D6B-B08C-1CF66F8AC54F}">
      <dgm:prSet/>
      <dgm:spPr/>
      <dgm:t>
        <a:bodyPr/>
        <a:lstStyle/>
        <a:p>
          <a:endParaRPr lang="en-US"/>
        </a:p>
      </dgm:t>
    </dgm:pt>
    <dgm:pt modelId="{FFFC619E-A7B4-4655-B9F3-8F9A41769E60}" type="sibTrans" cxnId="{C8036DB0-43FC-4D6B-B08C-1CF66F8AC54F}">
      <dgm:prSet/>
      <dgm:spPr/>
      <dgm:t>
        <a:bodyPr/>
        <a:lstStyle/>
        <a:p>
          <a:endParaRPr lang="en-US"/>
        </a:p>
      </dgm:t>
    </dgm:pt>
    <dgm:pt modelId="{1559E233-2A34-414A-B166-181624F7B491}" type="pres">
      <dgm:prSet presAssocID="{99117E26-2880-4071-8A98-0DF87D28DC69}" presName="Name0" presStyleCnt="0">
        <dgm:presLayoutVars>
          <dgm:chMax/>
          <dgm:chPref/>
          <dgm:dir/>
        </dgm:presLayoutVars>
      </dgm:prSet>
      <dgm:spPr/>
      <dgm:t>
        <a:bodyPr/>
        <a:lstStyle/>
        <a:p>
          <a:endParaRPr lang="en-US"/>
        </a:p>
      </dgm:t>
    </dgm:pt>
    <dgm:pt modelId="{2CF5D136-62D8-4E0B-94D6-68617489265D}" type="pres">
      <dgm:prSet presAssocID="{E3B0A5F4-F818-42E5-B9EB-194144124191}" presName="composite" presStyleCnt="0">
        <dgm:presLayoutVars>
          <dgm:chMax/>
          <dgm:chPref/>
        </dgm:presLayoutVars>
      </dgm:prSet>
      <dgm:spPr/>
    </dgm:pt>
    <dgm:pt modelId="{736BB0D8-5CF3-454F-AABA-B94365658381}" type="pres">
      <dgm:prSet presAssocID="{E3B0A5F4-F818-42E5-B9EB-194144124191}" presName="Image" presStyleLbl="bgImgPlace1" presStyleIdx="0" presStyleCnt="1" custAng="0" custScaleX="68096" custScaleY="88818" custLinFactX="27073" custLinFactNeighborX="100000" custLinFactNeighborY="14813"/>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t>
        <a:bodyPr/>
        <a:lstStyle/>
        <a:p>
          <a:endParaRPr lang="en-US"/>
        </a:p>
      </dgm:t>
    </dgm:pt>
    <dgm:pt modelId="{FA590E89-02C7-428A-97E8-A90E15AC6205}" type="pres">
      <dgm:prSet presAssocID="{E3B0A5F4-F818-42E5-B9EB-194144124191}" presName="ParentText" presStyleLbl="revTx" presStyleIdx="0" presStyleCnt="1">
        <dgm:presLayoutVars>
          <dgm:chMax val="0"/>
          <dgm:chPref val="0"/>
          <dgm:bulletEnabled val="1"/>
        </dgm:presLayoutVars>
      </dgm:prSet>
      <dgm:spPr/>
      <dgm:t>
        <a:bodyPr/>
        <a:lstStyle/>
        <a:p>
          <a:endParaRPr lang="en-US"/>
        </a:p>
      </dgm:t>
    </dgm:pt>
    <dgm:pt modelId="{35A24EE1-4F12-4E53-90F5-C7701C34C42F}" type="pres">
      <dgm:prSet presAssocID="{E3B0A5F4-F818-42E5-B9EB-194144124191}" presName="tlFrame" presStyleLbl="node1" presStyleIdx="0" presStyleCnt="4"/>
      <dgm:spPr/>
    </dgm:pt>
    <dgm:pt modelId="{16F28116-86F7-420C-9CF0-55D062D1D6F8}" type="pres">
      <dgm:prSet presAssocID="{E3B0A5F4-F818-42E5-B9EB-194144124191}" presName="trFrame" presStyleLbl="node1" presStyleIdx="1" presStyleCnt="4"/>
      <dgm:spPr/>
    </dgm:pt>
    <dgm:pt modelId="{0D8C8715-1B4E-476E-8413-3AFC8AAF906C}" type="pres">
      <dgm:prSet presAssocID="{E3B0A5F4-F818-42E5-B9EB-194144124191}" presName="blFrame" presStyleLbl="node1" presStyleIdx="2" presStyleCnt="4"/>
      <dgm:spPr/>
    </dgm:pt>
    <dgm:pt modelId="{6BE54B23-2ED5-49D4-9CA3-2BACD354A3D9}" type="pres">
      <dgm:prSet presAssocID="{E3B0A5F4-F818-42E5-B9EB-194144124191}" presName="brFrame" presStyleLbl="node1" presStyleIdx="3" presStyleCnt="4"/>
      <dgm:spPr/>
    </dgm:pt>
  </dgm:ptLst>
  <dgm:cxnLst>
    <dgm:cxn modelId="{428C007C-6EF9-4FF9-B293-83DBFDE97018}" type="presOf" srcId="{E3B0A5F4-F818-42E5-B9EB-194144124191}" destId="{FA590E89-02C7-428A-97E8-A90E15AC6205}" srcOrd="0" destOrd="0" presId="urn:microsoft.com/office/officeart/2009/3/layout/FramedTextPicture"/>
    <dgm:cxn modelId="{D9544032-5161-4A8E-AEB5-5139EB1C2AF9}" type="presOf" srcId="{99117E26-2880-4071-8A98-0DF87D28DC69}" destId="{1559E233-2A34-414A-B166-181624F7B491}" srcOrd="0" destOrd="0" presId="urn:microsoft.com/office/officeart/2009/3/layout/FramedTextPicture"/>
    <dgm:cxn modelId="{C8036DB0-43FC-4D6B-B08C-1CF66F8AC54F}" srcId="{99117E26-2880-4071-8A98-0DF87D28DC69}" destId="{E3B0A5F4-F818-42E5-B9EB-194144124191}" srcOrd="0" destOrd="0" parTransId="{3802CFE0-3E02-4969-86BB-1EFC477A77C4}" sibTransId="{FFFC619E-A7B4-4655-B9F3-8F9A41769E60}"/>
    <dgm:cxn modelId="{7C922925-FD1D-4906-ACF6-9665471BFE5F}" type="presParOf" srcId="{1559E233-2A34-414A-B166-181624F7B491}" destId="{2CF5D136-62D8-4E0B-94D6-68617489265D}" srcOrd="0" destOrd="0" presId="urn:microsoft.com/office/officeart/2009/3/layout/FramedTextPicture"/>
    <dgm:cxn modelId="{52587FD2-5C0D-4952-A24C-BAF3DBC7F313}" type="presParOf" srcId="{2CF5D136-62D8-4E0B-94D6-68617489265D}" destId="{736BB0D8-5CF3-454F-AABA-B94365658381}" srcOrd="0" destOrd="0" presId="urn:microsoft.com/office/officeart/2009/3/layout/FramedTextPicture"/>
    <dgm:cxn modelId="{D25920C1-FC16-4558-AB88-C3CF0E938516}" type="presParOf" srcId="{2CF5D136-62D8-4E0B-94D6-68617489265D}" destId="{FA590E89-02C7-428A-97E8-A90E15AC6205}" srcOrd="1" destOrd="0" presId="urn:microsoft.com/office/officeart/2009/3/layout/FramedTextPicture"/>
    <dgm:cxn modelId="{E01CDC94-F454-458B-B49E-BA700DA19381}" type="presParOf" srcId="{2CF5D136-62D8-4E0B-94D6-68617489265D}" destId="{35A24EE1-4F12-4E53-90F5-C7701C34C42F}" srcOrd="2" destOrd="0" presId="urn:microsoft.com/office/officeart/2009/3/layout/FramedTextPicture"/>
    <dgm:cxn modelId="{3D818D7A-3A1C-4BB3-BEC7-1CEF093641E6}" type="presParOf" srcId="{2CF5D136-62D8-4E0B-94D6-68617489265D}" destId="{16F28116-86F7-420C-9CF0-55D062D1D6F8}" srcOrd="3" destOrd="0" presId="urn:microsoft.com/office/officeart/2009/3/layout/FramedTextPicture"/>
    <dgm:cxn modelId="{6155DD34-C1D9-4BCF-A297-0FC9FCA8877E}" type="presParOf" srcId="{2CF5D136-62D8-4E0B-94D6-68617489265D}" destId="{0D8C8715-1B4E-476E-8413-3AFC8AAF906C}" srcOrd="4" destOrd="0" presId="urn:microsoft.com/office/officeart/2009/3/layout/FramedTextPicture"/>
    <dgm:cxn modelId="{8C883FE0-8599-428E-BB7C-EFCDD723C7FB}" type="presParOf" srcId="{2CF5D136-62D8-4E0B-94D6-68617489265D}" destId="{6BE54B23-2ED5-49D4-9CA3-2BACD354A3D9}" srcOrd="5" destOrd="0" presId="urn:microsoft.com/office/officeart/2009/3/layout/FramedText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9117E26-2880-4071-8A98-0DF87D28DC69}" type="doc">
      <dgm:prSet loTypeId="urn:microsoft.com/office/officeart/2009/3/layout/FramedTextPicture" loCatId="picture" qsTypeId="urn:microsoft.com/office/officeart/2005/8/quickstyle/simple1" qsCatId="simple" csTypeId="urn:microsoft.com/office/officeart/2005/8/colors/colorful1" csCatId="colorful" phldr="1"/>
      <dgm:spPr/>
      <dgm:t>
        <a:bodyPr/>
        <a:lstStyle/>
        <a:p>
          <a:endParaRPr lang="en-US"/>
        </a:p>
      </dgm:t>
    </dgm:pt>
    <dgm:pt modelId="{E3B0A5F4-F818-42E5-B9EB-194144124191}">
      <dgm:prSet phldrT="[Text]"/>
      <dgm:spPr/>
      <dgm:t>
        <a:bodyPr/>
        <a:lstStyle/>
        <a:p>
          <a:r>
            <a:rPr lang="en-US" b="1" dirty="0" smtClean="0">
              <a:latin typeface="Arial" panose="020B0604020202020204" pitchFamily="34" charset="0"/>
              <a:cs typeface="Arial" panose="020B0604020202020204" pitchFamily="34" charset="0"/>
            </a:rPr>
            <a:t>Feasibility Fund, University of Tartu (Estonia) </a:t>
          </a:r>
        </a:p>
        <a:p>
          <a:endParaRPr lang="en-US" dirty="0" smtClean="0"/>
        </a:p>
        <a:p>
          <a:r>
            <a:rPr lang="en-US" dirty="0" smtClean="0"/>
            <a:t>In order to strengthen the flow from basic research to market, </a:t>
          </a:r>
          <a:r>
            <a:rPr lang="en-US" dirty="0" err="1" smtClean="0"/>
            <a:t>PoC</a:t>
          </a:r>
          <a:r>
            <a:rPr lang="en-US" dirty="0" smtClean="0"/>
            <a:t> </a:t>
          </a:r>
          <a:r>
            <a:rPr lang="en-US" b="1" dirty="0" smtClean="0"/>
            <a:t>funding</a:t>
          </a:r>
          <a:r>
            <a:rPr lang="en-US" dirty="0" smtClean="0"/>
            <a:t> was first created in 2019 and within three years UT has provided the </a:t>
          </a:r>
          <a:r>
            <a:rPr lang="en-US" b="1" dirty="0" smtClean="0"/>
            <a:t>funding of 900 K </a:t>
          </a:r>
          <a:r>
            <a:rPr lang="en-US" dirty="0" smtClean="0"/>
            <a:t>for </a:t>
          </a:r>
          <a:r>
            <a:rPr lang="en-US" b="1" dirty="0" smtClean="0"/>
            <a:t>31 projects </a:t>
          </a:r>
          <a:r>
            <a:rPr lang="en-US" dirty="0" smtClean="0"/>
            <a:t>in the University of Tartu.</a:t>
          </a:r>
          <a:br>
            <a:rPr lang="en-US" dirty="0" smtClean="0"/>
          </a:br>
          <a:r>
            <a:rPr lang="en-US" b="1" dirty="0" smtClean="0"/>
            <a:t>About</a:t>
          </a:r>
          <a:r>
            <a:rPr lang="en-US" dirty="0" smtClean="0"/>
            <a:t> </a:t>
          </a:r>
          <a:r>
            <a:rPr lang="en-US" b="1" dirty="0" smtClean="0"/>
            <a:t>half of the researchers </a:t>
          </a:r>
          <a:r>
            <a:rPr lang="en-US" dirty="0" smtClean="0"/>
            <a:t>who apply for the spin-off program have received the </a:t>
          </a:r>
          <a:r>
            <a:rPr lang="en-US" b="1" dirty="0" err="1" smtClean="0"/>
            <a:t>PoC</a:t>
          </a:r>
          <a:r>
            <a:rPr lang="en-US" b="1" dirty="0" smtClean="0"/>
            <a:t> funding</a:t>
          </a:r>
          <a:r>
            <a:rPr lang="en-US" dirty="0" smtClean="0"/>
            <a:t>. This proves that the </a:t>
          </a:r>
          <a:r>
            <a:rPr lang="en-US" dirty="0" err="1" smtClean="0"/>
            <a:t>PoC</a:t>
          </a:r>
          <a:r>
            <a:rPr lang="en-US" dirty="0" smtClean="0"/>
            <a:t> together with the UT spin-off program is a </a:t>
          </a:r>
          <a:r>
            <a:rPr lang="en-US" b="1" dirty="0" smtClean="0"/>
            <a:t>successful approach for commercialization</a:t>
          </a:r>
          <a:r>
            <a:rPr lang="en-US" dirty="0" smtClean="0"/>
            <a:t> of science based ideas and technology.</a:t>
          </a:r>
          <a:r>
            <a:rPr lang="en-GB" dirty="0" smtClean="0">
              <a:solidFill>
                <a:schemeClr val="tx1"/>
              </a:solidFill>
              <a:effectLst/>
              <a:latin typeface="+mn-lt"/>
              <a:ea typeface="+mn-ea"/>
              <a:cs typeface="+mn-cs"/>
            </a:rPr>
            <a:t>.</a:t>
          </a:r>
          <a:endParaRPr lang="en-US" dirty="0"/>
        </a:p>
      </dgm:t>
    </dgm:pt>
    <dgm:pt modelId="{3802CFE0-3E02-4969-86BB-1EFC477A77C4}" type="parTrans" cxnId="{C8036DB0-43FC-4D6B-B08C-1CF66F8AC54F}">
      <dgm:prSet/>
      <dgm:spPr/>
      <dgm:t>
        <a:bodyPr/>
        <a:lstStyle/>
        <a:p>
          <a:endParaRPr lang="en-US"/>
        </a:p>
      </dgm:t>
    </dgm:pt>
    <dgm:pt modelId="{FFFC619E-A7B4-4655-B9F3-8F9A41769E60}" type="sibTrans" cxnId="{C8036DB0-43FC-4D6B-B08C-1CF66F8AC54F}">
      <dgm:prSet/>
      <dgm:spPr/>
      <dgm:t>
        <a:bodyPr/>
        <a:lstStyle/>
        <a:p>
          <a:endParaRPr lang="en-US"/>
        </a:p>
      </dgm:t>
    </dgm:pt>
    <dgm:pt modelId="{1559E233-2A34-414A-B166-181624F7B491}" type="pres">
      <dgm:prSet presAssocID="{99117E26-2880-4071-8A98-0DF87D28DC69}" presName="Name0" presStyleCnt="0">
        <dgm:presLayoutVars>
          <dgm:chMax/>
          <dgm:chPref/>
          <dgm:dir/>
        </dgm:presLayoutVars>
      </dgm:prSet>
      <dgm:spPr/>
      <dgm:t>
        <a:bodyPr/>
        <a:lstStyle/>
        <a:p>
          <a:endParaRPr lang="en-US"/>
        </a:p>
      </dgm:t>
    </dgm:pt>
    <dgm:pt modelId="{2CF5D136-62D8-4E0B-94D6-68617489265D}" type="pres">
      <dgm:prSet presAssocID="{E3B0A5F4-F818-42E5-B9EB-194144124191}" presName="composite" presStyleCnt="0">
        <dgm:presLayoutVars>
          <dgm:chMax/>
          <dgm:chPref/>
        </dgm:presLayoutVars>
      </dgm:prSet>
      <dgm:spPr/>
    </dgm:pt>
    <dgm:pt modelId="{736BB0D8-5CF3-454F-AABA-B94365658381}" type="pres">
      <dgm:prSet presAssocID="{E3B0A5F4-F818-42E5-B9EB-194144124191}" presName="Image" presStyleLbl="bgImgPlace1" presStyleIdx="0" presStyleCnt="1" custAng="0" custScaleX="65213" custScaleY="85622" custLinFactX="26356" custLinFactNeighborX="100000" custLinFactNeighborY="6990"/>
      <dgm:spPr>
        <a:blipFill>
          <a:blip xmlns:r="http://schemas.openxmlformats.org/officeDocument/2006/relationships" r:embed="rId1">
            <a:extLst>
              <a:ext uri="{28A0092B-C50C-407E-A947-70E740481C1C}">
                <a14:useLocalDpi xmlns:a14="http://schemas.microsoft.com/office/drawing/2010/main" val="0"/>
              </a:ext>
            </a:extLst>
          </a:blip>
          <a:srcRect/>
          <a:stretch>
            <a:fillRect t="-13000" b="-13000"/>
          </a:stretch>
        </a:blipFill>
      </dgm:spPr>
      <dgm:t>
        <a:bodyPr/>
        <a:lstStyle/>
        <a:p>
          <a:endParaRPr lang="en-US"/>
        </a:p>
      </dgm:t>
    </dgm:pt>
    <dgm:pt modelId="{FA590E89-02C7-428A-97E8-A90E15AC6205}" type="pres">
      <dgm:prSet presAssocID="{E3B0A5F4-F818-42E5-B9EB-194144124191}" presName="ParentText" presStyleLbl="revTx" presStyleIdx="0" presStyleCnt="1" custScaleX="99241" custScaleY="107235">
        <dgm:presLayoutVars>
          <dgm:chMax val="0"/>
          <dgm:chPref val="0"/>
          <dgm:bulletEnabled val="1"/>
        </dgm:presLayoutVars>
      </dgm:prSet>
      <dgm:spPr/>
      <dgm:t>
        <a:bodyPr/>
        <a:lstStyle/>
        <a:p>
          <a:endParaRPr lang="en-US"/>
        </a:p>
      </dgm:t>
    </dgm:pt>
    <dgm:pt modelId="{35A24EE1-4F12-4E53-90F5-C7701C34C42F}" type="pres">
      <dgm:prSet presAssocID="{E3B0A5F4-F818-42E5-B9EB-194144124191}" presName="tlFrame" presStyleLbl="node1" presStyleIdx="0" presStyleCnt="4"/>
      <dgm:spPr/>
    </dgm:pt>
    <dgm:pt modelId="{16F28116-86F7-420C-9CF0-55D062D1D6F8}" type="pres">
      <dgm:prSet presAssocID="{E3B0A5F4-F818-42E5-B9EB-194144124191}" presName="trFrame" presStyleLbl="node1" presStyleIdx="1" presStyleCnt="4"/>
      <dgm:spPr/>
    </dgm:pt>
    <dgm:pt modelId="{0D8C8715-1B4E-476E-8413-3AFC8AAF906C}" type="pres">
      <dgm:prSet presAssocID="{E3B0A5F4-F818-42E5-B9EB-194144124191}" presName="blFrame" presStyleLbl="node1" presStyleIdx="2" presStyleCnt="4"/>
      <dgm:spPr/>
    </dgm:pt>
    <dgm:pt modelId="{6BE54B23-2ED5-49D4-9CA3-2BACD354A3D9}" type="pres">
      <dgm:prSet presAssocID="{E3B0A5F4-F818-42E5-B9EB-194144124191}" presName="brFrame" presStyleLbl="node1" presStyleIdx="3" presStyleCnt="4"/>
      <dgm:spPr/>
    </dgm:pt>
  </dgm:ptLst>
  <dgm:cxnLst>
    <dgm:cxn modelId="{428C007C-6EF9-4FF9-B293-83DBFDE97018}" type="presOf" srcId="{E3B0A5F4-F818-42E5-B9EB-194144124191}" destId="{FA590E89-02C7-428A-97E8-A90E15AC6205}" srcOrd="0" destOrd="0" presId="urn:microsoft.com/office/officeart/2009/3/layout/FramedTextPicture"/>
    <dgm:cxn modelId="{D9544032-5161-4A8E-AEB5-5139EB1C2AF9}" type="presOf" srcId="{99117E26-2880-4071-8A98-0DF87D28DC69}" destId="{1559E233-2A34-414A-B166-181624F7B491}" srcOrd="0" destOrd="0" presId="urn:microsoft.com/office/officeart/2009/3/layout/FramedTextPicture"/>
    <dgm:cxn modelId="{C8036DB0-43FC-4D6B-B08C-1CF66F8AC54F}" srcId="{99117E26-2880-4071-8A98-0DF87D28DC69}" destId="{E3B0A5F4-F818-42E5-B9EB-194144124191}" srcOrd="0" destOrd="0" parTransId="{3802CFE0-3E02-4969-86BB-1EFC477A77C4}" sibTransId="{FFFC619E-A7B4-4655-B9F3-8F9A41769E60}"/>
    <dgm:cxn modelId="{7C922925-FD1D-4906-ACF6-9665471BFE5F}" type="presParOf" srcId="{1559E233-2A34-414A-B166-181624F7B491}" destId="{2CF5D136-62D8-4E0B-94D6-68617489265D}" srcOrd="0" destOrd="0" presId="urn:microsoft.com/office/officeart/2009/3/layout/FramedTextPicture"/>
    <dgm:cxn modelId="{52587FD2-5C0D-4952-A24C-BAF3DBC7F313}" type="presParOf" srcId="{2CF5D136-62D8-4E0B-94D6-68617489265D}" destId="{736BB0D8-5CF3-454F-AABA-B94365658381}" srcOrd="0" destOrd="0" presId="urn:microsoft.com/office/officeart/2009/3/layout/FramedTextPicture"/>
    <dgm:cxn modelId="{D25920C1-FC16-4558-AB88-C3CF0E938516}" type="presParOf" srcId="{2CF5D136-62D8-4E0B-94D6-68617489265D}" destId="{FA590E89-02C7-428A-97E8-A90E15AC6205}" srcOrd="1" destOrd="0" presId="urn:microsoft.com/office/officeart/2009/3/layout/FramedTextPicture"/>
    <dgm:cxn modelId="{E01CDC94-F454-458B-B49E-BA700DA19381}" type="presParOf" srcId="{2CF5D136-62D8-4E0B-94D6-68617489265D}" destId="{35A24EE1-4F12-4E53-90F5-C7701C34C42F}" srcOrd="2" destOrd="0" presId="urn:microsoft.com/office/officeart/2009/3/layout/FramedTextPicture"/>
    <dgm:cxn modelId="{3D818D7A-3A1C-4BB3-BEC7-1CEF093641E6}" type="presParOf" srcId="{2CF5D136-62D8-4E0B-94D6-68617489265D}" destId="{16F28116-86F7-420C-9CF0-55D062D1D6F8}" srcOrd="3" destOrd="0" presId="urn:microsoft.com/office/officeart/2009/3/layout/FramedTextPicture"/>
    <dgm:cxn modelId="{6155DD34-C1D9-4BCF-A297-0FC9FCA8877E}" type="presParOf" srcId="{2CF5D136-62D8-4E0B-94D6-68617489265D}" destId="{0D8C8715-1B4E-476E-8413-3AFC8AAF906C}" srcOrd="4" destOrd="0" presId="urn:microsoft.com/office/officeart/2009/3/layout/FramedTextPicture"/>
    <dgm:cxn modelId="{8C883FE0-8599-428E-BB7C-EFCDD723C7FB}" type="presParOf" srcId="{2CF5D136-62D8-4E0B-94D6-68617489265D}" destId="{6BE54B23-2ED5-49D4-9CA3-2BACD354A3D9}" srcOrd="5" destOrd="0" presId="urn:microsoft.com/office/officeart/2009/3/layout/FramedTextPicture"/>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B7E82FD-7FEC-4A26-AF82-3AB9078FB317}" type="doc">
      <dgm:prSet loTypeId="urn:microsoft.com/office/officeart/2005/8/layout/pList1" loCatId="list" qsTypeId="urn:microsoft.com/office/officeart/2005/8/quickstyle/simple1" qsCatId="simple" csTypeId="urn:microsoft.com/office/officeart/2005/8/colors/colorful1" csCatId="colorful" phldr="1"/>
      <dgm:spPr/>
      <dgm:t>
        <a:bodyPr/>
        <a:lstStyle/>
        <a:p>
          <a:endParaRPr lang="en-US"/>
        </a:p>
      </dgm:t>
    </dgm:pt>
    <dgm:pt modelId="{64BBEDC7-24C5-4096-A8C8-296072D22F1E}">
      <dgm:prSet phldrT="[Text]"/>
      <dgm:spPr/>
      <dgm:t>
        <a:bodyPr/>
        <a:lstStyle/>
        <a:p>
          <a:r>
            <a:rPr lang="fr-CH" dirty="0" err="1" smtClean="0">
              <a:solidFill>
                <a:schemeClr val="tx1"/>
              </a:solidFill>
              <a:latin typeface="Arial Rounded MT Bold" panose="020F0704030504030204" pitchFamily="34" charset="77"/>
            </a:rPr>
            <a:t>Career</a:t>
          </a:r>
          <a:r>
            <a:rPr lang="fr-CH" dirty="0" smtClean="0">
              <a:solidFill>
                <a:schemeClr val="tx1"/>
              </a:solidFill>
              <a:latin typeface="Arial Rounded MT Bold" panose="020F0704030504030204" pitchFamily="34" charset="77"/>
            </a:rPr>
            <a:t> </a:t>
          </a:r>
          <a:r>
            <a:rPr lang="fr-CH" dirty="0" err="1" smtClean="0">
              <a:solidFill>
                <a:schemeClr val="tx1"/>
              </a:solidFill>
              <a:latin typeface="Arial Rounded MT Bold" panose="020F0704030504030204" pitchFamily="34" charset="77"/>
            </a:rPr>
            <a:t>Advancement</a:t>
          </a:r>
          <a:r>
            <a:rPr lang="fr-CH" dirty="0" smtClean="0">
              <a:solidFill>
                <a:schemeClr val="tx1"/>
              </a:solidFill>
              <a:latin typeface="Arial Rounded MT Bold" panose="020F0704030504030204" pitchFamily="34" charset="77"/>
            </a:rPr>
            <a:t> </a:t>
          </a:r>
          <a:r>
            <a:rPr lang="fr-CH" dirty="0" err="1" smtClean="0">
              <a:solidFill>
                <a:schemeClr val="tx1"/>
              </a:solidFill>
              <a:latin typeface="Arial Rounded MT Bold" panose="020F0704030504030204" pitchFamily="34" charset="77"/>
            </a:rPr>
            <a:t>Incentives</a:t>
          </a:r>
          <a:endParaRPr lang="en-US" dirty="0">
            <a:solidFill>
              <a:schemeClr val="tx1"/>
            </a:solidFill>
          </a:endParaRPr>
        </a:p>
      </dgm:t>
    </dgm:pt>
    <dgm:pt modelId="{03471449-563B-43E2-A3B5-D9B140181410}" type="parTrans" cxnId="{421C0692-62FB-4D19-B9D7-A992B7BD09EC}">
      <dgm:prSet/>
      <dgm:spPr/>
      <dgm:t>
        <a:bodyPr/>
        <a:lstStyle/>
        <a:p>
          <a:endParaRPr lang="en-US"/>
        </a:p>
      </dgm:t>
    </dgm:pt>
    <dgm:pt modelId="{094C04C4-C52C-40C9-AFA7-9C4AA5FF52D7}" type="sibTrans" cxnId="{421C0692-62FB-4D19-B9D7-A992B7BD09EC}">
      <dgm:prSet/>
      <dgm:spPr/>
      <dgm:t>
        <a:bodyPr/>
        <a:lstStyle/>
        <a:p>
          <a:endParaRPr lang="en-US"/>
        </a:p>
      </dgm:t>
    </dgm:pt>
    <dgm:pt modelId="{D0F75A92-ED37-4836-9C04-D974A6BF5509}" type="pres">
      <dgm:prSet presAssocID="{BB7E82FD-7FEC-4A26-AF82-3AB9078FB317}" presName="Name0" presStyleCnt="0">
        <dgm:presLayoutVars>
          <dgm:dir/>
          <dgm:resizeHandles val="exact"/>
        </dgm:presLayoutVars>
      </dgm:prSet>
      <dgm:spPr/>
      <dgm:t>
        <a:bodyPr/>
        <a:lstStyle/>
        <a:p>
          <a:endParaRPr lang="en-US"/>
        </a:p>
      </dgm:t>
    </dgm:pt>
    <dgm:pt modelId="{8934685B-981F-4896-ABEE-29D7B2BCE139}" type="pres">
      <dgm:prSet presAssocID="{64BBEDC7-24C5-4096-A8C8-296072D22F1E}" presName="compNode" presStyleCnt="0"/>
      <dgm:spPr/>
    </dgm:pt>
    <dgm:pt modelId="{8D7E4A32-8595-43A1-B3A9-1974139AD7BD}" type="pres">
      <dgm:prSet presAssocID="{64BBEDC7-24C5-4096-A8C8-296072D22F1E}" presName="pict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C5954AFB-4F59-42D8-955C-03D383080402}" type="pres">
      <dgm:prSet presAssocID="{64BBEDC7-24C5-4096-A8C8-296072D22F1E}" presName="textRect" presStyleLbl="revTx" presStyleIdx="0" presStyleCnt="1">
        <dgm:presLayoutVars>
          <dgm:bulletEnabled val="1"/>
        </dgm:presLayoutVars>
      </dgm:prSet>
      <dgm:spPr/>
      <dgm:t>
        <a:bodyPr/>
        <a:lstStyle/>
        <a:p>
          <a:endParaRPr lang="en-US"/>
        </a:p>
      </dgm:t>
    </dgm:pt>
  </dgm:ptLst>
  <dgm:cxnLst>
    <dgm:cxn modelId="{B7D935F5-F143-4201-9084-875E631D6690}" type="presOf" srcId="{BB7E82FD-7FEC-4A26-AF82-3AB9078FB317}" destId="{D0F75A92-ED37-4836-9C04-D974A6BF5509}" srcOrd="0" destOrd="0" presId="urn:microsoft.com/office/officeart/2005/8/layout/pList1"/>
    <dgm:cxn modelId="{6A1B019C-298D-4D07-AF20-1D7CF1BD4528}" type="presOf" srcId="{64BBEDC7-24C5-4096-A8C8-296072D22F1E}" destId="{C5954AFB-4F59-42D8-955C-03D383080402}" srcOrd="0" destOrd="0" presId="urn:microsoft.com/office/officeart/2005/8/layout/pList1"/>
    <dgm:cxn modelId="{421C0692-62FB-4D19-B9D7-A992B7BD09EC}" srcId="{BB7E82FD-7FEC-4A26-AF82-3AB9078FB317}" destId="{64BBEDC7-24C5-4096-A8C8-296072D22F1E}" srcOrd="0" destOrd="0" parTransId="{03471449-563B-43E2-A3B5-D9B140181410}" sibTransId="{094C04C4-C52C-40C9-AFA7-9C4AA5FF52D7}"/>
    <dgm:cxn modelId="{0AE5DD72-6A84-43A4-AABE-6E170AFEBC52}" type="presParOf" srcId="{D0F75A92-ED37-4836-9C04-D974A6BF5509}" destId="{8934685B-981F-4896-ABEE-29D7B2BCE139}" srcOrd="0" destOrd="0" presId="urn:microsoft.com/office/officeart/2005/8/layout/pList1"/>
    <dgm:cxn modelId="{D30ED8EC-9BBE-457B-B1BC-03FA4F2874B2}" type="presParOf" srcId="{8934685B-981F-4896-ABEE-29D7B2BCE139}" destId="{8D7E4A32-8595-43A1-B3A9-1974139AD7BD}" srcOrd="0" destOrd="0" presId="urn:microsoft.com/office/officeart/2005/8/layout/pList1"/>
    <dgm:cxn modelId="{EC371BE9-D1A9-40B7-AC33-C963FFB790F3}" type="presParOf" srcId="{8934685B-981F-4896-ABEE-29D7B2BCE139}" destId="{C5954AFB-4F59-42D8-955C-03D383080402}"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1B31613-FF13-4152-A04F-DCCBBA240E08}" type="doc">
      <dgm:prSet loTypeId="urn:microsoft.com/office/officeart/2005/8/layout/hierarchy3" loCatId="list" qsTypeId="urn:microsoft.com/office/officeart/2005/8/quickstyle/simple1" qsCatId="simple" csTypeId="urn:microsoft.com/office/officeart/2005/8/colors/colorful1" csCatId="colorful" phldr="1"/>
      <dgm:spPr/>
      <dgm:t>
        <a:bodyPr/>
        <a:lstStyle/>
        <a:p>
          <a:endParaRPr lang="en-US"/>
        </a:p>
      </dgm:t>
    </dgm:pt>
    <dgm:pt modelId="{C89412E2-A26E-4677-8EF4-8176FFD1CE50}">
      <dgm:prSet phldrT="[Text]" custT="1"/>
      <dgm:spPr/>
      <dgm:t>
        <a:bodyPr/>
        <a:lstStyle/>
        <a:p>
          <a:r>
            <a:rPr lang="en-US" sz="3200" b="1" dirty="0" smtClean="0">
              <a:solidFill>
                <a:schemeClr val="tx1"/>
              </a:solidFill>
            </a:rPr>
            <a:t>Brazil Law </a:t>
          </a:r>
          <a:r>
            <a:rPr lang="en-US" sz="1800" i="0" dirty="0" smtClean="0">
              <a:solidFill>
                <a:schemeClr val="tx1"/>
              </a:solidFill>
            </a:rPr>
            <a:t>[Innovation Act]</a:t>
          </a:r>
          <a:endParaRPr lang="en-US" sz="1800" dirty="0">
            <a:solidFill>
              <a:schemeClr val="tx1"/>
            </a:solidFill>
          </a:endParaRPr>
        </a:p>
      </dgm:t>
    </dgm:pt>
    <dgm:pt modelId="{881949EA-37F2-4B5B-B9A6-0C7CC88D4A85}" type="parTrans" cxnId="{779327E1-83B0-416B-9FBE-3A82ECE2D309}">
      <dgm:prSet/>
      <dgm:spPr/>
      <dgm:t>
        <a:bodyPr/>
        <a:lstStyle/>
        <a:p>
          <a:endParaRPr lang="en-US"/>
        </a:p>
      </dgm:t>
    </dgm:pt>
    <dgm:pt modelId="{3B15C0B2-09A6-408C-B614-9D4DDCB5E42B}" type="sibTrans" cxnId="{779327E1-83B0-416B-9FBE-3A82ECE2D309}">
      <dgm:prSet/>
      <dgm:spPr/>
      <dgm:t>
        <a:bodyPr/>
        <a:lstStyle/>
        <a:p>
          <a:endParaRPr lang="en-US"/>
        </a:p>
      </dgm:t>
    </dgm:pt>
    <dgm:pt modelId="{C7ADD935-4187-4879-B700-8FE980A06EEA}">
      <dgm:prSet phldrT="[Text]" custT="1"/>
      <dgm:spPr/>
      <dgm:t>
        <a:bodyPr/>
        <a:lstStyle/>
        <a:p>
          <a:r>
            <a:rPr lang="en-US" sz="1100" i="0" dirty="0" smtClean="0"/>
            <a:t>”</a:t>
          </a:r>
          <a:r>
            <a:rPr lang="en-US" sz="1600" b="1" i="0" dirty="0" smtClean="0"/>
            <a:t>Creator</a:t>
          </a:r>
          <a:r>
            <a:rPr lang="en-US" sz="1600" i="0" dirty="0" smtClean="0"/>
            <a:t> is ensured </a:t>
          </a:r>
          <a:r>
            <a:rPr lang="en-US" sz="1600" b="1" i="0" dirty="0" smtClean="0"/>
            <a:t>min 5%</a:t>
          </a:r>
          <a:r>
            <a:rPr lang="en-US" sz="1600" i="0" dirty="0" smtClean="0"/>
            <a:t> and </a:t>
          </a:r>
          <a:r>
            <a:rPr lang="en-US" sz="1600" b="1" i="0" dirty="0" smtClean="0"/>
            <a:t>max 1/3</a:t>
          </a:r>
          <a:r>
            <a:rPr lang="en-US" sz="1600" i="0" dirty="0" smtClean="0"/>
            <a:t> of the income earned by institution resulting from TT and licensing”</a:t>
          </a:r>
          <a:endParaRPr lang="en-US" sz="1600" i="0" dirty="0"/>
        </a:p>
      </dgm:t>
    </dgm:pt>
    <dgm:pt modelId="{4E60742E-7326-4B90-88B3-7AC103DA9BEE}" type="parTrans" cxnId="{AACD012E-0E1F-4268-8EE7-34621193ED92}">
      <dgm:prSet/>
      <dgm:spPr/>
      <dgm:t>
        <a:bodyPr/>
        <a:lstStyle/>
        <a:p>
          <a:endParaRPr lang="en-US"/>
        </a:p>
      </dgm:t>
    </dgm:pt>
    <dgm:pt modelId="{5B0A1432-9E24-4096-BE82-D45AF82171EB}" type="sibTrans" cxnId="{AACD012E-0E1F-4268-8EE7-34621193ED92}">
      <dgm:prSet/>
      <dgm:spPr/>
      <dgm:t>
        <a:bodyPr/>
        <a:lstStyle/>
        <a:p>
          <a:endParaRPr lang="en-US"/>
        </a:p>
      </dgm:t>
    </dgm:pt>
    <dgm:pt modelId="{45837661-2E57-45FE-BF35-1C1B6DC13D59}">
      <dgm:prSet phldrT="[Text]" custT="1"/>
      <dgm:spPr/>
      <dgm:t>
        <a:bodyPr/>
        <a:lstStyle/>
        <a:p>
          <a:pPr>
            <a:lnSpc>
              <a:spcPct val="100000"/>
            </a:lnSpc>
            <a:spcAft>
              <a:spcPts val="0"/>
            </a:spcAft>
          </a:pPr>
          <a:r>
            <a:rPr lang="en-US" sz="3200" b="1" dirty="0" smtClean="0">
              <a:solidFill>
                <a:schemeClr val="tx1"/>
              </a:solidFill>
            </a:rPr>
            <a:t>USA Law </a:t>
          </a:r>
        </a:p>
        <a:p>
          <a:pPr>
            <a:lnSpc>
              <a:spcPct val="90000"/>
            </a:lnSpc>
            <a:spcAft>
              <a:spcPct val="35000"/>
            </a:spcAft>
          </a:pPr>
          <a:r>
            <a:rPr lang="en-US" sz="1800" dirty="0" smtClean="0">
              <a:solidFill>
                <a:schemeClr val="tx1"/>
              </a:solidFill>
            </a:rPr>
            <a:t>[Bayh Dole Act]</a:t>
          </a:r>
          <a:r>
            <a:rPr lang="en-US" altLang="en-US" sz="1800" dirty="0" smtClean="0">
              <a:solidFill>
                <a:schemeClr val="tx1"/>
              </a:solidFill>
            </a:rPr>
            <a:t> </a:t>
          </a:r>
          <a:endParaRPr lang="en-US" sz="1800" dirty="0">
            <a:solidFill>
              <a:schemeClr val="tx1"/>
            </a:solidFill>
          </a:endParaRPr>
        </a:p>
      </dgm:t>
    </dgm:pt>
    <dgm:pt modelId="{6F7CB890-CB9E-47B9-B4DF-AB7A1D576D66}" type="parTrans" cxnId="{B6A63E6E-C292-456E-8862-61164F51B0E4}">
      <dgm:prSet/>
      <dgm:spPr/>
      <dgm:t>
        <a:bodyPr/>
        <a:lstStyle/>
        <a:p>
          <a:endParaRPr lang="en-US"/>
        </a:p>
      </dgm:t>
    </dgm:pt>
    <dgm:pt modelId="{831ACF2B-36AA-4732-A8AD-70D095D4B522}" type="sibTrans" cxnId="{B6A63E6E-C292-456E-8862-61164F51B0E4}">
      <dgm:prSet/>
      <dgm:spPr/>
      <dgm:t>
        <a:bodyPr/>
        <a:lstStyle/>
        <a:p>
          <a:endParaRPr lang="en-US"/>
        </a:p>
      </dgm:t>
    </dgm:pt>
    <dgm:pt modelId="{CC6F04F1-4C1B-4BCD-BEFE-57A609F791CD}">
      <dgm:prSet phldrT="[Text]" custT="1"/>
      <dgm:spPr/>
      <dgm:t>
        <a:bodyPr/>
        <a:lstStyle/>
        <a:p>
          <a:r>
            <a:rPr lang="en-US" altLang="en-US" sz="1600" b="1" dirty="0" smtClean="0"/>
            <a:t>Inventors</a:t>
          </a:r>
          <a:r>
            <a:rPr lang="en-US" altLang="en-US" sz="1600" dirty="0" smtClean="0"/>
            <a:t> must share</a:t>
          </a:r>
          <a:endParaRPr lang="en-US" sz="1600" dirty="0"/>
        </a:p>
      </dgm:t>
    </dgm:pt>
    <dgm:pt modelId="{254146AA-F71C-475C-B699-B6E1FF0DC862}" type="parTrans" cxnId="{F64BA052-037F-4969-A330-2722208FDA16}">
      <dgm:prSet/>
      <dgm:spPr/>
      <dgm:t>
        <a:bodyPr/>
        <a:lstStyle/>
        <a:p>
          <a:endParaRPr lang="en-US"/>
        </a:p>
      </dgm:t>
    </dgm:pt>
    <dgm:pt modelId="{01010EF4-2BDC-4B4E-B701-929756B1C294}" type="sibTrans" cxnId="{F64BA052-037F-4969-A330-2722208FDA16}">
      <dgm:prSet/>
      <dgm:spPr/>
      <dgm:t>
        <a:bodyPr/>
        <a:lstStyle/>
        <a:p>
          <a:endParaRPr lang="en-US"/>
        </a:p>
      </dgm:t>
    </dgm:pt>
    <dgm:pt modelId="{8678C0B1-1364-4D39-8E82-CB804B66B711}">
      <dgm:prSet phldrT="[Text]" custT="1"/>
      <dgm:spPr/>
      <dgm:t>
        <a:bodyPr/>
        <a:lstStyle/>
        <a:p>
          <a:r>
            <a:rPr lang="en-US" sz="2200" b="1" dirty="0" smtClean="0">
              <a:solidFill>
                <a:schemeClr val="bg1"/>
              </a:solidFill>
            </a:rPr>
            <a:t>ZAF Law </a:t>
          </a:r>
          <a:r>
            <a:rPr lang="en-US" sz="1800" b="0" dirty="0" smtClean="0">
              <a:solidFill>
                <a:schemeClr val="bg1"/>
              </a:solidFill>
            </a:rPr>
            <a:t>[Innovation Act]</a:t>
          </a:r>
          <a:endParaRPr lang="en-US" sz="1800" b="0" dirty="0">
            <a:solidFill>
              <a:schemeClr val="bg1"/>
            </a:solidFill>
          </a:endParaRPr>
        </a:p>
      </dgm:t>
    </dgm:pt>
    <dgm:pt modelId="{C13BC862-1401-45B7-B4AF-D215FFB8E331}" type="parTrans" cxnId="{87866BCF-66A1-4B8C-B2AA-FE9130DF82F2}">
      <dgm:prSet/>
      <dgm:spPr/>
      <dgm:t>
        <a:bodyPr/>
        <a:lstStyle/>
        <a:p>
          <a:endParaRPr lang="en-US"/>
        </a:p>
      </dgm:t>
    </dgm:pt>
    <dgm:pt modelId="{084FBA77-66C7-456A-B2A6-2F6AF569F843}" type="sibTrans" cxnId="{87866BCF-66A1-4B8C-B2AA-FE9130DF82F2}">
      <dgm:prSet/>
      <dgm:spPr/>
      <dgm:t>
        <a:bodyPr/>
        <a:lstStyle/>
        <a:p>
          <a:endParaRPr lang="en-US"/>
        </a:p>
      </dgm:t>
    </dgm:pt>
    <dgm:pt modelId="{2E7B1E9B-E1B8-464B-9938-2D28FC5640C6}">
      <dgm:prSet phldrT="[Text]" custT="1"/>
      <dgm:spPr/>
      <dgm:t>
        <a:bodyPr/>
        <a:lstStyle/>
        <a:p>
          <a:r>
            <a:rPr lang="en-US" sz="1600" dirty="0" smtClean="0">
              <a:solidFill>
                <a:schemeClr val="tx1"/>
              </a:solidFill>
            </a:rPr>
            <a:t>First million rand of revenues: </a:t>
          </a:r>
          <a:r>
            <a:rPr lang="en-US" sz="1600" b="1" dirty="0" smtClean="0">
              <a:solidFill>
                <a:schemeClr val="tx1"/>
              </a:solidFill>
            </a:rPr>
            <a:t>min 20% </a:t>
          </a:r>
          <a:r>
            <a:rPr lang="en-US" sz="1600" dirty="0" smtClean="0">
              <a:solidFill>
                <a:schemeClr val="tx1"/>
              </a:solidFill>
            </a:rPr>
            <a:t>of </a:t>
          </a:r>
          <a:r>
            <a:rPr lang="en-US" sz="1600" b="1" dirty="0" smtClean="0">
              <a:solidFill>
                <a:schemeClr val="tx1"/>
              </a:solidFill>
            </a:rPr>
            <a:t>gross</a:t>
          </a:r>
          <a:r>
            <a:rPr lang="en-US" sz="1600" dirty="0" smtClean="0">
              <a:solidFill>
                <a:schemeClr val="tx1"/>
              </a:solidFill>
            </a:rPr>
            <a:t> revenues accruing to the </a:t>
          </a:r>
          <a:r>
            <a:rPr lang="en-US" sz="1600" b="1" dirty="0" smtClean="0">
              <a:solidFill>
                <a:schemeClr val="tx1"/>
              </a:solidFill>
            </a:rPr>
            <a:t>institution</a:t>
          </a:r>
          <a:endParaRPr lang="en-US" sz="1600" dirty="0">
            <a:solidFill>
              <a:schemeClr val="tx1"/>
            </a:solidFill>
          </a:endParaRPr>
        </a:p>
      </dgm:t>
    </dgm:pt>
    <dgm:pt modelId="{960292A7-13B2-4ECE-9592-924F39D30CA5}" type="parTrans" cxnId="{861D3184-014F-4046-8990-EF21FE650B9D}">
      <dgm:prSet/>
      <dgm:spPr/>
      <dgm:t>
        <a:bodyPr/>
        <a:lstStyle/>
        <a:p>
          <a:endParaRPr lang="en-US"/>
        </a:p>
      </dgm:t>
    </dgm:pt>
    <dgm:pt modelId="{5C677908-1C8F-4E62-AC45-7C9A9486CBC8}" type="sibTrans" cxnId="{861D3184-014F-4046-8990-EF21FE650B9D}">
      <dgm:prSet/>
      <dgm:spPr/>
      <dgm:t>
        <a:bodyPr/>
        <a:lstStyle/>
        <a:p>
          <a:endParaRPr lang="en-US"/>
        </a:p>
      </dgm:t>
    </dgm:pt>
    <dgm:pt modelId="{2DA7DBD2-3CCA-4ECD-BC07-2B3DA42C6725}">
      <dgm:prSet phldrT="[Text]"/>
      <dgm:spPr/>
      <dgm:t>
        <a:bodyPr/>
        <a:lstStyle/>
        <a:p>
          <a:r>
            <a:rPr lang="en-US" b="1" dirty="0" smtClean="0">
              <a:solidFill>
                <a:schemeClr val="bg1"/>
              </a:solidFill>
            </a:rPr>
            <a:t>Serbia Law</a:t>
          </a:r>
          <a:endParaRPr lang="en-US" dirty="0">
            <a:solidFill>
              <a:schemeClr val="bg1"/>
            </a:solidFill>
          </a:endParaRPr>
        </a:p>
      </dgm:t>
    </dgm:pt>
    <dgm:pt modelId="{0E6C3497-035C-4F03-B586-1E3F32AC3661}" type="parTrans" cxnId="{FB2153CA-D36C-4F30-89D9-1D77048DC3F7}">
      <dgm:prSet/>
      <dgm:spPr/>
      <dgm:t>
        <a:bodyPr/>
        <a:lstStyle/>
        <a:p>
          <a:endParaRPr lang="en-US"/>
        </a:p>
      </dgm:t>
    </dgm:pt>
    <dgm:pt modelId="{38296913-BCD0-4189-A45D-CAB91BAE7D7A}" type="sibTrans" cxnId="{FB2153CA-D36C-4F30-89D9-1D77048DC3F7}">
      <dgm:prSet/>
      <dgm:spPr/>
      <dgm:t>
        <a:bodyPr/>
        <a:lstStyle/>
        <a:p>
          <a:endParaRPr lang="en-US"/>
        </a:p>
      </dgm:t>
    </dgm:pt>
    <dgm:pt modelId="{BCDC9D88-D0DA-437C-A49A-886157BE48E4}">
      <dgm:prSet custT="1"/>
      <dgm:spPr/>
      <dgm:t>
        <a:bodyPr/>
        <a:lstStyle/>
        <a:p>
          <a:r>
            <a:rPr lang="en-US" altLang="en-US" sz="1600" dirty="0" smtClean="0"/>
            <a:t>No guidance on how much to share</a:t>
          </a:r>
          <a:endParaRPr lang="en-US" altLang="en-US" sz="1600" dirty="0"/>
        </a:p>
      </dgm:t>
    </dgm:pt>
    <dgm:pt modelId="{EC3FA776-F90F-4C2A-B6F0-B30A4DE12A8B}" type="parTrans" cxnId="{36EF82C9-EF53-4AC3-BD7A-31B7F7E57D94}">
      <dgm:prSet/>
      <dgm:spPr/>
      <dgm:t>
        <a:bodyPr/>
        <a:lstStyle/>
        <a:p>
          <a:endParaRPr lang="en-US"/>
        </a:p>
      </dgm:t>
    </dgm:pt>
    <dgm:pt modelId="{361F1062-ACDC-42BA-9489-2496CD947746}" type="sibTrans" cxnId="{36EF82C9-EF53-4AC3-BD7A-31B7F7E57D94}">
      <dgm:prSet/>
      <dgm:spPr/>
      <dgm:t>
        <a:bodyPr/>
        <a:lstStyle/>
        <a:p>
          <a:endParaRPr lang="en-US"/>
        </a:p>
      </dgm:t>
    </dgm:pt>
    <dgm:pt modelId="{BC1B2EDB-4442-4BF1-BCDD-1ED18779A4C9}">
      <dgm:prSet custT="1"/>
      <dgm:spPr/>
      <dgm:t>
        <a:bodyPr/>
        <a:lstStyle/>
        <a:p>
          <a:r>
            <a:rPr lang="en-US" altLang="en-US" sz="1600" dirty="0" smtClean="0"/>
            <a:t>Each institution develops its own policy</a:t>
          </a:r>
          <a:endParaRPr lang="en-US" altLang="en-US" sz="1600" dirty="0"/>
        </a:p>
      </dgm:t>
    </dgm:pt>
    <dgm:pt modelId="{18009042-5F2B-4E0E-A47D-0071C3D06459}" type="parTrans" cxnId="{18C376D2-8C06-4005-8298-2F627623B373}">
      <dgm:prSet/>
      <dgm:spPr/>
      <dgm:t>
        <a:bodyPr/>
        <a:lstStyle/>
        <a:p>
          <a:endParaRPr lang="en-US"/>
        </a:p>
      </dgm:t>
    </dgm:pt>
    <dgm:pt modelId="{B4FB1857-CB05-4F9E-B499-7DD413D5B216}" type="sibTrans" cxnId="{18C376D2-8C06-4005-8298-2F627623B373}">
      <dgm:prSet/>
      <dgm:spPr/>
      <dgm:t>
        <a:bodyPr/>
        <a:lstStyle/>
        <a:p>
          <a:endParaRPr lang="en-US"/>
        </a:p>
      </dgm:t>
    </dgm:pt>
    <dgm:pt modelId="{69F43739-CBD3-464C-8C95-0C7AB57BB70F}">
      <dgm:prSet custT="1"/>
      <dgm:spPr/>
      <dgm:t>
        <a:bodyPr/>
        <a:lstStyle/>
        <a:p>
          <a:r>
            <a:rPr lang="en-US" altLang="en-US" sz="1600" dirty="0" smtClean="0"/>
            <a:t>Balance must be used for education and research</a:t>
          </a:r>
          <a:endParaRPr lang="en-US" sz="1600" dirty="0"/>
        </a:p>
      </dgm:t>
    </dgm:pt>
    <dgm:pt modelId="{C0384135-4B73-462A-80B5-36C056A5E210}" type="parTrans" cxnId="{7DB70AC1-453D-4859-BE40-20318EF3DDF8}">
      <dgm:prSet/>
      <dgm:spPr/>
      <dgm:t>
        <a:bodyPr/>
        <a:lstStyle/>
        <a:p>
          <a:endParaRPr lang="en-US"/>
        </a:p>
      </dgm:t>
    </dgm:pt>
    <dgm:pt modelId="{D30A2662-1B5E-4FAE-AA70-AB889B7F24B0}" type="sibTrans" cxnId="{7DB70AC1-453D-4859-BE40-20318EF3DDF8}">
      <dgm:prSet/>
      <dgm:spPr/>
      <dgm:t>
        <a:bodyPr/>
        <a:lstStyle/>
        <a:p>
          <a:endParaRPr lang="en-US"/>
        </a:p>
      </dgm:t>
    </dgm:pt>
    <dgm:pt modelId="{CD3D610A-6CD8-44F1-82CD-174A444977D8}">
      <dgm:prSet custT="1"/>
      <dgm:spPr/>
      <dgm:t>
        <a:bodyPr/>
        <a:lstStyle/>
        <a:p>
          <a:r>
            <a:rPr lang="en-US" sz="1600" dirty="0" smtClean="0">
              <a:solidFill>
                <a:schemeClr val="tx1"/>
              </a:solidFill>
            </a:rPr>
            <a:t>Thereafter, </a:t>
          </a:r>
          <a:r>
            <a:rPr lang="en-US" sz="1600" b="1" dirty="0" smtClean="0">
              <a:solidFill>
                <a:schemeClr val="tx1"/>
              </a:solidFill>
            </a:rPr>
            <a:t>min 30 % </a:t>
          </a:r>
          <a:r>
            <a:rPr lang="en-US" sz="1600" dirty="0" smtClean="0">
              <a:solidFill>
                <a:schemeClr val="tx1"/>
              </a:solidFill>
            </a:rPr>
            <a:t>of </a:t>
          </a:r>
          <a:r>
            <a:rPr lang="en-US" sz="1600" b="1" dirty="0" smtClean="0">
              <a:solidFill>
                <a:schemeClr val="tx1"/>
              </a:solidFill>
            </a:rPr>
            <a:t>net revenues</a:t>
          </a:r>
          <a:r>
            <a:rPr lang="en-US" sz="1600" dirty="0" smtClean="0">
              <a:solidFill>
                <a:schemeClr val="tx1"/>
              </a:solidFill>
            </a:rPr>
            <a:t> accruing to the </a:t>
          </a:r>
          <a:r>
            <a:rPr lang="en-US" sz="1600" b="1" dirty="0" smtClean="0">
              <a:solidFill>
                <a:schemeClr val="tx1"/>
              </a:solidFill>
            </a:rPr>
            <a:t>institution</a:t>
          </a:r>
          <a:endParaRPr lang="en-US" sz="1600" b="1" dirty="0">
            <a:solidFill>
              <a:schemeClr val="tx1"/>
            </a:solidFill>
          </a:endParaRPr>
        </a:p>
      </dgm:t>
    </dgm:pt>
    <dgm:pt modelId="{3D4125B7-A731-49CB-AE67-39E9B17E9831}" type="parTrans" cxnId="{BB9790FE-46E3-49D8-AA2D-38F64298397E}">
      <dgm:prSet/>
      <dgm:spPr/>
      <dgm:t>
        <a:bodyPr/>
        <a:lstStyle/>
        <a:p>
          <a:endParaRPr lang="en-US"/>
        </a:p>
      </dgm:t>
    </dgm:pt>
    <dgm:pt modelId="{5DF183FF-D03F-4A1A-B945-F8B0203E05F8}" type="sibTrans" cxnId="{BB9790FE-46E3-49D8-AA2D-38F64298397E}">
      <dgm:prSet/>
      <dgm:spPr/>
      <dgm:t>
        <a:bodyPr/>
        <a:lstStyle/>
        <a:p>
          <a:endParaRPr lang="en-US"/>
        </a:p>
      </dgm:t>
    </dgm:pt>
    <dgm:pt modelId="{4B2281AD-2709-46F2-AF6A-D40D1AB43467}">
      <dgm:prSet phldrT="[Text]" custT="1"/>
      <dgm:spPr/>
      <dgm:t>
        <a:bodyPr/>
        <a:lstStyle/>
        <a:p>
          <a:r>
            <a:rPr lang="en-US" sz="1600" b="1" dirty="0" smtClean="0"/>
            <a:t>Inventors</a:t>
          </a:r>
          <a:r>
            <a:rPr lang="en-US" sz="1600" dirty="0" smtClean="0"/>
            <a:t> must receive </a:t>
          </a:r>
          <a:r>
            <a:rPr lang="en-US" sz="1600" b="1" dirty="0" smtClean="0"/>
            <a:t>min 50% </a:t>
          </a:r>
          <a:r>
            <a:rPr lang="en-US" sz="1600" dirty="0" smtClean="0"/>
            <a:t>of the profit from commercialization of IPRs</a:t>
          </a:r>
          <a:endParaRPr lang="en-US" sz="1600" dirty="0"/>
        </a:p>
      </dgm:t>
    </dgm:pt>
    <dgm:pt modelId="{06A5E772-7612-4D80-8E68-1CB96411DA5F}" type="parTrans" cxnId="{63432B5E-C721-4DAC-81E6-AEF968BB9F1E}">
      <dgm:prSet/>
      <dgm:spPr/>
      <dgm:t>
        <a:bodyPr/>
        <a:lstStyle/>
        <a:p>
          <a:endParaRPr lang="en-US"/>
        </a:p>
      </dgm:t>
    </dgm:pt>
    <dgm:pt modelId="{279CF3F2-16CC-4012-9F2D-18E72F7A2F3F}" type="sibTrans" cxnId="{63432B5E-C721-4DAC-81E6-AEF968BB9F1E}">
      <dgm:prSet/>
      <dgm:spPr/>
      <dgm:t>
        <a:bodyPr/>
        <a:lstStyle/>
        <a:p>
          <a:endParaRPr lang="en-US"/>
        </a:p>
      </dgm:t>
    </dgm:pt>
    <dgm:pt modelId="{7CBC0F8C-BB98-420D-B19D-9A2EBF90E5F0}" type="pres">
      <dgm:prSet presAssocID="{F1B31613-FF13-4152-A04F-DCCBBA240E08}" presName="diagram" presStyleCnt="0">
        <dgm:presLayoutVars>
          <dgm:chPref val="1"/>
          <dgm:dir/>
          <dgm:animOne val="branch"/>
          <dgm:animLvl val="lvl"/>
          <dgm:resizeHandles/>
        </dgm:presLayoutVars>
      </dgm:prSet>
      <dgm:spPr/>
      <dgm:t>
        <a:bodyPr/>
        <a:lstStyle/>
        <a:p>
          <a:endParaRPr lang="en-US"/>
        </a:p>
      </dgm:t>
    </dgm:pt>
    <dgm:pt modelId="{596FCB69-207C-4635-A234-9DAFEC99D721}" type="pres">
      <dgm:prSet presAssocID="{C89412E2-A26E-4677-8EF4-8176FFD1CE50}" presName="root" presStyleCnt="0"/>
      <dgm:spPr/>
    </dgm:pt>
    <dgm:pt modelId="{1C030986-1B7E-4572-8725-2DDB5096ABA6}" type="pres">
      <dgm:prSet presAssocID="{C89412E2-A26E-4677-8EF4-8176FFD1CE50}" presName="rootComposite" presStyleCnt="0"/>
      <dgm:spPr/>
    </dgm:pt>
    <dgm:pt modelId="{906ADC5E-3CBD-4A11-84F9-3919094E678D}" type="pres">
      <dgm:prSet presAssocID="{C89412E2-A26E-4677-8EF4-8176FFD1CE50}" presName="rootText" presStyleLbl="node1" presStyleIdx="0" presStyleCnt="4"/>
      <dgm:spPr/>
      <dgm:t>
        <a:bodyPr/>
        <a:lstStyle/>
        <a:p>
          <a:endParaRPr lang="en-US"/>
        </a:p>
      </dgm:t>
    </dgm:pt>
    <dgm:pt modelId="{68D4556F-90D5-4FEC-8EE4-CDFE535E672A}" type="pres">
      <dgm:prSet presAssocID="{C89412E2-A26E-4677-8EF4-8176FFD1CE50}" presName="rootConnector" presStyleLbl="node1" presStyleIdx="0" presStyleCnt="4"/>
      <dgm:spPr/>
      <dgm:t>
        <a:bodyPr/>
        <a:lstStyle/>
        <a:p>
          <a:endParaRPr lang="en-US"/>
        </a:p>
      </dgm:t>
    </dgm:pt>
    <dgm:pt modelId="{93E9587F-B5A4-4CDF-A8AD-0C3167491ED1}" type="pres">
      <dgm:prSet presAssocID="{C89412E2-A26E-4677-8EF4-8176FFD1CE50}" presName="childShape" presStyleCnt="0"/>
      <dgm:spPr/>
    </dgm:pt>
    <dgm:pt modelId="{02BD31B0-D8B0-4656-83A5-821D2D49183B}" type="pres">
      <dgm:prSet presAssocID="{4E60742E-7326-4B90-88B3-7AC103DA9BEE}" presName="Name13" presStyleLbl="parChTrans1D2" presStyleIdx="0" presStyleCnt="5"/>
      <dgm:spPr/>
      <dgm:t>
        <a:bodyPr/>
        <a:lstStyle/>
        <a:p>
          <a:endParaRPr lang="en-US"/>
        </a:p>
      </dgm:t>
    </dgm:pt>
    <dgm:pt modelId="{0C2482DE-EF58-413B-A254-A386CD6F66E8}" type="pres">
      <dgm:prSet presAssocID="{C7ADD935-4187-4879-B700-8FE980A06EEA}" presName="childText" presStyleLbl="bgAcc1" presStyleIdx="0" presStyleCnt="5" custScaleX="116473" custScaleY="178441">
        <dgm:presLayoutVars>
          <dgm:bulletEnabled val="1"/>
        </dgm:presLayoutVars>
      </dgm:prSet>
      <dgm:spPr/>
      <dgm:t>
        <a:bodyPr/>
        <a:lstStyle/>
        <a:p>
          <a:endParaRPr lang="en-US"/>
        </a:p>
      </dgm:t>
    </dgm:pt>
    <dgm:pt modelId="{144D7174-0786-4949-9683-22AC073082E0}" type="pres">
      <dgm:prSet presAssocID="{45837661-2E57-45FE-BF35-1C1B6DC13D59}" presName="root" presStyleCnt="0"/>
      <dgm:spPr/>
    </dgm:pt>
    <dgm:pt modelId="{E5D3CC3B-7F8D-4B6C-BAF1-04B8A57D9C4A}" type="pres">
      <dgm:prSet presAssocID="{45837661-2E57-45FE-BF35-1C1B6DC13D59}" presName="rootComposite" presStyleCnt="0"/>
      <dgm:spPr/>
    </dgm:pt>
    <dgm:pt modelId="{1C7DC8E1-D005-4034-9F50-63B39D48FB41}" type="pres">
      <dgm:prSet presAssocID="{45837661-2E57-45FE-BF35-1C1B6DC13D59}" presName="rootText" presStyleLbl="node1" presStyleIdx="1" presStyleCnt="4"/>
      <dgm:spPr/>
      <dgm:t>
        <a:bodyPr/>
        <a:lstStyle/>
        <a:p>
          <a:endParaRPr lang="en-US"/>
        </a:p>
      </dgm:t>
    </dgm:pt>
    <dgm:pt modelId="{DF6A7B44-2338-4521-8908-2E1B2F5A1740}" type="pres">
      <dgm:prSet presAssocID="{45837661-2E57-45FE-BF35-1C1B6DC13D59}" presName="rootConnector" presStyleLbl="node1" presStyleIdx="1" presStyleCnt="4"/>
      <dgm:spPr/>
      <dgm:t>
        <a:bodyPr/>
        <a:lstStyle/>
        <a:p>
          <a:endParaRPr lang="en-US"/>
        </a:p>
      </dgm:t>
    </dgm:pt>
    <dgm:pt modelId="{8EDC2B49-0A14-4A2B-86B7-77BC62F375D6}" type="pres">
      <dgm:prSet presAssocID="{45837661-2E57-45FE-BF35-1C1B6DC13D59}" presName="childShape" presStyleCnt="0"/>
      <dgm:spPr/>
    </dgm:pt>
    <dgm:pt modelId="{5498F862-ED2D-4DE0-A4DA-830413843842}" type="pres">
      <dgm:prSet presAssocID="{254146AA-F71C-475C-B699-B6E1FF0DC862}" presName="Name13" presStyleLbl="parChTrans1D2" presStyleIdx="1" presStyleCnt="5"/>
      <dgm:spPr/>
      <dgm:t>
        <a:bodyPr/>
        <a:lstStyle/>
        <a:p>
          <a:endParaRPr lang="en-US"/>
        </a:p>
      </dgm:t>
    </dgm:pt>
    <dgm:pt modelId="{203A74B5-AB9B-4DF1-8ED0-195D92267E0F}" type="pres">
      <dgm:prSet presAssocID="{CC6F04F1-4C1B-4BCD-BEFE-57A609F791CD}" presName="childText" presStyleLbl="bgAcc1" presStyleIdx="1" presStyleCnt="5" custScaleX="142538" custScaleY="290870">
        <dgm:presLayoutVars>
          <dgm:bulletEnabled val="1"/>
        </dgm:presLayoutVars>
      </dgm:prSet>
      <dgm:spPr/>
      <dgm:t>
        <a:bodyPr/>
        <a:lstStyle/>
        <a:p>
          <a:endParaRPr lang="en-US"/>
        </a:p>
      </dgm:t>
    </dgm:pt>
    <dgm:pt modelId="{E79F9276-6F33-4001-AAC1-FAB1E7699414}" type="pres">
      <dgm:prSet presAssocID="{8678C0B1-1364-4D39-8E82-CB804B66B711}" presName="root" presStyleCnt="0"/>
      <dgm:spPr/>
    </dgm:pt>
    <dgm:pt modelId="{4BF234E2-9311-4358-8369-55E59C0E57BF}" type="pres">
      <dgm:prSet presAssocID="{8678C0B1-1364-4D39-8E82-CB804B66B711}" presName="rootComposite" presStyleCnt="0"/>
      <dgm:spPr/>
    </dgm:pt>
    <dgm:pt modelId="{D8DA96B7-E4D3-41D3-9140-DD8951C25861}" type="pres">
      <dgm:prSet presAssocID="{8678C0B1-1364-4D39-8E82-CB804B66B711}" presName="rootText" presStyleLbl="node1" presStyleIdx="2" presStyleCnt="4"/>
      <dgm:spPr/>
      <dgm:t>
        <a:bodyPr/>
        <a:lstStyle/>
        <a:p>
          <a:endParaRPr lang="en-US"/>
        </a:p>
      </dgm:t>
    </dgm:pt>
    <dgm:pt modelId="{F778A389-A318-4438-AC29-83D45AE18C8C}" type="pres">
      <dgm:prSet presAssocID="{8678C0B1-1364-4D39-8E82-CB804B66B711}" presName="rootConnector" presStyleLbl="node1" presStyleIdx="2" presStyleCnt="4"/>
      <dgm:spPr/>
      <dgm:t>
        <a:bodyPr/>
        <a:lstStyle/>
        <a:p>
          <a:endParaRPr lang="en-US"/>
        </a:p>
      </dgm:t>
    </dgm:pt>
    <dgm:pt modelId="{F8639446-B7D6-45A9-9FBC-2410CF7B381D}" type="pres">
      <dgm:prSet presAssocID="{8678C0B1-1364-4D39-8E82-CB804B66B711}" presName="childShape" presStyleCnt="0"/>
      <dgm:spPr/>
    </dgm:pt>
    <dgm:pt modelId="{2D47F97B-EC2F-4BF1-9A1F-79EA295082D0}" type="pres">
      <dgm:prSet presAssocID="{960292A7-13B2-4ECE-9592-924F39D30CA5}" presName="Name13" presStyleLbl="parChTrans1D2" presStyleIdx="2" presStyleCnt="5"/>
      <dgm:spPr/>
      <dgm:t>
        <a:bodyPr/>
        <a:lstStyle/>
        <a:p>
          <a:endParaRPr lang="en-US"/>
        </a:p>
      </dgm:t>
    </dgm:pt>
    <dgm:pt modelId="{BE996725-0703-497A-81CD-C75A4CB76F32}" type="pres">
      <dgm:prSet presAssocID="{2E7B1E9B-E1B8-464B-9938-2D28FC5640C6}" presName="childText" presStyleLbl="bgAcc1" presStyleIdx="2" presStyleCnt="5" custScaleX="117887" custScaleY="113833">
        <dgm:presLayoutVars>
          <dgm:bulletEnabled val="1"/>
        </dgm:presLayoutVars>
      </dgm:prSet>
      <dgm:spPr/>
      <dgm:t>
        <a:bodyPr/>
        <a:lstStyle/>
        <a:p>
          <a:endParaRPr lang="en-US"/>
        </a:p>
      </dgm:t>
    </dgm:pt>
    <dgm:pt modelId="{D7C0885E-4116-43CC-9548-71924DAE63BF}" type="pres">
      <dgm:prSet presAssocID="{3D4125B7-A731-49CB-AE67-39E9B17E9831}" presName="Name13" presStyleLbl="parChTrans1D2" presStyleIdx="3" presStyleCnt="5"/>
      <dgm:spPr/>
      <dgm:t>
        <a:bodyPr/>
        <a:lstStyle/>
        <a:p>
          <a:endParaRPr lang="en-US"/>
        </a:p>
      </dgm:t>
    </dgm:pt>
    <dgm:pt modelId="{690EA573-5172-4A92-A50F-EFBC595ACFF6}" type="pres">
      <dgm:prSet presAssocID="{CD3D610A-6CD8-44F1-82CD-174A444977D8}" presName="childText" presStyleLbl="bgAcc1" presStyleIdx="3" presStyleCnt="5" custScaleX="122369" custScaleY="134065">
        <dgm:presLayoutVars>
          <dgm:bulletEnabled val="1"/>
        </dgm:presLayoutVars>
      </dgm:prSet>
      <dgm:spPr/>
      <dgm:t>
        <a:bodyPr/>
        <a:lstStyle/>
        <a:p>
          <a:endParaRPr lang="en-US"/>
        </a:p>
      </dgm:t>
    </dgm:pt>
    <dgm:pt modelId="{3E645CC6-4EFF-42E5-BC50-5E119A9EBA17}" type="pres">
      <dgm:prSet presAssocID="{2DA7DBD2-3CCA-4ECD-BC07-2B3DA42C6725}" presName="root" presStyleCnt="0"/>
      <dgm:spPr/>
    </dgm:pt>
    <dgm:pt modelId="{864D4BF6-A336-4DE6-B67B-84B38254560A}" type="pres">
      <dgm:prSet presAssocID="{2DA7DBD2-3CCA-4ECD-BC07-2B3DA42C6725}" presName="rootComposite" presStyleCnt="0"/>
      <dgm:spPr/>
    </dgm:pt>
    <dgm:pt modelId="{7184ED16-E628-4F74-A0BC-AEC03CE9CB7B}" type="pres">
      <dgm:prSet presAssocID="{2DA7DBD2-3CCA-4ECD-BC07-2B3DA42C6725}" presName="rootText" presStyleLbl="node1" presStyleIdx="3" presStyleCnt="4"/>
      <dgm:spPr/>
      <dgm:t>
        <a:bodyPr/>
        <a:lstStyle/>
        <a:p>
          <a:endParaRPr lang="en-US"/>
        </a:p>
      </dgm:t>
    </dgm:pt>
    <dgm:pt modelId="{77B083D7-1FFD-4B7B-9839-BE6D8CE29171}" type="pres">
      <dgm:prSet presAssocID="{2DA7DBD2-3CCA-4ECD-BC07-2B3DA42C6725}" presName="rootConnector" presStyleLbl="node1" presStyleIdx="3" presStyleCnt="4"/>
      <dgm:spPr/>
      <dgm:t>
        <a:bodyPr/>
        <a:lstStyle/>
        <a:p>
          <a:endParaRPr lang="en-US"/>
        </a:p>
      </dgm:t>
    </dgm:pt>
    <dgm:pt modelId="{AF1E030B-F60D-4BE2-9121-AEFB5B03DBBC}" type="pres">
      <dgm:prSet presAssocID="{2DA7DBD2-3CCA-4ECD-BC07-2B3DA42C6725}" presName="childShape" presStyleCnt="0"/>
      <dgm:spPr/>
    </dgm:pt>
    <dgm:pt modelId="{8B428858-4087-4FA6-BC7B-5E264467FB40}" type="pres">
      <dgm:prSet presAssocID="{06A5E772-7612-4D80-8E68-1CB96411DA5F}" presName="Name13" presStyleLbl="parChTrans1D2" presStyleIdx="4" presStyleCnt="5"/>
      <dgm:spPr/>
      <dgm:t>
        <a:bodyPr/>
        <a:lstStyle/>
        <a:p>
          <a:endParaRPr lang="en-US"/>
        </a:p>
      </dgm:t>
    </dgm:pt>
    <dgm:pt modelId="{521ED86A-C8BB-4DF6-BCEC-0A9671AA1196}" type="pres">
      <dgm:prSet presAssocID="{4B2281AD-2709-46F2-AF6A-D40D1AB43467}" presName="childText" presStyleLbl="bgAcc1" presStyleIdx="4" presStyleCnt="5" custScaleX="105747" custScaleY="133555">
        <dgm:presLayoutVars>
          <dgm:bulletEnabled val="1"/>
        </dgm:presLayoutVars>
      </dgm:prSet>
      <dgm:spPr/>
      <dgm:t>
        <a:bodyPr/>
        <a:lstStyle/>
        <a:p>
          <a:endParaRPr lang="en-US"/>
        </a:p>
      </dgm:t>
    </dgm:pt>
  </dgm:ptLst>
  <dgm:cxnLst>
    <dgm:cxn modelId="{EB172BF9-B838-42FD-8742-8658924B202B}" type="presOf" srcId="{254146AA-F71C-475C-B699-B6E1FF0DC862}" destId="{5498F862-ED2D-4DE0-A4DA-830413843842}" srcOrd="0" destOrd="0" presId="urn:microsoft.com/office/officeart/2005/8/layout/hierarchy3"/>
    <dgm:cxn modelId="{63432B5E-C721-4DAC-81E6-AEF968BB9F1E}" srcId="{2DA7DBD2-3CCA-4ECD-BC07-2B3DA42C6725}" destId="{4B2281AD-2709-46F2-AF6A-D40D1AB43467}" srcOrd="0" destOrd="0" parTransId="{06A5E772-7612-4D80-8E68-1CB96411DA5F}" sibTransId="{279CF3F2-16CC-4012-9F2D-18E72F7A2F3F}"/>
    <dgm:cxn modelId="{B3204E1C-AE19-47BC-9D30-1CEBB7D15825}" type="presOf" srcId="{CC6F04F1-4C1B-4BCD-BEFE-57A609F791CD}" destId="{203A74B5-AB9B-4DF1-8ED0-195D92267E0F}" srcOrd="0" destOrd="0" presId="urn:microsoft.com/office/officeart/2005/8/layout/hierarchy3"/>
    <dgm:cxn modelId="{7DB70AC1-453D-4859-BE40-20318EF3DDF8}" srcId="{CC6F04F1-4C1B-4BCD-BEFE-57A609F791CD}" destId="{69F43739-CBD3-464C-8C95-0C7AB57BB70F}" srcOrd="2" destOrd="0" parTransId="{C0384135-4B73-462A-80B5-36C056A5E210}" sibTransId="{D30A2662-1B5E-4FAE-AA70-AB889B7F24B0}"/>
    <dgm:cxn modelId="{66648B6A-A7C8-4D63-B04B-58E6442C6066}" type="presOf" srcId="{8678C0B1-1364-4D39-8E82-CB804B66B711}" destId="{D8DA96B7-E4D3-41D3-9140-DD8951C25861}" srcOrd="0" destOrd="0" presId="urn:microsoft.com/office/officeart/2005/8/layout/hierarchy3"/>
    <dgm:cxn modelId="{7BE93A38-7911-411E-932D-0B887C1AFA32}" type="presOf" srcId="{06A5E772-7612-4D80-8E68-1CB96411DA5F}" destId="{8B428858-4087-4FA6-BC7B-5E264467FB40}" srcOrd="0" destOrd="0" presId="urn:microsoft.com/office/officeart/2005/8/layout/hierarchy3"/>
    <dgm:cxn modelId="{74D828BA-D865-4704-AE32-4B5D13FF2543}" type="presOf" srcId="{F1B31613-FF13-4152-A04F-DCCBBA240E08}" destId="{7CBC0F8C-BB98-420D-B19D-9A2EBF90E5F0}" srcOrd="0" destOrd="0" presId="urn:microsoft.com/office/officeart/2005/8/layout/hierarchy3"/>
    <dgm:cxn modelId="{AAC33E7C-E2BF-461A-B661-C2784E1129C6}" type="presOf" srcId="{C89412E2-A26E-4677-8EF4-8176FFD1CE50}" destId="{906ADC5E-3CBD-4A11-84F9-3919094E678D}" srcOrd="0" destOrd="0" presId="urn:microsoft.com/office/officeart/2005/8/layout/hierarchy3"/>
    <dgm:cxn modelId="{F64BA052-037F-4969-A330-2722208FDA16}" srcId="{45837661-2E57-45FE-BF35-1C1B6DC13D59}" destId="{CC6F04F1-4C1B-4BCD-BEFE-57A609F791CD}" srcOrd="0" destOrd="0" parTransId="{254146AA-F71C-475C-B699-B6E1FF0DC862}" sibTransId="{01010EF4-2BDC-4B4E-B701-929756B1C294}"/>
    <dgm:cxn modelId="{BB9790FE-46E3-49D8-AA2D-38F64298397E}" srcId="{8678C0B1-1364-4D39-8E82-CB804B66B711}" destId="{CD3D610A-6CD8-44F1-82CD-174A444977D8}" srcOrd="1" destOrd="0" parTransId="{3D4125B7-A731-49CB-AE67-39E9B17E9831}" sibTransId="{5DF183FF-D03F-4A1A-B945-F8B0203E05F8}"/>
    <dgm:cxn modelId="{3B55D3C1-E0BD-4501-B627-84817BFDEC60}" type="presOf" srcId="{69F43739-CBD3-464C-8C95-0C7AB57BB70F}" destId="{203A74B5-AB9B-4DF1-8ED0-195D92267E0F}" srcOrd="0" destOrd="3" presId="urn:microsoft.com/office/officeart/2005/8/layout/hierarchy3"/>
    <dgm:cxn modelId="{E8B6A17B-6696-48D9-86B1-C4CB85A9B600}" type="presOf" srcId="{CD3D610A-6CD8-44F1-82CD-174A444977D8}" destId="{690EA573-5172-4A92-A50F-EFBC595ACFF6}" srcOrd="0" destOrd="0" presId="urn:microsoft.com/office/officeart/2005/8/layout/hierarchy3"/>
    <dgm:cxn modelId="{36EF82C9-EF53-4AC3-BD7A-31B7F7E57D94}" srcId="{CC6F04F1-4C1B-4BCD-BEFE-57A609F791CD}" destId="{BCDC9D88-D0DA-437C-A49A-886157BE48E4}" srcOrd="0" destOrd="0" parTransId="{EC3FA776-F90F-4C2A-B6F0-B30A4DE12A8B}" sibTransId="{361F1062-ACDC-42BA-9489-2496CD947746}"/>
    <dgm:cxn modelId="{C61CD6EF-1543-4254-963F-1A79CF965AFD}" type="presOf" srcId="{960292A7-13B2-4ECE-9592-924F39D30CA5}" destId="{2D47F97B-EC2F-4BF1-9A1F-79EA295082D0}" srcOrd="0" destOrd="0" presId="urn:microsoft.com/office/officeart/2005/8/layout/hierarchy3"/>
    <dgm:cxn modelId="{9852C255-80E5-4AE1-9AC1-25CCA0A929A9}" type="presOf" srcId="{C7ADD935-4187-4879-B700-8FE980A06EEA}" destId="{0C2482DE-EF58-413B-A254-A386CD6F66E8}" srcOrd="0" destOrd="0" presId="urn:microsoft.com/office/officeart/2005/8/layout/hierarchy3"/>
    <dgm:cxn modelId="{AACD012E-0E1F-4268-8EE7-34621193ED92}" srcId="{C89412E2-A26E-4677-8EF4-8176FFD1CE50}" destId="{C7ADD935-4187-4879-B700-8FE980A06EEA}" srcOrd="0" destOrd="0" parTransId="{4E60742E-7326-4B90-88B3-7AC103DA9BEE}" sibTransId="{5B0A1432-9E24-4096-BE82-D45AF82171EB}"/>
    <dgm:cxn modelId="{332136F0-AFE3-4724-9747-EFFF963AB1E2}" type="presOf" srcId="{2DA7DBD2-3CCA-4ECD-BC07-2B3DA42C6725}" destId="{7184ED16-E628-4F74-A0BC-AEC03CE9CB7B}" srcOrd="0" destOrd="0" presId="urn:microsoft.com/office/officeart/2005/8/layout/hierarchy3"/>
    <dgm:cxn modelId="{838B4E2F-361A-4EE9-8665-805DC0AE1696}" type="presOf" srcId="{3D4125B7-A731-49CB-AE67-39E9B17E9831}" destId="{D7C0885E-4116-43CC-9548-71924DAE63BF}" srcOrd="0" destOrd="0" presId="urn:microsoft.com/office/officeart/2005/8/layout/hierarchy3"/>
    <dgm:cxn modelId="{87866BCF-66A1-4B8C-B2AA-FE9130DF82F2}" srcId="{F1B31613-FF13-4152-A04F-DCCBBA240E08}" destId="{8678C0B1-1364-4D39-8E82-CB804B66B711}" srcOrd="2" destOrd="0" parTransId="{C13BC862-1401-45B7-B4AF-D215FFB8E331}" sibTransId="{084FBA77-66C7-456A-B2A6-2F6AF569F843}"/>
    <dgm:cxn modelId="{640F2187-593C-41CD-A3C0-7B4B9DC5D09B}" type="presOf" srcId="{45837661-2E57-45FE-BF35-1C1B6DC13D59}" destId="{1C7DC8E1-D005-4034-9F50-63B39D48FB41}" srcOrd="0" destOrd="0" presId="urn:microsoft.com/office/officeart/2005/8/layout/hierarchy3"/>
    <dgm:cxn modelId="{B27CB439-A789-43E5-A067-7CC59EEAF432}" type="presOf" srcId="{BC1B2EDB-4442-4BF1-BCDD-1ED18779A4C9}" destId="{203A74B5-AB9B-4DF1-8ED0-195D92267E0F}" srcOrd="0" destOrd="2" presId="urn:microsoft.com/office/officeart/2005/8/layout/hierarchy3"/>
    <dgm:cxn modelId="{861D3184-014F-4046-8990-EF21FE650B9D}" srcId="{8678C0B1-1364-4D39-8E82-CB804B66B711}" destId="{2E7B1E9B-E1B8-464B-9938-2D28FC5640C6}" srcOrd="0" destOrd="0" parTransId="{960292A7-13B2-4ECE-9592-924F39D30CA5}" sibTransId="{5C677908-1C8F-4E62-AC45-7C9A9486CBC8}"/>
    <dgm:cxn modelId="{D4101BE3-961B-4D5F-B634-B6C04511120A}" type="presOf" srcId="{2E7B1E9B-E1B8-464B-9938-2D28FC5640C6}" destId="{BE996725-0703-497A-81CD-C75A4CB76F32}" srcOrd="0" destOrd="0" presId="urn:microsoft.com/office/officeart/2005/8/layout/hierarchy3"/>
    <dgm:cxn modelId="{FB2153CA-D36C-4F30-89D9-1D77048DC3F7}" srcId="{F1B31613-FF13-4152-A04F-DCCBBA240E08}" destId="{2DA7DBD2-3CCA-4ECD-BC07-2B3DA42C6725}" srcOrd="3" destOrd="0" parTransId="{0E6C3497-035C-4F03-B586-1E3F32AC3661}" sibTransId="{38296913-BCD0-4189-A45D-CAB91BAE7D7A}"/>
    <dgm:cxn modelId="{C1F0AFDB-963C-476E-B32F-73E7C183AC1E}" type="presOf" srcId="{2DA7DBD2-3CCA-4ECD-BC07-2B3DA42C6725}" destId="{77B083D7-1FFD-4B7B-9839-BE6D8CE29171}" srcOrd="1" destOrd="0" presId="urn:microsoft.com/office/officeart/2005/8/layout/hierarchy3"/>
    <dgm:cxn modelId="{779327E1-83B0-416B-9FBE-3A82ECE2D309}" srcId="{F1B31613-FF13-4152-A04F-DCCBBA240E08}" destId="{C89412E2-A26E-4677-8EF4-8176FFD1CE50}" srcOrd="0" destOrd="0" parTransId="{881949EA-37F2-4B5B-B9A6-0C7CC88D4A85}" sibTransId="{3B15C0B2-09A6-408C-B614-9D4DDCB5E42B}"/>
    <dgm:cxn modelId="{92309A01-F12B-4BED-B34F-F9F959F46135}" type="presOf" srcId="{C89412E2-A26E-4677-8EF4-8176FFD1CE50}" destId="{68D4556F-90D5-4FEC-8EE4-CDFE535E672A}" srcOrd="1" destOrd="0" presId="urn:microsoft.com/office/officeart/2005/8/layout/hierarchy3"/>
    <dgm:cxn modelId="{EFF0BCE8-9FFB-445C-9DAE-3F8B84FD445F}" type="presOf" srcId="{4B2281AD-2709-46F2-AF6A-D40D1AB43467}" destId="{521ED86A-C8BB-4DF6-BCEC-0A9671AA1196}" srcOrd="0" destOrd="0" presId="urn:microsoft.com/office/officeart/2005/8/layout/hierarchy3"/>
    <dgm:cxn modelId="{B6A63E6E-C292-456E-8862-61164F51B0E4}" srcId="{F1B31613-FF13-4152-A04F-DCCBBA240E08}" destId="{45837661-2E57-45FE-BF35-1C1B6DC13D59}" srcOrd="1" destOrd="0" parTransId="{6F7CB890-CB9E-47B9-B4DF-AB7A1D576D66}" sibTransId="{831ACF2B-36AA-4732-A8AD-70D095D4B522}"/>
    <dgm:cxn modelId="{C47781C3-E390-4737-AF6A-F2FBD15F502C}" type="presOf" srcId="{4E60742E-7326-4B90-88B3-7AC103DA9BEE}" destId="{02BD31B0-D8B0-4656-83A5-821D2D49183B}" srcOrd="0" destOrd="0" presId="urn:microsoft.com/office/officeart/2005/8/layout/hierarchy3"/>
    <dgm:cxn modelId="{96E2DD43-A75E-49A5-9EFE-2DAB0B8E6001}" type="presOf" srcId="{BCDC9D88-D0DA-437C-A49A-886157BE48E4}" destId="{203A74B5-AB9B-4DF1-8ED0-195D92267E0F}" srcOrd="0" destOrd="1" presId="urn:microsoft.com/office/officeart/2005/8/layout/hierarchy3"/>
    <dgm:cxn modelId="{18C376D2-8C06-4005-8298-2F627623B373}" srcId="{CC6F04F1-4C1B-4BCD-BEFE-57A609F791CD}" destId="{BC1B2EDB-4442-4BF1-BCDD-1ED18779A4C9}" srcOrd="1" destOrd="0" parTransId="{18009042-5F2B-4E0E-A47D-0071C3D06459}" sibTransId="{B4FB1857-CB05-4F9E-B499-7DD413D5B216}"/>
    <dgm:cxn modelId="{8E1AD51F-9C80-4FBD-9A82-93F7C4EC3222}" type="presOf" srcId="{8678C0B1-1364-4D39-8E82-CB804B66B711}" destId="{F778A389-A318-4438-AC29-83D45AE18C8C}" srcOrd="1" destOrd="0" presId="urn:microsoft.com/office/officeart/2005/8/layout/hierarchy3"/>
    <dgm:cxn modelId="{591CE8B7-CA26-405B-B767-D99C02A998EE}" type="presOf" srcId="{45837661-2E57-45FE-BF35-1C1B6DC13D59}" destId="{DF6A7B44-2338-4521-8908-2E1B2F5A1740}" srcOrd="1" destOrd="0" presId="urn:microsoft.com/office/officeart/2005/8/layout/hierarchy3"/>
    <dgm:cxn modelId="{D012EF4F-F876-4D4C-9405-548373D88B4A}" type="presParOf" srcId="{7CBC0F8C-BB98-420D-B19D-9A2EBF90E5F0}" destId="{596FCB69-207C-4635-A234-9DAFEC99D721}" srcOrd="0" destOrd="0" presId="urn:microsoft.com/office/officeart/2005/8/layout/hierarchy3"/>
    <dgm:cxn modelId="{38C60DEA-2924-400F-8977-D0E4A078CDD8}" type="presParOf" srcId="{596FCB69-207C-4635-A234-9DAFEC99D721}" destId="{1C030986-1B7E-4572-8725-2DDB5096ABA6}" srcOrd="0" destOrd="0" presId="urn:microsoft.com/office/officeart/2005/8/layout/hierarchy3"/>
    <dgm:cxn modelId="{EC46976D-B1CD-44B7-AEAF-0CA8886B0A04}" type="presParOf" srcId="{1C030986-1B7E-4572-8725-2DDB5096ABA6}" destId="{906ADC5E-3CBD-4A11-84F9-3919094E678D}" srcOrd="0" destOrd="0" presId="urn:microsoft.com/office/officeart/2005/8/layout/hierarchy3"/>
    <dgm:cxn modelId="{88EA8FAD-9C65-4B00-BDC2-F1C3F7EC8E5A}" type="presParOf" srcId="{1C030986-1B7E-4572-8725-2DDB5096ABA6}" destId="{68D4556F-90D5-4FEC-8EE4-CDFE535E672A}" srcOrd="1" destOrd="0" presId="urn:microsoft.com/office/officeart/2005/8/layout/hierarchy3"/>
    <dgm:cxn modelId="{75FD4305-03C4-4771-87DF-AD6C010FC5F3}" type="presParOf" srcId="{596FCB69-207C-4635-A234-9DAFEC99D721}" destId="{93E9587F-B5A4-4CDF-A8AD-0C3167491ED1}" srcOrd="1" destOrd="0" presId="urn:microsoft.com/office/officeart/2005/8/layout/hierarchy3"/>
    <dgm:cxn modelId="{59CF977A-97F1-49B4-A8DD-F88515E59216}" type="presParOf" srcId="{93E9587F-B5A4-4CDF-A8AD-0C3167491ED1}" destId="{02BD31B0-D8B0-4656-83A5-821D2D49183B}" srcOrd="0" destOrd="0" presId="urn:microsoft.com/office/officeart/2005/8/layout/hierarchy3"/>
    <dgm:cxn modelId="{0CBFD6E0-6199-45CC-A767-15172A5F084A}" type="presParOf" srcId="{93E9587F-B5A4-4CDF-A8AD-0C3167491ED1}" destId="{0C2482DE-EF58-413B-A254-A386CD6F66E8}" srcOrd="1" destOrd="0" presId="urn:microsoft.com/office/officeart/2005/8/layout/hierarchy3"/>
    <dgm:cxn modelId="{36477B52-004E-42BC-B622-F1107D73934E}" type="presParOf" srcId="{7CBC0F8C-BB98-420D-B19D-9A2EBF90E5F0}" destId="{144D7174-0786-4949-9683-22AC073082E0}" srcOrd="1" destOrd="0" presId="urn:microsoft.com/office/officeart/2005/8/layout/hierarchy3"/>
    <dgm:cxn modelId="{DB3C0C53-080D-42C3-8B5D-A154E80A347D}" type="presParOf" srcId="{144D7174-0786-4949-9683-22AC073082E0}" destId="{E5D3CC3B-7F8D-4B6C-BAF1-04B8A57D9C4A}" srcOrd="0" destOrd="0" presId="urn:microsoft.com/office/officeart/2005/8/layout/hierarchy3"/>
    <dgm:cxn modelId="{43D4D1FD-7BD6-4AB9-9689-3668B650D93B}" type="presParOf" srcId="{E5D3CC3B-7F8D-4B6C-BAF1-04B8A57D9C4A}" destId="{1C7DC8E1-D005-4034-9F50-63B39D48FB41}" srcOrd="0" destOrd="0" presId="urn:microsoft.com/office/officeart/2005/8/layout/hierarchy3"/>
    <dgm:cxn modelId="{8BD7213F-92A7-49F7-82CB-C67AA4AA0B18}" type="presParOf" srcId="{E5D3CC3B-7F8D-4B6C-BAF1-04B8A57D9C4A}" destId="{DF6A7B44-2338-4521-8908-2E1B2F5A1740}" srcOrd="1" destOrd="0" presId="urn:microsoft.com/office/officeart/2005/8/layout/hierarchy3"/>
    <dgm:cxn modelId="{EBB1E62B-ED3B-42A7-BAA3-ACE91A446174}" type="presParOf" srcId="{144D7174-0786-4949-9683-22AC073082E0}" destId="{8EDC2B49-0A14-4A2B-86B7-77BC62F375D6}" srcOrd="1" destOrd="0" presId="urn:microsoft.com/office/officeart/2005/8/layout/hierarchy3"/>
    <dgm:cxn modelId="{B7B0E9DA-6662-4779-9380-C2552B549E29}" type="presParOf" srcId="{8EDC2B49-0A14-4A2B-86B7-77BC62F375D6}" destId="{5498F862-ED2D-4DE0-A4DA-830413843842}" srcOrd="0" destOrd="0" presId="urn:microsoft.com/office/officeart/2005/8/layout/hierarchy3"/>
    <dgm:cxn modelId="{A8AD3A81-096C-4B92-B33E-54AAD0208936}" type="presParOf" srcId="{8EDC2B49-0A14-4A2B-86B7-77BC62F375D6}" destId="{203A74B5-AB9B-4DF1-8ED0-195D92267E0F}" srcOrd="1" destOrd="0" presId="urn:microsoft.com/office/officeart/2005/8/layout/hierarchy3"/>
    <dgm:cxn modelId="{8E78C852-3E9A-47EE-A2DA-BE634FC9E9DA}" type="presParOf" srcId="{7CBC0F8C-BB98-420D-B19D-9A2EBF90E5F0}" destId="{E79F9276-6F33-4001-AAC1-FAB1E7699414}" srcOrd="2" destOrd="0" presId="urn:microsoft.com/office/officeart/2005/8/layout/hierarchy3"/>
    <dgm:cxn modelId="{841741F3-4F47-40F4-9498-48E623AD1CA9}" type="presParOf" srcId="{E79F9276-6F33-4001-AAC1-FAB1E7699414}" destId="{4BF234E2-9311-4358-8369-55E59C0E57BF}" srcOrd="0" destOrd="0" presId="urn:microsoft.com/office/officeart/2005/8/layout/hierarchy3"/>
    <dgm:cxn modelId="{1638CDDF-0D54-42C1-A376-E35037F77954}" type="presParOf" srcId="{4BF234E2-9311-4358-8369-55E59C0E57BF}" destId="{D8DA96B7-E4D3-41D3-9140-DD8951C25861}" srcOrd="0" destOrd="0" presId="urn:microsoft.com/office/officeart/2005/8/layout/hierarchy3"/>
    <dgm:cxn modelId="{F98A57D3-E723-4774-AED2-C956669F5EBF}" type="presParOf" srcId="{4BF234E2-9311-4358-8369-55E59C0E57BF}" destId="{F778A389-A318-4438-AC29-83D45AE18C8C}" srcOrd="1" destOrd="0" presId="urn:microsoft.com/office/officeart/2005/8/layout/hierarchy3"/>
    <dgm:cxn modelId="{6EC95E3D-C2A0-4565-92F8-6D171F9750FF}" type="presParOf" srcId="{E79F9276-6F33-4001-AAC1-FAB1E7699414}" destId="{F8639446-B7D6-45A9-9FBC-2410CF7B381D}" srcOrd="1" destOrd="0" presId="urn:microsoft.com/office/officeart/2005/8/layout/hierarchy3"/>
    <dgm:cxn modelId="{29EA56F3-E989-45F5-B9D2-50577795948C}" type="presParOf" srcId="{F8639446-B7D6-45A9-9FBC-2410CF7B381D}" destId="{2D47F97B-EC2F-4BF1-9A1F-79EA295082D0}" srcOrd="0" destOrd="0" presId="urn:microsoft.com/office/officeart/2005/8/layout/hierarchy3"/>
    <dgm:cxn modelId="{EB5EBBA7-EA75-42A1-B7DF-6CD1DEB528C3}" type="presParOf" srcId="{F8639446-B7D6-45A9-9FBC-2410CF7B381D}" destId="{BE996725-0703-497A-81CD-C75A4CB76F32}" srcOrd="1" destOrd="0" presId="urn:microsoft.com/office/officeart/2005/8/layout/hierarchy3"/>
    <dgm:cxn modelId="{2638333A-9B8C-48E7-B860-649AC863EDAA}" type="presParOf" srcId="{F8639446-B7D6-45A9-9FBC-2410CF7B381D}" destId="{D7C0885E-4116-43CC-9548-71924DAE63BF}" srcOrd="2" destOrd="0" presId="urn:microsoft.com/office/officeart/2005/8/layout/hierarchy3"/>
    <dgm:cxn modelId="{D09F6F50-5B4E-4829-900A-BD8454CD5DDC}" type="presParOf" srcId="{F8639446-B7D6-45A9-9FBC-2410CF7B381D}" destId="{690EA573-5172-4A92-A50F-EFBC595ACFF6}" srcOrd="3" destOrd="0" presId="urn:microsoft.com/office/officeart/2005/8/layout/hierarchy3"/>
    <dgm:cxn modelId="{56E2015B-7831-419E-AAAE-2AE2E2993DF3}" type="presParOf" srcId="{7CBC0F8C-BB98-420D-B19D-9A2EBF90E5F0}" destId="{3E645CC6-4EFF-42E5-BC50-5E119A9EBA17}" srcOrd="3" destOrd="0" presId="urn:microsoft.com/office/officeart/2005/8/layout/hierarchy3"/>
    <dgm:cxn modelId="{34B57644-23C9-4B2B-AEDA-1D5BF59C19FC}" type="presParOf" srcId="{3E645CC6-4EFF-42E5-BC50-5E119A9EBA17}" destId="{864D4BF6-A336-4DE6-B67B-84B38254560A}" srcOrd="0" destOrd="0" presId="urn:microsoft.com/office/officeart/2005/8/layout/hierarchy3"/>
    <dgm:cxn modelId="{52201E3A-983A-4E96-9342-CD62DD77AF07}" type="presParOf" srcId="{864D4BF6-A336-4DE6-B67B-84B38254560A}" destId="{7184ED16-E628-4F74-A0BC-AEC03CE9CB7B}" srcOrd="0" destOrd="0" presId="urn:microsoft.com/office/officeart/2005/8/layout/hierarchy3"/>
    <dgm:cxn modelId="{8065E987-79CC-4603-A45A-A0DFD62C62C1}" type="presParOf" srcId="{864D4BF6-A336-4DE6-B67B-84B38254560A}" destId="{77B083D7-1FFD-4B7B-9839-BE6D8CE29171}" srcOrd="1" destOrd="0" presId="urn:microsoft.com/office/officeart/2005/8/layout/hierarchy3"/>
    <dgm:cxn modelId="{34FE19F7-7010-442B-9860-E465CD5FB696}" type="presParOf" srcId="{3E645CC6-4EFF-42E5-BC50-5E119A9EBA17}" destId="{AF1E030B-F60D-4BE2-9121-AEFB5B03DBBC}" srcOrd="1" destOrd="0" presId="urn:microsoft.com/office/officeart/2005/8/layout/hierarchy3"/>
    <dgm:cxn modelId="{44E5BC40-FA96-4449-A795-44A8DCD3EC8C}" type="presParOf" srcId="{AF1E030B-F60D-4BE2-9121-AEFB5B03DBBC}" destId="{8B428858-4087-4FA6-BC7B-5E264467FB40}" srcOrd="0" destOrd="0" presId="urn:microsoft.com/office/officeart/2005/8/layout/hierarchy3"/>
    <dgm:cxn modelId="{BFCE46BE-C2E4-414A-A352-1290173CD121}" type="presParOf" srcId="{AF1E030B-F60D-4BE2-9121-AEFB5B03DBBC}" destId="{521ED86A-C8BB-4DF6-BCEC-0A9671AA1196}"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CB0C96-7AFC-7A44-A6A7-984BEE323F04}">
      <dsp:nvSpPr>
        <dsp:cNvPr id="0" name=""/>
        <dsp:cNvSpPr/>
      </dsp:nvSpPr>
      <dsp:spPr>
        <a:xfrm>
          <a:off x="0" y="1349332"/>
          <a:ext cx="3271298" cy="207727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FC3E843-7CA1-884C-887D-2536F2D80214}">
      <dsp:nvSpPr>
        <dsp:cNvPr id="0" name=""/>
        <dsp:cNvSpPr/>
      </dsp:nvSpPr>
      <dsp:spPr>
        <a:xfrm>
          <a:off x="363477" y="1694636"/>
          <a:ext cx="3271298" cy="207727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One of the impediments for TT and commercialization is the limited number of incentives for researchers and TTO staff</a:t>
          </a:r>
        </a:p>
      </dsp:txBody>
      <dsp:txXfrm>
        <a:off x="424318" y="1755477"/>
        <a:ext cx="3149616" cy="1955592"/>
      </dsp:txXfrm>
    </dsp:sp>
    <dsp:sp modelId="{27CE79B2-13C4-324A-85A4-248017B56A6F}">
      <dsp:nvSpPr>
        <dsp:cNvPr id="0" name=""/>
        <dsp:cNvSpPr/>
      </dsp:nvSpPr>
      <dsp:spPr>
        <a:xfrm>
          <a:off x="3998253" y="1349332"/>
          <a:ext cx="3271298" cy="207727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09A771B-0D6D-0B4E-AD18-39851B93CFB1}">
      <dsp:nvSpPr>
        <dsp:cNvPr id="0" name=""/>
        <dsp:cNvSpPr/>
      </dsp:nvSpPr>
      <dsp:spPr>
        <a:xfrm>
          <a:off x="4361731" y="1694636"/>
          <a:ext cx="3271298" cy="207727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WIPO produced the Guide</a:t>
          </a:r>
          <a:r>
            <a:rPr lang="en-US" sz="2000" b="1" kern="1200" dirty="0"/>
            <a:t> </a:t>
          </a:r>
          <a:r>
            <a:rPr lang="en-US" sz="2000" kern="1200" dirty="0"/>
            <a:t>“</a:t>
          </a:r>
          <a:r>
            <a:rPr lang="en-US" sz="2000" b="1" kern="1200" dirty="0"/>
            <a:t>Incentives in Technology Transfer –  How to Encourage, Recognize and Reward Faculty Researchers and TTO Staff</a:t>
          </a:r>
          <a:r>
            <a:rPr lang="en-US" sz="2000" kern="1200" dirty="0"/>
            <a:t>” </a:t>
          </a:r>
        </a:p>
      </dsp:txBody>
      <dsp:txXfrm>
        <a:off x="4422572" y="1755477"/>
        <a:ext cx="3149616" cy="1955592"/>
      </dsp:txXfrm>
    </dsp:sp>
    <dsp:sp modelId="{510FE179-E607-B24E-AB16-FADBEBB5583B}">
      <dsp:nvSpPr>
        <dsp:cNvPr id="0" name=""/>
        <dsp:cNvSpPr/>
      </dsp:nvSpPr>
      <dsp:spPr>
        <a:xfrm>
          <a:off x="7996507" y="1349332"/>
          <a:ext cx="3271298" cy="207727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18911F5-B118-9441-9028-FA33AC125D3F}">
      <dsp:nvSpPr>
        <dsp:cNvPr id="0" name=""/>
        <dsp:cNvSpPr/>
      </dsp:nvSpPr>
      <dsp:spPr>
        <a:xfrm>
          <a:off x="8359984" y="1694636"/>
          <a:ext cx="3271298" cy="207727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A </a:t>
          </a:r>
          <a:r>
            <a:rPr lang="en-US" sz="2000" b="1" kern="1200" dirty="0"/>
            <a:t>survey</a:t>
          </a:r>
          <a:r>
            <a:rPr lang="en-US" sz="2000" kern="1200" dirty="0"/>
            <a:t> was designed and administered to provide support data to the Guide</a:t>
          </a:r>
        </a:p>
      </dsp:txBody>
      <dsp:txXfrm>
        <a:off x="8420825" y="1755477"/>
        <a:ext cx="3149616" cy="195559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DE39A-9438-4E7A-B1FB-6E3931B905FC}">
      <dsp:nvSpPr>
        <dsp:cNvPr id="0" name=""/>
        <dsp:cNvSpPr/>
      </dsp:nvSpPr>
      <dsp:spPr>
        <a:xfrm rot="5400000">
          <a:off x="3276035" y="-1093001"/>
          <a:ext cx="1145714" cy="3622487"/>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Size of founders is decided </a:t>
          </a:r>
          <a:r>
            <a:rPr lang="en-US" sz="1400" b="1" kern="1200" dirty="0" smtClean="0"/>
            <a:t>case-by-case</a:t>
          </a:r>
          <a:r>
            <a:rPr lang="en-US" sz="1400" kern="1200" dirty="0" smtClean="0"/>
            <a:t> but typically the university’s share would be equal to the share of the academic founders.</a:t>
          </a:r>
          <a:endParaRPr lang="en-US" sz="1400" kern="1200" dirty="0"/>
        </a:p>
      </dsp:txBody>
      <dsp:txXfrm rot="-5400000">
        <a:off x="2037649" y="201314"/>
        <a:ext cx="3566558" cy="1033856"/>
      </dsp:txXfrm>
    </dsp:sp>
    <dsp:sp modelId="{09000E62-7358-4CB6-9F22-F0B8F562DC8F}">
      <dsp:nvSpPr>
        <dsp:cNvPr id="0" name=""/>
        <dsp:cNvSpPr/>
      </dsp:nvSpPr>
      <dsp:spPr>
        <a:xfrm>
          <a:off x="0" y="2169"/>
          <a:ext cx="2037648" cy="143214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rPr>
            <a:t>U Edinburg</a:t>
          </a:r>
          <a:endParaRPr lang="en-US" sz="2800" kern="1200" dirty="0">
            <a:solidFill>
              <a:schemeClr val="tx1"/>
            </a:solidFill>
          </a:endParaRPr>
        </a:p>
      </dsp:txBody>
      <dsp:txXfrm>
        <a:off x="69911" y="72080"/>
        <a:ext cx="1897826" cy="1292321"/>
      </dsp:txXfrm>
    </dsp:sp>
    <dsp:sp modelId="{76F90FA8-3777-45BB-8602-CB1D80134544}">
      <dsp:nvSpPr>
        <dsp:cNvPr id="0" name=""/>
        <dsp:cNvSpPr/>
      </dsp:nvSpPr>
      <dsp:spPr>
        <a:xfrm rot="5400000">
          <a:off x="3276035" y="410748"/>
          <a:ext cx="1145714" cy="3622487"/>
        </a:xfrm>
        <a:prstGeom prst="round2SameRect">
          <a:avLst/>
        </a:prstGeom>
        <a:solidFill>
          <a:schemeClr val="accent3">
            <a:tint val="40000"/>
            <a:alpha val="90000"/>
            <a:hueOff val="4359547"/>
            <a:satOff val="-16067"/>
            <a:lumOff val="-2725"/>
            <a:alphaOff val="0"/>
          </a:schemeClr>
        </a:solidFill>
        <a:ln w="12700" cap="flat" cmpd="sng" algn="ctr">
          <a:solidFill>
            <a:schemeClr val="accent3">
              <a:tint val="40000"/>
              <a:alpha val="90000"/>
              <a:hueOff val="4359547"/>
              <a:satOff val="-16067"/>
              <a:lumOff val="-272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Founders Choice Program: </a:t>
          </a:r>
          <a:endParaRPr lang="en-US" sz="1400" kern="1200" dirty="0"/>
        </a:p>
        <a:p>
          <a:pPr marL="114300" lvl="1" indent="-114300" algn="l" defTabSz="622300">
            <a:lnSpc>
              <a:spcPct val="90000"/>
            </a:lnSpc>
            <a:spcBef>
              <a:spcPct val="0"/>
            </a:spcBef>
            <a:spcAft>
              <a:spcPct val="15000"/>
            </a:spcAft>
            <a:buChar char="••"/>
          </a:pPr>
          <a:r>
            <a:rPr lang="en-US" sz="1400" kern="1200" dirty="0" smtClean="0"/>
            <a:t>Gives researchers the </a:t>
          </a:r>
          <a:r>
            <a:rPr lang="en-US" sz="1400" b="1" kern="1200" dirty="0" smtClean="0"/>
            <a:t>choice</a:t>
          </a:r>
          <a:r>
            <a:rPr lang="en-US" sz="1400" kern="1200" dirty="0" smtClean="0"/>
            <a:t> how much help they want from the TTO, and the amount of founding equity they’ll get accordingly.</a:t>
          </a:r>
          <a:endParaRPr lang="en-US" sz="1400" kern="1200" dirty="0"/>
        </a:p>
      </dsp:txBody>
      <dsp:txXfrm rot="-5400000">
        <a:off x="2037649" y="1705064"/>
        <a:ext cx="3566558" cy="1033856"/>
      </dsp:txXfrm>
    </dsp:sp>
    <dsp:sp modelId="{BCBCE7EC-CB35-4C0C-A7C8-F2290C702111}">
      <dsp:nvSpPr>
        <dsp:cNvPr id="0" name=""/>
        <dsp:cNvSpPr/>
      </dsp:nvSpPr>
      <dsp:spPr>
        <a:xfrm>
          <a:off x="0" y="1505920"/>
          <a:ext cx="2037648" cy="1432143"/>
        </a:xfrm>
        <a:prstGeom prst="roundRect">
          <a:avLst/>
        </a:prstGeom>
        <a:solidFill>
          <a:schemeClr val="accent3">
            <a:hueOff val="4140297"/>
            <a:satOff val="-3384"/>
            <a:lumOff val="-130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rPr>
            <a:t>Imperial College (UK)</a:t>
          </a:r>
          <a:endParaRPr lang="en-US" sz="2800" kern="1200" dirty="0">
            <a:solidFill>
              <a:schemeClr val="bg1"/>
            </a:solidFill>
          </a:endParaRPr>
        </a:p>
      </dsp:txBody>
      <dsp:txXfrm>
        <a:off x="69911" y="1575831"/>
        <a:ext cx="1897826" cy="1292321"/>
      </dsp:txXfrm>
    </dsp:sp>
    <dsp:sp modelId="{72E5B82D-DFA1-49DD-A054-1691B553D5F8}">
      <dsp:nvSpPr>
        <dsp:cNvPr id="0" name=""/>
        <dsp:cNvSpPr/>
      </dsp:nvSpPr>
      <dsp:spPr>
        <a:xfrm rot="5400000">
          <a:off x="3276035" y="1914498"/>
          <a:ext cx="1145714" cy="3622487"/>
        </a:xfrm>
        <a:prstGeom prst="round2SameRect">
          <a:avLst/>
        </a:prstGeom>
        <a:solidFill>
          <a:schemeClr val="accent3">
            <a:tint val="40000"/>
            <a:alpha val="90000"/>
            <a:hueOff val="8719094"/>
            <a:satOff val="-32133"/>
            <a:lumOff val="-5450"/>
            <a:alphaOff val="0"/>
          </a:schemeClr>
        </a:solidFill>
        <a:ln w="12700" cap="flat" cmpd="sng" algn="ctr">
          <a:solidFill>
            <a:schemeClr val="accent3">
              <a:tint val="40000"/>
              <a:alpha val="90000"/>
              <a:hueOff val="8719094"/>
              <a:satOff val="-32133"/>
              <a:lumOff val="-545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 split for the researcher is pre-defined. Researcher receives </a:t>
          </a:r>
          <a:r>
            <a:rPr lang="en-US" sz="1400" b="1" kern="1200" dirty="0" smtClean="0"/>
            <a:t>40% </a:t>
          </a:r>
          <a:r>
            <a:rPr lang="en-US" sz="1400" kern="1200" dirty="0" smtClean="0"/>
            <a:t>equity.</a:t>
          </a:r>
          <a:endParaRPr lang="en-US" sz="1400" kern="1200" dirty="0"/>
        </a:p>
      </dsp:txBody>
      <dsp:txXfrm rot="-5400000">
        <a:off x="2037649" y="3208814"/>
        <a:ext cx="3566558" cy="1033856"/>
      </dsp:txXfrm>
    </dsp:sp>
    <dsp:sp modelId="{6EC24411-AD29-44A0-8DAE-713164E82B89}">
      <dsp:nvSpPr>
        <dsp:cNvPr id="0" name=""/>
        <dsp:cNvSpPr/>
      </dsp:nvSpPr>
      <dsp:spPr>
        <a:xfrm>
          <a:off x="0" y="3009670"/>
          <a:ext cx="2037648" cy="1432143"/>
        </a:xfrm>
        <a:prstGeom prst="roundRect">
          <a:avLst/>
        </a:prstGeom>
        <a:solidFill>
          <a:schemeClr val="accent3">
            <a:hueOff val="8280593"/>
            <a:satOff val="-6768"/>
            <a:lumOff val="-26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rPr>
            <a:t>KU Leuven (Bel)</a:t>
          </a:r>
          <a:endParaRPr lang="en-US" sz="2800" kern="1200" dirty="0">
            <a:solidFill>
              <a:schemeClr val="bg1"/>
            </a:solidFill>
          </a:endParaRPr>
        </a:p>
      </dsp:txBody>
      <dsp:txXfrm>
        <a:off x="69911" y="3079581"/>
        <a:ext cx="1897826" cy="129232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A1FFE-11E4-44A5-905D-F9E05C052218}">
      <dsp:nvSpPr>
        <dsp:cNvPr id="0" name=""/>
        <dsp:cNvSpPr/>
      </dsp:nvSpPr>
      <dsp:spPr>
        <a:xfrm>
          <a:off x="0" y="470"/>
          <a:ext cx="10515600" cy="11013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8A1B80-EE05-4524-BCF8-946601649C12}">
      <dsp:nvSpPr>
        <dsp:cNvPr id="0" name=""/>
        <dsp:cNvSpPr/>
      </dsp:nvSpPr>
      <dsp:spPr>
        <a:xfrm>
          <a:off x="333145" y="248264"/>
          <a:ext cx="605718" cy="605718"/>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0A674B-71B3-4F96-9424-C05828AC3AD3}">
      <dsp:nvSpPr>
        <dsp:cNvPr id="0" name=""/>
        <dsp:cNvSpPr/>
      </dsp:nvSpPr>
      <dsp:spPr>
        <a:xfrm>
          <a:off x="1272008" y="470"/>
          <a:ext cx="9243591" cy="1101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55" tIns="116555" rIns="116555" bIns="116555" numCol="1" spcCol="1270" anchor="ctr" anchorCtr="0">
          <a:noAutofit/>
        </a:bodyPr>
        <a:lstStyle/>
        <a:p>
          <a:pPr lvl="0" algn="l" defTabSz="933450">
            <a:lnSpc>
              <a:spcPct val="90000"/>
            </a:lnSpc>
            <a:spcBef>
              <a:spcPct val="0"/>
            </a:spcBef>
            <a:spcAft>
              <a:spcPct val="35000"/>
            </a:spcAft>
          </a:pPr>
          <a:r>
            <a:rPr lang="en-GB" sz="2100" b="1" i="0" kern="1200" baseline="0" dirty="0"/>
            <a:t>Internal motivation:</a:t>
          </a:r>
          <a:r>
            <a:rPr lang="en-GB" sz="2100" b="0" i="0" kern="1200" baseline="0" dirty="0"/>
            <a:t> engagement in or attraction to an activity for the sake of enacting the activity, such that there is no known external incentive for said activity</a:t>
          </a:r>
          <a:r>
            <a:rPr lang="en-US" sz="2100" b="0" i="0" kern="1200" baseline="0" dirty="0"/>
            <a:t> </a:t>
          </a:r>
          <a:endParaRPr lang="en-US" sz="2100" kern="1200" dirty="0"/>
        </a:p>
      </dsp:txBody>
      <dsp:txXfrm>
        <a:off x="1272008" y="470"/>
        <a:ext cx="9243591" cy="1101306"/>
      </dsp:txXfrm>
    </dsp:sp>
    <dsp:sp modelId="{8D47A693-BD04-4E33-A2C8-3C545690C61E}">
      <dsp:nvSpPr>
        <dsp:cNvPr id="0" name=""/>
        <dsp:cNvSpPr/>
      </dsp:nvSpPr>
      <dsp:spPr>
        <a:xfrm>
          <a:off x="0" y="1377103"/>
          <a:ext cx="10515600" cy="11013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E14CD4-2863-4518-8E18-F615150DDBDB}">
      <dsp:nvSpPr>
        <dsp:cNvPr id="0" name=""/>
        <dsp:cNvSpPr/>
      </dsp:nvSpPr>
      <dsp:spPr>
        <a:xfrm>
          <a:off x="333145" y="1624897"/>
          <a:ext cx="605718" cy="605718"/>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677C4B-D085-42C0-83F2-08D0AD9D7FB1}">
      <dsp:nvSpPr>
        <dsp:cNvPr id="0" name=""/>
        <dsp:cNvSpPr/>
      </dsp:nvSpPr>
      <dsp:spPr>
        <a:xfrm>
          <a:off x="1272008" y="1377103"/>
          <a:ext cx="9243591" cy="1101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55" tIns="116555" rIns="116555" bIns="116555" numCol="1" spcCol="1270" anchor="ctr" anchorCtr="0">
          <a:noAutofit/>
        </a:bodyPr>
        <a:lstStyle/>
        <a:p>
          <a:pPr lvl="0" algn="l" defTabSz="933450">
            <a:lnSpc>
              <a:spcPct val="90000"/>
            </a:lnSpc>
            <a:spcBef>
              <a:spcPct val="0"/>
            </a:spcBef>
            <a:spcAft>
              <a:spcPct val="35000"/>
            </a:spcAft>
          </a:pPr>
          <a:r>
            <a:rPr lang="en-GB" sz="2100" b="1" i="0" kern="1200" baseline="0" dirty="0"/>
            <a:t>External motivation:</a:t>
          </a:r>
          <a:r>
            <a:rPr lang="en-GB" sz="2100" b="0" i="0" kern="1200" baseline="0" dirty="0"/>
            <a:t> motivation that develops from a source other than the individual</a:t>
          </a:r>
          <a:endParaRPr lang="en-US" sz="2100" kern="1200" dirty="0"/>
        </a:p>
      </dsp:txBody>
      <dsp:txXfrm>
        <a:off x="1272008" y="1377103"/>
        <a:ext cx="9243591" cy="1101306"/>
      </dsp:txXfrm>
    </dsp:sp>
    <dsp:sp modelId="{7B0C5477-FD33-43E8-A727-35F38C5EC936}">
      <dsp:nvSpPr>
        <dsp:cNvPr id="0" name=""/>
        <dsp:cNvSpPr/>
      </dsp:nvSpPr>
      <dsp:spPr>
        <a:xfrm>
          <a:off x="0" y="2753736"/>
          <a:ext cx="10515600" cy="11013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804222-43A7-4844-8298-6170764C10EC}">
      <dsp:nvSpPr>
        <dsp:cNvPr id="0" name=""/>
        <dsp:cNvSpPr/>
      </dsp:nvSpPr>
      <dsp:spPr>
        <a:xfrm>
          <a:off x="333145" y="3001530"/>
          <a:ext cx="605718" cy="605718"/>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C9C420-8C95-4DF1-A217-D70A69F073D3}">
      <dsp:nvSpPr>
        <dsp:cNvPr id="0" name=""/>
        <dsp:cNvSpPr/>
      </dsp:nvSpPr>
      <dsp:spPr>
        <a:xfrm>
          <a:off x="1272008" y="2753736"/>
          <a:ext cx="9243591" cy="1101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55" tIns="116555" rIns="116555" bIns="116555" numCol="1" spcCol="1270" anchor="ctr" anchorCtr="0">
          <a:noAutofit/>
        </a:bodyPr>
        <a:lstStyle/>
        <a:p>
          <a:pPr lvl="0" algn="l" defTabSz="933450">
            <a:lnSpc>
              <a:spcPct val="90000"/>
            </a:lnSpc>
            <a:spcBef>
              <a:spcPct val="0"/>
            </a:spcBef>
            <a:spcAft>
              <a:spcPct val="35000"/>
            </a:spcAft>
          </a:pPr>
          <a:r>
            <a:rPr lang="en-US" sz="2100" b="1" i="0" kern="1200" baseline="0" dirty="0"/>
            <a:t>Contextual factors: </a:t>
          </a:r>
          <a:r>
            <a:rPr lang="en-US" sz="2100" b="0" i="0" kern="1200" baseline="0" dirty="0"/>
            <a:t>context elements that influence the motivations and are part of the environment in which the individual operates</a:t>
          </a:r>
          <a:endParaRPr lang="en-US" sz="2100" kern="1200" dirty="0"/>
        </a:p>
      </dsp:txBody>
      <dsp:txXfrm>
        <a:off x="1272008" y="2753736"/>
        <a:ext cx="9243591" cy="110130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1B560-7AF8-2B45-BA58-22F0C59C7587}">
      <dsp:nvSpPr>
        <dsp:cNvPr id="0" name=""/>
        <dsp:cNvSpPr/>
      </dsp:nvSpPr>
      <dsp:spPr>
        <a:xfrm>
          <a:off x="0" y="0"/>
          <a:ext cx="9271534" cy="118660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solidFill>
                <a:schemeClr val="tx1"/>
              </a:solidFill>
            </a:rPr>
            <a:t>Desire to have an Impact</a:t>
          </a:r>
        </a:p>
      </dsp:txBody>
      <dsp:txXfrm>
        <a:off x="34754" y="34754"/>
        <a:ext cx="7890827" cy="1117097"/>
      </dsp:txXfrm>
    </dsp:sp>
    <dsp:sp modelId="{D36219FB-572F-0840-B842-28C1D95FE4D6}">
      <dsp:nvSpPr>
        <dsp:cNvPr id="0" name=""/>
        <dsp:cNvSpPr/>
      </dsp:nvSpPr>
      <dsp:spPr>
        <a:xfrm>
          <a:off x="776491" y="1402352"/>
          <a:ext cx="9271534" cy="118660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a:solidFill>
                <a:schemeClr val="tx1"/>
              </a:solidFill>
            </a:rPr>
            <a:t>Researchers are researchers: easier for them to commit in the first phase of TT (patenting, idea generation) than the second one (commercialization, etc.)</a:t>
          </a:r>
        </a:p>
      </dsp:txBody>
      <dsp:txXfrm>
        <a:off x="811245" y="1437106"/>
        <a:ext cx="7654241" cy="1117097"/>
      </dsp:txXfrm>
    </dsp:sp>
    <dsp:sp modelId="{77353FDD-C101-9A41-90B2-8CEFC28C4272}">
      <dsp:nvSpPr>
        <dsp:cNvPr id="0" name=""/>
        <dsp:cNvSpPr/>
      </dsp:nvSpPr>
      <dsp:spPr>
        <a:xfrm>
          <a:off x="1541392" y="2804704"/>
          <a:ext cx="9271534" cy="118660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GB" sz="2200" kern="1200" dirty="0">
              <a:solidFill>
                <a:schemeClr val="tx1"/>
              </a:solidFill>
            </a:rPr>
            <a:t>Despite sharing the same motivations: researchers' opinions differ significantly from TTO staff and TTO heads on enhancement of the research value</a:t>
          </a:r>
          <a:endParaRPr lang="en-US" sz="2200" kern="1200" dirty="0">
            <a:solidFill>
              <a:schemeClr val="tx1"/>
            </a:solidFill>
          </a:endParaRPr>
        </a:p>
      </dsp:txBody>
      <dsp:txXfrm>
        <a:off x="1576146" y="2839458"/>
        <a:ext cx="7665831" cy="1117097"/>
      </dsp:txXfrm>
    </dsp:sp>
    <dsp:sp modelId="{019BF5E3-E022-0F47-A405-452F1EAB15DF}">
      <dsp:nvSpPr>
        <dsp:cNvPr id="0" name=""/>
        <dsp:cNvSpPr/>
      </dsp:nvSpPr>
      <dsp:spPr>
        <a:xfrm>
          <a:off x="2317883" y="4207056"/>
          <a:ext cx="9271534" cy="1186605"/>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GB" sz="2200" kern="1200" dirty="0">
              <a:solidFill>
                <a:schemeClr val="tx1"/>
              </a:solidFill>
            </a:rPr>
            <a:t>Governments </a:t>
          </a:r>
          <a:r>
            <a:rPr lang="en-GB" sz="2200" kern="1200" dirty="0" smtClean="0">
              <a:solidFill>
                <a:schemeClr val="tx1"/>
              </a:solidFill>
            </a:rPr>
            <a:t>and top management play </a:t>
          </a:r>
          <a:r>
            <a:rPr lang="en-GB" sz="2200" kern="1200" dirty="0">
              <a:solidFill>
                <a:schemeClr val="tx1"/>
              </a:solidFill>
            </a:rPr>
            <a:t>a key role in developing specific strategies, tools and incentives </a:t>
          </a:r>
          <a:endParaRPr lang="en-US" sz="2200" kern="1200" dirty="0">
            <a:solidFill>
              <a:schemeClr val="tx1"/>
            </a:solidFill>
          </a:endParaRPr>
        </a:p>
      </dsp:txBody>
      <dsp:txXfrm>
        <a:off x="2352637" y="4241810"/>
        <a:ext cx="7654241" cy="1117097"/>
      </dsp:txXfrm>
    </dsp:sp>
    <dsp:sp modelId="{F6CC1918-1BA5-384C-80E7-E24C6474F32A}">
      <dsp:nvSpPr>
        <dsp:cNvPr id="0" name=""/>
        <dsp:cNvSpPr/>
      </dsp:nvSpPr>
      <dsp:spPr>
        <a:xfrm>
          <a:off x="8500240" y="908832"/>
          <a:ext cx="771293" cy="771293"/>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solidFill>
              <a:schemeClr val="tx1"/>
            </a:solidFill>
          </a:endParaRPr>
        </a:p>
      </dsp:txBody>
      <dsp:txXfrm>
        <a:off x="8673781" y="908832"/>
        <a:ext cx="424211" cy="580398"/>
      </dsp:txXfrm>
    </dsp:sp>
    <dsp:sp modelId="{20436C29-BB55-C842-97A9-2055EEE331DA}">
      <dsp:nvSpPr>
        <dsp:cNvPr id="0" name=""/>
        <dsp:cNvSpPr/>
      </dsp:nvSpPr>
      <dsp:spPr>
        <a:xfrm>
          <a:off x="9276731" y="2311184"/>
          <a:ext cx="771293" cy="771293"/>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solidFill>
              <a:schemeClr val="tx1"/>
            </a:solidFill>
          </a:endParaRPr>
        </a:p>
      </dsp:txBody>
      <dsp:txXfrm>
        <a:off x="9450272" y="2311184"/>
        <a:ext cx="424211" cy="580398"/>
      </dsp:txXfrm>
    </dsp:sp>
    <dsp:sp modelId="{3ED5F764-DF0A-954E-B6E0-B5B5110321F5}">
      <dsp:nvSpPr>
        <dsp:cNvPr id="0" name=""/>
        <dsp:cNvSpPr/>
      </dsp:nvSpPr>
      <dsp:spPr>
        <a:xfrm>
          <a:off x="10041633" y="3713536"/>
          <a:ext cx="771293" cy="771293"/>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solidFill>
              <a:schemeClr val="tx1"/>
            </a:solidFill>
          </a:endParaRPr>
        </a:p>
      </dsp:txBody>
      <dsp:txXfrm>
        <a:off x="10215174" y="3713536"/>
        <a:ext cx="424211" cy="5803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54F17E-7485-4561-A716-B2B2F55E063A}">
      <dsp:nvSpPr>
        <dsp:cNvPr id="0" name=""/>
        <dsp:cNvSpPr/>
      </dsp:nvSpPr>
      <dsp:spPr>
        <a:xfrm rot="5400000">
          <a:off x="1933313" y="878019"/>
          <a:ext cx="771091" cy="877860"/>
        </a:xfrm>
        <a:prstGeom prst="bentUpArrow">
          <a:avLst>
            <a:gd name="adj1" fmla="val 32840"/>
            <a:gd name="adj2" fmla="val 25000"/>
            <a:gd name="adj3" fmla="val 35780"/>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823980-E17A-48A4-A382-77BD301D3BF1}">
      <dsp:nvSpPr>
        <dsp:cNvPr id="0" name=""/>
        <dsp:cNvSpPr/>
      </dsp:nvSpPr>
      <dsp:spPr>
        <a:xfrm>
          <a:off x="1729021" y="23248"/>
          <a:ext cx="1298064" cy="908602"/>
        </a:xfrm>
        <a:prstGeom prst="roundRect">
          <a:avLst>
            <a:gd name="adj" fmla="val 1667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Governments and policy makers </a:t>
          </a:r>
          <a:endParaRPr lang="en-US" sz="1500" kern="1200" dirty="0"/>
        </a:p>
      </dsp:txBody>
      <dsp:txXfrm>
        <a:off x="1773383" y="67610"/>
        <a:ext cx="1209340" cy="819878"/>
      </dsp:txXfrm>
    </dsp:sp>
    <dsp:sp modelId="{41A16A17-814E-4A9B-B1A9-44809C2E2A83}">
      <dsp:nvSpPr>
        <dsp:cNvPr id="0" name=""/>
        <dsp:cNvSpPr/>
      </dsp:nvSpPr>
      <dsp:spPr>
        <a:xfrm>
          <a:off x="3056574" y="54753"/>
          <a:ext cx="1174606" cy="73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smtClean="0"/>
            <a:t>to improve national policies </a:t>
          </a:r>
          <a:endParaRPr lang="en-US" sz="1400" kern="1200" dirty="0"/>
        </a:p>
      </dsp:txBody>
      <dsp:txXfrm>
        <a:off x="3056574" y="54753"/>
        <a:ext cx="1174606" cy="734372"/>
      </dsp:txXfrm>
    </dsp:sp>
    <dsp:sp modelId="{29EE4EE0-4343-4AE8-8B51-8576B801CA3A}">
      <dsp:nvSpPr>
        <dsp:cNvPr id="0" name=""/>
        <dsp:cNvSpPr/>
      </dsp:nvSpPr>
      <dsp:spPr>
        <a:xfrm rot="5400000">
          <a:off x="3064871" y="1898680"/>
          <a:ext cx="771091" cy="877860"/>
        </a:xfrm>
        <a:prstGeom prst="bentUpArrow">
          <a:avLst>
            <a:gd name="adj1" fmla="val 32840"/>
            <a:gd name="adj2" fmla="val 25000"/>
            <a:gd name="adj3" fmla="val 35780"/>
          </a:avLst>
        </a:prstGeom>
        <a:solidFill>
          <a:schemeClr val="accent3">
            <a:tint val="50000"/>
            <a:hueOff val="4382815"/>
            <a:satOff val="-17257"/>
            <a:lumOff val="2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DAB401-8470-4B5C-9033-58F297D6FB04}">
      <dsp:nvSpPr>
        <dsp:cNvPr id="0" name=""/>
        <dsp:cNvSpPr/>
      </dsp:nvSpPr>
      <dsp:spPr>
        <a:xfrm>
          <a:off x="2860579" y="1043909"/>
          <a:ext cx="1298064" cy="908602"/>
        </a:xfrm>
        <a:prstGeom prst="roundRect">
          <a:avLst>
            <a:gd name="adj" fmla="val 16670"/>
          </a:avLst>
        </a:prstGeom>
        <a:solidFill>
          <a:schemeClr val="accent3">
            <a:hueOff val="2760198"/>
            <a:satOff val="-2256"/>
            <a:lumOff val="-86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dirty="0" smtClean="0">
              <a:solidFill>
                <a:schemeClr val="tx1"/>
              </a:solidFill>
            </a:rPr>
            <a:t>University leaders </a:t>
          </a:r>
          <a:endParaRPr lang="en-US" sz="1500" kern="1200" dirty="0">
            <a:solidFill>
              <a:schemeClr val="tx1"/>
            </a:solidFill>
          </a:endParaRPr>
        </a:p>
      </dsp:txBody>
      <dsp:txXfrm>
        <a:off x="2904941" y="1088271"/>
        <a:ext cx="1209340" cy="819878"/>
      </dsp:txXfrm>
    </dsp:sp>
    <dsp:sp modelId="{0B610456-1ADF-447E-9E88-F1560EE7C379}">
      <dsp:nvSpPr>
        <dsp:cNvPr id="0" name=""/>
        <dsp:cNvSpPr/>
      </dsp:nvSpPr>
      <dsp:spPr>
        <a:xfrm>
          <a:off x="4288082" y="1146369"/>
          <a:ext cx="1939204" cy="73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smtClean="0"/>
            <a:t>to improve institutional policies and practices in their institution</a:t>
          </a:r>
          <a:endParaRPr lang="en-US" sz="1400" kern="1200" dirty="0"/>
        </a:p>
      </dsp:txBody>
      <dsp:txXfrm>
        <a:off x="4288082" y="1146369"/>
        <a:ext cx="1939204" cy="734372"/>
      </dsp:txXfrm>
    </dsp:sp>
    <dsp:sp modelId="{C24F418B-AA43-4750-8F8F-9CF974D9844E}">
      <dsp:nvSpPr>
        <dsp:cNvPr id="0" name=""/>
        <dsp:cNvSpPr/>
      </dsp:nvSpPr>
      <dsp:spPr>
        <a:xfrm rot="5400000">
          <a:off x="4196429" y="2919341"/>
          <a:ext cx="771091" cy="877860"/>
        </a:xfrm>
        <a:prstGeom prst="bentUpArrow">
          <a:avLst>
            <a:gd name="adj1" fmla="val 32840"/>
            <a:gd name="adj2" fmla="val 25000"/>
            <a:gd name="adj3" fmla="val 35780"/>
          </a:avLst>
        </a:prstGeom>
        <a:solidFill>
          <a:schemeClr val="accent3">
            <a:tint val="50000"/>
            <a:hueOff val="8765630"/>
            <a:satOff val="-34515"/>
            <a:lumOff val="5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05BD5F-D2AA-41A4-8689-AD80B67E5FED}">
      <dsp:nvSpPr>
        <dsp:cNvPr id="0" name=""/>
        <dsp:cNvSpPr/>
      </dsp:nvSpPr>
      <dsp:spPr>
        <a:xfrm>
          <a:off x="3992136" y="2064570"/>
          <a:ext cx="1298064" cy="908602"/>
        </a:xfrm>
        <a:prstGeom prst="roundRect">
          <a:avLst>
            <a:gd name="adj" fmla="val 1667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dirty="0" smtClean="0">
              <a:solidFill>
                <a:schemeClr val="tx1"/>
              </a:solidFill>
            </a:rPr>
            <a:t>University researchers and TT staff</a:t>
          </a:r>
          <a:endParaRPr lang="en-US" sz="1500" kern="1200" dirty="0">
            <a:solidFill>
              <a:schemeClr val="tx1"/>
            </a:solidFill>
          </a:endParaRPr>
        </a:p>
      </dsp:txBody>
      <dsp:txXfrm>
        <a:off x="4036498" y="2108932"/>
        <a:ext cx="1209340" cy="819878"/>
      </dsp:txXfrm>
    </dsp:sp>
    <dsp:sp modelId="{89BABAE2-FA9E-4DDA-BF0F-5A596A4A4086}">
      <dsp:nvSpPr>
        <dsp:cNvPr id="0" name=""/>
        <dsp:cNvSpPr/>
      </dsp:nvSpPr>
      <dsp:spPr>
        <a:xfrm>
          <a:off x="5414452" y="2172045"/>
          <a:ext cx="2955525" cy="73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smtClean="0"/>
            <a:t>to support “bottom up” processes m for receiving recognition and rewards</a:t>
          </a:r>
          <a:endParaRPr lang="en-US" sz="1400" kern="1200" dirty="0"/>
        </a:p>
      </dsp:txBody>
      <dsp:txXfrm>
        <a:off x="5414452" y="2172045"/>
        <a:ext cx="2955525" cy="734372"/>
      </dsp:txXfrm>
    </dsp:sp>
    <dsp:sp modelId="{0111834A-A921-414A-BEC4-A0C6C47BC555}">
      <dsp:nvSpPr>
        <dsp:cNvPr id="0" name=""/>
        <dsp:cNvSpPr/>
      </dsp:nvSpPr>
      <dsp:spPr>
        <a:xfrm>
          <a:off x="5123694" y="3085231"/>
          <a:ext cx="1298064" cy="908602"/>
        </a:xfrm>
        <a:prstGeom prst="roundRect">
          <a:avLst>
            <a:gd name="adj" fmla="val 16670"/>
          </a:avLst>
        </a:prstGeom>
        <a:solidFill>
          <a:schemeClr val="accent3">
            <a:hueOff val="8280593"/>
            <a:satOff val="-6768"/>
            <a:lumOff val="-26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dirty="0" smtClean="0">
              <a:solidFill>
                <a:schemeClr val="bg1"/>
              </a:solidFill>
            </a:rPr>
            <a:t>Trainers</a:t>
          </a:r>
          <a:endParaRPr lang="en-US" sz="1500" kern="1200" dirty="0">
            <a:solidFill>
              <a:schemeClr val="bg1"/>
            </a:solidFill>
          </a:endParaRPr>
        </a:p>
      </dsp:txBody>
      <dsp:txXfrm>
        <a:off x="5168056" y="3129593"/>
        <a:ext cx="1209340" cy="819878"/>
      </dsp:txXfrm>
    </dsp:sp>
    <dsp:sp modelId="{4A1C934C-3E6B-4576-AB09-D65004911149}">
      <dsp:nvSpPr>
        <dsp:cNvPr id="0" name=""/>
        <dsp:cNvSpPr/>
      </dsp:nvSpPr>
      <dsp:spPr>
        <a:xfrm>
          <a:off x="6605058" y="3186222"/>
          <a:ext cx="2733919" cy="73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smtClean="0"/>
            <a:t>to develop training programs on incentives or institutional IP policies</a:t>
          </a:r>
          <a:endParaRPr lang="en-US" sz="1400" kern="1200" dirty="0">
            <a:solidFill>
              <a:schemeClr val="bg1"/>
            </a:solidFill>
          </a:endParaRPr>
        </a:p>
      </dsp:txBody>
      <dsp:txXfrm>
        <a:off x="6605058" y="3186222"/>
        <a:ext cx="2733919" cy="7343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6ED4EB-497D-4191-99A6-747C99470DE3}">
      <dsp:nvSpPr>
        <dsp:cNvPr id="0" name=""/>
        <dsp:cNvSpPr/>
      </dsp:nvSpPr>
      <dsp:spPr>
        <a:xfrm>
          <a:off x="2070" y="187103"/>
          <a:ext cx="3284744" cy="2263189"/>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302E29-7A6D-46E2-9E64-3EE0C5788392}">
      <dsp:nvSpPr>
        <dsp:cNvPr id="0" name=""/>
        <dsp:cNvSpPr/>
      </dsp:nvSpPr>
      <dsp:spPr>
        <a:xfrm>
          <a:off x="2070" y="2450292"/>
          <a:ext cx="3284744" cy="121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696" tIns="234696" rIns="234696" bIns="0" numCol="1" spcCol="1270" anchor="t" anchorCtr="0">
          <a:noAutofit/>
        </a:bodyPr>
        <a:lstStyle/>
        <a:p>
          <a:pPr lvl="0" algn="ctr" defTabSz="1466850" rtl="0">
            <a:lnSpc>
              <a:spcPct val="90000"/>
            </a:lnSpc>
            <a:spcBef>
              <a:spcPct val="0"/>
            </a:spcBef>
            <a:spcAft>
              <a:spcPct val="35000"/>
            </a:spcAft>
          </a:pPr>
          <a:r>
            <a:rPr lang="fr-CH" sz="3300" kern="1200" dirty="0" smtClean="0">
              <a:solidFill>
                <a:schemeClr val="tx1"/>
              </a:solidFill>
              <a:latin typeface="Arial Rounded MT Bold" panose="020F0704030504030204" pitchFamily="34" charset="77"/>
            </a:rPr>
            <a:t>Non-</a:t>
          </a:r>
          <a:r>
            <a:rPr lang="fr-CH" sz="3300" kern="1200" dirty="0" err="1" smtClean="0">
              <a:solidFill>
                <a:schemeClr val="tx1"/>
              </a:solidFill>
              <a:latin typeface="Arial Rounded MT Bold" panose="020F0704030504030204" pitchFamily="34" charset="77"/>
            </a:rPr>
            <a:t>financial</a:t>
          </a:r>
          <a:r>
            <a:rPr lang="fr-CH" sz="3300" kern="1200" dirty="0" smtClean="0">
              <a:solidFill>
                <a:schemeClr val="tx1"/>
              </a:solidFill>
              <a:latin typeface="Arial Rounded MT Bold" panose="020F0704030504030204" pitchFamily="34" charset="77"/>
            </a:rPr>
            <a:t> </a:t>
          </a:r>
          <a:r>
            <a:rPr lang="fr-CH" sz="3300" kern="1200" dirty="0" err="1" smtClean="0">
              <a:solidFill>
                <a:schemeClr val="tx1"/>
              </a:solidFill>
              <a:latin typeface="Arial Rounded MT Bold" panose="020F0704030504030204" pitchFamily="34" charset="77"/>
            </a:rPr>
            <a:t>incentives</a:t>
          </a:r>
          <a:endParaRPr lang="en-US" sz="3300" kern="1200" dirty="0">
            <a:solidFill>
              <a:schemeClr val="tx1"/>
            </a:solidFill>
          </a:endParaRPr>
        </a:p>
      </dsp:txBody>
      <dsp:txXfrm>
        <a:off x="2070" y="2450292"/>
        <a:ext cx="3284744" cy="1218640"/>
      </dsp:txXfrm>
    </dsp:sp>
    <dsp:sp modelId="{8D7E4A32-8595-43A1-B3A9-1974139AD7BD}">
      <dsp:nvSpPr>
        <dsp:cNvPr id="0" name=""/>
        <dsp:cNvSpPr/>
      </dsp:nvSpPr>
      <dsp:spPr>
        <a:xfrm>
          <a:off x="3615427" y="187103"/>
          <a:ext cx="3284744" cy="2263189"/>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954AFB-4F59-42D8-955C-03D383080402}">
      <dsp:nvSpPr>
        <dsp:cNvPr id="0" name=""/>
        <dsp:cNvSpPr/>
      </dsp:nvSpPr>
      <dsp:spPr>
        <a:xfrm>
          <a:off x="3615427" y="2450292"/>
          <a:ext cx="3284744" cy="121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696" tIns="234696" rIns="234696" bIns="0" numCol="1" spcCol="1270" anchor="t" anchorCtr="0">
          <a:noAutofit/>
        </a:bodyPr>
        <a:lstStyle/>
        <a:p>
          <a:pPr lvl="0" algn="ctr" defTabSz="1466850">
            <a:lnSpc>
              <a:spcPct val="90000"/>
            </a:lnSpc>
            <a:spcBef>
              <a:spcPct val="0"/>
            </a:spcBef>
            <a:spcAft>
              <a:spcPct val="35000"/>
            </a:spcAft>
          </a:pPr>
          <a:r>
            <a:rPr lang="fr-CH" sz="3300" kern="1200" dirty="0" smtClean="0">
              <a:solidFill>
                <a:schemeClr val="tx1"/>
              </a:solidFill>
              <a:latin typeface="Arial Rounded MT Bold" panose="020F0704030504030204" pitchFamily="34" charset="77"/>
            </a:rPr>
            <a:t>Career </a:t>
          </a:r>
          <a:r>
            <a:rPr lang="fr-CH" sz="3300" kern="1200" dirty="0" err="1" smtClean="0">
              <a:solidFill>
                <a:schemeClr val="tx1"/>
              </a:solidFill>
              <a:latin typeface="Arial Rounded MT Bold" panose="020F0704030504030204" pitchFamily="34" charset="77"/>
            </a:rPr>
            <a:t>advancement</a:t>
          </a:r>
          <a:endParaRPr lang="en-US" sz="3300" kern="1200" dirty="0">
            <a:solidFill>
              <a:schemeClr val="tx1"/>
            </a:solidFill>
          </a:endParaRPr>
        </a:p>
      </dsp:txBody>
      <dsp:txXfrm>
        <a:off x="3615427" y="2450292"/>
        <a:ext cx="3284744" cy="1218640"/>
      </dsp:txXfrm>
    </dsp:sp>
    <dsp:sp modelId="{490E721D-8F1C-4D7A-B13F-E576E368AAA4}">
      <dsp:nvSpPr>
        <dsp:cNvPr id="0" name=""/>
        <dsp:cNvSpPr/>
      </dsp:nvSpPr>
      <dsp:spPr>
        <a:xfrm>
          <a:off x="7228784" y="187103"/>
          <a:ext cx="3284744" cy="2263189"/>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CEFAC5-F4C9-4C74-B826-41A505D3F9CB}">
      <dsp:nvSpPr>
        <dsp:cNvPr id="0" name=""/>
        <dsp:cNvSpPr/>
      </dsp:nvSpPr>
      <dsp:spPr>
        <a:xfrm>
          <a:off x="7228784" y="2450292"/>
          <a:ext cx="3284744" cy="121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696" tIns="234696" rIns="234696" bIns="0" numCol="1" spcCol="1270" anchor="t" anchorCtr="0">
          <a:noAutofit/>
        </a:bodyPr>
        <a:lstStyle/>
        <a:p>
          <a:pPr lvl="0" algn="ctr" defTabSz="1466850" rtl="0">
            <a:lnSpc>
              <a:spcPct val="90000"/>
            </a:lnSpc>
            <a:spcBef>
              <a:spcPct val="0"/>
            </a:spcBef>
            <a:spcAft>
              <a:spcPct val="35000"/>
            </a:spcAft>
          </a:pPr>
          <a:r>
            <a:rPr lang="fr-CH" sz="3300" kern="1200" dirty="0" smtClean="0">
              <a:solidFill>
                <a:schemeClr val="tx1"/>
              </a:solidFill>
              <a:latin typeface="Arial Rounded MT Bold" panose="020F0704030504030204" pitchFamily="34" charset="77"/>
            </a:rPr>
            <a:t>Financial </a:t>
          </a:r>
          <a:r>
            <a:rPr lang="fr-CH" sz="3300" kern="1200" dirty="0" err="1" smtClean="0">
              <a:solidFill>
                <a:schemeClr val="tx1"/>
              </a:solidFill>
              <a:latin typeface="Arial Rounded MT Bold" panose="020F0704030504030204" pitchFamily="34" charset="77"/>
            </a:rPr>
            <a:t>incentives</a:t>
          </a:r>
          <a:endParaRPr lang="en-US" sz="3300" kern="1200" dirty="0">
            <a:solidFill>
              <a:schemeClr val="tx1"/>
            </a:solidFill>
          </a:endParaRPr>
        </a:p>
      </dsp:txBody>
      <dsp:txXfrm>
        <a:off x="7228784" y="2450292"/>
        <a:ext cx="3284744" cy="12186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BB0D8-5CF3-454F-AABA-B94365658381}">
      <dsp:nvSpPr>
        <dsp:cNvPr id="0" name=""/>
        <dsp:cNvSpPr/>
      </dsp:nvSpPr>
      <dsp:spPr>
        <a:xfrm rot="20746522">
          <a:off x="4691635" y="363087"/>
          <a:ext cx="1951139" cy="161676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590E89-02C7-428A-97E8-A90E15AC6205}">
      <dsp:nvSpPr>
        <dsp:cNvPr id="0" name=""/>
        <dsp:cNvSpPr/>
      </dsp:nvSpPr>
      <dsp:spPr>
        <a:xfrm>
          <a:off x="3344356" y="2150491"/>
          <a:ext cx="4964719" cy="3004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fr-CH" sz="1700" b="1" kern="1200" dirty="0" err="1" smtClean="0"/>
            <a:t>University</a:t>
          </a:r>
          <a:r>
            <a:rPr lang="fr-CH" sz="1700" b="1" kern="1200" dirty="0" smtClean="0"/>
            <a:t> of Mississippi </a:t>
          </a:r>
          <a:r>
            <a:rPr lang="fr-CH" sz="1700" b="1" kern="1200" dirty="0" err="1" smtClean="0"/>
            <a:t>Faculty</a:t>
          </a:r>
          <a:r>
            <a:rPr lang="fr-CH" sz="1700" b="1" kern="1200" dirty="0" smtClean="0"/>
            <a:t> Consulting Policy </a:t>
          </a:r>
        </a:p>
        <a:p>
          <a:pPr lvl="0" algn="ctr" defTabSz="755650">
            <a:lnSpc>
              <a:spcPct val="90000"/>
            </a:lnSpc>
            <a:spcBef>
              <a:spcPct val="0"/>
            </a:spcBef>
            <a:spcAft>
              <a:spcPct val="35000"/>
            </a:spcAft>
          </a:pPr>
          <a:r>
            <a:rPr lang="en-US" sz="1700" kern="1200" dirty="0" smtClean="0"/>
            <a:t>Consulting is permitted </a:t>
          </a:r>
          <a:r>
            <a:rPr lang="en-US" sz="1700" kern="1200" dirty="0" smtClean="0">
              <a:solidFill>
                <a:schemeClr val="accent6">
                  <a:lumMod val="50000"/>
                </a:schemeClr>
              </a:solidFill>
            </a:rPr>
            <a:t>provided the faculty member's full-time obligation </a:t>
          </a:r>
          <a:r>
            <a:rPr lang="en-US" sz="1700" kern="1200" dirty="0" smtClean="0">
              <a:solidFill>
                <a:schemeClr val="tx1"/>
              </a:solidFill>
            </a:rPr>
            <a:t>to the University is met. </a:t>
          </a:r>
          <a:r>
            <a:rPr lang="en-US" sz="1700" kern="1200" dirty="0" smtClean="0"/>
            <a:t>The maximum </a:t>
          </a:r>
          <a:r>
            <a:rPr lang="en-US" sz="1700" kern="1200" dirty="0" err="1" smtClean="0"/>
            <a:t>nb</a:t>
          </a:r>
          <a:r>
            <a:rPr lang="en-US" sz="1700" kern="1200" dirty="0" smtClean="0"/>
            <a:t> of consulting days is </a:t>
          </a:r>
          <a:r>
            <a:rPr lang="en-US" sz="1700" kern="1200" dirty="0" smtClean="0">
              <a:solidFill>
                <a:schemeClr val="accent6">
                  <a:lumMod val="50000"/>
                </a:schemeClr>
              </a:solidFill>
            </a:rPr>
            <a:t>39 days/academic year </a:t>
          </a:r>
          <a:r>
            <a:rPr lang="en-US" sz="1700" kern="1200" dirty="0" smtClean="0"/>
            <a:t>or 52 days/calendar year for 12-month appointees. Faculty members should resolve any questions and/or ambiguities with their department chairperson or dean before the fact, so that the University community is </a:t>
          </a:r>
          <a:r>
            <a:rPr lang="en-US" sz="1700" kern="1200" dirty="0" smtClean="0">
              <a:solidFill>
                <a:schemeClr val="bg2">
                  <a:lumMod val="75000"/>
                </a:schemeClr>
              </a:solidFill>
            </a:rPr>
            <a:t>not injured </a:t>
          </a:r>
          <a:r>
            <a:rPr lang="en-US" sz="1700" kern="1200" dirty="0" smtClean="0"/>
            <a:t>by their actions. Faculty members have an obligation to </a:t>
          </a:r>
          <a:r>
            <a:rPr lang="en-US" sz="1700" kern="1200" dirty="0" smtClean="0">
              <a:solidFill>
                <a:schemeClr val="accent6">
                  <a:lumMod val="50000"/>
                </a:schemeClr>
              </a:solidFill>
            </a:rPr>
            <a:t>report</a:t>
          </a:r>
          <a:r>
            <a:rPr lang="en-US" sz="1700" kern="1200" dirty="0" smtClean="0"/>
            <a:t> fully the level of their consulting activities when asked to do so.</a:t>
          </a:r>
          <a:endParaRPr lang="en-US" sz="1700" kern="1200" dirty="0"/>
        </a:p>
      </dsp:txBody>
      <dsp:txXfrm>
        <a:off x="3344356" y="2150491"/>
        <a:ext cx="4964719" cy="3004925"/>
      </dsp:txXfrm>
    </dsp:sp>
    <dsp:sp modelId="{35A24EE1-4F12-4E53-90F5-C7701C34C42F}">
      <dsp:nvSpPr>
        <dsp:cNvPr id="0" name=""/>
        <dsp:cNvSpPr/>
      </dsp:nvSpPr>
      <dsp:spPr>
        <a:xfrm>
          <a:off x="3061869" y="1786963"/>
          <a:ext cx="1128824" cy="1129116"/>
        </a:xfrm>
        <a:prstGeom prst="halfFrame">
          <a:avLst>
            <a:gd name="adj1" fmla="val 25770"/>
            <a:gd name="adj2" fmla="val 257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F28116-86F7-420C-9CF0-55D062D1D6F8}">
      <dsp:nvSpPr>
        <dsp:cNvPr id="0" name=""/>
        <dsp:cNvSpPr/>
      </dsp:nvSpPr>
      <dsp:spPr>
        <a:xfrm rot="5400000">
          <a:off x="7495286" y="1787109"/>
          <a:ext cx="1129116" cy="1128824"/>
        </a:xfrm>
        <a:prstGeom prst="halfFrame">
          <a:avLst>
            <a:gd name="adj1" fmla="val 25770"/>
            <a:gd name="adj2" fmla="val 257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8C8715-1B4E-476E-8413-3AFC8AAF906C}">
      <dsp:nvSpPr>
        <dsp:cNvPr id="0" name=""/>
        <dsp:cNvSpPr/>
      </dsp:nvSpPr>
      <dsp:spPr>
        <a:xfrm rot="16200000">
          <a:off x="3061723" y="4390540"/>
          <a:ext cx="1129116" cy="1128824"/>
        </a:xfrm>
        <a:prstGeom prst="halfFrame">
          <a:avLst>
            <a:gd name="adj1" fmla="val 25770"/>
            <a:gd name="adj2" fmla="val 257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E54B23-2ED5-49D4-9CA3-2BACD354A3D9}">
      <dsp:nvSpPr>
        <dsp:cNvPr id="0" name=""/>
        <dsp:cNvSpPr/>
      </dsp:nvSpPr>
      <dsp:spPr>
        <a:xfrm rot="10800000">
          <a:off x="7495432" y="4390394"/>
          <a:ext cx="1128824" cy="1129116"/>
        </a:xfrm>
        <a:prstGeom prst="halfFrame">
          <a:avLst>
            <a:gd name="adj1" fmla="val 25770"/>
            <a:gd name="adj2" fmla="val 257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BB0D8-5CF3-454F-AABA-B94365658381}">
      <dsp:nvSpPr>
        <dsp:cNvPr id="0" name=""/>
        <dsp:cNvSpPr/>
      </dsp:nvSpPr>
      <dsp:spPr>
        <a:xfrm rot="20972821">
          <a:off x="4846834" y="483782"/>
          <a:ext cx="2228759" cy="165242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590E89-02C7-428A-97E8-A90E15AC6205}">
      <dsp:nvSpPr>
        <dsp:cNvPr id="0" name=""/>
        <dsp:cNvSpPr/>
      </dsp:nvSpPr>
      <dsp:spPr>
        <a:xfrm>
          <a:off x="3545980" y="2210226"/>
          <a:ext cx="4700281" cy="290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b="1" u="none" kern="1200" dirty="0" smtClean="0">
              <a:solidFill>
                <a:schemeClr val="tx1"/>
              </a:solidFill>
              <a:effectLst/>
              <a:latin typeface="+mn-lt"/>
              <a:ea typeface="+mn-ea"/>
              <a:cs typeface="+mn-cs"/>
            </a:rPr>
            <a:t>Realising Our Potential Awards (ROPA), UK </a:t>
          </a:r>
        </a:p>
        <a:p>
          <a:pPr lvl="0" algn="ctr" defTabSz="889000">
            <a:lnSpc>
              <a:spcPct val="90000"/>
            </a:lnSpc>
            <a:spcBef>
              <a:spcPct val="0"/>
            </a:spcBef>
            <a:spcAft>
              <a:spcPct val="35000"/>
            </a:spcAft>
          </a:pPr>
          <a:r>
            <a:rPr lang="en-GB" sz="2000" kern="1200" dirty="0" smtClean="0">
              <a:solidFill>
                <a:schemeClr val="tx1"/>
              </a:solidFill>
              <a:effectLst/>
              <a:latin typeface="+mn-lt"/>
              <a:ea typeface="+mn-ea"/>
              <a:cs typeface="+mn-cs"/>
            </a:rPr>
            <a:t>Academic researchers with existing industry funding can apply for a sum to spend on any research activity they wanted.</a:t>
          </a:r>
        </a:p>
        <a:p>
          <a:pPr lvl="0" algn="ctr" defTabSz="889000">
            <a:lnSpc>
              <a:spcPct val="90000"/>
            </a:lnSpc>
            <a:spcBef>
              <a:spcPct val="0"/>
            </a:spcBef>
            <a:spcAft>
              <a:spcPct val="35000"/>
            </a:spcAft>
          </a:pPr>
          <a:r>
            <a:rPr lang="en-US" sz="2000" b="0" i="1" kern="1200" dirty="0" smtClean="0"/>
            <a:t>“It provides responsive-mode funding for them to carry out undirected, curiosity-driven research of their own choosing.”</a:t>
          </a:r>
          <a:endParaRPr lang="fr-CH" sz="2000" b="1" i="1" kern="1200" dirty="0" smtClean="0"/>
        </a:p>
      </dsp:txBody>
      <dsp:txXfrm>
        <a:off x="3545980" y="2210226"/>
        <a:ext cx="4700281" cy="2903281"/>
      </dsp:txXfrm>
    </dsp:sp>
    <dsp:sp modelId="{35A24EE1-4F12-4E53-90F5-C7701C34C42F}">
      <dsp:nvSpPr>
        <dsp:cNvPr id="0" name=""/>
        <dsp:cNvSpPr/>
      </dsp:nvSpPr>
      <dsp:spPr>
        <a:xfrm>
          <a:off x="3131274" y="1795877"/>
          <a:ext cx="1128824" cy="1129116"/>
        </a:xfrm>
        <a:prstGeom prst="halfFrame">
          <a:avLst>
            <a:gd name="adj1" fmla="val 25770"/>
            <a:gd name="adj2" fmla="val 257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F28116-86F7-420C-9CF0-55D062D1D6F8}">
      <dsp:nvSpPr>
        <dsp:cNvPr id="0" name=""/>
        <dsp:cNvSpPr/>
      </dsp:nvSpPr>
      <dsp:spPr>
        <a:xfrm rot="5400000">
          <a:off x="7564691" y="1796023"/>
          <a:ext cx="1129116" cy="1128824"/>
        </a:xfrm>
        <a:prstGeom prst="halfFrame">
          <a:avLst>
            <a:gd name="adj1" fmla="val 25770"/>
            <a:gd name="adj2" fmla="val 257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8C8715-1B4E-476E-8413-3AFC8AAF906C}">
      <dsp:nvSpPr>
        <dsp:cNvPr id="0" name=""/>
        <dsp:cNvSpPr/>
      </dsp:nvSpPr>
      <dsp:spPr>
        <a:xfrm rot="16200000">
          <a:off x="3131128" y="4399453"/>
          <a:ext cx="1129116" cy="1128824"/>
        </a:xfrm>
        <a:prstGeom prst="halfFrame">
          <a:avLst>
            <a:gd name="adj1" fmla="val 25770"/>
            <a:gd name="adj2" fmla="val 257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E54B23-2ED5-49D4-9CA3-2BACD354A3D9}">
      <dsp:nvSpPr>
        <dsp:cNvPr id="0" name=""/>
        <dsp:cNvSpPr/>
      </dsp:nvSpPr>
      <dsp:spPr>
        <a:xfrm rot="10800000">
          <a:off x="7564837" y="4399307"/>
          <a:ext cx="1128824" cy="1129116"/>
        </a:xfrm>
        <a:prstGeom prst="halfFrame">
          <a:avLst>
            <a:gd name="adj1" fmla="val 25770"/>
            <a:gd name="adj2" fmla="val 257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BB0D8-5CF3-454F-AABA-B94365658381}">
      <dsp:nvSpPr>
        <dsp:cNvPr id="0" name=""/>
        <dsp:cNvSpPr/>
      </dsp:nvSpPr>
      <dsp:spPr>
        <a:xfrm>
          <a:off x="3699066" y="303244"/>
          <a:ext cx="1759079" cy="152957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590E89-02C7-428A-97E8-A90E15AC6205}">
      <dsp:nvSpPr>
        <dsp:cNvPr id="0" name=""/>
        <dsp:cNvSpPr/>
      </dsp:nvSpPr>
      <dsp:spPr>
        <a:xfrm>
          <a:off x="2695488" y="1781696"/>
          <a:ext cx="3659805" cy="2260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kern="1200" dirty="0" smtClean="0"/>
            <a:t>National Research Foundation (NRF) Central Gap Fund, Singapore. </a:t>
          </a:r>
        </a:p>
        <a:p>
          <a:pPr lvl="0" algn="ctr" defTabSz="666750">
            <a:lnSpc>
              <a:spcPct val="90000"/>
            </a:lnSpc>
            <a:spcBef>
              <a:spcPct val="0"/>
            </a:spcBef>
            <a:spcAft>
              <a:spcPct val="35000"/>
            </a:spcAft>
          </a:pPr>
          <a:r>
            <a:rPr lang="en-US" sz="1500" b="0" i="0" kern="1200" dirty="0" smtClean="0"/>
            <a:t>Provides a national-level platform to resource </a:t>
          </a:r>
          <a:r>
            <a:rPr lang="en-US" sz="1500" b="1" i="0" kern="1200" dirty="0" smtClean="0"/>
            <a:t>impactful projects </a:t>
          </a:r>
          <a:r>
            <a:rPr lang="en-US" sz="1500" b="0" i="0" kern="1200" dirty="0" smtClean="0"/>
            <a:t>and encourage collaboration across public research performers and industry.</a:t>
          </a:r>
        </a:p>
        <a:p>
          <a:pPr lvl="0" algn="ctr" defTabSz="666750">
            <a:lnSpc>
              <a:spcPct val="90000"/>
            </a:lnSpc>
            <a:spcBef>
              <a:spcPct val="0"/>
            </a:spcBef>
            <a:spcAft>
              <a:spcPct val="35000"/>
            </a:spcAft>
          </a:pPr>
          <a:r>
            <a:rPr lang="en-US" sz="1500" b="0" i="0" kern="1200" dirty="0" smtClean="0"/>
            <a:t>Provides funding support for projects of quantum up to </a:t>
          </a:r>
          <a:r>
            <a:rPr lang="en-US" sz="1500" b="1" i="0" kern="1200" dirty="0" smtClean="0"/>
            <a:t>S$2M</a:t>
          </a:r>
          <a:r>
            <a:rPr lang="en-US" sz="1500" b="0" i="0" kern="1200" dirty="0" smtClean="0"/>
            <a:t> (inclusive of 30% Overheads) for a period of up to 2 years.</a:t>
          </a:r>
          <a:endParaRPr lang="en-US" sz="1500" kern="1200" dirty="0"/>
        </a:p>
      </dsp:txBody>
      <dsp:txXfrm>
        <a:off x="2695488" y="1781696"/>
        <a:ext cx="3659805" cy="2260597"/>
      </dsp:txXfrm>
    </dsp:sp>
    <dsp:sp modelId="{35A24EE1-4F12-4E53-90F5-C7701C34C42F}">
      <dsp:nvSpPr>
        <dsp:cNvPr id="0" name=""/>
        <dsp:cNvSpPr/>
      </dsp:nvSpPr>
      <dsp:spPr>
        <a:xfrm>
          <a:off x="2372583" y="1459069"/>
          <a:ext cx="878942" cy="879170"/>
        </a:xfrm>
        <a:prstGeom prst="halfFrame">
          <a:avLst>
            <a:gd name="adj1" fmla="val 25770"/>
            <a:gd name="adj2" fmla="val 257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F28116-86F7-420C-9CF0-55D062D1D6F8}">
      <dsp:nvSpPr>
        <dsp:cNvPr id="0" name=""/>
        <dsp:cNvSpPr/>
      </dsp:nvSpPr>
      <dsp:spPr>
        <a:xfrm rot="5400000">
          <a:off x="5824598" y="1459182"/>
          <a:ext cx="879170" cy="878942"/>
        </a:xfrm>
        <a:prstGeom prst="halfFrame">
          <a:avLst>
            <a:gd name="adj1" fmla="val 25770"/>
            <a:gd name="adj2" fmla="val 257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8C8715-1B4E-476E-8413-3AFC8AAF906C}">
      <dsp:nvSpPr>
        <dsp:cNvPr id="0" name=""/>
        <dsp:cNvSpPr/>
      </dsp:nvSpPr>
      <dsp:spPr>
        <a:xfrm rot="16200000">
          <a:off x="2372470" y="3486305"/>
          <a:ext cx="879170" cy="878942"/>
        </a:xfrm>
        <a:prstGeom prst="halfFrame">
          <a:avLst>
            <a:gd name="adj1" fmla="val 25770"/>
            <a:gd name="adj2" fmla="val 257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E54B23-2ED5-49D4-9CA3-2BACD354A3D9}">
      <dsp:nvSpPr>
        <dsp:cNvPr id="0" name=""/>
        <dsp:cNvSpPr/>
      </dsp:nvSpPr>
      <dsp:spPr>
        <a:xfrm rot="10800000">
          <a:off x="5824712" y="3486192"/>
          <a:ext cx="878942" cy="879170"/>
        </a:xfrm>
        <a:prstGeom prst="halfFrame">
          <a:avLst>
            <a:gd name="adj1" fmla="val 25770"/>
            <a:gd name="adj2" fmla="val 257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BB0D8-5CF3-454F-AABA-B94365658381}">
      <dsp:nvSpPr>
        <dsp:cNvPr id="0" name=""/>
        <dsp:cNvSpPr/>
      </dsp:nvSpPr>
      <dsp:spPr>
        <a:xfrm>
          <a:off x="3699163" y="182280"/>
          <a:ext cx="1684604" cy="147453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590E89-02C7-428A-97E8-A90E15AC6205}">
      <dsp:nvSpPr>
        <dsp:cNvPr id="0" name=""/>
        <dsp:cNvSpPr/>
      </dsp:nvSpPr>
      <dsp:spPr>
        <a:xfrm>
          <a:off x="2690758" y="1686159"/>
          <a:ext cx="3632027" cy="2424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Arial" panose="020B0604020202020204" pitchFamily="34" charset="0"/>
              <a:cs typeface="Arial" panose="020B0604020202020204" pitchFamily="34" charset="0"/>
            </a:rPr>
            <a:t>Feasibility Fund, University of Tartu (Estonia) </a:t>
          </a:r>
        </a:p>
        <a:p>
          <a:pPr lvl="0" algn="ctr" defTabSz="533400">
            <a:lnSpc>
              <a:spcPct val="90000"/>
            </a:lnSpc>
            <a:spcBef>
              <a:spcPct val="0"/>
            </a:spcBef>
            <a:spcAft>
              <a:spcPct val="35000"/>
            </a:spcAft>
          </a:pPr>
          <a:endParaRPr lang="en-US" sz="1200" kern="1200" dirty="0" smtClean="0"/>
        </a:p>
        <a:p>
          <a:pPr lvl="0" algn="ctr" defTabSz="533400">
            <a:lnSpc>
              <a:spcPct val="90000"/>
            </a:lnSpc>
            <a:spcBef>
              <a:spcPct val="0"/>
            </a:spcBef>
            <a:spcAft>
              <a:spcPct val="35000"/>
            </a:spcAft>
          </a:pPr>
          <a:r>
            <a:rPr lang="en-US" sz="1200" kern="1200" dirty="0" smtClean="0"/>
            <a:t>In order to strengthen the flow from basic research to market, </a:t>
          </a:r>
          <a:r>
            <a:rPr lang="en-US" sz="1200" kern="1200" dirty="0" err="1" smtClean="0"/>
            <a:t>PoC</a:t>
          </a:r>
          <a:r>
            <a:rPr lang="en-US" sz="1200" kern="1200" dirty="0" smtClean="0"/>
            <a:t> </a:t>
          </a:r>
          <a:r>
            <a:rPr lang="en-US" sz="1200" b="1" kern="1200" dirty="0" smtClean="0"/>
            <a:t>funding</a:t>
          </a:r>
          <a:r>
            <a:rPr lang="en-US" sz="1200" kern="1200" dirty="0" smtClean="0"/>
            <a:t> was first created in 2019 and within three years UT has provided the </a:t>
          </a:r>
          <a:r>
            <a:rPr lang="en-US" sz="1200" b="1" kern="1200" dirty="0" smtClean="0"/>
            <a:t>funding of 900 K </a:t>
          </a:r>
          <a:r>
            <a:rPr lang="en-US" sz="1200" kern="1200" dirty="0" smtClean="0"/>
            <a:t>for </a:t>
          </a:r>
          <a:r>
            <a:rPr lang="en-US" sz="1200" b="1" kern="1200" dirty="0" smtClean="0"/>
            <a:t>31 projects </a:t>
          </a:r>
          <a:r>
            <a:rPr lang="en-US" sz="1200" kern="1200" dirty="0" smtClean="0"/>
            <a:t>in the University of Tartu.</a:t>
          </a:r>
          <a:br>
            <a:rPr lang="en-US" sz="1200" kern="1200" dirty="0" smtClean="0"/>
          </a:br>
          <a:r>
            <a:rPr lang="en-US" sz="1200" b="1" kern="1200" dirty="0" smtClean="0"/>
            <a:t>About</a:t>
          </a:r>
          <a:r>
            <a:rPr lang="en-US" sz="1200" kern="1200" dirty="0" smtClean="0"/>
            <a:t> </a:t>
          </a:r>
          <a:r>
            <a:rPr lang="en-US" sz="1200" b="1" kern="1200" dirty="0" smtClean="0"/>
            <a:t>half of the researchers </a:t>
          </a:r>
          <a:r>
            <a:rPr lang="en-US" sz="1200" kern="1200" dirty="0" smtClean="0"/>
            <a:t>who apply for the spin-off program have received the </a:t>
          </a:r>
          <a:r>
            <a:rPr lang="en-US" sz="1200" b="1" kern="1200" dirty="0" err="1" smtClean="0"/>
            <a:t>PoC</a:t>
          </a:r>
          <a:r>
            <a:rPr lang="en-US" sz="1200" b="1" kern="1200" dirty="0" smtClean="0"/>
            <a:t> funding</a:t>
          </a:r>
          <a:r>
            <a:rPr lang="en-US" sz="1200" kern="1200" dirty="0" smtClean="0"/>
            <a:t>. This proves that the </a:t>
          </a:r>
          <a:r>
            <a:rPr lang="en-US" sz="1200" kern="1200" dirty="0" err="1" smtClean="0"/>
            <a:t>PoC</a:t>
          </a:r>
          <a:r>
            <a:rPr lang="en-US" sz="1200" kern="1200" dirty="0" smtClean="0"/>
            <a:t> together with the UT spin-off program is a </a:t>
          </a:r>
          <a:r>
            <a:rPr lang="en-US" sz="1200" b="1" kern="1200" dirty="0" smtClean="0"/>
            <a:t>successful approach for commercialization</a:t>
          </a:r>
          <a:r>
            <a:rPr lang="en-US" sz="1200" kern="1200" dirty="0" smtClean="0"/>
            <a:t> of science based ideas and technology.</a:t>
          </a:r>
          <a:r>
            <a:rPr lang="en-GB" sz="1200" kern="1200" dirty="0" smtClean="0">
              <a:solidFill>
                <a:schemeClr val="tx1"/>
              </a:solidFill>
              <a:effectLst/>
              <a:latin typeface="+mn-lt"/>
              <a:ea typeface="+mn-ea"/>
              <a:cs typeface="+mn-cs"/>
            </a:rPr>
            <a:t>.</a:t>
          </a:r>
          <a:endParaRPr lang="en-US" sz="1200" kern="1200" dirty="0"/>
        </a:p>
      </dsp:txBody>
      <dsp:txXfrm>
        <a:off x="2690758" y="1686159"/>
        <a:ext cx="3632027" cy="2424151"/>
      </dsp:txXfrm>
    </dsp:sp>
    <dsp:sp modelId="{35A24EE1-4F12-4E53-90F5-C7701C34C42F}">
      <dsp:nvSpPr>
        <dsp:cNvPr id="0" name=""/>
        <dsp:cNvSpPr/>
      </dsp:nvSpPr>
      <dsp:spPr>
        <a:xfrm>
          <a:off x="2353965" y="1445309"/>
          <a:ext cx="878942" cy="879170"/>
        </a:xfrm>
        <a:prstGeom prst="halfFrame">
          <a:avLst>
            <a:gd name="adj1" fmla="val 25770"/>
            <a:gd name="adj2" fmla="val 257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F28116-86F7-420C-9CF0-55D062D1D6F8}">
      <dsp:nvSpPr>
        <dsp:cNvPr id="0" name=""/>
        <dsp:cNvSpPr/>
      </dsp:nvSpPr>
      <dsp:spPr>
        <a:xfrm rot="5400000">
          <a:off x="5805979" y="1445422"/>
          <a:ext cx="879170" cy="878942"/>
        </a:xfrm>
        <a:prstGeom prst="halfFrame">
          <a:avLst>
            <a:gd name="adj1" fmla="val 25770"/>
            <a:gd name="adj2" fmla="val 257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8C8715-1B4E-476E-8413-3AFC8AAF906C}">
      <dsp:nvSpPr>
        <dsp:cNvPr id="0" name=""/>
        <dsp:cNvSpPr/>
      </dsp:nvSpPr>
      <dsp:spPr>
        <a:xfrm rot="16200000">
          <a:off x="2353851" y="3472545"/>
          <a:ext cx="879170" cy="878942"/>
        </a:xfrm>
        <a:prstGeom prst="halfFrame">
          <a:avLst>
            <a:gd name="adj1" fmla="val 25770"/>
            <a:gd name="adj2" fmla="val 257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E54B23-2ED5-49D4-9CA3-2BACD354A3D9}">
      <dsp:nvSpPr>
        <dsp:cNvPr id="0" name=""/>
        <dsp:cNvSpPr/>
      </dsp:nvSpPr>
      <dsp:spPr>
        <a:xfrm rot="10800000">
          <a:off x="5806093" y="3472432"/>
          <a:ext cx="878942" cy="879170"/>
        </a:xfrm>
        <a:prstGeom prst="halfFrame">
          <a:avLst>
            <a:gd name="adj1" fmla="val 25770"/>
            <a:gd name="adj2" fmla="val 257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7E4A32-8595-43A1-B3A9-1974139AD7BD}">
      <dsp:nvSpPr>
        <dsp:cNvPr id="0" name=""/>
        <dsp:cNvSpPr/>
      </dsp:nvSpPr>
      <dsp:spPr>
        <a:xfrm>
          <a:off x="3440925" y="2131"/>
          <a:ext cx="3633748" cy="250365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954AFB-4F59-42D8-955C-03D383080402}">
      <dsp:nvSpPr>
        <dsp:cNvPr id="0" name=""/>
        <dsp:cNvSpPr/>
      </dsp:nvSpPr>
      <dsp:spPr>
        <a:xfrm>
          <a:off x="3440925" y="2505784"/>
          <a:ext cx="3633748" cy="1348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r>
            <a:rPr lang="fr-CH" sz="2800" kern="1200" dirty="0" err="1" smtClean="0">
              <a:solidFill>
                <a:schemeClr val="tx1"/>
              </a:solidFill>
              <a:latin typeface="Arial Rounded MT Bold" panose="020F0704030504030204" pitchFamily="34" charset="77"/>
            </a:rPr>
            <a:t>Career</a:t>
          </a:r>
          <a:r>
            <a:rPr lang="fr-CH" sz="2800" kern="1200" dirty="0" smtClean="0">
              <a:solidFill>
                <a:schemeClr val="tx1"/>
              </a:solidFill>
              <a:latin typeface="Arial Rounded MT Bold" panose="020F0704030504030204" pitchFamily="34" charset="77"/>
            </a:rPr>
            <a:t> </a:t>
          </a:r>
          <a:r>
            <a:rPr lang="fr-CH" sz="2800" kern="1200" dirty="0" err="1" smtClean="0">
              <a:solidFill>
                <a:schemeClr val="tx1"/>
              </a:solidFill>
              <a:latin typeface="Arial Rounded MT Bold" panose="020F0704030504030204" pitchFamily="34" charset="77"/>
            </a:rPr>
            <a:t>Advancement</a:t>
          </a:r>
          <a:r>
            <a:rPr lang="fr-CH" sz="2800" kern="1200" dirty="0" smtClean="0">
              <a:solidFill>
                <a:schemeClr val="tx1"/>
              </a:solidFill>
              <a:latin typeface="Arial Rounded MT Bold" panose="020F0704030504030204" pitchFamily="34" charset="77"/>
            </a:rPr>
            <a:t> </a:t>
          </a:r>
          <a:r>
            <a:rPr lang="fr-CH" sz="2800" kern="1200" dirty="0" err="1" smtClean="0">
              <a:solidFill>
                <a:schemeClr val="tx1"/>
              </a:solidFill>
              <a:latin typeface="Arial Rounded MT Bold" panose="020F0704030504030204" pitchFamily="34" charset="77"/>
            </a:rPr>
            <a:t>Incentives</a:t>
          </a:r>
          <a:endParaRPr lang="en-US" sz="2800" kern="1200" dirty="0">
            <a:solidFill>
              <a:schemeClr val="tx1"/>
            </a:solidFill>
          </a:endParaRPr>
        </a:p>
      </dsp:txBody>
      <dsp:txXfrm>
        <a:off x="3440925" y="2505784"/>
        <a:ext cx="3633748" cy="13481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6ADC5E-3CBD-4A11-84F9-3919094E678D}">
      <dsp:nvSpPr>
        <dsp:cNvPr id="0" name=""/>
        <dsp:cNvSpPr/>
      </dsp:nvSpPr>
      <dsp:spPr>
        <a:xfrm>
          <a:off x="122847" y="1719"/>
          <a:ext cx="2038799" cy="101939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tx1"/>
              </a:solidFill>
            </a:rPr>
            <a:t>Brazil Law </a:t>
          </a:r>
          <a:r>
            <a:rPr lang="en-US" sz="1800" i="0" kern="1200" dirty="0" smtClean="0">
              <a:solidFill>
                <a:schemeClr val="tx1"/>
              </a:solidFill>
            </a:rPr>
            <a:t>[Innovation Act]</a:t>
          </a:r>
          <a:endParaRPr lang="en-US" sz="1800" kern="1200" dirty="0">
            <a:solidFill>
              <a:schemeClr val="tx1"/>
            </a:solidFill>
          </a:endParaRPr>
        </a:p>
      </dsp:txBody>
      <dsp:txXfrm>
        <a:off x="152704" y="31576"/>
        <a:ext cx="1979085" cy="959685"/>
      </dsp:txXfrm>
    </dsp:sp>
    <dsp:sp modelId="{02BD31B0-D8B0-4656-83A5-821D2D49183B}">
      <dsp:nvSpPr>
        <dsp:cNvPr id="0" name=""/>
        <dsp:cNvSpPr/>
      </dsp:nvSpPr>
      <dsp:spPr>
        <a:xfrm>
          <a:off x="326727" y="1021119"/>
          <a:ext cx="203879" cy="1164363"/>
        </a:xfrm>
        <a:custGeom>
          <a:avLst/>
          <a:gdLst/>
          <a:ahLst/>
          <a:cxnLst/>
          <a:rect l="0" t="0" r="0" b="0"/>
          <a:pathLst>
            <a:path>
              <a:moveTo>
                <a:pt x="0" y="0"/>
              </a:moveTo>
              <a:lnTo>
                <a:pt x="0" y="1164363"/>
              </a:lnTo>
              <a:lnTo>
                <a:pt x="203879" y="116436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2482DE-EF58-413B-A254-A386CD6F66E8}">
      <dsp:nvSpPr>
        <dsp:cNvPr id="0" name=""/>
        <dsp:cNvSpPr/>
      </dsp:nvSpPr>
      <dsp:spPr>
        <a:xfrm>
          <a:off x="530607" y="1275968"/>
          <a:ext cx="1899720" cy="181902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i="0" kern="1200" dirty="0" smtClean="0"/>
            <a:t>”</a:t>
          </a:r>
          <a:r>
            <a:rPr lang="en-US" sz="1600" b="1" i="0" kern="1200" dirty="0" smtClean="0"/>
            <a:t>Creator</a:t>
          </a:r>
          <a:r>
            <a:rPr lang="en-US" sz="1600" i="0" kern="1200" dirty="0" smtClean="0"/>
            <a:t> is ensured </a:t>
          </a:r>
          <a:r>
            <a:rPr lang="en-US" sz="1600" b="1" i="0" kern="1200" dirty="0" smtClean="0"/>
            <a:t>min 5%</a:t>
          </a:r>
          <a:r>
            <a:rPr lang="en-US" sz="1600" i="0" kern="1200" dirty="0" smtClean="0"/>
            <a:t> and </a:t>
          </a:r>
          <a:r>
            <a:rPr lang="en-US" sz="1600" b="1" i="0" kern="1200" dirty="0" smtClean="0"/>
            <a:t>max 1/3</a:t>
          </a:r>
          <a:r>
            <a:rPr lang="en-US" sz="1600" i="0" kern="1200" dirty="0" smtClean="0"/>
            <a:t> of the income earned by institution resulting from TT and licensing”</a:t>
          </a:r>
          <a:endParaRPr lang="en-US" sz="1600" i="0" kern="1200" dirty="0"/>
        </a:p>
      </dsp:txBody>
      <dsp:txXfrm>
        <a:off x="583884" y="1329245"/>
        <a:ext cx="1793166" cy="1712472"/>
      </dsp:txXfrm>
    </dsp:sp>
    <dsp:sp modelId="{1C7DC8E1-D005-4034-9F50-63B39D48FB41}">
      <dsp:nvSpPr>
        <dsp:cNvPr id="0" name=""/>
        <dsp:cNvSpPr/>
      </dsp:nvSpPr>
      <dsp:spPr>
        <a:xfrm>
          <a:off x="2671347" y="1719"/>
          <a:ext cx="2038799" cy="101939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100000"/>
            </a:lnSpc>
            <a:spcBef>
              <a:spcPct val="0"/>
            </a:spcBef>
            <a:spcAft>
              <a:spcPts val="0"/>
            </a:spcAft>
          </a:pPr>
          <a:r>
            <a:rPr lang="en-US" sz="3200" b="1" kern="1200" dirty="0" smtClean="0">
              <a:solidFill>
                <a:schemeClr val="tx1"/>
              </a:solidFill>
            </a:rPr>
            <a:t>USA Law </a:t>
          </a:r>
        </a:p>
        <a:p>
          <a:pPr lvl="0" algn="ctr" defTabSz="1422400">
            <a:lnSpc>
              <a:spcPct val="90000"/>
            </a:lnSpc>
            <a:spcBef>
              <a:spcPct val="0"/>
            </a:spcBef>
            <a:spcAft>
              <a:spcPct val="35000"/>
            </a:spcAft>
          </a:pPr>
          <a:r>
            <a:rPr lang="en-US" sz="1800" kern="1200" dirty="0" smtClean="0">
              <a:solidFill>
                <a:schemeClr val="tx1"/>
              </a:solidFill>
            </a:rPr>
            <a:t>[Bayh Dole Act]</a:t>
          </a:r>
          <a:r>
            <a:rPr lang="en-US" altLang="en-US" sz="1800" kern="1200" dirty="0" smtClean="0">
              <a:solidFill>
                <a:schemeClr val="tx1"/>
              </a:solidFill>
            </a:rPr>
            <a:t> </a:t>
          </a:r>
          <a:endParaRPr lang="en-US" sz="1800" kern="1200" dirty="0">
            <a:solidFill>
              <a:schemeClr val="tx1"/>
            </a:solidFill>
          </a:endParaRPr>
        </a:p>
      </dsp:txBody>
      <dsp:txXfrm>
        <a:off x="2701204" y="31576"/>
        <a:ext cx="1979085" cy="959685"/>
      </dsp:txXfrm>
    </dsp:sp>
    <dsp:sp modelId="{5498F862-ED2D-4DE0-A4DA-830413843842}">
      <dsp:nvSpPr>
        <dsp:cNvPr id="0" name=""/>
        <dsp:cNvSpPr/>
      </dsp:nvSpPr>
      <dsp:spPr>
        <a:xfrm>
          <a:off x="2875226" y="1021119"/>
          <a:ext cx="203879" cy="1737413"/>
        </a:xfrm>
        <a:custGeom>
          <a:avLst/>
          <a:gdLst/>
          <a:ahLst/>
          <a:cxnLst/>
          <a:rect l="0" t="0" r="0" b="0"/>
          <a:pathLst>
            <a:path>
              <a:moveTo>
                <a:pt x="0" y="0"/>
              </a:moveTo>
              <a:lnTo>
                <a:pt x="0" y="1737413"/>
              </a:lnTo>
              <a:lnTo>
                <a:pt x="203879" y="173741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3A74B5-AB9B-4DF1-8ED0-195D92267E0F}">
      <dsp:nvSpPr>
        <dsp:cNvPr id="0" name=""/>
        <dsp:cNvSpPr/>
      </dsp:nvSpPr>
      <dsp:spPr>
        <a:xfrm>
          <a:off x="3079106" y="1275968"/>
          <a:ext cx="2324850" cy="296512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t" anchorCtr="0">
          <a:noAutofit/>
        </a:bodyPr>
        <a:lstStyle/>
        <a:p>
          <a:pPr lvl="0" algn="l" defTabSz="711200">
            <a:lnSpc>
              <a:spcPct val="90000"/>
            </a:lnSpc>
            <a:spcBef>
              <a:spcPct val="0"/>
            </a:spcBef>
            <a:spcAft>
              <a:spcPct val="35000"/>
            </a:spcAft>
          </a:pPr>
          <a:r>
            <a:rPr lang="en-US" altLang="en-US" sz="1600" b="1" kern="1200" dirty="0" smtClean="0"/>
            <a:t>Inventors</a:t>
          </a:r>
          <a:r>
            <a:rPr lang="en-US" altLang="en-US" sz="1600" kern="1200" dirty="0" smtClean="0"/>
            <a:t> must share</a:t>
          </a:r>
          <a:endParaRPr lang="en-US" sz="1600" kern="1200" dirty="0"/>
        </a:p>
        <a:p>
          <a:pPr marL="171450" lvl="1" indent="-171450" algn="l" defTabSz="711200">
            <a:lnSpc>
              <a:spcPct val="90000"/>
            </a:lnSpc>
            <a:spcBef>
              <a:spcPct val="0"/>
            </a:spcBef>
            <a:spcAft>
              <a:spcPct val="15000"/>
            </a:spcAft>
            <a:buChar char="••"/>
          </a:pPr>
          <a:r>
            <a:rPr lang="en-US" altLang="en-US" sz="1600" kern="1200" dirty="0" smtClean="0"/>
            <a:t>No guidance on how much to share</a:t>
          </a:r>
          <a:endParaRPr lang="en-US" altLang="en-US" sz="1600" kern="1200" dirty="0"/>
        </a:p>
        <a:p>
          <a:pPr marL="171450" lvl="1" indent="-171450" algn="l" defTabSz="711200">
            <a:lnSpc>
              <a:spcPct val="90000"/>
            </a:lnSpc>
            <a:spcBef>
              <a:spcPct val="0"/>
            </a:spcBef>
            <a:spcAft>
              <a:spcPct val="15000"/>
            </a:spcAft>
            <a:buChar char="••"/>
          </a:pPr>
          <a:r>
            <a:rPr lang="en-US" altLang="en-US" sz="1600" kern="1200" dirty="0" smtClean="0"/>
            <a:t>Each institution develops its own policy</a:t>
          </a:r>
          <a:endParaRPr lang="en-US" altLang="en-US" sz="1600" kern="1200" dirty="0"/>
        </a:p>
        <a:p>
          <a:pPr marL="171450" lvl="1" indent="-171450" algn="l" defTabSz="711200">
            <a:lnSpc>
              <a:spcPct val="90000"/>
            </a:lnSpc>
            <a:spcBef>
              <a:spcPct val="0"/>
            </a:spcBef>
            <a:spcAft>
              <a:spcPct val="15000"/>
            </a:spcAft>
            <a:buChar char="••"/>
          </a:pPr>
          <a:r>
            <a:rPr lang="en-US" altLang="en-US" sz="1600" kern="1200" dirty="0" smtClean="0"/>
            <a:t>Balance must be used for education and research</a:t>
          </a:r>
          <a:endParaRPr lang="en-US" sz="1600" kern="1200" dirty="0"/>
        </a:p>
      </dsp:txBody>
      <dsp:txXfrm>
        <a:off x="3147199" y="1344061"/>
        <a:ext cx="2188664" cy="2828941"/>
      </dsp:txXfrm>
    </dsp:sp>
    <dsp:sp modelId="{D8DA96B7-E4D3-41D3-9140-DD8951C25861}">
      <dsp:nvSpPr>
        <dsp:cNvPr id="0" name=""/>
        <dsp:cNvSpPr/>
      </dsp:nvSpPr>
      <dsp:spPr>
        <a:xfrm>
          <a:off x="5505897" y="1719"/>
          <a:ext cx="2038799" cy="101939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b="1" kern="1200" dirty="0" smtClean="0">
              <a:solidFill>
                <a:schemeClr val="bg1"/>
              </a:solidFill>
            </a:rPr>
            <a:t>ZAF Law </a:t>
          </a:r>
          <a:r>
            <a:rPr lang="en-US" sz="1800" b="0" kern="1200" dirty="0" smtClean="0">
              <a:solidFill>
                <a:schemeClr val="bg1"/>
              </a:solidFill>
            </a:rPr>
            <a:t>[Innovation Act]</a:t>
          </a:r>
          <a:endParaRPr lang="en-US" sz="1800" b="0" kern="1200" dirty="0">
            <a:solidFill>
              <a:schemeClr val="bg1"/>
            </a:solidFill>
          </a:endParaRPr>
        </a:p>
      </dsp:txBody>
      <dsp:txXfrm>
        <a:off x="5535754" y="31576"/>
        <a:ext cx="1979085" cy="959685"/>
      </dsp:txXfrm>
    </dsp:sp>
    <dsp:sp modelId="{2D47F97B-EC2F-4BF1-9A1F-79EA295082D0}">
      <dsp:nvSpPr>
        <dsp:cNvPr id="0" name=""/>
        <dsp:cNvSpPr/>
      </dsp:nvSpPr>
      <dsp:spPr>
        <a:xfrm>
          <a:off x="5709777" y="1021119"/>
          <a:ext cx="203879" cy="835056"/>
        </a:xfrm>
        <a:custGeom>
          <a:avLst/>
          <a:gdLst/>
          <a:ahLst/>
          <a:cxnLst/>
          <a:rect l="0" t="0" r="0" b="0"/>
          <a:pathLst>
            <a:path>
              <a:moveTo>
                <a:pt x="0" y="0"/>
              </a:moveTo>
              <a:lnTo>
                <a:pt x="0" y="835056"/>
              </a:lnTo>
              <a:lnTo>
                <a:pt x="203879" y="83505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996725-0703-497A-81CD-C75A4CB76F32}">
      <dsp:nvSpPr>
        <dsp:cNvPr id="0" name=""/>
        <dsp:cNvSpPr/>
      </dsp:nvSpPr>
      <dsp:spPr>
        <a:xfrm>
          <a:off x="5913657" y="1275968"/>
          <a:ext cx="1922783" cy="116041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First million rand of revenues: </a:t>
          </a:r>
          <a:r>
            <a:rPr lang="en-US" sz="1600" b="1" kern="1200" dirty="0" smtClean="0">
              <a:solidFill>
                <a:schemeClr val="tx1"/>
              </a:solidFill>
            </a:rPr>
            <a:t>min 20% </a:t>
          </a:r>
          <a:r>
            <a:rPr lang="en-US" sz="1600" kern="1200" dirty="0" smtClean="0">
              <a:solidFill>
                <a:schemeClr val="tx1"/>
              </a:solidFill>
            </a:rPr>
            <a:t>of </a:t>
          </a:r>
          <a:r>
            <a:rPr lang="en-US" sz="1600" b="1" kern="1200" dirty="0" smtClean="0">
              <a:solidFill>
                <a:schemeClr val="tx1"/>
              </a:solidFill>
            </a:rPr>
            <a:t>gross</a:t>
          </a:r>
          <a:r>
            <a:rPr lang="en-US" sz="1600" kern="1200" dirty="0" smtClean="0">
              <a:solidFill>
                <a:schemeClr val="tx1"/>
              </a:solidFill>
            </a:rPr>
            <a:t> revenues accruing to the </a:t>
          </a:r>
          <a:r>
            <a:rPr lang="en-US" sz="1600" b="1" kern="1200" dirty="0" smtClean="0">
              <a:solidFill>
                <a:schemeClr val="tx1"/>
              </a:solidFill>
            </a:rPr>
            <a:t>institution</a:t>
          </a:r>
          <a:endParaRPr lang="en-US" sz="1600" kern="1200" dirty="0">
            <a:solidFill>
              <a:schemeClr val="tx1"/>
            </a:solidFill>
          </a:endParaRPr>
        </a:p>
      </dsp:txBody>
      <dsp:txXfrm>
        <a:off x="5947644" y="1309955"/>
        <a:ext cx="1854809" cy="1092439"/>
      </dsp:txXfrm>
    </dsp:sp>
    <dsp:sp modelId="{D7C0885E-4116-43CC-9548-71924DAE63BF}">
      <dsp:nvSpPr>
        <dsp:cNvPr id="0" name=""/>
        <dsp:cNvSpPr/>
      </dsp:nvSpPr>
      <dsp:spPr>
        <a:xfrm>
          <a:off x="5709777" y="1021119"/>
          <a:ext cx="203879" cy="2353442"/>
        </a:xfrm>
        <a:custGeom>
          <a:avLst/>
          <a:gdLst/>
          <a:ahLst/>
          <a:cxnLst/>
          <a:rect l="0" t="0" r="0" b="0"/>
          <a:pathLst>
            <a:path>
              <a:moveTo>
                <a:pt x="0" y="0"/>
              </a:moveTo>
              <a:lnTo>
                <a:pt x="0" y="2353442"/>
              </a:lnTo>
              <a:lnTo>
                <a:pt x="203879" y="235344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0EA573-5172-4A92-A50F-EFBC595ACFF6}">
      <dsp:nvSpPr>
        <dsp:cNvPr id="0" name=""/>
        <dsp:cNvSpPr/>
      </dsp:nvSpPr>
      <dsp:spPr>
        <a:xfrm>
          <a:off x="5913657" y="2691232"/>
          <a:ext cx="1995886" cy="136665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1"/>
              </a:solidFill>
            </a:rPr>
            <a:t>Thereafter, </a:t>
          </a:r>
          <a:r>
            <a:rPr lang="en-US" sz="1600" b="1" kern="1200" dirty="0" smtClean="0">
              <a:solidFill>
                <a:schemeClr val="tx1"/>
              </a:solidFill>
            </a:rPr>
            <a:t>min 30 % </a:t>
          </a:r>
          <a:r>
            <a:rPr lang="en-US" sz="1600" kern="1200" dirty="0" smtClean="0">
              <a:solidFill>
                <a:schemeClr val="tx1"/>
              </a:solidFill>
            </a:rPr>
            <a:t>of </a:t>
          </a:r>
          <a:r>
            <a:rPr lang="en-US" sz="1600" b="1" kern="1200" dirty="0" smtClean="0">
              <a:solidFill>
                <a:schemeClr val="tx1"/>
              </a:solidFill>
            </a:rPr>
            <a:t>net revenues</a:t>
          </a:r>
          <a:r>
            <a:rPr lang="en-US" sz="1600" kern="1200" dirty="0" smtClean="0">
              <a:solidFill>
                <a:schemeClr val="tx1"/>
              </a:solidFill>
            </a:rPr>
            <a:t> accruing to the </a:t>
          </a:r>
          <a:r>
            <a:rPr lang="en-US" sz="1600" b="1" kern="1200" dirty="0" smtClean="0">
              <a:solidFill>
                <a:schemeClr val="tx1"/>
              </a:solidFill>
            </a:rPr>
            <a:t>institution</a:t>
          </a:r>
          <a:endParaRPr lang="en-US" sz="1600" b="1" kern="1200" dirty="0">
            <a:solidFill>
              <a:schemeClr val="tx1"/>
            </a:solidFill>
          </a:endParaRPr>
        </a:p>
      </dsp:txBody>
      <dsp:txXfrm>
        <a:off x="5953685" y="2731260"/>
        <a:ext cx="1915830" cy="1286602"/>
      </dsp:txXfrm>
    </dsp:sp>
    <dsp:sp modelId="{7184ED16-E628-4F74-A0BC-AEC03CE9CB7B}">
      <dsp:nvSpPr>
        <dsp:cNvPr id="0" name=""/>
        <dsp:cNvSpPr/>
      </dsp:nvSpPr>
      <dsp:spPr>
        <a:xfrm>
          <a:off x="8054396" y="1719"/>
          <a:ext cx="2038799" cy="101939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bg1"/>
              </a:solidFill>
            </a:rPr>
            <a:t>Serbia Law</a:t>
          </a:r>
          <a:endParaRPr lang="en-US" sz="3200" kern="1200" dirty="0">
            <a:solidFill>
              <a:schemeClr val="bg1"/>
            </a:solidFill>
          </a:endParaRPr>
        </a:p>
      </dsp:txBody>
      <dsp:txXfrm>
        <a:off x="8084253" y="31576"/>
        <a:ext cx="1979085" cy="959685"/>
      </dsp:txXfrm>
    </dsp:sp>
    <dsp:sp modelId="{8B428858-4087-4FA6-BC7B-5E264467FB40}">
      <dsp:nvSpPr>
        <dsp:cNvPr id="0" name=""/>
        <dsp:cNvSpPr/>
      </dsp:nvSpPr>
      <dsp:spPr>
        <a:xfrm>
          <a:off x="8258276" y="1021119"/>
          <a:ext cx="203879" cy="935579"/>
        </a:xfrm>
        <a:custGeom>
          <a:avLst/>
          <a:gdLst/>
          <a:ahLst/>
          <a:cxnLst/>
          <a:rect l="0" t="0" r="0" b="0"/>
          <a:pathLst>
            <a:path>
              <a:moveTo>
                <a:pt x="0" y="0"/>
              </a:moveTo>
              <a:lnTo>
                <a:pt x="0" y="935579"/>
              </a:lnTo>
              <a:lnTo>
                <a:pt x="203879" y="93557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1ED86A-C8BB-4DF6-BCEC-0A9671AA1196}">
      <dsp:nvSpPr>
        <dsp:cNvPr id="0" name=""/>
        <dsp:cNvSpPr/>
      </dsp:nvSpPr>
      <dsp:spPr>
        <a:xfrm>
          <a:off x="8462156" y="1275968"/>
          <a:ext cx="1724775" cy="1361459"/>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b="1" kern="1200" dirty="0" smtClean="0"/>
            <a:t>Inventors</a:t>
          </a:r>
          <a:r>
            <a:rPr lang="en-US" sz="1600" kern="1200" dirty="0" smtClean="0"/>
            <a:t> must receive </a:t>
          </a:r>
          <a:r>
            <a:rPr lang="en-US" sz="1600" b="1" kern="1200" dirty="0" smtClean="0"/>
            <a:t>min 50% </a:t>
          </a:r>
          <a:r>
            <a:rPr lang="en-US" sz="1600" kern="1200" dirty="0" smtClean="0"/>
            <a:t>of the profit from commercialization of IPRs</a:t>
          </a:r>
          <a:endParaRPr lang="en-US" sz="1600" kern="1200" dirty="0"/>
        </a:p>
      </dsp:txBody>
      <dsp:txXfrm>
        <a:off x="8502032" y="1315844"/>
        <a:ext cx="1645023" cy="128170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AA2BF3-7A90-426D-9119-9FC5AC738CD8}" type="datetimeFigureOut">
              <a:rPr lang="en-US" smtClean="0"/>
              <a:t>3/14/2023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F9FC79-0FBB-4246-9C86-74EC8CA792EB}" type="slidenum">
              <a:rPr lang="en-US" smtClean="0"/>
              <a:t>‹#›</a:t>
            </a:fld>
            <a:endParaRPr lang="en-US"/>
          </a:p>
        </p:txBody>
      </p:sp>
    </p:spTree>
    <p:extLst>
      <p:ext uri="{BB962C8B-B14F-4D97-AF65-F5344CB8AC3E}">
        <p14:creationId xmlns:p14="http://schemas.microsoft.com/office/powerpoint/2010/main" val="40326057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A8B39-C107-4863-B494-131E32B521CA}" type="datetimeFigureOut">
              <a:rPr lang="en-US" smtClean="0"/>
              <a:t>3/14/2023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E489A0-61C4-4FC9-8D19-D0023E80A745}" type="slidenum">
              <a:rPr lang="en-US" smtClean="0"/>
              <a:t>‹#›</a:t>
            </a:fld>
            <a:endParaRPr lang="en-US"/>
          </a:p>
        </p:txBody>
      </p:sp>
    </p:spTree>
    <p:extLst>
      <p:ext uri="{BB962C8B-B14F-4D97-AF65-F5344CB8AC3E}">
        <p14:creationId xmlns:p14="http://schemas.microsoft.com/office/powerpoint/2010/main" val="2792044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sz="1100" b="0" i="0" kern="1200" dirty="0" err="1" smtClean="0">
                <a:solidFill>
                  <a:schemeClr val="tx1"/>
                </a:solidFill>
                <a:effectLst/>
                <a:latin typeface="Arial" panose="020B0604020202020204" pitchFamily="34" charset="0"/>
                <a:ea typeface="+mn-ea"/>
                <a:cs typeface="Arial" panose="020B0604020202020204" pitchFamily="34" charset="0"/>
              </a:rPr>
              <a:t>Thank</a:t>
            </a:r>
            <a:r>
              <a:rPr lang="fr-CH" sz="1100" b="0" i="0" kern="1200" dirty="0" smtClean="0">
                <a:solidFill>
                  <a:schemeClr val="tx1"/>
                </a:solidFill>
                <a:effectLst/>
                <a:latin typeface="Arial" panose="020B0604020202020204" pitchFamily="34" charset="0"/>
                <a:ea typeface="+mn-ea"/>
                <a:cs typeface="Arial" panose="020B0604020202020204" pitchFamily="34" charset="0"/>
              </a:rPr>
              <a:t> </a:t>
            </a:r>
            <a:r>
              <a:rPr lang="fr-CH" sz="1100" b="0" i="0" kern="1200" dirty="0" err="1" smtClean="0">
                <a:solidFill>
                  <a:schemeClr val="tx1"/>
                </a:solidFill>
                <a:effectLst/>
                <a:latin typeface="Arial" panose="020B0604020202020204" pitchFamily="34" charset="0"/>
                <a:ea typeface="+mn-ea"/>
                <a:cs typeface="Arial" panose="020B0604020202020204" pitchFamily="34" charset="0"/>
              </a:rPr>
              <a:t>you</a:t>
            </a:r>
            <a:r>
              <a:rPr lang="fr-CH" sz="1100" b="0" i="0" kern="1200" dirty="0" smtClean="0">
                <a:solidFill>
                  <a:schemeClr val="tx1"/>
                </a:solidFill>
                <a:effectLst/>
                <a:latin typeface="Arial" panose="020B0604020202020204" pitchFamily="34" charset="0"/>
                <a:ea typeface="+mn-ea"/>
                <a:cs typeface="Arial" panose="020B0604020202020204" pitchFamily="34" charset="0"/>
              </a:rPr>
              <a:t> Olga, Andrea and Claudia for </a:t>
            </a:r>
            <a:r>
              <a:rPr lang="fr-CH" sz="1100" b="0" i="0" kern="1200" dirty="0" err="1" smtClean="0">
                <a:solidFill>
                  <a:schemeClr val="tx1"/>
                </a:solidFill>
                <a:effectLst/>
                <a:latin typeface="Arial" panose="020B0604020202020204" pitchFamily="34" charset="0"/>
                <a:ea typeface="+mn-ea"/>
                <a:cs typeface="Arial" panose="020B0604020202020204" pitchFamily="34" charset="0"/>
              </a:rPr>
              <a:t>this</a:t>
            </a:r>
            <a:r>
              <a:rPr lang="fr-CH" sz="1100" b="0" i="0" kern="1200" dirty="0" smtClean="0">
                <a:solidFill>
                  <a:schemeClr val="tx1"/>
                </a:solidFill>
                <a:effectLst/>
                <a:latin typeface="Arial" panose="020B0604020202020204" pitchFamily="34" charset="0"/>
                <a:ea typeface="+mn-ea"/>
                <a:cs typeface="Arial" panose="020B0604020202020204" pitchFamily="34" charset="0"/>
              </a:rPr>
              <a:t> introduction and</a:t>
            </a:r>
            <a:r>
              <a:rPr lang="fr-CH" sz="1100" b="0" i="0" kern="1200" baseline="0" dirty="0" smtClean="0">
                <a:solidFill>
                  <a:schemeClr val="tx1"/>
                </a:solidFill>
                <a:effectLst/>
                <a:latin typeface="Arial" panose="020B0604020202020204" pitchFamily="34" charset="0"/>
                <a:ea typeface="+mn-ea"/>
                <a:cs typeface="Arial" panose="020B0604020202020204" pitchFamily="34" charset="0"/>
              </a:rPr>
              <a:t> </a:t>
            </a:r>
            <a:r>
              <a:rPr lang="fr-CH" sz="1100" b="0" i="0" kern="1200" baseline="0" dirty="0" err="1" smtClean="0">
                <a:solidFill>
                  <a:schemeClr val="tx1"/>
                </a:solidFill>
                <a:effectLst/>
                <a:latin typeface="Arial" panose="020B0604020202020204" pitchFamily="34" charset="0"/>
                <a:ea typeface="+mn-ea"/>
                <a:cs typeface="Arial" panose="020B0604020202020204" pitchFamily="34" charset="0"/>
              </a:rPr>
              <a:t>also</a:t>
            </a:r>
            <a:r>
              <a:rPr lang="fr-CH" sz="1100" b="0" i="0" kern="1200" baseline="0" dirty="0" smtClean="0">
                <a:solidFill>
                  <a:schemeClr val="tx1"/>
                </a:solidFill>
                <a:effectLst/>
                <a:latin typeface="Arial" panose="020B0604020202020204" pitchFamily="34" charset="0"/>
                <a:ea typeface="+mn-ea"/>
                <a:cs typeface="Arial" panose="020B0604020202020204" pitchFamily="34" charset="0"/>
              </a:rPr>
              <a:t> for </a:t>
            </a:r>
            <a:r>
              <a:rPr lang="fr-CH" sz="1100" b="0" i="0" kern="1200" baseline="0" dirty="0" err="1" smtClean="0">
                <a:solidFill>
                  <a:schemeClr val="tx1"/>
                </a:solidFill>
                <a:effectLst/>
                <a:latin typeface="Arial" panose="020B0604020202020204" pitchFamily="34" charset="0"/>
                <a:ea typeface="+mn-ea"/>
                <a:cs typeface="Arial" panose="020B0604020202020204" pitchFamily="34" charset="0"/>
              </a:rPr>
              <a:t>your</a:t>
            </a:r>
            <a:r>
              <a:rPr lang="fr-CH" sz="1100" b="0" i="0" kern="1200" baseline="0" dirty="0" smtClean="0">
                <a:solidFill>
                  <a:schemeClr val="tx1"/>
                </a:solidFill>
                <a:effectLst/>
                <a:latin typeface="Arial" panose="020B0604020202020204" pitchFamily="34" charset="0"/>
                <a:ea typeface="+mn-ea"/>
                <a:cs typeface="Arial" panose="020B0604020202020204" pitchFamily="34" charset="0"/>
              </a:rPr>
              <a:t> </a:t>
            </a:r>
            <a:r>
              <a:rPr lang="fr-CH" sz="1100" b="0" i="0" kern="1200" baseline="0" dirty="0" err="1" smtClean="0">
                <a:solidFill>
                  <a:schemeClr val="tx1"/>
                </a:solidFill>
                <a:effectLst/>
                <a:latin typeface="Arial" panose="020B0604020202020204" pitchFamily="34" charset="0"/>
                <a:ea typeface="+mn-ea"/>
                <a:cs typeface="Arial" panose="020B0604020202020204" pitchFamily="34" charset="0"/>
              </a:rPr>
              <a:t>valuable</a:t>
            </a:r>
            <a:r>
              <a:rPr lang="fr-CH" sz="1100" b="0" i="0" kern="1200" baseline="0" dirty="0" smtClean="0">
                <a:solidFill>
                  <a:schemeClr val="tx1"/>
                </a:solidFill>
                <a:effectLst/>
                <a:latin typeface="Arial" panose="020B0604020202020204" pitchFamily="34" charset="0"/>
                <a:ea typeface="+mn-ea"/>
                <a:cs typeface="Arial" panose="020B0604020202020204" pitchFamily="34" charset="0"/>
              </a:rPr>
              <a:t> contributions to the Survey and the Guide.  It </a:t>
            </a:r>
            <a:r>
              <a:rPr lang="fr-CH" sz="1100" b="0" i="0" kern="1200" baseline="0" dirty="0" err="1" smtClean="0">
                <a:solidFill>
                  <a:schemeClr val="tx1"/>
                </a:solidFill>
                <a:effectLst/>
                <a:latin typeface="Arial" panose="020B0604020202020204" pitchFamily="34" charset="0"/>
                <a:ea typeface="+mn-ea"/>
                <a:cs typeface="Arial" panose="020B0604020202020204" pitchFamily="34" charset="0"/>
              </a:rPr>
              <a:t>is</a:t>
            </a:r>
            <a:r>
              <a:rPr lang="fr-CH" sz="1100" b="0" i="0" kern="1200" baseline="0" dirty="0" smtClean="0">
                <a:solidFill>
                  <a:schemeClr val="tx1"/>
                </a:solidFill>
                <a:effectLst/>
                <a:latin typeface="Arial" panose="020B0604020202020204" pitchFamily="34" charset="0"/>
                <a:ea typeface="+mn-ea"/>
                <a:cs typeface="Arial" panose="020B0604020202020204" pitchFamily="34" charset="0"/>
              </a:rPr>
              <a:t> </a:t>
            </a:r>
            <a:r>
              <a:rPr lang="fr-CH" sz="1100" b="0" i="0" kern="1200" baseline="0" dirty="0" err="1" smtClean="0">
                <a:solidFill>
                  <a:schemeClr val="tx1"/>
                </a:solidFill>
                <a:effectLst/>
                <a:latin typeface="Arial" panose="020B0604020202020204" pitchFamily="34" charset="0"/>
                <a:ea typeface="+mn-ea"/>
                <a:cs typeface="Arial" panose="020B0604020202020204" pitchFamily="34" charset="0"/>
              </a:rPr>
              <a:t>my</a:t>
            </a:r>
            <a:r>
              <a:rPr lang="fr-CH" sz="1100" b="0" i="0" kern="1200" baseline="0" dirty="0" smtClean="0">
                <a:solidFill>
                  <a:schemeClr val="tx1"/>
                </a:solidFill>
                <a:effectLst/>
                <a:latin typeface="Arial" panose="020B0604020202020204" pitchFamily="34" charset="0"/>
                <a:ea typeface="+mn-ea"/>
                <a:cs typeface="Arial" panose="020B0604020202020204" pitchFamily="34" charset="0"/>
              </a:rPr>
              <a:t> </a:t>
            </a:r>
            <a:r>
              <a:rPr lang="fr-CH" sz="1100" b="0" i="0" kern="1200" baseline="0" dirty="0" err="1" smtClean="0">
                <a:solidFill>
                  <a:schemeClr val="tx1"/>
                </a:solidFill>
                <a:effectLst/>
                <a:latin typeface="Arial" panose="020B0604020202020204" pitchFamily="34" charset="0"/>
                <a:ea typeface="+mn-ea"/>
                <a:cs typeface="Arial" panose="020B0604020202020204" pitchFamily="34" charset="0"/>
              </a:rPr>
              <a:t>pleasure</a:t>
            </a:r>
            <a:r>
              <a:rPr lang="fr-CH" sz="1100" b="0" i="0" kern="1200" baseline="0" dirty="0" smtClean="0">
                <a:solidFill>
                  <a:schemeClr val="tx1"/>
                </a:solidFill>
                <a:effectLst/>
                <a:latin typeface="Arial" panose="020B0604020202020204" pitchFamily="34" charset="0"/>
                <a:ea typeface="+mn-ea"/>
                <a:cs typeface="Arial" panose="020B0604020202020204" pitchFamily="34" charset="0"/>
              </a:rPr>
              <a:t> to </a:t>
            </a:r>
            <a:r>
              <a:rPr lang="fr-CH" sz="1100" b="0" i="0" kern="1200" baseline="0" dirty="0" err="1" smtClean="0">
                <a:solidFill>
                  <a:schemeClr val="tx1"/>
                </a:solidFill>
                <a:effectLst/>
                <a:latin typeface="Arial" panose="020B0604020202020204" pitchFamily="34" charset="0"/>
                <a:ea typeface="+mn-ea"/>
                <a:cs typeface="Arial" panose="020B0604020202020204" pitchFamily="34" charset="0"/>
              </a:rPr>
              <a:t>present</a:t>
            </a:r>
            <a:r>
              <a:rPr lang="fr-CH" sz="1100" b="0" i="0" kern="1200" baseline="0" dirty="0" smtClean="0">
                <a:solidFill>
                  <a:schemeClr val="tx1"/>
                </a:solidFill>
                <a:effectLst/>
                <a:latin typeface="Arial" panose="020B0604020202020204" pitchFamily="34" charset="0"/>
                <a:ea typeface="+mn-ea"/>
                <a:cs typeface="Arial" panose="020B0604020202020204" pitchFamily="34" charset="0"/>
              </a:rPr>
              <a:t> </a:t>
            </a:r>
            <a:r>
              <a:rPr lang="fr-CH" sz="1100" b="0" i="0" kern="1200" baseline="0" dirty="0" err="1" smtClean="0">
                <a:solidFill>
                  <a:schemeClr val="tx1"/>
                </a:solidFill>
                <a:effectLst/>
                <a:latin typeface="Arial" panose="020B0604020202020204" pitchFamily="34" charset="0"/>
                <a:ea typeface="+mn-ea"/>
                <a:cs typeface="Arial" panose="020B0604020202020204" pitchFamily="34" charset="0"/>
              </a:rPr>
              <a:t>you</a:t>
            </a:r>
            <a:r>
              <a:rPr lang="fr-CH" sz="1100" b="0" i="0" kern="1200" baseline="0" dirty="0" smtClean="0">
                <a:solidFill>
                  <a:schemeClr val="tx1"/>
                </a:solidFill>
                <a:effectLst/>
                <a:latin typeface="Arial" panose="020B0604020202020204" pitchFamily="34" charset="0"/>
                <a:ea typeface="+mn-ea"/>
                <a:cs typeface="Arial" panose="020B0604020202020204" pitchFamily="34" charset="0"/>
              </a:rPr>
              <a:t> an </a:t>
            </a:r>
            <a:r>
              <a:rPr lang="fr-CH" sz="1100" b="0" i="0" kern="1200" baseline="0" dirty="0" err="1" smtClean="0">
                <a:solidFill>
                  <a:schemeClr val="tx1"/>
                </a:solidFill>
                <a:effectLst/>
                <a:latin typeface="Arial" panose="020B0604020202020204" pitchFamily="34" charset="0"/>
                <a:ea typeface="+mn-ea"/>
                <a:cs typeface="Arial" panose="020B0604020202020204" pitchFamily="34" charset="0"/>
              </a:rPr>
              <a:t>overview</a:t>
            </a:r>
            <a:r>
              <a:rPr lang="fr-CH" sz="1100" b="0" i="0" kern="1200" baseline="0" dirty="0" smtClean="0">
                <a:solidFill>
                  <a:schemeClr val="tx1"/>
                </a:solidFill>
                <a:effectLst/>
                <a:latin typeface="Arial" panose="020B0604020202020204" pitchFamily="34" charset="0"/>
                <a:ea typeface="+mn-ea"/>
                <a:cs typeface="Arial" panose="020B0604020202020204" pitchFamily="34" charset="0"/>
              </a:rPr>
              <a:t> of the content of the WIPO Guide on </a:t>
            </a:r>
            <a:r>
              <a:rPr lang="fr-CH" sz="1100" b="0" i="0" kern="1200" baseline="0" dirty="0" err="1" smtClean="0">
                <a:solidFill>
                  <a:schemeClr val="tx1"/>
                </a:solidFill>
                <a:effectLst/>
                <a:latin typeface="Arial" panose="020B0604020202020204" pitchFamily="34" charset="0"/>
                <a:ea typeface="+mn-ea"/>
                <a:cs typeface="Arial" panose="020B0604020202020204" pitchFamily="34" charset="0"/>
              </a:rPr>
              <a:t>Incentives</a:t>
            </a:r>
            <a:r>
              <a:rPr lang="fr-CH" sz="1100" b="0" i="0" kern="1200" baseline="0" dirty="0" smtClean="0">
                <a:solidFill>
                  <a:schemeClr val="tx1"/>
                </a:solidFill>
                <a:effectLst/>
                <a:latin typeface="Arial" panose="020B0604020202020204" pitchFamily="34" charset="0"/>
                <a:ea typeface="+mn-ea"/>
                <a:cs typeface="Arial" panose="020B0604020202020204" pitchFamily="34" charset="0"/>
              </a:rPr>
              <a:t> for </a:t>
            </a:r>
            <a:r>
              <a:rPr lang="fr-CH" sz="1100" b="0" i="0" kern="1200" baseline="0" dirty="0" err="1" smtClean="0">
                <a:solidFill>
                  <a:schemeClr val="tx1"/>
                </a:solidFill>
                <a:effectLst/>
                <a:latin typeface="Arial" panose="020B0604020202020204" pitchFamily="34" charset="0"/>
                <a:ea typeface="+mn-ea"/>
                <a:cs typeface="Arial" panose="020B0604020202020204" pitchFamily="34" charset="0"/>
              </a:rPr>
              <a:t>Researchers</a:t>
            </a:r>
            <a:r>
              <a:rPr lang="fr-CH" sz="1100" b="0" i="0" kern="1200" baseline="0" dirty="0" smtClean="0">
                <a:solidFill>
                  <a:schemeClr val="tx1"/>
                </a:solidFill>
                <a:effectLst/>
                <a:latin typeface="Arial" panose="020B0604020202020204" pitchFamily="34" charset="0"/>
                <a:ea typeface="+mn-ea"/>
                <a:cs typeface="Arial" panose="020B0604020202020204" pitchFamily="34" charset="0"/>
              </a:rPr>
              <a:t> and TT Staff and </a:t>
            </a:r>
            <a:r>
              <a:rPr lang="fr-CH" sz="1100" b="0" i="0" kern="1200" baseline="0" dirty="0" err="1" smtClean="0">
                <a:solidFill>
                  <a:schemeClr val="tx1"/>
                </a:solidFill>
                <a:effectLst/>
                <a:latin typeface="Arial" panose="020B0604020202020204" pitchFamily="34" charset="0"/>
                <a:ea typeface="+mn-ea"/>
                <a:cs typeface="Arial" panose="020B0604020202020204" pitchFamily="34" charset="0"/>
              </a:rPr>
              <a:t>explain</a:t>
            </a:r>
            <a:r>
              <a:rPr lang="fr-CH" sz="1100" b="0" i="0" kern="1200" baseline="0" dirty="0" smtClean="0">
                <a:solidFill>
                  <a:schemeClr val="tx1"/>
                </a:solidFill>
                <a:effectLst/>
                <a:latin typeface="Arial" panose="020B0604020202020204" pitchFamily="34" charset="0"/>
                <a:ea typeface="+mn-ea"/>
                <a:cs typeface="Arial" panose="020B0604020202020204" pitchFamily="34" charset="0"/>
              </a:rPr>
              <a:t> </a:t>
            </a:r>
            <a:r>
              <a:rPr lang="fr-CH" sz="1100" b="0" i="0" kern="1200" baseline="0" dirty="0" err="1" smtClean="0">
                <a:solidFill>
                  <a:schemeClr val="tx1"/>
                </a:solidFill>
                <a:effectLst/>
                <a:latin typeface="Arial" panose="020B0604020202020204" pitchFamily="34" charset="0"/>
                <a:ea typeface="+mn-ea"/>
                <a:cs typeface="Arial" panose="020B0604020202020204" pitchFamily="34" charset="0"/>
              </a:rPr>
              <a:t>some</a:t>
            </a:r>
            <a:r>
              <a:rPr lang="fr-CH" sz="1100" b="0" i="0" kern="1200" baseline="0" dirty="0" smtClean="0">
                <a:solidFill>
                  <a:schemeClr val="tx1"/>
                </a:solidFill>
                <a:effectLst/>
                <a:latin typeface="Arial" panose="020B0604020202020204" pitchFamily="34" charset="0"/>
                <a:ea typeface="+mn-ea"/>
                <a:cs typeface="Arial" panose="020B0604020202020204" pitchFamily="34" charset="0"/>
              </a:rPr>
              <a:t> </a:t>
            </a:r>
            <a:r>
              <a:rPr lang="fr-CH" sz="1100" b="0" i="0" kern="1200" baseline="0" dirty="0" err="1" smtClean="0">
                <a:solidFill>
                  <a:schemeClr val="tx1"/>
                </a:solidFill>
                <a:effectLst/>
                <a:latin typeface="Arial" panose="020B0604020202020204" pitchFamily="34" charset="0"/>
                <a:ea typeface="+mn-ea"/>
                <a:cs typeface="Arial" panose="020B0604020202020204" pitchFamily="34" charset="0"/>
              </a:rPr>
              <a:t>examples</a:t>
            </a:r>
            <a:r>
              <a:rPr lang="fr-CH" sz="1100" b="0" i="0" kern="1200" baseline="0" dirty="0" smtClean="0">
                <a:solidFill>
                  <a:schemeClr val="tx1"/>
                </a:solidFill>
                <a:effectLst/>
                <a:latin typeface="Arial" panose="020B0604020202020204" pitchFamily="34" charset="0"/>
                <a:ea typeface="+mn-ea"/>
                <a:cs typeface="Arial" panose="020B0604020202020204" pitchFamily="34" charset="0"/>
              </a:rPr>
              <a:t> of </a:t>
            </a:r>
            <a:r>
              <a:rPr lang="fr-CH" sz="1100" b="0" i="0" kern="1200" baseline="0" dirty="0" err="1" smtClean="0">
                <a:solidFill>
                  <a:schemeClr val="tx1"/>
                </a:solidFill>
                <a:effectLst/>
                <a:latin typeface="Arial" panose="020B0604020202020204" pitchFamily="34" charset="0"/>
                <a:ea typeface="+mn-ea"/>
                <a:cs typeface="Arial" panose="020B0604020202020204" pitchFamily="34" charset="0"/>
              </a:rPr>
              <a:t>incentives</a:t>
            </a:r>
            <a:r>
              <a:rPr lang="fr-CH" sz="1100" b="0" i="0" kern="1200" baseline="0" dirty="0" smtClean="0">
                <a:solidFill>
                  <a:schemeClr val="tx1"/>
                </a:solidFill>
                <a:effectLst/>
                <a:latin typeface="Arial" panose="020B0604020202020204" pitchFamily="34" charset="0"/>
                <a:ea typeface="+mn-ea"/>
                <a:cs typeface="Arial" panose="020B0604020202020204" pitchFamily="34" charset="0"/>
              </a:rPr>
              <a:t> </a:t>
            </a:r>
            <a:r>
              <a:rPr lang="fr-CH" sz="1100" b="0" i="0" kern="1200" baseline="0" dirty="0" err="1" smtClean="0">
                <a:solidFill>
                  <a:schemeClr val="tx1"/>
                </a:solidFill>
                <a:effectLst/>
                <a:latin typeface="Arial" panose="020B0604020202020204" pitchFamily="34" charset="0"/>
                <a:ea typeface="+mn-ea"/>
                <a:cs typeface="Arial" panose="020B0604020202020204" pitchFamily="34" charset="0"/>
              </a:rPr>
              <a:t>that</a:t>
            </a:r>
            <a:r>
              <a:rPr lang="fr-CH" sz="1100" b="0" i="0" kern="1200" baseline="0" dirty="0" smtClean="0">
                <a:solidFill>
                  <a:schemeClr val="tx1"/>
                </a:solidFill>
                <a:effectLst/>
                <a:latin typeface="Arial" panose="020B0604020202020204" pitchFamily="34" charset="0"/>
                <a:ea typeface="+mn-ea"/>
                <a:cs typeface="Arial" panose="020B0604020202020204" pitchFamily="34" charset="0"/>
              </a:rPr>
              <a:t> </a:t>
            </a:r>
            <a:r>
              <a:rPr lang="fr-CH" sz="1100" b="0" i="0" kern="1200" baseline="0" dirty="0" err="1" smtClean="0">
                <a:solidFill>
                  <a:schemeClr val="tx1"/>
                </a:solidFill>
                <a:effectLst/>
                <a:latin typeface="Arial" panose="020B0604020202020204" pitchFamily="34" charset="0"/>
                <a:ea typeface="+mn-ea"/>
                <a:cs typeface="Arial" panose="020B0604020202020204" pitchFamily="34" charset="0"/>
              </a:rPr>
              <a:t>can</a:t>
            </a:r>
            <a:r>
              <a:rPr lang="fr-CH" sz="1100" b="0" i="0" kern="1200" baseline="0" dirty="0" smtClean="0">
                <a:solidFill>
                  <a:schemeClr val="tx1"/>
                </a:solidFill>
                <a:effectLst/>
                <a:latin typeface="Arial" panose="020B0604020202020204" pitchFamily="34" charset="0"/>
                <a:ea typeface="+mn-ea"/>
                <a:cs typeface="Arial" panose="020B0604020202020204" pitchFamily="34" charset="0"/>
              </a:rPr>
              <a:t> </a:t>
            </a:r>
            <a:r>
              <a:rPr lang="fr-CH" sz="1100" b="0" i="0" kern="1200" baseline="0" dirty="0" err="1" smtClean="0">
                <a:solidFill>
                  <a:schemeClr val="tx1"/>
                </a:solidFill>
                <a:effectLst/>
                <a:latin typeface="Arial" panose="020B0604020202020204" pitchFamily="34" charset="0"/>
                <a:ea typeface="+mn-ea"/>
                <a:cs typeface="Arial" panose="020B0604020202020204" pitchFamily="34" charset="0"/>
              </a:rPr>
              <a:t>be</a:t>
            </a:r>
            <a:r>
              <a:rPr lang="fr-CH" sz="1100" b="0" i="0" kern="1200" baseline="0" dirty="0" smtClean="0">
                <a:solidFill>
                  <a:schemeClr val="tx1"/>
                </a:solidFill>
                <a:effectLst/>
                <a:latin typeface="Arial" panose="020B0604020202020204" pitchFamily="34" charset="0"/>
                <a:ea typeface="+mn-ea"/>
                <a:cs typeface="Arial" panose="020B0604020202020204" pitchFamily="34" charset="0"/>
              </a:rPr>
              <a:t> put in place.</a:t>
            </a:r>
            <a:endParaRPr lang="en-US" sz="1100" b="0" i="0" kern="1200" dirty="0" smtClean="0">
              <a:solidFill>
                <a:schemeClr val="tx1"/>
              </a:solidFill>
              <a:effectLst/>
              <a:latin typeface="Arial" panose="020B0604020202020204" pitchFamily="34" charset="0"/>
              <a:ea typeface="+mn-ea"/>
              <a:cs typeface="Arial" panose="020B0604020202020204" pitchFamily="34" charset="0"/>
            </a:endParaRPr>
          </a:p>
          <a:p>
            <a:endParaRPr lang="en-US" sz="1100" b="0" i="0" kern="1200" dirty="0" smtClean="0">
              <a:solidFill>
                <a:schemeClr val="tx1"/>
              </a:solidFill>
              <a:effectLst/>
              <a:latin typeface="Arial" panose="020B0604020202020204" pitchFamily="34" charset="0"/>
              <a:ea typeface="+mn-ea"/>
              <a:cs typeface="Arial" panose="020B0604020202020204" pitchFamily="34" charset="0"/>
            </a:endParaRPr>
          </a:p>
          <a:p>
            <a:r>
              <a:rPr lang="en-US" sz="1100" b="0" i="0" kern="1200" dirty="0" smtClean="0">
                <a:solidFill>
                  <a:schemeClr val="tx1"/>
                </a:solidFill>
                <a:effectLst/>
                <a:latin typeface="Arial" panose="020B0604020202020204" pitchFamily="34" charset="0"/>
                <a:ea typeface="+mn-ea"/>
                <a:cs typeface="Arial" panose="020B0604020202020204" pitchFamily="34" charset="0"/>
              </a:rPr>
              <a:t>W</a:t>
            </a:r>
            <a:r>
              <a:rPr lang="en-US" sz="1100" b="0" i="0" kern="1200" baseline="0" dirty="0" smtClean="0">
                <a:solidFill>
                  <a:schemeClr val="tx1"/>
                </a:solidFill>
                <a:effectLst/>
                <a:latin typeface="Arial" panose="020B0604020202020204" pitchFamily="34" charset="0"/>
                <a:ea typeface="+mn-ea"/>
                <a:cs typeface="Arial" panose="020B0604020202020204" pitchFamily="34" charset="0"/>
              </a:rPr>
              <a:t>e created this Guide because many of our member states still struggle to successfully translate academic research into commercially viable processes and technology. </a:t>
            </a:r>
            <a:r>
              <a:rPr lang="en-US" sz="1100" b="0" i="0" kern="1200" dirty="0" smtClean="0">
                <a:solidFill>
                  <a:schemeClr val="tx1"/>
                </a:solidFill>
                <a:effectLst/>
                <a:latin typeface="Arial" panose="020B0604020202020204" pitchFamily="34" charset="0"/>
                <a:ea typeface="+mn-ea"/>
                <a:cs typeface="Arial" panose="020B0604020202020204" pitchFamily="34" charset="0"/>
              </a:rPr>
              <a:t>We believe this can be attributed partially to a lack of incentives for the central stakeholders, namely the faculty researchers and the TT staff. </a:t>
            </a:r>
          </a:p>
          <a:p>
            <a:endParaRPr lang="fr-CH" sz="1100" b="0" i="0" kern="1200" dirty="0" smtClean="0">
              <a:solidFill>
                <a:schemeClr val="tx1"/>
              </a:solidFill>
              <a:effectLst/>
              <a:latin typeface="Arial" panose="020B0604020202020204" pitchFamily="34" charset="0"/>
              <a:ea typeface="+mn-ea"/>
              <a:cs typeface="Arial" panose="020B0604020202020204" pitchFamily="34" charset="0"/>
            </a:endParaRPr>
          </a:p>
          <a:p>
            <a:r>
              <a:rPr lang="fr-CH" sz="1100" b="0" i="0" kern="1200" dirty="0" smtClean="0">
                <a:solidFill>
                  <a:schemeClr val="tx1"/>
                </a:solidFill>
                <a:effectLst/>
                <a:latin typeface="Arial" panose="020B0604020202020204" pitchFamily="34" charset="0"/>
                <a:ea typeface="+mn-ea"/>
                <a:cs typeface="Arial" panose="020B0604020202020204" pitchFamily="34" charset="0"/>
              </a:rPr>
              <a:t>The main </a:t>
            </a:r>
            <a:r>
              <a:rPr lang="fr-CH" sz="1100" b="0" i="0" kern="1200" dirty="0" err="1" smtClean="0">
                <a:solidFill>
                  <a:schemeClr val="tx1"/>
                </a:solidFill>
                <a:effectLst/>
                <a:latin typeface="Arial" panose="020B0604020202020204" pitchFamily="34" charset="0"/>
                <a:ea typeface="+mn-ea"/>
                <a:cs typeface="Arial" panose="020B0604020202020204" pitchFamily="34" charset="0"/>
              </a:rPr>
              <a:t>purpose</a:t>
            </a:r>
            <a:r>
              <a:rPr lang="fr-CH" sz="1100" b="0" i="0" kern="1200" baseline="0" dirty="0" smtClean="0">
                <a:solidFill>
                  <a:schemeClr val="tx1"/>
                </a:solidFill>
                <a:effectLst/>
                <a:latin typeface="Arial" panose="020B0604020202020204" pitchFamily="34" charset="0"/>
                <a:ea typeface="+mn-ea"/>
                <a:cs typeface="Arial" panose="020B0604020202020204" pitchFamily="34" charset="0"/>
              </a:rPr>
              <a:t> of the WIPO Guide </a:t>
            </a:r>
            <a:r>
              <a:rPr lang="fr-CH" sz="1100" b="0" i="0" kern="1200" baseline="0" dirty="0" err="1" smtClean="0">
                <a:solidFill>
                  <a:schemeClr val="tx1"/>
                </a:solidFill>
                <a:effectLst/>
                <a:latin typeface="Arial" panose="020B0604020202020204" pitchFamily="34" charset="0"/>
                <a:ea typeface="+mn-ea"/>
                <a:cs typeface="Arial" panose="020B0604020202020204" pitchFamily="34" charset="0"/>
              </a:rPr>
              <a:t>is</a:t>
            </a:r>
            <a:r>
              <a:rPr lang="fr-CH" sz="1100" b="0" i="0" kern="1200" baseline="0" dirty="0" smtClean="0">
                <a:solidFill>
                  <a:schemeClr val="tx1"/>
                </a:solidFill>
                <a:effectLst/>
                <a:latin typeface="Arial" panose="020B0604020202020204" pitchFamily="34" charset="0"/>
                <a:ea typeface="+mn-ea"/>
                <a:cs typeface="Arial" panose="020B0604020202020204" pitchFamily="34" charset="0"/>
              </a:rPr>
              <a:t> </a:t>
            </a:r>
            <a:r>
              <a:rPr lang="fr-CH" sz="1100" b="0" i="0" kern="1200" baseline="0" dirty="0" err="1" smtClean="0">
                <a:solidFill>
                  <a:schemeClr val="tx1"/>
                </a:solidFill>
                <a:effectLst/>
                <a:latin typeface="Arial" panose="020B0604020202020204" pitchFamily="34" charset="0"/>
                <a:ea typeface="+mn-ea"/>
                <a:cs typeface="Arial" panose="020B0604020202020204" pitchFamily="34" charset="0"/>
              </a:rPr>
              <a:t>therefore</a:t>
            </a:r>
            <a:r>
              <a:rPr lang="fr-CH" sz="1100" b="0" i="0" kern="1200" baseline="0" dirty="0" smtClean="0">
                <a:solidFill>
                  <a:schemeClr val="tx1"/>
                </a:solidFill>
                <a:effectLst/>
                <a:latin typeface="Arial" panose="020B0604020202020204" pitchFamily="34" charset="0"/>
                <a:ea typeface="+mn-ea"/>
                <a:cs typeface="Arial" panose="020B0604020202020204" pitchFamily="34" charset="0"/>
              </a:rPr>
              <a:t> to </a:t>
            </a:r>
            <a:r>
              <a:rPr lang="fr-CH" sz="1100" b="0" i="0" kern="1200" baseline="0" dirty="0" err="1" smtClean="0">
                <a:solidFill>
                  <a:schemeClr val="tx1"/>
                </a:solidFill>
                <a:effectLst/>
                <a:latin typeface="Arial" panose="020B0604020202020204" pitchFamily="34" charset="0"/>
                <a:ea typeface="+mn-ea"/>
                <a:cs typeface="Arial" panose="020B0604020202020204" pitchFamily="34" charset="0"/>
              </a:rPr>
              <a:t>provide</a:t>
            </a:r>
            <a:r>
              <a:rPr lang="fr-CH" sz="1100" b="0" i="0" kern="1200" baseline="0" dirty="0" smtClean="0">
                <a:solidFill>
                  <a:schemeClr val="tx1"/>
                </a:solidFill>
                <a:effectLst/>
                <a:latin typeface="Arial" panose="020B0604020202020204" pitchFamily="34" charset="0"/>
                <a:ea typeface="+mn-ea"/>
                <a:cs typeface="Arial" panose="020B0604020202020204" pitchFamily="34" charset="0"/>
              </a:rPr>
              <a:t> </a:t>
            </a:r>
            <a:r>
              <a:rPr lang="en-GB" sz="1100" kern="1200" dirty="0" smtClean="0">
                <a:solidFill>
                  <a:schemeClr val="tx1"/>
                </a:solidFill>
                <a:effectLst/>
                <a:latin typeface="Arial" panose="020B0604020202020204" pitchFamily="34" charset="0"/>
                <a:ea typeface="+mn-ea"/>
                <a:cs typeface="Arial" panose="020B0604020202020204" pitchFamily="34" charset="0"/>
              </a:rPr>
              <a:t>an overview of the wide range of possible incentives, each with its own pros and cons.  </a:t>
            </a:r>
          </a:p>
          <a:p>
            <a:endParaRPr lang="en-GB" sz="1100" kern="1200" dirty="0" smtClean="0">
              <a:solidFill>
                <a:schemeClr val="tx1"/>
              </a:solidFill>
              <a:effectLst/>
              <a:latin typeface="Arial" panose="020B0604020202020204" pitchFamily="34" charset="0"/>
              <a:ea typeface="+mn-ea"/>
              <a:cs typeface="Arial" panose="020B0604020202020204" pitchFamily="34" charset="0"/>
            </a:endParaRPr>
          </a:p>
          <a:p>
            <a:r>
              <a:rPr lang="en-GB" sz="1100" kern="1200" dirty="0" smtClean="0">
                <a:solidFill>
                  <a:schemeClr val="tx1"/>
                </a:solidFill>
                <a:effectLst/>
                <a:latin typeface="Arial" panose="020B0604020202020204" pitchFamily="34" charset="0"/>
                <a:ea typeface="+mn-ea"/>
                <a:cs typeface="Arial" panose="020B0604020202020204" pitchFamily="34" charset="0"/>
              </a:rPr>
              <a:t>The Guide is</a:t>
            </a:r>
            <a:r>
              <a:rPr lang="en-GB" sz="1100" kern="1200" baseline="0" dirty="0" smtClean="0">
                <a:solidFill>
                  <a:schemeClr val="tx1"/>
                </a:solidFill>
                <a:effectLst/>
                <a:latin typeface="Arial" panose="020B0604020202020204" pitchFamily="34" charset="0"/>
                <a:ea typeface="+mn-ea"/>
                <a:cs typeface="Arial" panose="020B0604020202020204" pitchFamily="34" charset="0"/>
              </a:rPr>
              <a:t> intended for a broad audience. </a:t>
            </a:r>
            <a:endParaRPr lang="fr-CH" sz="1100" b="0" i="0" kern="1200" dirty="0" smtClean="0">
              <a:solidFill>
                <a:schemeClr val="tx1"/>
              </a:solidFill>
              <a:effectLst/>
              <a:latin typeface="Arial" panose="020B0604020202020204" pitchFamily="34" charset="0"/>
              <a:ea typeface="+mn-ea"/>
              <a:cs typeface="Arial" panose="020B0604020202020204" pitchFamily="34" charset="0"/>
            </a:endParaRPr>
          </a:p>
          <a:p>
            <a:pPr lvl="0"/>
            <a:r>
              <a:rPr lang="en-GB" sz="1100" b="1" kern="1200" dirty="0" smtClean="0">
                <a:solidFill>
                  <a:schemeClr val="tx1"/>
                </a:solidFill>
                <a:effectLst/>
                <a:latin typeface="Arial" panose="020B0604020202020204" pitchFamily="34" charset="0"/>
                <a:ea typeface="+mn-ea"/>
                <a:cs typeface="Arial" panose="020B0604020202020204" pitchFamily="34" charset="0"/>
              </a:rPr>
              <a:t>Governments </a:t>
            </a:r>
            <a:r>
              <a:rPr lang="en-GB" sz="1100" kern="1200" dirty="0" smtClean="0">
                <a:solidFill>
                  <a:schemeClr val="tx1"/>
                </a:solidFill>
                <a:effectLst/>
                <a:latin typeface="Arial" panose="020B0604020202020204" pitchFamily="34" charset="0"/>
                <a:ea typeface="+mn-ea"/>
                <a:cs typeface="Arial" panose="020B0604020202020204" pitchFamily="34" charset="0"/>
              </a:rPr>
              <a:t>: </a:t>
            </a:r>
            <a:r>
              <a:rPr lang="en-GB" sz="1100" kern="1200" dirty="0" smtClean="0">
                <a:solidFill>
                  <a:schemeClr val="tx1"/>
                </a:solidFill>
                <a:effectLst/>
                <a:latin typeface="Arial" charset="0"/>
                <a:ea typeface="+mn-ea"/>
                <a:cs typeface="Arial" charset="0"/>
              </a:rPr>
              <a:t>who want to improve the TT policies and practices in their country</a:t>
            </a:r>
            <a:r>
              <a:rPr lang="en-GB" sz="1100" kern="1200" baseline="0" dirty="0" smtClean="0">
                <a:solidFill>
                  <a:schemeClr val="tx1"/>
                </a:solidFill>
                <a:effectLst/>
                <a:latin typeface="Arial" panose="020B0604020202020204" pitchFamily="34" charset="0"/>
                <a:ea typeface="+mn-ea"/>
                <a:cs typeface="Arial" panose="020B0604020202020204" pitchFamily="34" charset="0"/>
              </a:rPr>
              <a:t>.  The Guide showcases different national incentives and legislative provisions that aim to motivate applied scholarly activity and impact on society.</a:t>
            </a:r>
            <a:endParaRPr lang="en-US" sz="1100" kern="1200" dirty="0" smtClean="0">
              <a:solidFill>
                <a:schemeClr val="tx1"/>
              </a:solidFill>
              <a:effectLst/>
              <a:latin typeface="Arial" panose="020B0604020202020204" pitchFamily="34" charset="0"/>
              <a:ea typeface="+mn-ea"/>
              <a:cs typeface="Arial" panose="020B0604020202020204" pitchFamily="34" charset="0"/>
            </a:endParaRPr>
          </a:p>
          <a:p>
            <a:pPr lvl="0"/>
            <a:r>
              <a:rPr lang="en-GB" sz="1100" b="1" kern="1200" dirty="0" smtClean="0">
                <a:solidFill>
                  <a:schemeClr val="tx1"/>
                </a:solidFill>
                <a:effectLst/>
                <a:latin typeface="Arial" panose="020B0604020202020204" pitchFamily="34" charset="0"/>
                <a:ea typeface="+mn-ea"/>
                <a:cs typeface="Arial" panose="020B0604020202020204" pitchFamily="34" charset="0"/>
              </a:rPr>
              <a:t>University leaders </a:t>
            </a:r>
            <a:r>
              <a:rPr lang="en-US" sz="1100" b="1" kern="1200" dirty="0" smtClean="0">
                <a:solidFill>
                  <a:schemeClr val="tx1"/>
                </a:solidFill>
                <a:effectLst/>
                <a:latin typeface="Arial" panose="020B0604020202020204" pitchFamily="34" charset="0"/>
                <a:ea typeface="+mn-ea"/>
                <a:cs typeface="Arial" panose="020B0604020202020204" pitchFamily="34" charset="0"/>
              </a:rPr>
              <a:t>:</a:t>
            </a:r>
            <a:r>
              <a:rPr lang="en-US" sz="1100" kern="1200" dirty="0" smtClean="0">
                <a:solidFill>
                  <a:schemeClr val="tx1"/>
                </a:solidFill>
                <a:effectLst/>
                <a:latin typeface="Arial" panose="020B0604020202020204" pitchFamily="34" charset="0"/>
                <a:ea typeface="+mn-ea"/>
                <a:cs typeface="Arial" panose="020B0604020202020204" pitchFamily="34" charset="0"/>
              </a:rPr>
              <a:t> t</a:t>
            </a:r>
            <a:r>
              <a:rPr lang="en-GB" sz="1100" kern="1200" dirty="0" smtClean="0">
                <a:solidFill>
                  <a:schemeClr val="tx1"/>
                </a:solidFill>
                <a:effectLst/>
                <a:latin typeface="Arial" panose="020B0604020202020204" pitchFamily="34" charset="0"/>
                <a:ea typeface="+mn-ea"/>
                <a:cs typeface="Arial" panose="020B0604020202020204" pitchFamily="34" charset="0"/>
              </a:rPr>
              <a:t>he Guide will provide them with good practices on how to build a researcher incentives program, and how to select and </a:t>
            </a:r>
            <a:r>
              <a:rPr lang="en-US" sz="1100" kern="1200" dirty="0" smtClean="0">
                <a:solidFill>
                  <a:schemeClr val="tx1"/>
                </a:solidFill>
                <a:effectLst/>
                <a:latin typeface="Arial" panose="020B0604020202020204" pitchFamily="34" charset="0"/>
                <a:ea typeface="+mn-ea"/>
                <a:cs typeface="Arial" panose="020B0604020202020204" pitchFamily="34" charset="0"/>
              </a:rPr>
              <a:t>implement</a:t>
            </a:r>
            <a:r>
              <a:rPr lang="en-GB" sz="1100" kern="1200" dirty="0" smtClean="0">
                <a:solidFill>
                  <a:schemeClr val="tx1"/>
                </a:solidFill>
                <a:effectLst/>
                <a:latin typeface="Arial" panose="020B0604020202020204" pitchFamily="34" charset="0"/>
                <a:ea typeface="+mn-ea"/>
                <a:cs typeface="Arial" panose="020B0604020202020204" pitchFamily="34" charset="0"/>
              </a:rPr>
              <a:t> the most adequate incentives,</a:t>
            </a:r>
            <a:r>
              <a:rPr lang="en-GB" sz="1100" kern="1200" baseline="0" dirty="0" smtClean="0">
                <a:solidFill>
                  <a:schemeClr val="tx1"/>
                </a:solidFill>
                <a:effectLst/>
                <a:latin typeface="Arial" panose="020B0604020202020204" pitchFamily="34" charset="0"/>
                <a:ea typeface="+mn-ea"/>
                <a:cs typeface="Arial" panose="020B0604020202020204" pitchFamily="34" charset="0"/>
              </a:rPr>
              <a:t> specific to the university’s particular circumstances.</a:t>
            </a:r>
            <a:endParaRPr lang="en-US" sz="1100" kern="1200" dirty="0" smtClean="0">
              <a:solidFill>
                <a:schemeClr val="tx1"/>
              </a:solidFill>
              <a:effectLst/>
              <a:latin typeface="Arial" panose="020B0604020202020204" pitchFamily="34" charset="0"/>
              <a:ea typeface="+mn-ea"/>
              <a:cs typeface="Arial" panose="020B0604020202020204" pitchFamily="34" charset="0"/>
            </a:endParaRPr>
          </a:p>
          <a:p>
            <a:pPr lvl="0"/>
            <a:r>
              <a:rPr lang="en-GB" sz="1100" b="1" kern="1200" dirty="0" smtClean="0">
                <a:solidFill>
                  <a:schemeClr val="tx1"/>
                </a:solidFill>
                <a:effectLst/>
                <a:latin typeface="Arial" panose="020B0604020202020204" pitchFamily="34" charset="0"/>
                <a:ea typeface="+mn-ea"/>
                <a:cs typeface="Arial" panose="020B0604020202020204" pitchFamily="34" charset="0"/>
              </a:rPr>
              <a:t>Researchers and TT staff: </a:t>
            </a:r>
            <a:r>
              <a:rPr lang="en-GB" sz="1100" kern="1200" dirty="0" smtClean="0">
                <a:solidFill>
                  <a:schemeClr val="tx1"/>
                </a:solidFill>
                <a:effectLst/>
                <a:latin typeface="Arial" panose="020B0604020202020204" pitchFamily="34" charset="0"/>
                <a:ea typeface="+mn-ea"/>
                <a:cs typeface="Arial" panose="020B0604020202020204" pitchFamily="34" charset="0"/>
              </a:rPr>
              <a:t>who are interested in knowing what measures and conditions exist for receiving recognition and rewards for their TT efforts and performance. </a:t>
            </a:r>
            <a:endParaRPr lang="en-US" sz="1100" kern="1200" dirty="0" smtClean="0">
              <a:solidFill>
                <a:schemeClr val="tx1"/>
              </a:solidFill>
              <a:effectLst/>
              <a:latin typeface="Arial" panose="020B0604020202020204" pitchFamily="34" charset="0"/>
              <a:ea typeface="+mn-ea"/>
              <a:cs typeface="Arial" panose="020B0604020202020204" pitchFamily="34" charset="0"/>
            </a:endParaRPr>
          </a:p>
          <a:p>
            <a:pPr lvl="0"/>
            <a:r>
              <a:rPr lang="en-GB" sz="1100" b="1" kern="1200" dirty="0" smtClean="0">
                <a:solidFill>
                  <a:schemeClr val="tx1"/>
                </a:solidFill>
                <a:effectLst/>
                <a:latin typeface="Arial" panose="020B0604020202020204" pitchFamily="34" charset="0"/>
                <a:ea typeface="+mn-ea"/>
                <a:cs typeface="Arial" panose="020B0604020202020204" pitchFamily="34" charset="0"/>
              </a:rPr>
              <a:t>Trainers: </a:t>
            </a:r>
            <a:r>
              <a:rPr lang="en-GB" sz="1100" kern="1200" dirty="0" smtClean="0">
                <a:solidFill>
                  <a:schemeClr val="tx1"/>
                </a:solidFill>
                <a:effectLst/>
                <a:latin typeface="Arial" panose="020B0604020202020204" pitchFamily="34" charset="0"/>
                <a:ea typeface="+mn-ea"/>
                <a:cs typeface="Arial" panose="020B0604020202020204" pitchFamily="34" charset="0"/>
              </a:rPr>
              <a:t>who are in search of a solid basis to develop a training program on incentives and/or institutional IP policies. Case studies and experiences from various institutions/countries will allow comparison of different approaches. </a:t>
            </a:r>
            <a:endParaRPr lang="en-US" sz="1100" kern="1200" dirty="0" smtClean="0">
              <a:solidFill>
                <a:schemeClr val="tx1"/>
              </a:solidFill>
              <a:effectLst/>
              <a:latin typeface="Arial" panose="020B0604020202020204" pitchFamily="34" charset="0"/>
              <a:ea typeface="+mn-ea"/>
              <a:cs typeface="Arial" panose="020B0604020202020204" pitchFamily="34" charset="0"/>
            </a:endParaRPr>
          </a:p>
          <a:p>
            <a:r>
              <a:rPr lang="en-US" sz="1100" kern="1200" dirty="0" smtClean="0">
                <a:solidFill>
                  <a:schemeClr val="tx1"/>
                </a:solidFill>
                <a:effectLst/>
                <a:latin typeface="Arial" panose="020B0604020202020204" pitchFamily="34" charset="0"/>
                <a:ea typeface="+mn-ea"/>
                <a:cs typeface="Arial" panose="020B0604020202020204" pitchFamily="34" charset="0"/>
              </a:rPr>
              <a:t> </a:t>
            </a:r>
          </a:p>
          <a:p>
            <a:r>
              <a:rPr lang="fr-CH" sz="1100" kern="1200" dirty="0" smtClean="0">
                <a:solidFill>
                  <a:schemeClr val="tx1"/>
                </a:solidFill>
                <a:effectLst/>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smtClean="0">
                <a:solidFill>
                  <a:schemeClr val="tx1"/>
                </a:solidFill>
                <a:effectLst/>
                <a:latin typeface="Arial" panose="020B0604020202020204" pitchFamily="34" charset="0"/>
                <a:ea typeface="+mn-ea"/>
                <a:cs typeface="Arial" panose="020B0604020202020204" pitchFamily="34" charset="0"/>
              </a:rPr>
              <a:t>Universities</a:t>
            </a:r>
            <a:r>
              <a:rPr lang="en-US" sz="1100" b="0" i="0" kern="1200" baseline="0" dirty="0" smtClean="0">
                <a:solidFill>
                  <a:schemeClr val="tx1"/>
                </a:solidFill>
                <a:effectLst/>
                <a:latin typeface="Arial" panose="020B0604020202020204" pitchFamily="34" charset="0"/>
                <a:ea typeface="+mn-ea"/>
                <a:cs typeface="Arial" panose="020B0604020202020204" pitchFamily="34" charset="0"/>
              </a:rPr>
              <a:t> and </a:t>
            </a:r>
            <a:r>
              <a:rPr lang="en-US" sz="1100" b="0" i="0" kern="1200" dirty="0" smtClean="0">
                <a:solidFill>
                  <a:schemeClr val="tx1"/>
                </a:solidFill>
                <a:effectLst/>
                <a:latin typeface="Arial" panose="020B0604020202020204" pitchFamily="34" charset="0"/>
                <a:ea typeface="+mn-ea"/>
                <a:cs typeface="Arial" panose="020B0604020202020204" pitchFamily="34" charset="0"/>
              </a:rPr>
              <a:t>research institutions are being asked to play a central role in our knowledge-centered economy by the technology transfer of their discoveries and inventions. We can see that,</a:t>
            </a:r>
            <a:r>
              <a:rPr lang="en-US" sz="1100" b="0" i="0" kern="1200" baseline="0" dirty="0" smtClean="0">
                <a:solidFill>
                  <a:schemeClr val="tx1"/>
                </a:solidFill>
                <a:effectLst/>
                <a:latin typeface="Arial" panose="020B0604020202020204" pitchFamily="34" charset="0"/>
                <a:ea typeface="+mn-ea"/>
                <a:cs typeface="Arial" panose="020B0604020202020204" pitchFamily="34" charset="0"/>
              </a:rPr>
              <a:t> i</a:t>
            </a:r>
            <a:r>
              <a:rPr lang="en-US" sz="1100" b="0" i="0" kern="1200" dirty="0" smtClean="0">
                <a:solidFill>
                  <a:schemeClr val="tx1"/>
                </a:solidFill>
                <a:effectLst/>
                <a:latin typeface="Arial" panose="020B0604020202020204" pitchFamily="34" charset="0"/>
                <a:ea typeface="+mn-ea"/>
                <a:cs typeface="Arial" panose="020B0604020202020204" pitchFamily="34" charset="0"/>
              </a:rPr>
              <a:t>n response to this challenge, innovation ecologies at and around universities are starting to change. But in many cases, the change has been slow and limited. We, and many others, believe this can be attributed partially to a lack of incentives for the central stakeholder, namely the faculty researcher.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100" b="0" i="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smtClean="0">
                <a:solidFill>
                  <a:schemeClr val="tx1"/>
                </a:solidFill>
                <a:effectLst/>
                <a:latin typeface="Arial" panose="020B0604020202020204" pitchFamily="34" charset="0"/>
                <a:ea typeface="+mn-ea"/>
                <a:cs typeface="Arial" panose="020B0604020202020204" pitchFamily="34" charset="0"/>
              </a:rPr>
              <a:t>W</a:t>
            </a:r>
            <a:r>
              <a:rPr lang="en-US" sz="1100" b="0" i="0" kern="1200" baseline="0" dirty="0" smtClean="0">
                <a:solidFill>
                  <a:schemeClr val="tx1"/>
                </a:solidFill>
                <a:effectLst/>
                <a:latin typeface="Arial" panose="020B0604020202020204" pitchFamily="34" charset="0"/>
                <a:ea typeface="+mn-ea"/>
                <a:cs typeface="Arial" panose="020B0604020202020204" pitchFamily="34" charset="0"/>
              </a:rPr>
              <a:t>e created this Guide because many of our member states still struggle to </a:t>
            </a:r>
            <a:r>
              <a:rPr lang="en-US" sz="1100" b="0" i="0" kern="1200" baseline="0" dirty="0" err="1" smtClean="0">
                <a:solidFill>
                  <a:schemeClr val="tx1"/>
                </a:solidFill>
                <a:effectLst/>
                <a:latin typeface="Arial" panose="020B0604020202020204" pitchFamily="34" charset="0"/>
                <a:ea typeface="+mn-ea"/>
                <a:cs typeface="Arial" panose="020B0604020202020204" pitchFamily="34" charset="0"/>
              </a:rPr>
              <a:t>successfullytranslate</a:t>
            </a:r>
            <a:r>
              <a:rPr lang="en-US" sz="1100" b="0" i="0" kern="1200" baseline="0" dirty="0" smtClean="0">
                <a:solidFill>
                  <a:schemeClr val="tx1"/>
                </a:solidFill>
                <a:effectLst/>
                <a:latin typeface="Arial" panose="020B0604020202020204" pitchFamily="34" charset="0"/>
                <a:ea typeface="+mn-ea"/>
                <a:cs typeface="Arial" panose="020B0604020202020204" pitchFamily="34" charset="0"/>
              </a:rPr>
              <a:t> academic research into commercially viable processes and technology. The </a:t>
            </a:r>
            <a:r>
              <a:rPr lang="en-US" sz="1100" b="0" i="0" kern="1200" dirty="0" smtClean="0">
                <a:solidFill>
                  <a:schemeClr val="tx1"/>
                </a:solidFill>
                <a:effectLst/>
                <a:latin typeface="Arial" panose="020B0604020202020204" pitchFamily="34" charset="0"/>
                <a:ea typeface="+mn-ea"/>
                <a:cs typeface="Arial" panose="020B0604020202020204" pitchFamily="34" charset="0"/>
              </a:rPr>
              <a:t>entrepreneurial ecology at and around universities has been changing a lot in the past years. But in many cases, the change has been slow and limited. We believe this can be attributed partially to a lack of incentives for the central stakeholder, namely the faculty researcher.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200" dirty="0" smtClean="0">
              <a:solidFill>
                <a:schemeClr val="tx1"/>
              </a:solidFill>
              <a:effectLst/>
              <a:latin typeface="Arial" panose="020B0604020202020204" pitchFamily="34" charset="0"/>
              <a:ea typeface="+mn-ea"/>
              <a:cs typeface="Arial" panose="020B0604020202020204" pitchFamily="34" charset="0"/>
            </a:endParaRPr>
          </a:p>
          <a:p>
            <a:endParaRPr lang="fr-CH" sz="1100" dirty="0" smtClean="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2E489A0-61C4-4FC9-8D19-D0023E80A745}" type="slidenum">
              <a:rPr lang="en-US" smtClean="0"/>
              <a:t>3</a:t>
            </a:fld>
            <a:endParaRPr lang="en-US"/>
          </a:p>
        </p:txBody>
      </p:sp>
    </p:spTree>
    <p:extLst>
      <p:ext uri="{BB962C8B-B14F-4D97-AF65-F5344CB8AC3E}">
        <p14:creationId xmlns:p14="http://schemas.microsoft.com/office/powerpoint/2010/main" val="3030472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smtClean="0"/>
              <a:t>LAWS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Several countries have adopted legislation providing for minimum benefit-sharing arrangements.</a:t>
            </a:r>
          </a:p>
          <a:p>
            <a:endParaRPr lang="en-US" dirty="0"/>
          </a:p>
        </p:txBody>
      </p:sp>
      <p:sp>
        <p:nvSpPr>
          <p:cNvPr id="4" name="Slide Number Placeholder 3"/>
          <p:cNvSpPr>
            <a:spLocks noGrp="1"/>
          </p:cNvSpPr>
          <p:nvPr>
            <p:ph type="sldNum" sz="quarter" idx="10"/>
          </p:nvPr>
        </p:nvSpPr>
        <p:spPr/>
        <p:txBody>
          <a:bodyPr/>
          <a:lstStyle/>
          <a:p>
            <a:fld id="{62E489A0-61C4-4FC9-8D19-D0023E80A745}" type="slidenum">
              <a:rPr lang="en-US" smtClean="0"/>
              <a:t>13</a:t>
            </a:fld>
            <a:endParaRPr lang="en-US"/>
          </a:p>
        </p:txBody>
      </p:sp>
    </p:spTree>
    <p:extLst>
      <p:ext uri="{BB962C8B-B14F-4D97-AF65-F5344CB8AC3E}">
        <p14:creationId xmlns:p14="http://schemas.microsoft.com/office/powerpoint/2010/main" val="2961526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smtClean="0">
                <a:solidFill>
                  <a:schemeClr val="tx1"/>
                </a:solidFill>
                <a:effectLst/>
                <a:latin typeface="+mn-lt"/>
                <a:ea typeface="+mn-ea"/>
                <a:cs typeface="+mn-cs"/>
              </a:rPr>
              <a:t>Many universities give the academic founders equity in the spin-out</a:t>
            </a:r>
            <a:r>
              <a:rPr lang="en-GB" sz="1200" kern="1200" dirty="0" smtClean="0">
                <a:solidFill>
                  <a:schemeClr val="tx1"/>
                </a:solidFill>
                <a:effectLst/>
                <a:latin typeface="+mn-lt"/>
                <a:ea typeface="+mn-ea"/>
                <a:cs typeface="+mn-cs"/>
              </a:rPr>
              <a:t>. If the researcher is shareholder, he/she can hope for personal gain through dividends or added value in capital in case of stock market flotation or acquisition by a large company. </a:t>
            </a:r>
          </a:p>
          <a:p>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smtClean="0">
                <a:solidFill>
                  <a:schemeClr val="tx1"/>
                </a:solidFill>
                <a:effectLst/>
                <a:latin typeface="+mn-lt"/>
                <a:ea typeface="+mn-ea"/>
                <a:cs typeface="+mn-cs"/>
              </a:rPr>
              <a:t>The rules governing the equity ownership, and reward structures of spinouts vary a lot between universities and between countries</a:t>
            </a:r>
            <a:r>
              <a:rPr lang="en-GB" sz="1200" kern="1200" dirty="0" smtClean="0">
                <a:solidFill>
                  <a:schemeClr val="tx1"/>
                </a:solidFill>
                <a:effectLst/>
                <a:latin typeface="+mn-lt"/>
                <a:ea typeface="+mn-ea"/>
                <a:cs typeface="+mn-cs"/>
              </a:rPr>
              <a:t>. </a:t>
            </a: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In some countries, academic researchers cannot own shares in spin-outs. </a:t>
            </a:r>
          </a:p>
          <a:p>
            <a:pPr marL="171450" indent="-171450">
              <a:buFont typeface="Arial" panose="020B0604020202020204" pitchFamily="34" charset="0"/>
              <a:buChar char="•"/>
            </a:pPr>
            <a:endParaRPr lang="en-GB"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smtClean="0">
                <a:solidFill>
                  <a:schemeClr val="tx1"/>
                </a:solidFill>
                <a:effectLst/>
                <a:latin typeface="+mn-lt"/>
                <a:ea typeface="+mn-ea"/>
                <a:cs typeface="+mn-cs"/>
              </a:rPr>
              <a:t>The Guide provides examples</a:t>
            </a:r>
            <a:r>
              <a:rPr lang="en-GB" sz="1200" b="1" kern="1200" baseline="0" dirty="0" smtClean="0">
                <a:solidFill>
                  <a:schemeClr val="tx1"/>
                </a:solidFill>
                <a:effectLst/>
                <a:latin typeface="+mn-lt"/>
                <a:ea typeface="+mn-ea"/>
                <a:cs typeface="+mn-cs"/>
              </a:rPr>
              <a:t> of </a:t>
            </a:r>
            <a:r>
              <a:rPr lang="en-GB" sz="1200" b="1" kern="1200" dirty="0" smtClean="0">
                <a:solidFill>
                  <a:schemeClr val="tx1"/>
                </a:solidFill>
                <a:effectLst/>
                <a:latin typeface="+mn-lt"/>
                <a:ea typeface="+mn-ea"/>
                <a:cs typeface="+mn-cs"/>
              </a:rPr>
              <a:t>different approaches take in terms of initial equity-split.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In some cases, for example in the University of Edinburgh, the size of the founders is </a:t>
            </a:r>
            <a:r>
              <a:rPr lang="en-US" sz="1200" u="sng" kern="1200" dirty="0" smtClean="0">
                <a:solidFill>
                  <a:schemeClr val="tx1"/>
                </a:solidFill>
                <a:effectLst/>
                <a:latin typeface="+mn-lt"/>
                <a:ea typeface="+mn-ea"/>
                <a:cs typeface="+mn-cs"/>
              </a:rPr>
              <a:t>decided case-by-</a:t>
            </a:r>
            <a:r>
              <a:rPr lang="en-GB" sz="1200" u="sng" kern="1200" dirty="0" smtClean="0">
                <a:solidFill>
                  <a:schemeClr val="tx1"/>
                </a:solidFill>
                <a:effectLst/>
                <a:latin typeface="+mn-lt"/>
                <a:ea typeface="+mn-ea"/>
                <a:cs typeface="+mn-cs"/>
              </a:rPr>
              <a:t>case </a:t>
            </a:r>
            <a:r>
              <a:rPr lang="en-GB" sz="1200" kern="1200" dirty="0" smtClean="0">
                <a:solidFill>
                  <a:schemeClr val="tx1"/>
                </a:solidFill>
                <a:effectLst/>
                <a:latin typeface="+mn-lt"/>
                <a:ea typeface="+mn-ea"/>
                <a:cs typeface="+mn-cs"/>
              </a:rPr>
              <a:t>but typically the University’s own share would be equal to that of the academic founders.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In some cases, the percentage split for the researcher is </a:t>
            </a:r>
            <a:r>
              <a:rPr lang="en-GB" sz="1200" u="sng" kern="1200" dirty="0" smtClean="0">
                <a:solidFill>
                  <a:schemeClr val="tx1"/>
                </a:solidFill>
                <a:effectLst/>
                <a:latin typeface="+mn-lt"/>
                <a:ea typeface="+mn-ea"/>
                <a:cs typeface="+mn-cs"/>
              </a:rPr>
              <a:t>pre-specified,</a:t>
            </a:r>
            <a:r>
              <a:rPr lang="en-GB" sz="1200" kern="1200" dirty="0" smtClean="0">
                <a:solidFill>
                  <a:schemeClr val="tx1"/>
                </a:solidFill>
                <a:effectLst/>
                <a:latin typeface="+mn-lt"/>
                <a:ea typeface="+mn-ea"/>
                <a:cs typeface="+mn-cs"/>
              </a:rPr>
              <a:t> such as in KU Leuven, Belgium, where the individual researcher would receive a 40% equity share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smtClean="0">
                <a:solidFill>
                  <a:schemeClr val="tx1"/>
                </a:solidFill>
                <a:effectLst/>
                <a:latin typeface="+mn-lt"/>
                <a:ea typeface="+mn-ea"/>
                <a:cs typeface="+mn-cs"/>
              </a:rPr>
              <a:t>Another interesting example is the </a:t>
            </a:r>
            <a:r>
              <a:rPr lang="en-GB" sz="1200" b="0" kern="1200" baseline="0" dirty="0" smtClean="0">
                <a:solidFill>
                  <a:schemeClr val="tx1"/>
                </a:solidFill>
                <a:effectLst/>
                <a:latin typeface="+mn-lt"/>
                <a:ea typeface="+mn-ea"/>
                <a:cs typeface="+mn-cs"/>
              </a:rPr>
              <a:t>Founders Choice Program </a:t>
            </a:r>
            <a:r>
              <a:rPr lang="en-GB" sz="1200" kern="1200" baseline="0" dirty="0" smtClean="0">
                <a:solidFill>
                  <a:schemeClr val="tx1"/>
                </a:solidFill>
                <a:effectLst/>
                <a:latin typeface="+mn-lt"/>
                <a:ea typeface="+mn-ea"/>
                <a:cs typeface="+mn-cs"/>
              </a:rPr>
              <a:t>from the Imperial College, which is a </a:t>
            </a:r>
            <a:r>
              <a:rPr lang="en-GB" sz="1200" u="sng" kern="1200" baseline="0" dirty="0" smtClean="0">
                <a:solidFill>
                  <a:schemeClr val="tx1"/>
                </a:solidFill>
                <a:effectLst/>
                <a:latin typeface="+mn-lt"/>
                <a:ea typeface="+mn-ea"/>
                <a:cs typeface="+mn-cs"/>
              </a:rPr>
              <a:t>customized equity incentive</a:t>
            </a:r>
            <a:r>
              <a:rPr lang="en-GB" sz="1200" kern="1200" baseline="0" dirty="0" smtClean="0">
                <a:solidFill>
                  <a:schemeClr val="tx1"/>
                </a:solidFill>
                <a:effectLst/>
                <a:latin typeface="+mn-lt"/>
                <a:ea typeface="+mn-ea"/>
                <a:cs typeface="+mn-cs"/>
              </a:rPr>
              <a:t>.</a:t>
            </a:r>
          </a:p>
          <a:p>
            <a:pPr marL="628650" lvl="1"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endParaRPr lang="en-GB" sz="1200" kern="1200" baseline="0" dirty="0" smtClean="0">
              <a:solidFill>
                <a:schemeClr val="tx1"/>
              </a:solidFill>
              <a:effectLst/>
              <a:latin typeface="+mn-lt"/>
              <a:ea typeface="+mn-ea"/>
              <a:cs typeface="+mn-cs"/>
            </a:endParaRPr>
          </a:p>
          <a:p>
            <a:endParaRPr lang="en-GB"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Many questions will arise when creating equity incentives for researchers :</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What is the approach to take in terms of </a:t>
            </a:r>
            <a:r>
              <a:rPr lang="en-GB" sz="1200" b="1" kern="1200" dirty="0" smtClean="0">
                <a:solidFill>
                  <a:schemeClr val="tx1"/>
                </a:solidFill>
                <a:effectLst/>
                <a:latin typeface="+mn-lt"/>
                <a:ea typeface="+mn-ea"/>
                <a:cs typeface="+mn-cs"/>
              </a:rPr>
              <a:t>initial equity-split</a:t>
            </a:r>
            <a:r>
              <a:rPr lang="en-GB" sz="1200" kern="1200" dirty="0" smtClean="0">
                <a:solidFill>
                  <a:schemeClr val="tx1"/>
                </a:solidFill>
                <a:effectLst/>
                <a:latin typeface="+mn-lt"/>
                <a:ea typeface="+mn-ea"/>
                <a:cs typeface="+mn-cs"/>
              </a:rPr>
              <a:t>? There are many discussions about how many shares the founding researchers should receive at the start. Universities do not always have a fix formula for the distribution of initial equity.  The inventor’s share is usually decided on a case-by-case basis. Factors that may play a role in the decision are: the roles of the individual researchers in the company; the amount of help the founders will get from the TTO; the terms of the license agreement; the terms and conditions of third party funders of the research that led to the technology; the chance of the spin-out company and investors to grow value; and the extent to which the university will be able to make follow-on investments, so that it can maintain its shareholding. </a:t>
            </a: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smtClean="0">
                <a:solidFill>
                  <a:schemeClr val="tx1"/>
                </a:solidFill>
                <a:effectLst/>
                <a:latin typeface="+mn-lt"/>
                <a:ea typeface="+mn-ea"/>
                <a:cs typeface="+mn-cs"/>
              </a:rPr>
              <a:t>How to deal with </a:t>
            </a:r>
            <a:r>
              <a:rPr lang="en-GB" sz="1200" b="1" kern="1200" dirty="0" smtClean="0">
                <a:solidFill>
                  <a:schemeClr val="tx1"/>
                </a:solidFill>
                <a:effectLst/>
                <a:latin typeface="+mn-lt"/>
                <a:ea typeface="+mn-ea"/>
                <a:cs typeface="+mn-cs"/>
              </a:rPr>
              <a:t>dilution issues</a:t>
            </a:r>
            <a:r>
              <a:rPr lang="en-GB" sz="1200" kern="1200" dirty="0" smtClean="0">
                <a:solidFill>
                  <a:schemeClr val="tx1"/>
                </a:solidFill>
                <a:effectLst/>
                <a:latin typeface="+mn-lt"/>
                <a:ea typeface="+mn-ea"/>
                <a:cs typeface="+mn-cs"/>
              </a:rPr>
              <a:t>? At a later stage, as the company grows, the spin-out can also give more equity to the researchers, under various share option plans. The license agreement will include the negotiated financial terms (royalties, etc.) and also the share of equity in the company for the university.</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2E489A0-61C4-4FC9-8D19-D0023E80A745}" type="slidenum">
              <a:rPr lang="en-US" smtClean="0"/>
              <a:t>14</a:t>
            </a:fld>
            <a:endParaRPr lang="en-US"/>
          </a:p>
        </p:txBody>
      </p:sp>
    </p:spTree>
    <p:extLst>
      <p:ext uri="{BB962C8B-B14F-4D97-AF65-F5344CB8AC3E}">
        <p14:creationId xmlns:p14="http://schemas.microsoft.com/office/powerpoint/2010/main" val="1219448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489A0-61C4-4FC9-8D19-D0023E80A745}" type="slidenum">
              <a:rPr lang="en-US" smtClean="0"/>
              <a:t>30</a:t>
            </a:fld>
            <a:endParaRPr lang="en-US"/>
          </a:p>
        </p:txBody>
      </p:sp>
    </p:spTree>
    <p:extLst>
      <p:ext uri="{BB962C8B-B14F-4D97-AF65-F5344CB8AC3E}">
        <p14:creationId xmlns:p14="http://schemas.microsoft.com/office/powerpoint/2010/main" val="3923156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489A0-61C4-4FC9-8D19-D0023E80A745}" type="slidenum">
              <a:rPr lang="en-US" smtClean="0"/>
              <a:t>31</a:t>
            </a:fld>
            <a:endParaRPr lang="en-US"/>
          </a:p>
        </p:txBody>
      </p:sp>
    </p:spTree>
    <p:extLst>
      <p:ext uri="{BB962C8B-B14F-4D97-AF65-F5344CB8AC3E}">
        <p14:creationId xmlns:p14="http://schemas.microsoft.com/office/powerpoint/2010/main" val="1402382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mn-ea"/>
                <a:cs typeface="Arial" charset="0"/>
              </a:rPr>
              <a:t>In the Guide, incentives are divided into three groups:</a:t>
            </a:r>
            <a:endParaRPr lang="en-US" sz="1200" kern="1200" dirty="0" smtClean="0">
              <a:solidFill>
                <a:schemeClr val="tx1"/>
              </a:solidFill>
              <a:effectLst/>
              <a:latin typeface="Arial" charset="0"/>
              <a:ea typeface="+mn-ea"/>
              <a:cs typeface="Arial" charset="0"/>
            </a:endParaRPr>
          </a:p>
          <a:p>
            <a:pPr marL="171450" indent="-171450">
              <a:buFont typeface="Arial" panose="020B0604020202020204" pitchFamily="34" charset="0"/>
              <a:buChar char="•"/>
            </a:pPr>
            <a:r>
              <a:rPr lang="en-GB" sz="1200" kern="1200" dirty="0" smtClean="0">
                <a:solidFill>
                  <a:schemeClr val="tx1"/>
                </a:solidFill>
                <a:effectLst/>
                <a:latin typeface="Arial" charset="0"/>
                <a:ea typeface="+mn-ea"/>
                <a:cs typeface="Arial" charset="0"/>
              </a:rPr>
              <a:t>Non-financial incentives </a:t>
            </a:r>
          </a:p>
          <a:p>
            <a:pPr marL="171450" indent="-171450">
              <a:buFont typeface="Arial" panose="020B0604020202020204" pitchFamily="34" charset="0"/>
              <a:buChar char="•"/>
            </a:pPr>
            <a:r>
              <a:rPr lang="en-GB" sz="1200" kern="1200" dirty="0" smtClean="0">
                <a:solidFill>
                  <a:schemeClr val="tx1"/>
                </a:solidFill>
                <a:effectLst/>
                <a:latin typeface="Arial" charset="0"/>
                <a:ea typeface="+mn-ea"/>
                <a:cs typeface="Arial" charset="0"/>
              </a:rPr>
              <a:t>Career advancement incentives</a:t>
            </a:r>
            <a:endParaRPr lang="en-US" sz="1200" kern="1200" dirty="0" smtClean="0">
              <a:solidFill>
                <a:schemeClr val="tx1"/>
              </a:solidFill>
              <a:effectLst/>
              <a:latin typeface="Arial" charset="0"/>
              <a:ea typeface="+mn-ea"/>
              <a:cs typeface="Arial" charset="0"/>
            </a:endParaRPr>
          </a:p>
          <a:p>
            <a:pPr marL="171450" indent="-171450">
              <a:buFont typeface="Arial" panose="020B0604020202020204" pitchFamily="34" charset="0"/>
              <a:buChar char="•"/>
            </a:pPr>
            <a:r>
              <a:rPr lang="en-GB" sz="1200" kern="1200" dirty="0" smtClean="0">
                <a:solidFill>
                  <a:schemeClr val="tx1"/>
                </a:solidFill>
                <a:effectLst/>
                <a:latin typeface="Arial" charset="0"/>
                <a:ea typeface="+mn-ea"/>
                <a:cs typeface="Arial" charset="0"/>
              </a:rPr>
              <a:t>Financial incentives</a:t>
            </a:r>
            <a:endParaRPr lang="en-US" sz="1200" kern="1200" dirty="0" smtClean="0">
              <a:solidFill>
                <a:schemeClr val="tx1"/>
              </a:solidFill>
              <a:effectLst/>
              <a:latin typeface="Arial" charset="0"/>
              <a:ea typeface="+mn-ea"/>
              <a:cs typeface="Arial" charset="0"/>
            </a:endParaRPr>
          </a:p>
          <a:p>
            <a:endParaRPr lang="en-GB" sz="1200"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Within each of these groups, the incentives may be for </a:t>
            </a:r>
            <a:r>
              <a:rPr lang="en-GB" sz="1200" u="sng" kern="1200" dirty="0" smtClean="0">
                <a:solidFill>
                  <a:schemeClr val="tx1"/>
                </a:solidFill>
                <a:effectLst/>
                <a:latin typeface="Arial" charset="0"/>
                <a:ea typeface="+mn-ea"/>
                <a:cs typeface="Arial" charset="0"/>
              </a:rPr>
              <a:t>general engagement</a:t>
            </a:r>
            <a:r>
              <a:rPr lang="en-GB" sz="1200" kern="1200" dirty="0" smtClean="0">
                <a:solidFill>
                  <a:schemeClr val="tx1"/>
                </a:solidFill>
                <a:effectLst/>
                <a:latin typeface="Arial" charset="0"/>
                <a:ea typeface="+mn-ea"/>
                <a:cs typeface="Arial" charset="0"/>
              </a:rPr>
              <a:t>, or for </a:t>
            </a:r>
            <a:r>
              <a:rPr lang="en-GB" sz="1200" u="sng" kern="1200" dirty="0" smtClean="0">
                <a:solidFill>
                  <a:schemeClr val="tx1"/>
                </a:solidFill>
                <a:effectLst/>
                <a:latin typeface="Arial" charset="0"/>
                <a:ea typeface="+mn-ea"/>
                <a:cs typeface="Arial" charset="0"/>
              </a:rPr>
              <a:t>specific activities in TT</a:t>
            </a:r>
            <a:r>
              <a:rPr lang="en-GB" sz="1200" kern="1200" dirty="0" smtClean="0">
                <a:solidFill>
                  <a:schemeClr val="tx1"/>
                </a:solidFill>
                <a:effectLst/>
                <a:latin typeface="Arial" charset="0"/>
                <a:ea typeface="+mn-ea"/>
                <a:cs typeface="Arial" charset="0"/>
              </a:rPr>
              <a:t>. </a:t>
            </a:r>
          </a:p>
          <a:p>
            <a:endParaRPr lang="en-GB" sz="1200" kern="1200" dirty="0" smtClean="0">
              <a:solidFill>
                <a:schemeClr val="tx1"/>
              </a:solidFill>
              <a:effectLst/>
              <a:latin typeface="Arial" charset="0"/>
              <a:ea typeface="+mn-ea"/>
              <a:cs typeface="Arial" charset="0"/>
            </a:endParaRPr>
          </a:p>
        </p:txBody>
      </p:sp>
      <p:sp>
        <p:nvSpPr>
          <p:cNvPr id="4" name="Slide Number Placeholder 3"/>
          <p:cNvSpPr>
            <a:spLocks noGrp="1"/>
          </p:cNvSpPr>
          <p:nvPr>
            <p:ph type="sldNum" sz="quarter" idx="10"/>
          </p:nvPr>
        </p:nvSpPr>
        <p:spPr/>
        <p:txBody>
          <a:bodyPr/>
          <a:lstStyle/>
          <a:p>
            <a:fld id="{62E489A0-61C4-4FC9-8D19-D0023E80A745}" type="slidenum">
              <a:rPr lang="en-US" smtClean="0"/>
              <a:t>4</a:t>
            </a:fld>
            <a:endParaRPr lang="en-US"/>
          </a:p>
        </p:txBody>
      </p:sp>
    </p:spTree>
    <p:extLst>
      <p:ext uri="{BB962C8B-B14F-4D97-AF65-F5344CB8AC3E}">
        <p14:creationId xmlns:p14="http://schemas.microsoft.com/office/powerpoint/2010/main" val="4199252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smtClean="0">
                <a:solidFill>
                  <a:schemeClr val="tx1"/>
                </a:solidFill>
                <a:effectLst/>
                <a:latin typeface="Arial" charset="0"/>
                <a:ea typeface="+mn-ea"/>
                <a:cs typeface="Arial" charset="0"/>
              </a:rPr>
              <a:t>This is an overview of the different incentives</a:t>
            </a:r>
            <a:r>
              <a:rPr lang="en-GB" sz="1200" b="0" kern="1200" baseline="0" dirty="0" smtClean="0">
                <a:solidFill>
                  <a:schemeClr val="tx1"/>
                </a:solidFill>
                <a:effectLst/>
                <a:latin typeface="Arial" charset="0"/>
                <a:ea typeface="+mn-ea"/>
                <a:cs typeface="Arial" charset="0"/>
              </a:rPr>
              <a:t> that are explained in the Guide. I wont have the time to deal with all of them in detail, but will give some examples of each of the three categories.</a:t>
            </a:r>
            <a:endParaRPr lang="en-GB" sz="1200" b="0" kern="1200" dirty="0" smtClean="0">
              <a:solidFill>
                <a:schemeClr val="tx1"/>
              </a:solidFill>
              <a:effectLst/>
              <a:latin typeface="Arial" charset="0"/>
              <a:ea typeface="+mn-ea"/>
              <a:cs typeface="Arial" charset="0"/>
            </a:endParaRPr>
          </a:p>
          <a:p>
            <a:endParaRPr lang="en-GB" sz="1200" b="1" kern="1200" dirty="0" smtClean="0">
              <a:solidFill>
                <a:schemeClr val="tx1"/>
              </a:solidFill>
              <a:effectLst/>
              <a:latin typeface="Arial" charset="0"/>
              <a:ea typeface="+mn-ea"/>
              <a:cs typeface="Arial" charset="0"/>
            </a:endParaRPr>
          </a:p>
          <a:p>
            <a:r>
              <a:rPr lang="en-GB" sz="1200" b="1" kern="1200" dirty="0" smtClean="0">
                <a:solidFill>
                  <a:schemeClr val="tx1"/>
                </a:solidFill>
                <a:effectLst/>
                <a:latin typeface="Arial" charset="0"/>
                <a:ea typeface="+mn-ea"/>
                <a:cs typeface="Arial" charset="0"/>
              </a:rPr>
              <a:t>***</a:t>
            </a:r>
          </a:p>
          <a:p>
            <a:endParaRPr lang="en-GB" sz="1200" b="1" kern="1200" dirty="0" smtClean="0">
              <a:solidFill>
                <a:schemeClr val="tx1"/>
              </a:solidFill>
              <a:effectLst/>
              <a:latin typeface="Arial" charset="0"/>
              <a:ea typeface="+mn-ea"/>
              <a:cs typeface="Arial" charset="0"/>
            </a:endParaRPr>
          </a:p>
          <a:p>
            <a:r>
              <a:rPr lang="en-GB" sz="1200" b="1" kern="1200" dirty="0" smtClean="0">
                <a:solidFill>
                  <a:schemeClr val="tx1"/>
                </a:solidFill>
                <a:effectLst/>
                <a:latin typeface="Arial" charset="0"/>
                <a:ea typeface="+mn-ea"/>
                <a:cs typeface="Arial" charset="0"/>
              </a:rPr>
              <a:t>Non-financial incentives </a:t>
            </a:r>
            <a:endParaRPr lang="en-US" sz="1200"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These incentives typically involve praise and honour received for an achievement (‘kudos’); they often involve the recognition, praise and public promotion of an activity; they can be from within the University, or from external organisations. They can include incentives to engage in technology transfer and to consider socially responsible technology transfer (e.g. access to medicines). The non-financial incentives often reflect the culture of the university and the messages leadership wishes to promote about the role of TT in the university. </a:t>
            </a:r>
          </a:p>
          <a:p>
            <a:endParaRPr lang="en-US" sz="1200" kern="1200" dirty="0" smtClean="0">
              <a:solidFill>
                <a:schemeClr val="tx1"/>
              </a:solidFill>
              <a:effectLst/>
              <a:latin typeface="Arial" charset="0"/>
              <a:ea typeface="+mn-ea"/>
              <a:cs typeface="Arial" charset="0"/>
            </a:endParaRPr>
          </a:p>
          <a:p>
            <a:r>
              <a:rPr lang="en-GB" sz="1200" b="1" kern="1200" dirty="0" smtClean="0">
                <a:solidFill>
                  <a:schemeClr val="tx1"/>
                </a:solidFill>
                <a:effectLst/>
                <a:latin typeface="Arial" charset="0"/>
                <a:ea typeface="+mn-ea"/>
                <a:cs typeface="Arial" charset="0"/>
              </a:rPr>
              <a:t>Career advancement incentives </a:t>
            </a:r>
            <a:endParaRPr lang="en-US" sz="1200"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These incentives are part of the recruitment into a university, promotion and retention within a university.  What incentives may encourage a researcher to join a university, to stay at a university, and to</a:t>
            </a:r>
            <a:r>
              <a:rPr lang="en-GB" sz="1200" kern="1200" baseline="0" dirty="0" smtClean="0">
                <a:solidFill>
                  <a:schemeClr val="tx1"/>
                </a:solidFill>
                <a:effectLst/>
                <a:latin typeface="Arial" charset="0"/>
                <a:ea typeface="+mn-ea"/>
                <a:cs typeface="Arial" charset="0"/>
              </a:rPr>
              <a:t> </a:t>
            </a:r>
            <a:r>
              <a:rPr lang="en-GB" sz="1200" kern="1200" dirty="0" smtClean="0">
                <a:solidFill>
                  <a:schemeClr val="tx1"/>
                </a:solidFill>
                <a:effectLst/>
                <a:latin typeface="Arial" charset="0"/>
                <a:ea typeface="+mn-ea"/>
                <a:cs typeface="Arial" charset="0"/>
              </a:rPr>
              <a:t>gain promotion within a university? To what extent is engagement in technology transfer activities taken into account in promotion and recruitment opportunities?</a:t>
            </a:r>
          </a:p>
          <a:p>
            <a:endParaRPr lang="en-US" sz="1200" kern="1200" dirty="0" smtClean="0">
              <a:solidFill>
                <a:schemeClr val="tx1"/>
              </a:solidFill>
              <a:effectLst/>
              <a:latin typeface="Arial" charset="0"/>
              <a:ea typeface="+mn-ea"/>
              <a:cs typeface="Arial" charset="0"/>
            </a:endParaRPr>
          </a:p>
          <a:p>
            <a:r>
              <a:rPr lang="en-GB" sz="1200" b="1" kern="1200" dirty="0" smtClean="0">
                <a:solidFill>
                  <a:schemeClr val="tx1"/>
                </a:solidFill>
                <a:effectLst/>
                <a:latin typeface="Arial" charset="0"/>
                <a:ea typeface="+mn-ea"/>
                <a:cs typeface="Arial" charset="0"/>
              </a:rPr>
              <a:t>Financial incentives </a:t>
            </a:r>
          </a:p>
          <a:p>
            <a:r>
              <a:rPr lang="en-GB" sz="1200" kern="1200" dirty="0" smtClean="0">
                <a:solidFill>
                  <a:schemeClr val="tx1"/>
                </a:solidFill>
                <a:effectLst/>
                <a:latin typeface="Arial" charset="0"/>
                <a:ea typeface="+mn-ea"/>
                <a:cs typeface="Arial" charset="0"/>
              </a:rPr>
              <a:t>The most common financial incentives are researchers receiving a share of licensing income and researchers becoming shareholders in successful spin-out companies.</a:t>
            </a:r>
            <a:endParaRPr lang="en-US" sz="1200"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These are the direct appeal to researchers to get involved in technology transfer and to receive a share of the financial returns. </a:t>
            </a:r>
            <a:endParaRPr lang="en-US" sz="1200"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There can also be financial incentives to encourage general researcher engagement in knowledge exchange - research contracts and consulting for example.</a:t>
            </a:r>
            <a:endParaRPr lang="en-US" sz="1200"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 </a:t>
            </a:r>
          </a:p>
          <a:p>
            <a:r>
              <a:rPr lang="en-GB" sz="1200" kern="1200" dirty="0" smtClean="0">
                <a:solidFill>
                  <a:schemeClr val="tx1"/>
                </a:solidFill>
                <a:effectLst/>
                <a:latin typeface="Arial" charset="0"/>
                <a:ea typeface="+mn-ea"/>
                <a:cs typeface="Arial" charset="0"/>
              </a:rPr>
              <a:t>***</a:t>
            </a:r>
          </a:p>
          <a:p>
            <a:endParaRPr lang="en-GB" sz="1200"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Note: Under non-financial</a:t>
            </a:r>
            <a:r>
              <a:rPr lang="en-GB" sz="1200" kern="1200" baseline="0" dirty="0" smtClean="0">
                <a:solidFill>
                  <a:schemeClr val="tx1"/>
                </a:solidFill>
                <a:effectLst/>
                <a:latin typeface="Arial" charset="0"/>
                <a:ea typeface="+mn-ea"/>
                <a:cs typeface="Arial" charset="0"/>
              </a:rPr>
              <a:t> incentives, t</a:t>
            </a:r>
            <a:r>
              <a:rPr lang="en-GB" sz="1200" kern="1200" dirty="0" smtClean="0">
                <a:solidFill>
                  <a:schemeClr val="tx1"/>
                </a:solidFill>
                <a:effectLst/>
                <a:latin typeface="Arial" charset="0"/>
                <a:ea typeface="+mn-ea"/>
                <a:cs typeface="Arial" charset="0"/>
              </a:rPr>
              <a:t>his</a:t>
            </a:r>
            <a:r>
              <a:rPr lang="en-GB" sz="1200" kern="1200" baseline="0" dirty="0" smtClean="0">
                <a:solidFill>
                  <a:schemeClr val="tx1"/>
                </a:solidFill>
                <a:effectLst/>
                <a:latin typeface="Arial" charset="0"/>
                <a:ea typeface="+mn-ea"/>
                <a:cs typeface="Arial" charset="0"/>
              </a:rPr>
              <a:t> </a:t>
            </a:r>
            <a:r>
              <a:rPr lang="en-GB" sz="1200" kern="1200" baseline="0" dirty="0" err="1" smtClean="0">
                <a:solidFill>
                  <a:schemeClr val="tx1"/>
                </a:solidFill>
                <a:effectLst/>
                <a:latin typeface="Arial" charset="0"/>
                <a:ea typeface="+mn-ea"/>
                <a:cs typeface="Arial" charset="0"/>
              </a:rPr>
              <a:t>ppt</a:t>
            </a:r>
            <a:r>
              <a:rPr lang="en-GB" sz="1200" kern="1200" baseline="0" dirty="0" smtClean="0">
                <a:solidFill>
                  <a:schemeClr val="tx1"/>
                </a:solidFill>
                <a:effectLst/>
                <a:latin typeface="Arial" charset="0"/>
                <a:ea typeface="+mn-ea"/>
                <a:cs typeface="Arial" charset="0"/>
              </a:rPr>
              <a:t> only deals with the first 4 incentives, not with Right to Publish and Returning IP.</a:t>
            </a:r>
          </a:p>
          <a:p>
            <a:endParaRPr lang="en-GB" sz="1200" kern="1200" baseline="0" dirty="0" smtClean="0">
              <a:solidFill>
                <a:schemeClr val="tx1"/>
              </a:solidFill>
              <a:effectLst/>
              <a:latin typeface="Arial" charset="0"/>
              <a:ea typeface="+mn-ea"/>
              <a:cs typeface="Arial" charset="0"/>
            </a:endParaRPr>
          </a:p>
          <a:p>
            <a:r>
              <a:rPr lang="en-GB" sz="1200" b="1" kern="1200" dirty="0" smtClean="0">
                <a:solidFill>
                  <a:schemeClr val="tx1"/>
                </a:solidFill>
                <a:effectLst/>
                <a:latin typeface="Arial" charset="0"/>
                <a:ea typeface="+mn-ea"/>
                <a:cs typeface="Arial" charset="0"/>
              </a:rPr>
              <a:t>Returning IP to the inventor  </a:t>
            </a:r>
            <a:endParaRPr lang="en-US" sz="1200" b="1" kern="1200" dirty="0" smtClean="0">
              <a:solidFill>
                <a:schemeClr val="tx1"/>
              </a:solidFill>
              <a:effectLst/>
              <a:latin typeface="Arial" charset="0"/>
              <a:ea typeface="+mn-ea"/>
              <a:cs typeface="Arial" charset="0"/>
            </a:endParaRPr>
          </a:p>
          <a:p>
            <a:r>
              <a:rPr lang="en-GB" sz="1200" b="1" kern="1200" dirty="0" smtClean="0">
                <a:solidFill>
                  <a:schemeClr val="tx1"/>
                </a:solidFill>
                <a:effectLst/>
                <a:latin typeface="Arial" charset="0"/>
                <a:ea typeface="+mn-ea"/>
                <a:cs typeface="Arial" charset="0"/>
              </a:rPr>
              <a:t> </a:t>
            </a:r>
            <a:endParaRPr lang="en-US" sz="1200" b="1" kern="1200" dirty="0" smtClean="0">
              <a:solidFill>
                <a:schemeClr val="tx1"/>
              </a:solidFill>
              <a:effectLst/>
              <a:latin typeface="Arial" charset="0"/>
              <a:ea typeface="+mn-ea"/>
              <a:cs typeface="Arial" charset="0"/>
            </a:endParaRPr>
          </a:p>
          <a:p>
            <a:r>
              <a:rPr lang="en-GB" sz="1200" b="0" kern="1200" dirty="0" smtClean="0">
                <a:solidFill>
                  <a:schemeClr val="tx1"/>
                </a:solidFill>
                <a:effectLst/>
                <a:latin typeface="Arial" charset="0"/>
                <a:ea typeface="+mn-ea"/>
                <a:cs typeface="Arial" charset="0"/>
              </a:rPr>
              <a:t>The path to commercialization begins when an invention is disclosed to the TTO.  Critical assessments determine whether the technology has a market, a market need, and whether it can be patented or otherwise IP-protected. In some cases, those assessments return too many negatives: there may be insufficient interest among licensees or investors, difficulty scaling up, competition and regulatory risks, and a slew of other issues that, despite the TTO's best efforts, prove too difficult to overcome. Rather than letting the case files collect dust, the intellectual property can and, in many cases, should be returned to the inventor. However, there are some difficulties. For starters, Restrictions. and rights need to be clarified due to the large number of players and factors to consider. There's also the important relationship with the inventor to maintain and even strengthen. To communicate why the IP is being released, what led to the decision, and what the rights of the University, funding sources, and faculty are in relation to the innovation.</a:t>
            </a:r>
          </a:p>
          <a:p>
            <a:endParaRPr lang="en-GB" sz="1200" b="0" kern="1200" dirty="0" smtClean="0">
              <a:solidFill>
                <a:schemeClr val="tx1"/>
              </a:solidFill>
              <a:effectLst/>
              <a:latin typeface="Arial" charset="0"/>
              <a:ea typeface="+mn-ea"/>
              <a:cs typeface="Arial" charset="0"/>
            </a:endParaRPr>
          </a:p>
          <a:p>
            <a:r>
              <a:rPr lang="en-GB" sz="1200" b="1" kern="1200" dirty="0" smtClean="0">
                <a:solidFill>
                  <a:schemeClr val="tx1"/>
                </a:solidFill>
                <a:effectLst/>
                <a:latin typeface="Arial" charset="0"/>
                <a:ea typeface="+mn-ea"/>
                <a:cs typeface="Arial" charset="0"/>
              </a:rPr>
              <a:t>Protecting researchers’ right to publish </a:t>
            </a:r>
            <a:endParaRPr lang="en-US" sz="1200" b="1"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 </a:t>
            </a:r>
            <a:endParaRPr lang="en-US" sz="1200"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It is crucial to Researchers the ability to publish the outcomes of a research cooperation with industry and thus it is a very important factor and incentive to contribute to technology transfer if this capability is granted.  </a:t>
            </a:r>
            <a:endParaRPr lang="en-US" sz="1200"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 </a:t>
            </a:r>
            <a:endParaRPr lang="en-US" sz="1200"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Many institutions will negotiate schemes that let the Researcher to publish when they collaborate with industry after appropriate engagement with the industry partner to guarantee that no sensitive information is disclosed, and that any IP is properly secured</a:t>
            </a:r>
            <a:r>
              <a:rPr lang="en-US" sz="1200" kern="1200" dirty="0" smtClean="0">
                <a:solidFill>
                  <a:schemeClr val="tx1"/>
                </a:solidFill>
                <a:effectLst/>
                <a:latin typeface="Arial" charset="0"/>
                <a:ea typeface="+mn-ea"/>
                <a:cs typeface="Arial" charset="0"/>
              </a:rPr>
              <a:t>. </a:t>
            </a:r>
            <a:r>
              <a:rPr lang="en-GB" sz="1200" kern="1200" dirty="0" smtClean="0">
                <a:solidFill>
                  <a:schemeClr val="tx1"/>
                </a:solidFill>
                <a:effectLst/>
                <a:latin typeface="Arial" charset="0"/>
                <a:ea typeface="+mn-ea"/>
                <a:cs typeface="Arial" charset="0"/>
              </a:rPr>
              <a:t> The length of the confidentiality obligations is typically between three and five years, but much will depend on the nature of the project, the amount of time needed for additional development before commercialization (for example, pharmaceuticals may need more time), and the type of intellectual property (for example, whether the research is expected to result in a patent, in trade secrets, and a know-how license it is anticipated then it may not be possible to negotiate publication rights.</a:t>
            </a:r>
            <a:r>
              <a:rPr lang="en-US" sz="1200" kern="1200" dirty="0" smtClean="0">
                <a:solidFill>
                  <a:schemeClr val="tx1"/>
                </a:solidFill>
                <a:effectLst/>
                <a:latin typeface="Arial" charset="0"/>
                <a:ea typeface="+mn-ea"/>
                <a:cs typeface="Arial" charset="0"/>
              </a:rPr>
              <a:t> This may be a serious issue: as an example, </a:t>
            </a:r>
            <a:r>
              <a:rPr lang="en-GB" sz="1200" kern="1200" dirty="0" smtClean="0">
                <a:solidFill>
                  <a:schemeClr val="tx1"/>
                </a:solidFill>
                <a:effectLst/>
                <a:latin typeface="Arial" charset="0"/>
                <a:ea typeface="+mn-ea"/>
                <a:cs typeface="Arial" charset="0"/>
              </a:rPr>
              <a:t>US universities will generally not agree to do research that must be kept secret. U.S. standard for publication </a:t>
            </a:r>
            <a:r>
              <a:rPr lang="en-US" sz="1200" kern="1200" dirty="0" smtClean="0">
                <a:solidFill>
                  <a:schemeClr val="tx1"/>
                </a:solidFill>
                <a:effectLst/>
                <a:latin typeface="Arial" charset="0"/>
                <a:ea typeface="+mn-ea"/>
                <a:cs typeface="Arial" charset="0"/>
              </a:rPr>
              <a:t>includes a process of  </a:t>
            </a:r>
            <a:r>
              <a:rPr lang="en-GB" sz="1200" kern="1200" dirty="0" smtClean="0">
                <a:solidFill>
                  <a:schemeClr val="tx1"/>
                </a:solidFill>
                <a:effectLst/>
                <a:latin typeface="Arial" charset="0"/>
                <a:ea typeface="+mn-ea"/>
                <a:cs typeface="Arial" charset="0"/>
              </a:rPr>
              <a:t>review</a:t>
            </a:r>
            <a:r>
              <a:rPr lang="en-US" sz="1200" kern="1200" dirty="0" smtClean="0">
                <a:solidFill>
                  <a:schemeClr val="tx1"/>
                </a:solidFill>
                <a:effectLst/>
                <a:latin typeface="Arial" charset="0"/>
                <a:ea typeface="+mn-ea"/>
                <a:cs typeface="Arial" charset="0"/>
              </a:rPr>
              <a:t> performed by the company </a:t>
            </a:r>
            <a:r>
              <a:rPr lang="en-GB" sz="1200" kern="1200" dirty="0" smtClean="0">
                <a:solidFill>
                  <a:schemeClr val="tx1"/>
                </a:solidFill>
                <a:effectLst/>
                <a:latin typeface="Arial" charset="0"/>
                <a:ea typeface="+mn-ea"/>
                <a:cs typeface="Arial" charset="0"/>
              </a:rPr>
              <a:t> only for potential inventions not identified by University o</a:t>
            </a:r>
            <a:r>
              <a:rPr lang="en-US" sz="1200" kern="1200" dirty="0" smtClean="0">
                <a:solidFill>
                  <a:schemeClr val="tx1"/>
                </a:solidFill>
                <a:effectLst/>
                <a:latin typeface="Arial" charset="0"/>
                <a:ea typeface="+mn-ea"/>
                <a:cs typeface="Arial" charset="0"/>
              </a:rPr>
              <a:t>r</a:t>
            </a:r>
            <a:r>
              <a:rPr lang="en-GB" sz="1200" kern="1200" dirty="0" smtClean="0">
                <a:solidFill>
                  <a:schemeClr val="tx1"/>
                </a:solidFill>
                <a:effectLst/>
                <a:latin typeface="Arial" charset="0"/>
                <a:ea typeface="+mn-ea"/>
                <a:cs typeface="Arial" charset="0"/>
              </a:rPr>
              <a:t> inclusion of company confidential information. The review period is typically 60 days, and no more than an additional 60-day delay is allowed </a:t>
            </a:r>
            <a:r>
              <a:rPr lang="en-US" sz="1200" kern="1200" dirty="0" smtClean="0">
                <a:solidFill>
                  <a:schemeClr val="tx1"/>
                </a:solidFill>
                <a:effectLst/>
                <a:latin typeface="Arial" charset="0"/>
                <a:ea typeface="+mn-ea"/>
                <a:cs typeface="Arial" charset="0"/>
              </a:rPr>
              <a:t>to the company </a:t>
            </a:r>
            <a:r>
              <a:rPr lang="en-GB" sz="1200" kern="1200" dirty="0" smtClean="0">
                <a:solidFill>
                  <a:schemeClr val="tx1"/>
                </a:solidFill>
                <a:effectLst/>
                <a:latin typeface="Arial" charset="0"/>
                <a:ea typeface="+mn-ea"/>
                <a:cs typeface="Arial" charset="0"/>
              </a:rPr>
              <a:t>to request changes or to file patent applications.</a:t>
            </a:r>
            <a:endParaRPr lang="en-US" sz="1200"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 </a:t>
            </a:r>
            <a:endParaRPr lang="en-US" sz="1200"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Universities and TTOs can support Researchers  needs in their relation with companies  by making it very clear that it is a Researcher’s choice to delay or withhold a publication for any reason, providing  very clear, accessible information via the TTO of how patenting and publication can be complementary, and where issues will arise, not signing up to any agreements with third parties that delay publication for more than a few months and inform all Researchers involved in a delay - always of no more than a few months.</a:t>
            </a:r>
          </a:p>
          <a:p>
            <a:endParaRPr lang="en-US" sz="1200" b="0" kern="1200" dirty="0" smtClean="0">
              <a:solidFill>
                <a:schemeClr val="tx1"/>
              </a:solidFill>
              <a:effectLst/>
              <a:latin typeface="Arial" charset="0"/>
              <a:ea typeface="+mn-ea"/>
              <a:cs typeface="Arial" charset="0"/>
            </a:endParaRPr>
          </a:p>
          <a:p>
            <a:r>
              <a:rPr lang="en-GB" sz="1200" b="0" kern="1200" dirty="0" smtClean="0">
                <a:solidFill>
                  <a:schemeClr val="tx1"/>
                </a:solidFill>
                <a:effectLst/>
                <a:latin typeface="Arial" charset="0"/>
                <a:ea typeface="+mn-ea"/>
                <a:cs typeface="Arial" charset="0"/>
              </a:rPr>
              <a:t> </a:t>
            </a:r>
            <a:endParaRPr lang="en-US" sz="1200" b="0" kern="1200" dirty="0" smtClean="0">
              <a:solidFill>
                <a:schemeClr val="tx1"/>
              </a:solidFill>
              <a:effectLst/>
              <a:latin typeface="Arial" charset="0"/>
              <a:ea typeface="+mn-ea"/>
              <a:cs typeface="Arial" charset="0"/>
            </a:endParaRPr>
          </a:p>
          <a:p>
            <a:endParaRPr lang="en-US" sz="1200" kern="1200" dirty="0" smtClean="0">
              <a:solidFill>
                <a:schemeClr val="tx1"/>
              </a:solidFill>
              <a:effectLst/>
              <a:latin typeface="Arial"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fld id="{62E489A0-61C4-4FC9-8D19-D0023E80A745}" type="slidenum">
              <a:rPr lang="en-US" smtClean="0"/>
              <a:t>5</a:t>
            </a:fld>
            <a:endParaRPr lang="en-US"/>
          </a:p>
        </p:txBody>
      </p:sp>
    </p:spTree>
    <p:extLst>
      <p:ext uri="{BB962C8B-B14F-4D97-AF65-F5344CB8AC3E}">
        <p14:creationId xmlns:p14="http://schemas.microsoft.com/office/powerpoint/2010/main" val="1686435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kern="1200" dirty="0" smtClean="0">
                <a:solidFill>
                  <a:schemeClr val="tx1"/>
                </a:solidFill>
                <a:effectLst/>
                <a:latin typeface="Arial" charset="0"/>
                <a:ea typeface="+mn-ea"/>
                <a:cs typeface="Arial" charset="0"/>
              </a:rPr>
              <a:t>Another non-financial incentive</a:t>
            </a:r>
            <a:r>
              <a:rPr lang="en-GB" sz="1200" b="0" kern="1200" baseline="0" dirty="0" smtClean="0">
                <a:solidFill>
                  <a:schemeClr val="tx1"/>
                </a:solidFill>
                <a:effectLst/>
                <a:latin typeface="Arial" charset="0"/>
                <a:ea typeface="+mn-ea"/>
                <a:cs typeface="Arial" charset="0"/>
              </a:rPr>
              <a:t> is </a:t>
            </a:r>
            <a:r>
              <a:rPr lang="en-GB" sz="1200" b="0" kern="1200" dirty="0" smtClean="0">
                <a:solidFill>
                  <a:schemeClr val="tx1"/>
                </a:solidFill>
                <a:effectLst/>
                <a:latin typeface="Arial" charset="0"/>
                <a:ea typeface="+mn-ea"/>
                <a:cs typeface="Arial" charset="0"/>
              </a:rPr>
              <a:t>Flexible employment conditions</a:t>
            </a:r>
            <a:r>
              <a:rPr lang="en-US" sz="1200" b="0" kern="1200" dirty="0" smtClean="0">
                <a:solidFill>
                  <a:schemeClr val="tx1"/>
                </a:solidFill>
                <a:effectLst/>
                <a:latin typeface="Arial" charset="0"/>
                <a:ea typeface="+mn-ea"/>
                <a:cs typeface="Arial" charset="0"/>
              </a:rPr>
              <a:t>.</a:t>
            </a:r>
            <a:r>
              <a:rPr lang="en-US" sz="1200" b="0" kern="1200" baseline="0" dirty="0" smtClean="0">
                <a:solidFill>
                  <a:schemeClr val="tx1"/>
                </a:solidFill>
                <a:effectLst/>
                <a:latin typeface="Arial" charset="0"/>
                <a:ea typeface="+mn-ea"/>
                <a:cs typeface="Arial" charset="0"/>
              </a:rPr>
              <a:t> </a:t>
            </a:r>
            <a:r>
              <a:rPr lang="en-GB" sz="1200" b="0" kern="1200" dirty="0" smtClean="0">
                <a:solidFill>
                  <a:schemeClr val="tx1"/>
                </a:solidFill>
                <a:effectLst/>
                <a:latin typeface="Arial" charset="0"/>
                <a:ea typeface="+mn-ea"/>
                <a:cs typeface="Arial" charset="0"/>
              </a:rPr>
              <a:t>Researchers value flexibility regardless of how it is defined. </a:t>
            </a:r>
          </a:p>
          <a:p>
            <a:endParaRPr lang="en-GB" sz="1200" b="0" kern="1200" dirty="0" smtClean="0">
              <a:solidFill>
                <a:schemeClr val="tx1"/>
              </a:solidFill>
              <a:effectLst/>
              <a:latin typeface="Arial" charset="0"/>
              <a:ea typeface="+mn-ea"/>
              <a:cs typeface="Arial" charset="0"/>
            </a:endParaRPr>
          </a:p>
          <a:p>
            <a:endParaRPr lang="en-GB" sz="1200" kern="1200" dirty="0" smtClean="0">
              <a:solidFill>
                <a:schemeClr val="tx1"/>
              </a:solidFill>
              <a:effectLst/>
              <a:latin typeface="Arial" charset="0"/>
              <a:ea typeface="+mn-ea"/>
              <a:cs typeface="Arial" charset="0"/>
            </a:endParaRPr>
          </a:p>
          <a:p>
            <a:pPr marL="171450" indent="-171450">
              <a:buFont typeface="Arial" panose="020B0604020202020204" pitchFamily="34" charset="0"/>
              <a:buChar char="•"/>
            </a:pPr>
            <a:r>
              <a:rPr lang="en-GB" sz="1200" b="1" kern="1200" dirty="0" smtClean="0">
                <a:solidFill>
                  <a:schemeClr val="tx1"/>
                </a:solidFill>
                <a:effectLst/>
                <a:latin typeface="Arial" charset="0"/>
                <a:ea typeface="+mn-ea"/>
                <a:cs typeface="Arial" charset="0"/>
              </a:rPr>
              <a:t>Sabbatical leave </a:t>
            </a:r>
            <a:r>
              <a:rPr lang="en-GB" sz="1200" kern="1200" dirty="0" smtClean="0">
                <a:solidFill>
                  <a:schemeClr val="tx1"/>
                </a:solidFill>
                <a:effectLst/>
                <a:latin typeface="Arial" charset="0"/>
                <a:ea typeface="+mn-ea"/>
                <a:cs typeface="Arial" charset="0"/>
              </a:rPr>
              <a:t>(either paid or un-paid) is particularly useful for inventors intending to develop a spinout, but it may also be useful in order to enable researchers to work in-house with industry (secondments) or to concentrate on patenting and licensing. </a:t>
            </a:r>
            <a:r>
              <a:rPr lang="en-GB" sz="1200" u="sng" kern="1200" dirty="0" smtClean="0">
                <a:solidFill>
                  <a:schemeClr val="tx1"/>
                </a:solidFill>
                <a:effectLst/>
                <a:latin typeface="Arial" charset="0"/>
                <a:ea typeface="+mn-ea"/>
                <a:cs typeface="Arial" charset="0"/>
              </a:rPr>
              <a:t>T</a:t>
            </a:r>
            <a:r>
              <a:rPr lang="en-US" u="sng" dirty="0" smtClean="0"/>
              <a:t>he Guide </a:t>
            </a:r>
            <a:r>
              <a:rPr lang="en-US" dirty="0" smtClean="0"/>
              <a:t>provides good practices for</a:t>
            </a:r>
            <a:r>
              <a:rPr lang="en-US" baseline="0" dirty="0" smtClean="0"/>
              <a:t> granting such </a:t>
            </a:r>
            <a:r>
              <a:rPr lang="en-US" b="0" dirty="0" smtClean="0"/>
              <a:t>sabbatical leaves.</a:t>
            </a:r>
          </a:p>
          <a:p>
            <a:pPr marL="0" indent="0">
              <a:buFont typeface="Arial" panose="020B0604020202020204" pitchFamily="34" charset="0"/>
              <a:buNone/>
            </a:pPr>
            <a:endParaRPr lang="en-US" b="0" dirty="0" smtClean="0"/>
          </a:p>
          <a:p>
            <a:pPr marL="171450" indent="-171450">
              <a:buFont typeface="Arial" panose="020B0604020202020204" pitchFamily="34" charset="0"/>
              <a:buChar char="•"/>
            </a:pPr>
            <a:r>
              <a:rPr lang="fr-CH" sz="1200" kern="1200" dirty="0" err="1" smtClean="0">
                <a:solidFill>
                  <a:schemeClr val="tx1"/>
                </a:solidFill>
                <a:effectLst/>
                <a:latin typeface="Arial" charset="0"/>
                <a:ea typeface="+mn-ea"/>
                <a:cs typeface="Arial" charset="0"/>
              </a:rPr>
              <a:t>Flexibility</a:t>
            </a:r>
            <a:r>
              <a:rPr lang="fr-CH" sz="1200" kern="1200" dirty="0" smtClean="0">
                <a:solidFill>
                  <a:schemeClr val="tx1"/>
                </a:solidFill>
                <a:effectLst/>
                <a:latin typeface="Arial" charset="0"/>
                <a:ea typeface="+mn-ea"/>
                <a:cs typeface="Arial" charset="0"/>
              </a:rPr>
              <a:t> </a:t>
            </a:r>
            <a:r>
              <a:rPr lang="fr-CH" sz="1200" kern="1200" dirty="0" err="1" smtClean="0">
                <a:solidFill>
                  <a:schemeClr val="tx1"/>
                </a:solidFill>
                <a:effectLst/>
                <a:latin typeface="Arial" charset="0"/>
                <a:ea typeface="+mn-ea"/>
                <a:cs typeface="Arial" charset="0"/>
              </a:rPr>
              <a:t>can</a:t>
            </a:r>
            <a:r>
              <a:rPr lang="fr-CH" sz="1200" kern="1200" baseline="0" dirty="0" smtClean="0">
                <a:solidFill>
                  <a:schemeClr val="tx1"/>
                </a:solidFill>
                <a:effectLst/>
                <a:latin typeface="Arial" charset="0"/>
                <a:ea typeface="+mn-ea"/>
                <a:cs typeface="Arial" charset="0"/>
              </a:rPr>
              <a:t> </a:t>
            </a:r>
            <a:r>
              <a:rPr lang="fr-CH" sz="1200" kern="1200" baseline="0" dirty="0" err="1" smtClean="0">
                <a:solidFill>
                  <a:schemeClr val="tx1"/>
                </a:solidFill>
                <a:effectLst/>
                <a:latin typeface="Arial" charset="0"/>
                <a:ea typeface="+mn-ea"/>
                <a:cs typeface="Arial" charset="0"/>
              </a:rPr>
              <a:t>also</a:t>
            </a:r>
            <a:r>
              <a:rPr lang="fr-CH" sz="1200" kern="1200" baseline="0" dirty="0" smtClean="0">
                <a:solidFill>
                  <a:schemeClr val="tx1"/>
                </a:solidFill>
                <a:effectLst/>
                <a:latin typeface="Arial" charset="0"/>
                <a:ea typeface="+mn-ea"/>
                <a:cs typeface="Arial" charset="0"/>
              </a:rPr>
              <a:t> </a:t>
            </a:r>
            <a:r>
              <a:rPr lang="fr-CH" sz="1200" kern="1200" baseline="0" dirty="0" err="1" smtClean="0">
                <a:solidFill>
                  <a:schemeClr val="tx1"/>
                </a:solidFill>
                <a:effectLst/>
                <a:latin typeface="Arial" charset="0"/>
                <a:ea typeface="+mn-ea"/>
                <a:cs typeface="Arial" charset="0"/>
              </a:rPr>
              <a:t>be</a:t>
            </a:r>
            <a:r>
              <a:rPr lang="fr-CH" sz="1200" kern="1200" baseline="0" dirty="0" smtClean="0">
                <a:solidFill>
                  <a:schemeClr val="tx1"/>
                </a:solidFill>
                <a:effectLst/>
                <a:latin typeface="Arial" charset="0"/>
                <a:ea typeface="+mn-ea"/>
                <a:cs typeface="Arial" charset="0"/>
              </a:rPr>
              <a:t> </a:t>
            </a:r>
            <a:r>
              <a:rPr lang="en-GB" sz="1200" kern="1200" dirty="0" smtClean="0">
                <a:solidFill>
                  <a:schemeClr val="tx1"/>
                </a:solidFill>
                <a:effectLst/>
                <a:latin typeface="Arial" charset="0"/>
                <a:ea typeface="+mn-ea"/>
                <a:cs typeface="Arial" charset="0"/>
              </a:rPr>
              <a:t>a </a:t>
            </a:r>
            <a:r>
              <a:rPr lang="en-GB" sz="1200" b="1" kern="1200" dirty="0" smtClean="0">
                <a:solidFill>
                  <a:schemeClr val="tx1"/>
                </a:solidFill>
                <a:effectLst/>
                <a:latin typeface="Arial" charset="0"/>
                <a:ea typeface="+mn-ea"/>
                <a:cs typeface="Arial" charset="0"/>
              </a:rPr>
              <a:t>reduction of academic or administrative work</a:t>
            </a:r>
            <a:r>
              <a:rPr lang="fr-CH" sz="1200" b="0" kern="1200" baseline="0" dirty="0" smtClean="0">
                <a:solidFill>
                  <a:schemeClr val="tx1"/>
                </a:solidFill>
                <a:effectLst/>
                <a:latin typeface="Arial" charset="0"/>
                <a:ea typeface="+mn-ea"/>
                <a:cs typeface="Arial" charset="0"/>
              </a:rPr>
              <a:t> for</a:t>
            </a:r>
            <a:r>
              <a:rPr lang="fr-CH" sz="1200" kern="1200" baseline="0" dirty="0" smtClean="0">
                <a:solidFill>
                  <a:schemeClr val="tx1"/>
                </a:solidFill>
                <a:effectLst/>
                <a:latin typeface="Arial" charset="0"/>
                <a:ea typeface="+mn-ea"/>
                <a:cs typeface="Arial" charset="0"/>
              </a:rPr>
              <a:t> </a:t>
            </a:r>
            <a:r>
              <a:rPr lang="fr-CH" sz="1200" kern="1200" baseline="0" dirty="0" err="1" smtClean="0">
                <a:solidFill>
                  <a:schemeClr val="tx1"/>
                </a:solidFill>
                <a:effectLst/>
                <a:latin typeface="Arial" charset="0"/>
                <a:ea typeface="+mn-ea"/>
                <a:cs typeface="Arial" charset="0"/>
              </a:rPr>
              <a:t>those</a:t>
            </a:r>
            <a:r>
              <a:rPr lang="fr-CH" sz="1200" kern="1200" baseline="0" dirty="0" smtClean="0">
                <a:solidFill>
                  <a:schemeClr val="tx1"/>
                </a:solidFill>
                <a:effectLst/>
                <a:latin typeface="Arial" charset="0"/>
                <a:ea typeface="+mn-ea"/>
                <a:cs typeface="Arial" charset="0"/>
              </a:rPr>
              <a:t> </a:t>
            </a:r>
            <a:r>
              <a:rPr lang="fr-CH" sz="1200" kern="1200" baseline="0" dirty="0" err="1" smtClean="0">
                <a:solidFill>
                  <a:schemeClr val="tx1"/>
                </a:solidFill>
                <a:effectLst/>
                <a:latin typeface="Arial" charset="0"/>
                <a:ea typeface="+mn-ea"/>
                <a:cs typeface="Arial" charset="0"/>
              </a:rPr>
              <a:t>faculty</a:t>
            </a:r>
            <a:r>
              <a:rPr lang="fr-CH" sz="1200" kern="1200" baseline="0" dirty="0" smtClean="0">
                <a:solidFill>
                  <a:schemeClr val="tx1"/>
                </a:solidFill>
                <a:effectLst/>
                <a:latin typeface="Arial" charset="0"/>
                <a:ea typeface="+mn-ea"/>
                <a:cs typeface="Arial" charset="0"/>
              </a:rPr>
              <a:t> </a:t>
            </a:r>
            <a:r>
              <a:rPr lang="fr-CH" sz="1200" kern="1200" baseline="0" dirty="0" err="1" smtClean="0">
                <a:solidFill>
                  <a:schemeClr val="tx1"/>
                </a:solidFill>
                <a:effectLst/>
                <a:latin typeface="Arial" charset="0"/>
                <a:ea typeface="+mn-ea"/>
                <a:cs typeface="Arial" charset="0"/>
              </a:rPr>
              <a:t>members</a:t>
            </a:r>
            <a:r>
              <a:rPr lang="fr-CH" sz="1200" kern="1200" baseline="0" dirty="0" smtClean="0">
                <a:solidFill>
                  <a:schemeClr val="tx1"/>
                </a:solidFill>
                <a:effectLst/>
                <a:latin typeface="Arial" charset="0"/>
                <a:ea typeface="+mn-ea"/>
                <a:cs typeface="Arial" charset="0"/>
              </a:rPr>
              <a:t> </a:t>
            </a:r>
            <a:r>
              <a:rPr lang="fr-CH" sz="1200" kern="1200" baseline="0" dirty="0" err="1" smtClean="0">
                <a:solidFill>
                  <a:schemeClr val="tx1"/>
                </a:solidFill>
                <a:effectLst/>
                <a:latin typeface="Arial" charset="0"/>
                <a:ea typeface="+mn-ea"/>
                <a:cs typeface="Arial" charset="0"/>
              </a:rPr>
              <a:t>with</a:t>
            </a:r>
            <a:r>
              <a:rPr lang="fr-CH" sz="1200" kern="1200" baseline="0" dirty="0" smtClean="0">
                <a:solidFill>
                  <a:schemeClr val="tx1"/>
                </a:solidFill>
                <a:effectLst/>
                <a:latin typeface="Arial" charset="0"/>
                <a:ea typeface="+mn-ea"/>
                <a:cs typeface="Arial" charset="0"/>
              </a:rPr>
              <a:t> high </a:t>
            </a:r>
            <a:r>
              <a:rPr lang="fr-CH" sz="1200" kern="1200" baseline="0" dirty="0" err="1" smtClean="0">
                <a:solidFill>
                  <a:schemeClr val="tx1"/>
                </a:solidFill>
                <a:effectLst/>
                <a:latin typeface="Arial" charset="0"/>
                <a:ea typeface="+mn-ea"/>
                <a:cs typeface="Arial" charset="0"/>
              </a:rPr>
              <a:t>research</a:t>
            </a:r>
            <a:r>
              <a:rPr lang="fr-CH" sz="1200" kern="1200" baseline="0" dirty="0" smtClean="0">
                <a:solidFill>
                  <a:schemeClr val="tx1"/>
                </a:solidFill>
                <a:effectLst/>
                <a:latin typeface="Arial" charset="0"/>
                <a:ea typeface="+mn-ea"/>
                <a:cs typeface="Arial" charset="0"/>
              </a:rPr>
              <a:t> output (</a:t>
            </a:r>
            <a:r>
              <a:rPr lang="fr-CH" sz="1200" kern="1200" baseline="0" dirty="0" err="1" smtClean="0">
                <a:solidFill>
                  <a:schemeClr val="tx1"/>
                </a:solidFill>
                <a:effectLst/>
                <a:latin typeface="Arial" charset="0"/>
                <a:ea typeface="+mn-ea"/>
                <a:cs typeface="Arial" charset="0"/>
              </a:rPr>
              <a:t>e.g</a:t>
            </a:r>
            <a:r>
              <a:rPr lang="fr-CH" sz="1200" kern="1200" baseline="0" dirty="0" smtClean="0">
                <a:solidFill>
                  <a:schemeClr val="tx1"/>
                </a:solidFill>
                <a:effectLst/>
                <a:latin typeface="Arial" charset="0"/>
                <a:ea typeface="+mn-ea"/>
                <a:cs typeface="Arial" charset="0"/>
              </a:rPr>
              <a:t>. </a:t>
            </a:r>
            <a:r>
              <a:rPr lang="fr-CH" sz="1200" kern="1200" dirty="0" smtClean="0">
                <a:solidFill>
                  <a:schemeClr val="tx1"/>
                </a:solidFill>
                <a:effectLst/>
                <a:latin typeface="Arial" charset="0"/>
                <a:ea typeface="+mn-ea"/>
                <a:cs typeface="Arial" charset="0"/>
              </a:rPr>
              <a:t>T</a:t>
            </a:r>
            <a:r>
              <a:rPr lang="fr-CH" sz="1200" kern="1200" baseline="0" dirty="0" smtClean="0">
                <a:solidFill>
                  <a:schemeClr val="tx1"/>
                </a:solidFill>
                <a:effectLst/>
                <a:latin typeface="Arial" charset="0"/>
                <a:ea typeface="+mn-ea"/>
                <a:cs typeface="Arial" charset="0"/>
              </a:rPr>
              <a:t>he </a:t>
            </a:r>
            <a:r>
              <a:rPr lang="fr-CH" sz="1200" kern="1200" baseline="0" dirty="0" err="1" smtClean="0">
                <a:solidFill>
                  <a:schemeClr val="tx1"/>
                </a:solidFill>
                <a:effectLst/>
                <a:latin typeface="Arial" charset="0"/>
                <a:ea typeface="+mn-ea"/>
                <a:cs typeface="Arial" charset="0"/>
              </a:rPr>
              <a:t>Reykjavic</a:t>
            </a:r>
            <a:r>
              <a:rPr lang="fr-CH" sz="1200" kern="1200" baseline="0" dirty="0" smtClean="0">
                <a:solidFill>
                  <a:schemeClr val="tx1"/>
                </a:solidFill>
                <a:effectLst/>
                <a:latin typeface="Arial" charset="0"/>
                <a:ea typeface="+mn-ea"/>
                <a:cs typeface="Arial" charset="0"/>
              </a:rPr>
              <a:t> </a:t>
            </a:r>
            <a:r>
              <a:rPr lang="fr-CH" sz="1200" kern="1200" baseline="0" dirty="0" err="1" smtClean="0">
                <a:solidFill>
                  <a:schemeClr val="tx1"/>
                </a:solidFill>
                <a:effectLst/>
                <a:latin typeface="Arial" charset="0"/>
                <a:ea typeface="+mn-ea"/>
                <a:cs typeface="Arial" charset="0"/>
              </a:rPr>
              <a:t>University</a:t>
            </a:r>
            <a:r>
              <a:rPr lang="fr-CH" sz="1200" kern="1200" baseline="0" dirty="0" smtClean="0">
                <a:solidFill>
                  <a:schemeClr val="tx1"/>
                </a:solidFill>
                <a:effectLst/>
                <a:latin typeface="Arial" charset="0"/>
                <a:ea typeface="+mn-ea"/>
                <a:cs typeface="Arial" charset="0"/>
              </a:rPr>
              <a:t> </a:t>
            </a:r>
            <a:r>
              <a:rPr lang="fr-CH" sz="1200" kern="1200" baseline="0" dirty="0" err="1" smtClean="0">
                <a:solidFill>
                  <a:schemeClr val="tx1"/>
                </a:solidFill>
                <a:effectLst/>
                <a:latin typeface="Arial" charset="0"/>
                <a:ea typeface="+mn-ea"/>
                <a:cs typeface="Arial" charset="0"/>
              </a:rPr>
              <a:t>Research</a:t>
            </a:r>
            <a:r>
              <a:rPr lang="fr-CH" sz="1200" kern="1200" baseline="0" dirty="0" smtClean="0">
                <a:solidFill>
                  <a:schemeClr val="tx1"/>
                </a:solidFill>
                <a:effectLst/>
                <a:latin typeface="Arial" charset="0"/>
                <a:ea typeface="+mn-ea"/>
                <a:cs typeface="Arial" charset="0"/>
              </a:rPr>
              <a:t> Policy).</a:t>
            </a:r>
          </a:p>
          <a:p>
            <a:pPr marL="171450" indent="-171450">
              <a:buFont typeface="Arial" panose="020B0604020202020204" pitchFamily="34" charset="0"/>
              <a:buChar char="•"/>
            </a:pPr>
            <a:endParaRPr lang="fr-CH" sz="1200" kern="1200" baseline="0" dirty="0" smtClean="0">
              <a:solidFill>
                <a:schemeClr val="tx1"/>
              </a:solidFill>
              <a:effectLst/>
              <a:latin typeface="Arial" charset="0"/>
              <a:ea typeface="+mn-ea"/>
              <a:cs typeface="Aria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kern="1200" baseline="0" dirty="0" smtClean="0">
                <a:solidFill>
                  <a:schemeClr val="tx1"/>
                </a:solidFill>
                <a:effectLst/>
                <a:latin typeface="Arial" charset="0"/>
                <a:ea typeface="+mn-ea"/>
                <a:cs typeface="Arial" charset="0"/>
              </a:rPr>
              <a:t>And </a:t>
            </a:r>
            <a:r>
              <a:rPr lang="fr-CH" sz="1200" kern="1200" baseline="0" dirty="0" err="1" smtClean="0">
                <a:solidFill>
                  <a:schemeClr val="tx1"/>
                </a:solidFill>
                <a:effectLst/>
                <a:latin typeface="Arial" charset="0"/>
                <a:ea typeface="+mn-ea"/>
                <a:cs typeface="Arial" charset="0"/>
              </a:rPr>
              <a:t>yet</a:t>
            </a:r>
            <a:r>
              <a:rPr lang="fr-CH" sz="1200" kern="1200" baseline="0" dirty="0" smtClean="0">
                <a:solidFill>
                  <a:schemeClr val="tx1"/>
                </a:solidFill>
                <a:effectLst/>
                <a:latin typeface="Arial" charset="0"/>
                <a:ea typeface="+mn-ea"/>
                <a:cs typeface="Arial" charset="0"/>
              </a:rPr>
              <a:t> </a:t>
            </a:r>
            <a:r>
              <a:rPr lang="fr-CH" sz="1200" kern="1200" baseline="0" dirty="0" err="1" smtClean="0">
                <a:solidFill>
                  <a:schemeClr val="tx1"/>
                </a:solidFill>
                <a:effectLst/>
                <a:latin typeface="Arial" charset="0"/>
                <a:ea typeface="+mn-ea"/>
                <a:cs typeface="Arial" charset="0"/>
              </a:rPr>
              <a:t>another</a:t>
            </a:r>
            <a:r>
              <a:rPr lang="fr-CH" sz="1200" kern="1200" baseline="0" dirty="0" smtClean="0">
                <a:solidFill>
                  <a:schemeClr val="tx1"/>
                </a:solidFill>
                <a:effectLst/>
                <a:latin typeface="Arial" charset="0"/>
                <a:ea typeface="+mn-ea"/>
                <a:cs typeface="Arial" charset="0"/>
              </a:rPr>
              <a:t> </a:t>
            </a:r>
            <a:r>
              <a:rPr lang="fr-CH" sz="1200" kern="1200" baseline="0" dirty="0" err="1" smtClean="0">
                <a:solidFill>
                  <a:schemeClr val="tx1"/>
                </a:solidFill>
                <a:effectLst/>
                <a:latin typeface="Arial" charset="0"/>
                <a:ea typeface="+mn-ea"/>
                <a:cs typeface="Arial" charset="0"/>
              </a:rPr>
              <a:t>example</a:t>
            </a:r>
            <a:r>
              <a:rPr lang="fr-CH" sz="1200" kern="1200" baseline="0" dirty="0" smtClean="0">
                <a:solidFill>
                  <a:schemeClr val="tx1"/>
                </a:solidFill>
                <a:effectLst/>
                <a:latin typeface="Arial" charset="0"/>
                <a:ea typeface="+mn-ea"/>
                <a:cs typeface="Arial" charset="0"/>
              </a:rPr>
              <a:t> of flexible </a:t>
            </a:r>
            <a:r>
              <a:rPr lang="fr-CH" sz="1200" kern="1200" baseline="0" dirty="0" err="1" smtClean="0">
                <a:solidFill>
                  <a:schemeClr val="tx1"/>
                </a:solidFill>
                <a:effectLst/>
                <a:latin typeface="Arial" charset="0"/>
                <a:ea typeface="+mn-ea"/>
                <a:cs typeface="Arial" charset="0"/>
              </a:rPr>
              <a:t>employment</a:t>
            </a:r>
            <a:r>
              <a:rPr lang="fr-CH" sz="1200" kern="1200" baseline="0" dirty="0" smtClean="0">
                <a:solidFill>
                  <a:schemeClr val="tx1"/>
                </a:solidFill>
                <a:effectLst/>
                <a:latin typeface="Arial" charset="0"/>
                <a:ea typeface="+mn-ea"/>
                <a:cs typeface="Arial" charset="0"/>
              </a:rPr>
              <a:t> conditions </a:t>
            </a:r>
            <a:r>
              <a:rPr lang="fr-CH" sz="1200" kern="1200" baseline="0" dirty="0" err="1" smtClean="0">
                <a:solidFill>
                  <a:schemeClr val="tx1"/>
                </a:solidFill>
                <a:effectLst/>
                <a:latin typeface="Arial" charset="0"/>
                <a:ea typeface="+mn-ea"/>
                <a:cs typeface="Arial" charset="0"/>
              </a:rPr>
              <a:t>is</a:t>
            </a:r>
            <a:r>
              <a:rPr lang="fr-CH" sz="1200" kern="1200" baseline="0" dirty="0" smtClean="0">
                <a:solidFill>
                  <a:schemeClr val="tx1"/>
                </a:solidFill>
                <a:effectLst/>
                <a:latin typeface="Arial" charset="0"/>
                <a:ea typeface="+mn-ea"/>
                <a:cs typeface="Arial" charset="0"/>
              </a:rPr>
              <a:t> </a:t>
            </a:r>
            <a:r>
              <a:rPr lang="fr-CH" sz="1200" kern="1200" baseline="0" dirty="0" err="1" smtClean="0">
                <a:solidFill>
                  <a:schemeClr val="tx1"/>
                </a:solidFill>
                <a:effectLst/>
                <a:latin typeface="Arial" charset="0"/>
                <a:ea typeface="+mn-ea"/>
                <a:cs typeface="Arial" charset="0"/>
              </a:rPr>
              <a:t>allowing</a:t>
            </a:r>
            <a:r>
              <a:rPr lang="fr-CH" sz="1200" kern="1200" baseline="0" dirty="0" smtClean="0">
                <a:solidFill>
                  <a:schemeClr val="tx1"/>
                </a:solidFill>
                <a:effectLst/>
                <a:latin typeface="Arial" charset="0"/>
                <a:ea typeface="+mn-ea"/>
                <a:cs typeface="Arial" charset="0"/>
              </a:rPr>
              <a:t> </a:t>
            </a:r>
            <a:r>
              <a:rPr lang="fr-CH" sz="1200" kern="1200" baseline="0" dirty="0" err="1" smtClean="0">
                <a:solidFill>
                  <a:schemeClr val="tx1"/>
                </a:solidFill>
                <a:effectLst/>
                <a:latin typeface="Arial" charset="0"/>
                <a:ea typeface="+mn-ea"/>
                <a:cs typeface="Arial" charset="0"/>
              </a:rPr>
              <a:t>researchers</a:t>
            </a:r>
            <a:r>
              <a:rPr lang="fr-CH" sz="1200" kern="1200" baseline="0" dirty="0" smtClean="0">
                <a:solidFill>
                  <a:schemeClr val="tx1"/>
                </a:solidFill>
                <a:effectLst/>
                <a:latin typeface="Arial" charset="0"/>
                <a:ea typeface="+mn-ea"/>
                <a:cs typeface="Arial" charset="0"/>
              </a:rPr>
              <a:t> to </a:t>
            </a:r>
            <a:r>
              <a:rPr lang="en-GB" sz="1200" kern="1200" dirty="0" smtClean="0">
                <a:solidFill>
                  <a:schemeClr val="tx1"/>
                </a:solidFill>
                <a:effectLst/>
                <a:latin typeface="+mn-lt"/>
                <a:ea typeface="+mn-ea"/>
                <a:cs typeface="+mn-cs"/>
              </a:rPr>
              <a:t>spend some of their time </a:t>
            </a:r>
            <a:r>
              <a:rPr lang="en-GB" sz="1200" b="1" kern="1200" dirty="0" smtClean="0">
                <a:solidFill>
                  <a:schemeClr val="tx1"/>
                </a:solidFill>
                <a:effectLst/>
                <a:latin typeface="+mn-lt"/>
                <a:ea typeface="+mn-ea"/>
                <a:cs typeface="+mn-cs"/>
              </a:rPr>
              <a:t>consulting</a:t>
            </a:r>
            <a:r>
              <a:rPr lang="en-GB" sz="1200" kern="1200" dirty="0" smtClean="0">
                <a:solidFill>
                  <a:schemeClr val="tx1"/>
                </a:solidFill>
                <a:effectLst/>
                <a:latin typeface="+mn-lt"/>
                <a:ea typeface="+mn-ea"/>
                <a:cs typeface="+mn-cs"/>
              </a:rPr>
              <a:t> for other organizations in addition to their full-time employment at the university</a:t>
            </a:r>
            <a:r>
              <a:rPr lang="en-GB" sz="1200" kern="1200" dirty="0" smtClean="0">
                <a:solidFill>
                  <a:schemeClr val="tx1"/>
                </a:solidFill>
                <a:effectLst/>
                <a:latin typeface="Arial" charset="0"/>
                <a:ea typeface="+mn-ea"/>
                <a:cs typeface="Arial" charset="0"/>
              </a:rPr>
              <a:t>. As you know, t</a:t>
            </a:r>
            <a:r>
              <a:rPr lang="en-US" sz="1200" kern="1200" dirty="0" err="1" smtClean="0">
                <a:solidFill>
                  <a:schemeClr val="tx1"/>
                </a:solidFill>
                <a:effectLst/>
                <a:latin typeface="+mn-lt"/>
                <a:ea typeface="+mn-ea"/>
                <a:cs typeface="+mn-cs"/>
              </a:rPr>
              <a:t>hough</a:t>
            </a:r>
            <a:r>
              <a:rPr lang="en-US" sz="1200" kern="1200" dirty="0" smtClean="0">
                <a:solidFill>
                  <a:schemeClr val="tx1"/>
                </a:solidFill>
                <a:effectLst/>
                <a:latin typeface="+mn-lt"/>
                <a:ea typeface="+mn-ea"/>
                <a:cs typeface="+mn-cs"/>
              </a:rPr>
              <a:t> consulting opportunities can make faculty better scholars and teachers, it can potentially</a:t>
            </a:r>
            <a:r>
              <a:rPr lang="en-US" sz="1200" kern="1200" baseline="0" dirty="0" smtClean="0">
                <a:solidFill>
                  <a:schemeClr val="tx1"/>
                </a:solidFill>
                <a:effectLst/>
                <a:latin typeface="+mn-lt"/>
                <a:ea typeface="+mn-ea"/>
                <a:cs typeface="+mn-cs"/>
              </a:rPr>
              <a:t> divert</a:t>
            </a:r>
            <a:r>
              <a:rPr lang="en-US" sz="1200" kern="1200" dirty="0" smtClean="0">
                <a:solidFill>
                  <a:schemeClr val="tx1"/>
                </a:solidFill>
                <a:effectLst/>
                <a:latin typeface="+mn-lt"/>
                <a:ea typeface="+mn-ea"/>
                <a:cs typeface="+mn-cs"/>
              </a:rPr>
              <a:t> faculty from their primary activities; and both </a:t>
            </a:r>
            <a:r>
              <a:rPr lang="en-US" sz="1200" u="none" kern="1200" dirty="0" smtClean="0">
                <a:solidFill>
                  <a:schemeClr val="tx1"/>
                </a:solidFill>
                <a:effectLst/>
                <a:latin typeface="+mn-lt"/>
                <a:ea typeface="+mn-ea"/>
                <a:cs typeface="+mn-cs"/>
              </a:rPr>
              <a:t>conflicts of interest and conflicts of commitment </a:t>
            </a:r>
            <a:r>
              <a:rPr lang="en-US" sz="1200" kern="1200" dirty="0" smtClean="0">
                <a:solidFill>
                  <a:schemeClr val="tx1"/>
                </a:solidFill>
                <a:effectLst/>
                <a:latin typeface="+mn-lt"/>
                <a:ea typeface="+mn-ea"/>
                <a:cs typeface="+mn-cs"/>
              </a:rPr>
              <a:t>may arise. </a:t>
            </a:r>
            <a:r>
              <a:rPr lang="en-US" sz="1200" u="sng" kern="1200" dirty="0" smtClean="0">
                <a:solidFill>
                  <a:schemeClr val="tx1"/>
                </a:solidFill>
                <a:effectLst/>
                <a:latin typeface="+mn-lt"/>
                <a:ea typeface="+mn-ea"/>
                <a:cs typeface="+mn-cs"/>
              </a:rPr>
              <a:t>The Guide</a:t>
            </a:r>
            <a:r>
              <a:rPr lang="en-US" sz="1200" u="sng" kern="1200" baseline="0" dirty="0" smtClean="0">
                <a:solidFill>
                  <a:schemeClr val="tx1"/>
                </a:solidFill>
                <a:effectLst/>
                <a:latin typeface="+mn-lt"/>
                <a:ea typeface="+mn-ea"/>
                <a:cs typeface="+mn-cs"/>
              </a:rPr>
              <a:t> </a:t>
            </a:r>
            <a:r>
              <a:rPr lang="en-US" sz="1200" u="none" kern="1200" baseline="0" dirty="0" smtClean="0">
                <a:solidFill>
                  <a:schemeClr val="tx1"/>
                </a:solidFill>
                <a:effectLst/>
                <a:latin typeface="+mn-lt"/>
                <a:ea typeface="+mn-ea"/>
                <a:cs typeface="+mn-cs"/>
              </a:rPr>
              <a:t>therefore provides </a:t>
            </a:r>
            <a:r>
              <a:rPr lang="en-US" sz="1200" kern="1200" baseline="0" dirty="0" smtClean="0">
                <a:solidFill>
                  <a:schemeClr val="tx1"/>
                </a:solidFill>
                <a:effectLst/>
                <a:latin typeface="+mn-lt"/>
                <a:ea typeface="+mn-ea"/>
                <a:cs typeface="+mn-cs"/>
              </a:rPr>
              <a:t>examples of consulting policies that</a:t>
            </a:r>
            <a:r>
              <a:rPr lang="en-US" sz="1200" kern="1200" dirty="0" smtClean="0">
                <a:solidFill>
                  <a:schemeClr val="tx1"/>
                </a:solidFill>
                <a:effectLst/>
                <a:latin typeface="+mn-lt"/>
                <a:ea typeface="+mn-ea"/>
                <a:cs typeface="+mn-cs"/>
              </a:rPr>
              <a:t> set forth time limits and other conditions that are intended to strike a fair balance between consulting and the obligations of the faculty within the university.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H"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kern="1200" dirty="0" smtClean="0">
                <a:solidFill>
                  <a:schemeClr val="tx1"/>
                </a:solidFill>
                <a:effectLst/>
                <a:latin typeface="+mn-lt"/>
                <a:ea typeface="+mn-ea"/>
                <a:cs typeface="+mn-cs"/>
              </a:rPr>
              <a:t>The EXAMPLE of </a:t>
            </a:r>
            <a:r>
              <a:rPr lang="fr-CH" sz="1200" kern="1200" dirty="0" err="1" smtClean="0">
                <a:solidFill>
                  <a:schemeClr val="tx1"/>
                </a:solidFill>
                <a:effectLst/>
                <a:latin typeface="+mn-lt"/>
                <a:ea typeface="+mn-ea"/>
                <a:cs typeface="+mn-cs"/>
              </a:rPr>
              <a:t>such</a:t>
            </a:r>
            <a:r>
              <a:rPr lang="fr-CH" sz="1200" kern="1200" dirty="0" smtClean="0">
                <a:solidFill>
                  <a:schemeClr val="tx1"/>
                </a:solidFill>
                <a:effectLst/>
                <a:latin typeface="+mn-lt"/>
                <a:ea typeface="+mn-ea"/>
                <a:cs typeface="+mn-cs"/>
              </a:rPr>
              <a:t> consulting </a:t>
            </a:r>
            <a:r>
              <a:rPr lang="fr-CH" sz="1200" kern="1200" dirty="0" err="1" smtClean="0">
                <a:solidFill>
                  <a:schemeClr val="tx1"/>
                </a:solidFill>
                <a:effectLst/>
                <a:latin typeface="+mn-lt"/>
                <a:ea typeface="+mn-ea"/>
                <a:cs typeface="+mn-cs"/>
              </a:rPr>
              <a:t>policy</a:t>
            </a:r>
            <a:r>
              <a:rPr lang="fr-CH" sz="1200" kern="1200" dirty="0" smtClean="0">
                <a:solidFill>
                  <a:schemeClr val="tx1"/>
                </a:solidFill>
                <a:effectLst/>
                <a:latin typeface="+mn-lt"/>
                <a:ea typeface="+mn-ea"/>
                <a:cs typeface="+mn-cs"/>
              </a:rPr>
              <a:t> </a:t>
            </a:r>
            <a:r>
              <a:rPr lang="fr-CH" sz="1200" kern="1200" dirty="0" err="1" smtClean="0">
                <a:solidFill>
                  <a:schemeClr val="tx1"/>
                </a:solidFill>
                <a:effectLst/>
                <a:latin typeface="+mn-lt"/>
                <a:ea typeface="+mn-ea"/>
                <a:cs typeface="+mn-cs"/>
              </a:rPr>
              <a:t>shown</a:t>
            </a:r>
            <a:r>
              <a:rPr lang="fr-CH" sz="1200" kern="1200" dirty="0" smtClean="0">
                <a:solidFill>
                  <a:schemeClr val="tx1"/>
                </a:solidFill>
                <a:effectLst/>
                <a:latin typeface="+mn-lt"/>
                <a:ea typeface="+mn-ea"/>
                <a:cs typeface="+mn-cs"/>
              </a:rPr>
              <a:t> </a:t>
            </a:r>
            <a:r>
              <a:rPr lang="fr-CH" sz="1200" kern="1200" dirty="0" err="1" smtClean="0">
                <a:solidFill>
                  <a:schemeClr val="tx1"/>
                </a:solidFill>
                <a:effectLst/>
                <a:latin typeface="+mn-lt"/>
                <a:ea typeface="+mn-ea"/>
                <a:cs typeface="+mn-cs"/>
              </a:rPr>
              <a:t>here</a:t>
            </a:r>
            <a:r>
              <a:rPr lang="fr-CH" sz="1200" kern="1200" dirty="0" smtClean="0">
                <a:solidFill>
                  <a:schemeClr val="tx1"/>
                </a:solidFill>
                <a:effectLst/>
                <a:latin typeface="+mn-lt"/>
                <a:ea typeface="+mn-ea"/>
                <a:cs typeface="+mn-cs"/>
              </a:rPr>
              <a:t> on </a:t>
            </a:r>
            <a:r>
              <a:rPr lang="fr-CH" sz="1200" kern="1200" dirty="0" err="1" smtClean="0">
                <a:solidFill>
                  <a:schemeClr val="tx1"/>
                </a:solidFill>
                <a:effectLst/>
                <a:latin typeface="+mn-lt"/>
                <a:ea typeface="+mn-ea"/>
                <a:cs typeface="+mn-cs"/>
              </a:rPr>
              <a:t>my</a:t>
            </a:r>
            <a:r>
              <a:rPr lang="fr-CH" sz="1200" kern="1200" dirty="0" smtClean="0">
                <a:solidFill>
                  <a:schemeClr val="tx1"/>
                </a:solidFill>
                <a:effectLst/>
                <a:latin typeface="+mn-lt"/>
                <a:ea typeface="+mn-ea"/>
                <a:cs typeface="+mn-cs"/>
              </a:rPr>
              <a:t> slide </a:t>
            </a:r>
            <a:r>
              <a:rPr lang="fr-CH" sz="1200" kern="1200" dirty="0" err="1" smtClean="0">
                <a:solidFill>
                  <a:schemeClr val="tx1"/>
                </a:solidFill>
                <a:effectLst/>
                <a:latin typeface="+mn-lt"/>
                <a:ea typeface="+mn-ea"/>
                <a:cs typeface="+mn-cs"/>
              </a:rPr>
              <a:t>is</a:t>
            </a:r>
            <a:r>
              <a:rPr lang="fr-CH" sz="1200" kern="1200" dirty="0" smtClean="0">
                <a:solidFill>
                  <a:schemeClr val="tx1"/>
                </a:solidFill>
                <a:effectLst/>
                <a:latin typeface="+mn-lt"/>
                <a:ea typeface="+mn-ea"/>
                <a:cs typeface="+mn-cs"/>
              </a:rPr>
              <a:t> the one</a:t>
            </a:r>
            <a:r>
              <a:rPr lang="fr-CH" sz="1200" kern="1200" baseline="0" dirty="0" smtClean="0">
                <a:solidFill>
                  <a:schemeClr val="tx1"/>
                </a:solidFill>
                <a:effectLst/>
                <a:latin typeface="+mn-lt"/>
                <a:ea typeface="+mn-ea"/>
                <a:cs typeface="+mn-cs"/>
              </a:rPr>
              <a:t> of the </a:t>
            </a:r>
            <a:r>
              <a:rPr lang="fr-CH" sz="1200" kern="1200" baseline="0" dirty="0" err="1" smtClean="0">
                <a:solidFill>
                  <a:schemeClr val="tx1"/>
                </a:solidFill>
                <a:effectLst/>
                <a:latin typeface="+mn-lt"/>
                <a:ea typeface="+mn-ea"/>
                <a:cs typeface="+mn-cs"/>
              </a:rPr>
              <a:t>University</a:t>
            </a:r>
            <a:r>
              <a:rPr lang="fr-CH" sz="1200" kern="1200" baseline="0" dirty="0" smtClean="0">
                <a:solidFill>
                  <a:schemeClr val="tx1"/>
                </a:solidFill>
                <a:effectLst/>
                <a:latin typeface="+mn-lt"/>
                <a:ea typeface="+mn-ea"/>
                <a:cs typeface="+mn-cs"/>
              </a:rPr>
              <a:t> of Mississippi, </a:t>
            </a:r>
            <a:r>
              <a:rPr lang="fr-CH" sz="1200" kern="1200" baseline="0" dirty="0" err="1" smtClean="0">
                <a:solidFill>
                  <a:schemeClr val="tx1"/>
                </a:solidFill>
                <a:effectLst/>
                <a:latin typeface="+mn-lt"/>
                <a:ea typeface="+mn-ea"/>
                <a:cs typeface="+mn-cs"/>
              </a:rPr>
              <a:t>that</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limits</a:t>
            </a:r>
            <a:r>
              <a:rPr lang="fr-CH" sz="1200" kern="1200" baseline="0" dirty="0" smtClean="0">
                <a:solidFill>
                  <a:schemeClr val="tx1"/>
                </a:solidFill>
                <a:effectLst/>
                <a:latin typeface="+mn-lt"/>
                <a:ea typeface="+mn-ea"/>
                <a:cs typeface="+mn-cs"/>
              </a:rPr>
              <a:t> the nr of </a:t>
            </a:r>
            <a:r>
              <a:rPr lang="fr-CH" sz="1200" kern="1200" baseline="0" dirty="0" err="1" smtClean="0">
                <a:solidFill>
                  <a:schemeClr val="tx1"/>
                </a:solidFill>
                <a:effectLst/>
                <a:latin typeface="+mn-lt"/>
                <a:ea typeface="+mn-ea"/>
                <a:cs typeface="+mn-cs"/>
              </a:rPr>
              <a:t>days</a:t>
            </a:r>
            <a:r>
              <a:rPr lang="fr-CH" sz="1200" kern="1200" baseline="0" dirty="0" smtClean="0">
                <a:solidFill>
                  <a:schemeClr val="tx1"/>
                </a:solidFill>
                <a:effectLst/>
                <a:latin typeface="+mn-lt"/>
                <a:ea typeface="+mn-ea"/>
                <a:cs typeface="+mn-cs"/>
              </a:rPr>
              <a:t> of consulting and </a:t>
            </a:r>
            <a:r>
              <a:rPr lang="fr-CH" sz="1200" kern="1200" baseline="0" dirty="0" err="1" smtClean="0">
                <a:solidFill>
                  <a:schemeClr val="tx1"/>
                </a:solidFill>
                <a:effectLst/>
                <a:latin typeface="+mn-lt"/>
                <a:ea typeface="+mn-ea"/>
                <a:cs typeface="+mn-cs"/>
              </a:rPr>
              <a:t>puts</a:t>
            </a:r>
            <a:r>
              <a:rPr lang="fr-CH" sz="1200" kern="1200" baseline="0" dirty="0" smtClean="0">
                <a:solidFill>
                  <a:schemeClr val="tx1"/>
                </a:solidFill>
                <a:effectLst/>
                <a:latin typeface="+mn-lt"/>
                <a:ea typeface="+mn-ea"/>
                <a:cs typeface="+mn-cs"/>
              </a:rPr>
              <a:t> in place an obligation to report.</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GB" sz="1200" kern="1200" dirty="0" smtClean="0">
              <a:solidFill>
                <a:schemeClr val="tx1"/>
              </a:solidFill>
              <a:effectLst/>
              <a:latin typeface="Arial" charset="0"/>
              <a:ea typeface="+mn-ea"/>
              <a:cs typeface="Arial" charset="0"/>
            </a:endParaRPr>
          </a:p>
          <a:p>
            <a:endParaRPr lang="en-GB" sz="1200" kern="1200" dirty="0" smtClean="0">
              <a:solidFill>
                <a:schemeClr val="tx1"/>
              </a:solidFill>
              <a:effectLst/>
              <a:latin typeface="Arial" charset="0"/>
              <a:ea typeface="+mn-ea"/>
              <a:cs typeface="Arial" charset="0"/>
            </a:endParaRPr>
          </a:p>
          <a:p>
            <a:endParaRPr lang="en-GB" sz="1200"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a:t>
            </a:r>
          </a:p>
          <a:p>
            <a:endParaRPr lang="en-GB" sz="1200"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Flexible conditions can include:</a:t>
            </a:r>
            <a:endParaRPr lang="en-US" sz="1200"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 </a:t>
            </a:r>
            <a:endParaRPr lang="en-US" sz="1200" kern="1200" dirty="0" smtClean="0">
              <a:solidFill>
                <a:schemeClr val="tx1"/>
              </a:solidFill>
              <a:effectLst/>
              <a:latin typeface="Arial" charset="0"/>
              <a:ea typeface="+mn-ea"/>
              <a:cs typeface="Arial" charset="0"/>
            </a:endParaRPr>
          </a:p>
          <a:p>
            <a:pPr lvl="0"/>
            <a:r>
              <a:rPr lang="en-GB" sz="1200" b="1" kern="1200" dirty="0" smtClean="0">
                <a:solidFill>
                  <a:schemeClr val="tx1"/>
                </a:solidFill>
                <a:effectLst/>
                <a:latin typeface="Arial" charset="0"/>
                <a:ea typeface="+mn-ea"/>
                <a:cs typeface="Arial" charset="0"/>
              </a:rPr>
              <a:t>Sabbaticals and mobility schemes</a:t>
            </a:r>
            <a:r>
              <a:rPr lang="en-GB" sz="1200" kern="1200" dirty="0" smtClean="0">
                <a:solidFill>
                  <a:schemeClr val="tx1"/>
                </a:solidFill>
                <a:effectLst/>
                <a:latin typeface="Arial" charset="0"/>
                <a:ea typeface="+mn-ea"/>
                <a:cs typeface="Arial" charset="0"/>
              </a:rPr>
              <a:t>. Sabbatical leave (either paid or un-paid) is particularly useful for inventors intending to develop a spinout, but it may also be useful in order to enable researchers to work in-house with industry (secondments) or to concentrate on patenting and licensing. When granting sabbatical leave to some researchers, the department/unit will incur staff losses. Universities may wish to envisage that a </a:t>
            </a:r>
            <a:r>
              <a:rPr lang="en-GB" sz="1200" u="sng" kern="1200" dirty="0" smtClean="0">
                <a:solidFill>
                  <a:schemeClr val="tx1"/>
                </a:solidFill>
                <a:effectLst/>
                <a:latin typeface="Arial" charset="0"/>
                <a:ea typeface="+mn-ea"/>
                <a:cs typeface="Arial" charset="0"/>
              </a:rPr>
              <a:t>compensation be made also to the unit</a:t>
            </a:r>
            <a:r>
              <a:rPr lang="en-GB" sz="1200" kern="1200" dirty="0" smtClean="0">
                <a:solidFill>
                  <a:schemeClr val="tx1"/>
                </a:solidFill>
                <a:effectLst/>
                <a:latin typeface="Arial" charset="0"/>
                <a:ea typeface="+mn-ea"/>
                <a:cs typeface="Arial" charset="0"/>
              </a:rPr>
              <a:t>, for example in the form of additional resources to replace the absent staff, or a share in the commercialization proceeds. In addition, when in sabbatical leave, researchers value most the </a:t>
            </a:r>
            <a:r>
              <a:rPr lang="en-GB" sz="1200" u="none" kern="1200" dirty="0" smtClean="0">
                <a:solidFill>
                  <a:schemeClr val="tx1"/>
                </a:solidFill>
                <a:effectLst/>
                <a:latin typeface="Arial" charset="0"/>
                <a:ea typeface="+mn-ea"/>
                <a:cs typeface="Arial" charset="0"/>
              </a:rPr>
              <a:t>possibility of returning</a:t>
            </a:r>
            <a:r>
              <a:rPr lang="en-GB" sz="1200" kern="1200" dirty="0" smtClean="0">
                <a:solidFill>
                  <a:schemeClr val="tx1"/>
                </a:solidFill>
                <a:effectLst/>
                <a:latin typeface="Arial" charset="0"/>
                <a:ea typeface="+mn-ea"/>
                <a:cs typeface="Arial" charset="0"/>
              </a:rPr>
              <a:t>, while </a:t>
            </a:r>
            <a:r>
              <a:rPr lang="en-GB" sz="1200" u="sng" kern="1200" dirty="0" smtClean="0">
                <a:solidFill>
                  <a:schemeClr val="tx1"/>
                </a:solidFill>
                <a:effectLst/>
                <a:latin typeface="Arial" charset="0"/>
                <a:ea typeface="+mn-ea"/>
                <a:cs typeface="Arial" charset="0"/>
              </a:rPr>
              <a:t>keeping the same position and salary</a:t>
            </a:r>
            <a:r>
              <a:rPr lang="en-GB" sz="1200" kern="1200" dirty="0" smtClean="0">
                <a:solidFill>
                  <a:schemeClr val="tx1"/>
                </a:solidFill>
                <a:effectLst/>
                <a:latin typeface="Arial" charset="0"/>
                <a:ea typeface="+mn-ea"/>
                <a:cs typeface="Arial" charset="0"/>
              </a:rPr>
              <a:t>.  Universities may wish to consider granting such possibility for a limited time (e.g. 3 to 5 years).</a:t>
            </a:r>
            <a:endParaRPr lang="en-US" sz="1200"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 </a:t>
            </a:r>
            <a:endParaRPr lang="en-US" sz="1200" kern="1200" dirty="0" smtClean="0">
              <a:solidFill>
                <a:schemeClr val="tx1"/>
              </a:solidFill>
              <a:effectLst/>
              <a:latin typeface="Arial" charset="0"/>
              <a:ea typeface="+mn-ea"/>
              <a:cs typeface="Arial" charset="0"/>
            </a:endParaRPr>
          </a:p>
          <a:p>
            <a:pPr lvl="0"/>
            <a:r>
              <a:rPr lang="en-GB" sz="1200" b="1" kern="1200" dirty="0" smtClean="0">
                <a:solidFill>
                  <a:schemeClr val="tx1"/>
                </a:solidFill>
                <a:effectLst/>
                <a:latin typeface="Arial" charset="0"/>
                <a:ea typeface="+mn-ea"/>
                <a:cs typeface="Arial" charset="0"/>
              </a:rPr>
              <a:t>Teaching and admin reductions</a:t>
            </a:r>
            <a:r>
              <a:rPr lang="en-GB" sz="1200" kern="1200" dirty="0" smtClean="0">
                <a:solidFill>
                  <a:schemeClr val="tx1"/>
                </a:solidFill>
                <a:effectLst/>
                <a:latin typeface="Arial" charset="0"/>
                <a:ea typeface="+mn-ea"/>
                <a:cs typeface="Arial" charset="0"/>
              </a:rPr>
              <a:t>. Allowing researchers to buy out teaching and administrative time during their working hours, to devote exclusively to enterprise development.  In this situation, the Researcher remains a full-time employee.</a:t>
            </a:r>
            <a:endParaRPr lang="en-US" sz="1200"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 </a:t>
            </a:r>
            <a:endParaRPr lang="en-US" sz="1200" kern="1200" dirty="0" smtClean="0">
              <a:solidFill>
                <a:schemeClr val="tx1"/>
              </a:solidFill>
              <a:effectLst/>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Arial" charset="0"/>
                <a:ea typeface="+mn-ea"/>
                <a:cs typeface="Arial" charset="0"/>
              </a:rPr>
              <a:t>Time allocation for</a:t>
            </a:r>
            <a:r>
              <a:rPr lang="en-GB" sz="1200" b="1" kern="1200" baseline="0" dirty="0" smtClean="0">
                <a:solidFill>
                  <a:schemeClr val="tx1"/>
                </a:solidFill>
                <a:effectLst/>
                <a:latin typeface="Arial" charset="0"/>
                <a:ea typeface="+mn-ea"/>
                <a:cs typeface="Arial" charset="0"/>
              </a:rPr>
              <a:t> c</a:t>
            </a:r>
            <a:r>
              <a:rPr lang="en-GB" sz="1200" b="1" kern="1200" dirty="0" smtClean="0">
                <a:solidFill>
                  <a:schemeClr val="tx1"/>
                </a:solidFill>
                <a:effectLst/>
                <a:latin typeface="Arial" charset="0"/>
                <a:ea typeface="+mn-ea"/>
                <a:cs typeface="Arial" charset="0"/>
              </a:rPr>
              <a:t>onsulting and other</a:t>
            </a:r>
            <a:r>
              <a:rPr lang="en-GB" sz="1200" b="1" kern="1200" baseline="0" dirty="0" smtClean="0">
                <a:solidFill>
                  <a:schemeClr val="tx1"/>
                </a:solidFill>
                <a:effectLst/>
                <a:latin typeface="Arial" charset="0"/>
                <a:ea typeface="+mn-ea"/>
                <a:cs typeface="Arial" charset="0"/>
              </a:rPr>
              <a:t> outside professional activities</a:t>
            </a:r>
            <a:r>
              <a:rPr lang="en-GB" sz="1200" b="1" kern="1200" dirty="0" smtClean="0">
                <a:solidFill>
                  <a:schemeClr val="tx1"/>
                </a:solidFill>
                <a:effectLst/>
                <a:latin typeface="Arial" charset="0"/>
                <a:ea typeface="+mn-ea"/>
                <a:cs typeface="Arial" charset="0"/>
              </a:rPr>
              <a:t>. </a:t>
            </a:r>
            <a:r>
              <a:rPr lang="en-GB" sz="1200" kern="1200" dirty="0" smtClean="0">
                <a:solidFill>
                  <a:schemeClr val="tx1"/>
                </a:solidFill>
                <a:effectLst/>
                <a:latin typeface="Arial" charset="0"/>
                <a:ea typeface="+mn-ea"/>
                <a:cs typeface="Arial" charset="0"/>
              </a:rPr>
              <a:t>Allowing researchers to spend some of their time consulting for other organizations </a:t>
            </a:r>
            <a:r>
              <a:rPr lang="en-GB" sz="1200" u="sng" kern="1200" dirty="0" smtClean="0">
                <a:solidFill>
                  <a:schemeClr val="tx1"/>
                </a:solidFill>
                <a:effectLst/>
                <a:latin typeface="Arial" charset="0"/>
                <a:ea typeface="+mn-ea"/>
                <a:cs typeface="Arial" charset="0"/>
              </a:rPr>
              <a:t>in addition to their full-time employment </a:t>
            </a:r>
            <a:r>
              <a:rPr lang="en-GB" sz="1200" kern="1200" dirty="0" smtClean="0">
                <a:solidFill>
                  <a:schemeClr val="tx1"/>
                </a:solidFill>
                <a:effectLst/>
                <a:latin typeface="Arial" charset="0"/>
                <a:ea typeface="+mn-ea"/>
                <a:cs typeface="Arial" charset="0"/>
              </a:rPr>
              <a:t>at the University. </a:t>
            </a:r>
            <a:r>
              <a:rPr lang="en-US" sz="1200" kern="1200" dirty="0" smtClean="0">
                <a:solidFill>
                  <a:schemeClr val="tx1"/>
                </a:solidFill>
                <a:effectLst/>
                <a:latin typeface="+mn-lt"/>
                <a:ea typeface="+mn-ea"/>
                <a:cs typeface="+mn-cs"/>
              </a:rPr>
              <a:t>Though consulting opportunities can make faculty better scholars and teachers, the nature of the consulting process has in it the potential for diversion of faculty from their primary activities. Both </a:t>
            </a:r>
            <a:r>
              <a:rPr lang="en-US" sz="1200" u="sng" kern="1200" dirty="0" smtClean="0">
                <a:solidFill>
                  <a:schemeClr val="tx1"/>
                </a:solidFill>
                <a:effectLst/>
                <a:latin typeface="+mn-lt"/>
                <a:ea typeface="+mn-ea"/>
                <a:cs typeface="+mn-cs"/>
              </a:rPr>
              <a:t>conflicts of interest </a:t>
            </a:r>
            <a:r>
              <a:rPr lang="en-US" sz="1200" kern="1200" dirty="0" smtClean="0">
                <a:solidFill>
                  <a:schemeClr val="tx1"/>
                </a:solidFill>
                <a:effectLst/>
                <a:latin typeface="+mn-lt"/>
                <a:ea typeface="+mn-ea"/>
                <a:cs typeface="+mn-cs"/>
              </a:rPr>
              <a:t>and </a:t>
            </a:r>
            <a:r>
              <a:rPr lang="en-US" sz="1200" u="sng" kern="1200" dirty="0" smtClean="0">
                <a:solidFill>
                  <a:schemeClr val="tx1"/>
                </a:solidFill>
                <a:effectLst/>
                <a:latin typeface="+mn-lt"/>
                <a:ea typeface="+mn-ea"/>
                <a:cs typeface="+mn-cs"/>
              </a:rPr>
              <a:t>conflicts of commitment </a:t>
            </a:r>
            <a:r>
              <a:rPr lang="en-US" sz="1200" kern="1200" dirty="0" smtClean="0">
                <a:solidFill>
                  <a:schemeClr val="tx1"/>
                </a:solidFill>
                <a:effectLst/>
                <a:latin typeface="+mn-lt"/>
                <a:ea typeface="+mn-ea"/>
                <a:cs typeface="+mn-cs"/>
              </a:rPr>
              <a:t>may arise. The Guide</a:t>
            </a:r>
            <a:r>
              <a:rPr lang="en-US" sz="1200" kern="1200" baseline="0" dirty="0" smtClean="0">
                <a:solidFill>
                  <a:schemeClr val="tx1"/>
                </a:solidFill>
                <a:effectLst/>
                <a:latin typeface="+mn-lt"/>
                <a:ea typeface="+mn-ea"/>
                <a:cs typeface="+mn-cs"/>
              </a:rPr>
              <a:t> provides examples of consulting policies that</a:t>
            </a:r>
            <a:r>
              <a:rPr lang="en-US" sz="1200" kern="1200" dirty="0" smtClean="0">
                <a:solidFill>
                  <a:schemeClr val="tx1"/>
                </a:solidFill>
                <a:effectLst/>
                <a:latin typeface="+mn-lt"/>
                <a:ea typeface="+mn-ea"/>
                <a:cs typeface="+mn-cs"/>
              </a:rPr>
              <a:t> set forth time limits and other conditions that are intended to strike a fair balance between consulting and the obligations of the faculty within the university.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kern="1200" dirty="0" smtClean="0">
                <a:solidFill>
                  <a:schemeClr val="tx1"/>
                </a:solidFill>
                <a:effectLst/>
                <a:latin typeface="+mn-lt"/>
                <a:ea typeface="+mn-ea"/>
                <a:cs typeface="+mn-cs"/>
              </a:rPr>
              <a:t>Consulting:</a:t>
            </a:r>
            <a:r>
              <a:rPr lang="fr-CH" sz="1200" kern="1200" baseline="0" dirty="0" smtClean="0">
                <a:solidFill>
                  <a:schemeClr val="tx1"/>
                </a:solidFill>
                <a:effectLst/>
                <a:latin typeface="+mn-lt"/>
                <a:ea typeface="+mn-ea"/>
                <a:cs typeface="+mn-cs"/>
              </a:rPr>
              <a:t> the </a:t>
            </a:r>
            <a:r>
              <a:rPr lang="fr-CH" sz="1200" kern="1200" baseline="0" dirty="0" err="1" smtClean="0">
                <a:solidFill>
                  <a:schemeClr val="tx1"/>
                </a:solidFill>
                <a:effectLst/>
                <a:latin typeface="+mn-lt"/>
                <a:ea typeface="+mn-ea"/>
                <a:cs typeface="+mn-cs"/>
              </a:rPr>
              <a:t>rules</a:t>
            </a:r>
            <a:r>
              <a:rPr lang="fr-CH" sz="1200" kern="1200" baseline="0" dirty="0" smtClean="0">
                <a:solidFill>
                  <a:schemeClr val="tx1"/>
                </a:solidFill>
                <a:effectLst/>
                <a:latin typeface="+mn-lt"/>
                <a:ea typeface="+mn-ea"/>
                <a:cs typeface="+mn-cs"/>
              </a:rPr>
              <a:t> are </a:t>
            </a:r>
            <a:r>
              <a:rPr lang="fr-CH" sz="1200" kern="1200" baseline="0" dirty="0" err="1" smtClean="0">
                <a:solidFill>
                  <a:schemeClr val="tx1"/>
                </a:solidFill>
                <a:effectLst/>
                <a:latin typeface="+mn-lt"/>
                <a:ea typeface="+mn-ea"/>
                <a:cs typeface="+mn-cs"/>
              </a:rPr>
              <a:t>different</a:t>
            </a:r>
            <a:r>
              <a:rPr lang="fr-CH" sz="1200" kern="1200" baseline="0" dirty="0" smtClean="0">
                <a:solidFill>
                  <a:schemeClr val="tx1"/>
                </a:solidFill>
                <a:effectLst/>
                <a:latin typeface="+mn-lt"/>
                <a:ea typeface="+mn-ea"/>
                <a:cs typeface="+mn-cs"/>
              </a:rPr>
              <a:t> in the UK and the US (</a:t>
            </a:r>
            <a:r>
              <a:rPr lang="fr-CH" sz="1200" kern="1200" baseline="0" dirty="0" err="1" smtClean="0">
                <a:solidFill>
                  <a:schemeClr val="tx1"/>
                </a:solidFill>
                <a:effectLst/>
                <a:latin typeface="+mn-lt"/>
                <a:ea typeface="+mn-ea"/>
                <a:cs typeface="+mn-cs"/>
              </a:rPr>
              <a:t>elaborate</a:t>
            </a:r>
            <a:r>
              <a:rPr lang="fr-CH" sz="1200" kern="1200" baseline="0" dirty="0" smtClean="0">
                <a:solidFill>
                  <a:schemeClr val="tx1"/>
                </a:solidFill>
                <a:effectLst/>
                <a:latin typeface="+mn-lt"/>
                <a:ea typeface="+mn-ea"/>
                <a:cs typeface="+mn-cs"/>
              </a:rPr>
              <a:t>)</a:t>
            </a:r>
            <a:endParaRPr lang="fr-CH"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kern="1200" dirty="0" smtClean="0">
                <a:solidFill>
                  <a:schemeClr val="tx1"/>
                </a:solidFill>
                <a:effectLst/>
                <a:latin typeface="+mn-lt"/>
                <a:ea typeface="+mn-ea"/>
                <a:cs typeface="+mn-cs"/>
              </a:rPr>
              <a:t>****</a:t>
            </a:r>
            <a:endParaRPr lang="en-GB" sz="1200" kern="1200" dirty="0" smtClean="0">
              <a:solidFill>
                <a:schemeClr val="tx1"/>
              </a:solidFill>
              <a:effectLst/>
              <a:latin typeface="Arial" charset="0"/>
              <a:ea typeface="+mn-ea"/>
              <a:cs typeface="Arial" charset="0"/>
            </a:endParaRPr>
          </a:p>
          <a:p>
            <a:endParaRPr lang="fr-CH" dirty="0" smtClean="0"/>
          </a:p>
          <a:p>
            <a:r>
              <a:rPr lang="en-US" sz="1200" kern="1200" dirty="0" smtClean="0">
                <a:solidFill>
                  <a:schemeClr val="tx1"/>
                </a:solidFill>
                <a:effectLst/>
                <a:latin typeface="+mn-lt"/>
                <a:ea typeface="+mn-ea"/>
                <a:cs typeface="+mn-cs"/>
              </a:rPr>
              <a:t>Though consulting opportunities can make faculty better scholars and teachers, the nature of the consulting process has in it the potential for diversion of faculty from their primary activities. Both conflicts of interest and conflicts of commitment may arise where faculty researchers compromise their professional standards or allow an outside activity to interfere with their obligations to students, colleagues or the primary missions of the university. Therefore, there needs to be a limit on the time that a faculty researcher may spend in consulting (</a:t>
            </a:r>
            <a:r>
              <a:rPr lang="en-GB" sz="1200" kern="1200" dirty="0" smtClean="0">
                <a:solidFill>
                  <a:schemeClr val="tx1"/>
                </a:solidFill>
                <a:effectLst/>
                <a:latin typeface="+mn-lt"/>
                <a:ea typeface="+mn-ea"/>
                <a:cs typeface="+mn-cs"/>
              </a:rPr>
              <a:t>“one day per week” consulting is commonly permitted). </a:t>
            </a:r>
            <a:r>
              <a:rPr lang="en-US" sz="1200" kern="1200" dirty="0" smtClean="0">
                <a:solidFill>
                  <a:schemeClr val="tx1"/>
                </a:solidFill>
                <a:effectLst/>
                <a:latin typeface="+mn-lt"/>
                <a:ea typeface="+mn-ea"/>
                <a:cs typeface="+mn-cs"/>
              </a:rPr>
              <a:t>Universities typically have consulting policies and conflict of interest policies to set forth time and other limits that are intended to strike a fair balance between consulting and the obligations of the faculty within the university and serve to safeguard the interests of both parties</a:t>
            </a:r>
          </a:p>
          <a:p>
            <a:endParaRPr lang="fr-CH"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CH" u="sng" dirty="0" err="1" smtClean="0"/>
              <a:t>University</a:t>
            </a:r>
            <a:r>
              <a:rPr lang="fr-CH" u="sng" dirty="0" smtClean="0"/>
              <a:t> of Mississippi </a:t>
            </a:r>
            <a:r>
              <a:rPr lang="fr-CH" u="sng" dirty="0" err="1" smtClean="0"/>
              <a:t>Faculty</a:t>
            </a:r>
            <a:r>
              <a:rPr lang="fr-CH" u="sng" dirty="0" smtClean="0"/>
              <a:t> Consulting Policy :</a:t>
            </a:r>
            <a:r>
              <a:rPr lang="fr-CH" u="sng" baseline="0" dirty="0" smtClean="0"/>
              <a:t> </a:t>
            </a:r>
            <a:r>
              <a:rPr lang="fr-CH" u="none" dirty="0" smtClean="0"/>
              <a:t>https://www.research.olemiss.edu/sites/default/files/ACA_FG_300_005.pdf</a:t>
            </a:r>
          </a:p>
        </p:txBody>
      </p:sp>
      <p:sp>
        <p:nvSpPr>
          <p:cNvPr id="4" name="Slide Number Placeholder 3"/>
          <p:cNvSpPr>
            <a:spLocks noGrp="1"/>
          </p:cNvSpPr>
          <p:nvPr>
            <p:ph type="sldNum" sz="quarter" idx="10"/>
          </p:nvPr>
        </p:nvSpPr>
        <p:spPr/>
        <p:txBody>
          <a:bodyPr/>
          <a:lstStyle/>
          <a:p>
            <a:fld id="{62E489A0-61C4-4FC9-8D19-D0023E80A745}" type="slidenum">
              <a:rPr lang="en-US" smtClean="0"/>
              <a:t>7</a:t>
            </a:fld>
            <a:endParaRPr lang="en-US"/>
          </a:p>
        </p:txBody>
      </p:sp>
    </p:spTree>
    <p:extLst>
      <p:ext uri="{BB962C8B-B14F-4D97-AF65-F5344CB8AC3E}">
        <p14:creationId xmlns:p14="http://schemas.microsoft.com/office/powerpoint/2010/main" val="1721078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kern="1200" dirty="0" smtClean="0">
              <a:solidFill>
                <a:schemeClr val="tx1"/>
              </a:solidFill>
              <a:effectLst/>
              <a:latin typeface="Arial" charset="0"/>
              <a:ea typeface="+mn-ea"/>
              <a:cs typeface="Arial" charset="0"/>
            </a:endParaRPr>
          </a:p>
          <a:p>
            <a:r>
              <a:rPr lang="en-GB" sz="1200" b="1" kern="1200" dirty="0" smtClean="0">
                <a:solidFill>
                  <a:schemeClr val="tx1"/>
                </a:solidFill>
                <a:effectLst/>
                <a:latin typeface="Arial" charset="0"/>
                <a:ea typeface="+mn-ea"/>
                <a:cs typeface="Arial" charset="0"/>
              </a:rPr>
              <a:t>3. Providing support to Researchers for technology transfer</a:t>
            </a:r>
            <a:endParaRPr lang="en-US" sz="1200" b="1" kern="1200" dirty="0" smtClean="0">
              <a:solidFill>
                <a:schemeClr val="tx1"/>
              </a:solidFill>
              <a:effectLst/>
              <a:latin typeface="Arial" charset="0"/>
              <a:ea typeface="+mn-ea"/>
              <a:cs typeface="Arial" charset="0"/>
            </a:endParaRPr>
          </a:p>
          <a:p>
            <a:r>
              <a:rPr lang="en-GB" sz="1200" b="1" kern="1200" dirty="0" smtClean="0">
                <a:solidFill>
                  <a:schemeClr val="tx1"/>
                </a:solidFill>
                <a:effectLst/>
                <a:latin typeface="Arial" charset="0"/>
                <a:ea typeface="+mn-ea"/>
                <a:cs typeface="Arial" charset="0"/>
              </a:rPr>
              <a:t> </a:t>
            </a:r>
            <a:endParaRPr lang="en-US" sz="1200" b="1"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Researchers will be </a:t>
            </a:r>
            <a:r>
              <a:rPr lang="en-US" sz="1200" kern="1200" dirty="0" smtClean="0">
                <a:solidFill>
                  <a:schemeClr val="tx1"/>
                </a:solidFill>
                <a:effectLst/>
                <a:latin typeface="Arial" charset="0"/>
                <a:ea typeface="+mn-ea"/>
                <a:cs typeface="Arial" charset="0"/>
              </a:rPr>
              <a:t>incentivized </a:t>
            </a:r>
            <a:r>
              <a:rPr lang="en-GB" sz="1200" kern="1200" dirty="0" smtClean="0">
                <a:solidFill>
                  <a:schemeClr val="tx1"/>
                </a:solidFill>
                <a:effectLst/>
                <a:latin typeface="Arial" charset="0"/>
                <a:ea typeface="+mn-ea"/>
                <a:cs typeface="Arial" charset="0"/>
              </a:rPr>
              <a:t>to participate in TT activities if the TTO can offer them a professional and encouraging environment. </a:t>
            </a:r>
            <a:r>
              <a:rPr lang="en-US" dirty="0" smtClean="0"/>
              <a:t>The </a:t>
            </a:r>
            <a:r>
              <a:rPr lang="en-US" u="sng" dirty="0" smtClean="0"/>
              <a:t>maturity of the ecosystem</a:t>
            </a:r>
            <a:r>
              <a:rPr lang="en-US" u="sng" baseline="0" dirty="0" smtClean="0"/>
              <a:t> </a:t>
            </a:r>
            <a:r>
              <a:rPr lang="en-US" baseline="0" dirty="0" smtClean="0"/>
              <a:t>and the available </a:t>
            </a:r>
            <a:r>
              <a:rPr lang="en-US" u="sng" baseline="0" dirty="0" smtClean="0"/>
              <a:t>resources</a:t>
            </a:r>
            <a:r>
              <a:rPr lang="en-US" baseline="0" dirty="0" smtClean="0"/>
              <a:t> will</a:t>
            </a:r>
            <a:r>
              <a:rPr lang="en-US" dirty="0" smtClean="0"/>
              <a:t> dictate the type and the</a:t>
            </a:r>
            <a:r>
              <a:rPr lang="en-US" baseline="0" dirty="0" smtClean="0"/>
              <a:t> amount of</a:t>
            </a:r>
            <a:r>
              <a:rPr lang="en-US" dirty="0" smtClean="0"/>
              <a:t> support that a university</a:t>
            </a:r>
            <a:r>
              <a:rPr lang="en-US" baseline="0" dirty="0" smtClean="0"/>
              <a:t> TTO </a:t>
            </a:r>
            <a:r>
              <a:rPr lang="en-US" dirty="0" smtClean="0"/>
              <a:t>offers</a:t>
            </a:r>
            <a:r>
              <a:rPr lang="en-US" baseline="0" dirty="0" smtClean="0"/>
              <a:t> to its researchers</a:t>
            </a:r>
            <a:r>
              <a:rPr lang="en-US" dirty="0" smtClean="0"/>
              <a:t>. </a:t>
            </a:r>
          </a:p>
          <a:p>
            <a:endParaRPr lang="en-US" dirty="0" smtClean="0"/>
          </a:p>
          <a:p>
            <a:r>
              <a:rPr lang="en-GB" sz="1200" u="sng" kern="1200" baseline="0" dirty="0" smtClean="0">
                <a:solidFill>
                  <a:schemeClr val="tx1"/>
                </a:solidFill>
                <a:effectLst/>
                <a:latin typeface="Arial" charset="0"/>
                <a:ea typeface="+mn-ea"/>
                <a:cs typeface="Arial" charset="0"/>
              </a:rPr>
              <a:t>The Guide </a:t>
            </a:r>
            <a:r>
              <a:rPr lang="en-GB" sz="1200" kern="1200" baseline="0" dirty="0" smtClean="0">
                <a:solidFill>
                  <a:schemeClr val="tx1"/>
                </a:solidFill>
                <a:effectLst/>
                <a:latin typeface="Arial" charset="0"/>
                <a:ea typeface="+mn-ea"/>
                <a:cs typeface="Arial" charset="0"/>
              </a:rPr>
              <a:t>provides a couple of examples of how different TTOs, in different countries, have composed their package of services.  For example ………</a:t>
            </a:r>
          </a:p>
          <a:p>
            <a:endParaRPr lang="en-GB" sz="1200" kern="1200" baseline="0" dirty="0" smtClean="0">
              <a:solidFill>
                <a:schemeClr val="tx1"/>
              </a:solidFill>
              <a:effectLst/>
              <a:latin typeface="Arial" charset="0"/>
              <a:ea typeface="+mn-ea"/>
              <a:cs typeface="Arial" charset="0"/>
            </a:endParaRPr>
          </a:p>
          <a:p>
            <a:endParaRPr lang="en-GB" sz="1200" kern="1200" baseline="0" dirty="0" smtClean="0">
              <a:solidFill>
                <a:schemeClr val="tx1"/>
              </a:solidFill>
              <a:effectLst/>
              <a:latin typeface="Arial" charset="0"/>
              <a:ea typeface="+mn-ea"/>
              <a:cs typeface="Arial" charset="0"/>
            </a:endParaRPr>
          </a:p>
          <a:p>
            <a:r>
              <a:rPr lang="en-GB" sz="1200" kern="1200" baseline="0" dirty="0" smtClean="0">
                <a:solidFill>
                  <a:schemeClr val="tx1"/>
                </a:solidFill>
                <a:effectLst/>
                <a:latin typeface="Arial" charset="0"/>
                <a:ea typeface="+mn-ea"/>
                <a:cs typeface="Arial" charset="0"/>
              </a:rPr>
              <a:t>****</a:t>
            </a:r>
            <a:endParaRPr lang="en-US" sz="1200"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 </a:t>
            </a:r>
          </a:p>
          <a:p>
            <a:r>
              <a:rPr lang="en-US" dirty="0" smtClean="0"/>
              <a:t>Amount of support: For example,</a:t>
            </a:r>
            <a:r>
              <a:rPr lang="en-US" baseline="0" dirty="0" smtClean="0"/>
              <a:t> for </a:t>
            </a:r>
            <a:r>
              <a:rPr lang="en-US" b="1" baseline="0" dirty="0" smtClean="0"/>
              <a:t>spinout</a:t>
            </a:r>
            <a:r>
              <a:rPr lang="en-US" baseline="0" dirty="0" smtClean="0"/>
              <a:t> formation, </a:t>
            </a:r>
            <a:r>
              <a:rPr lang="en-US" u="sng" baseline="0" dirty="0" smtClean="0"/>
              <a:t>i</a:t>
            </a:r>
            <a:r>
              <a:rPr lang="en-US" u="sng" dirty="0" smtClean="0"/>
              <a:t>n uniquely mature ecosystems</a:t>
            </a:r>
            <a:r>
              <a:rPr lang="en-US" dirty="0" smtClean="0"/>
              <a:t>, such as Silicon Valley, a company may be formed with support from the many actors surrounding a university</a:t>
            </a:r>
            <a:r>
              <a:rPr lang="en-US" baseline="0" dirty="0" smtClean="0"/>
              <a:t> (such as</a:t>
            </a:r>
            <a:r>
              <a:rPr lang="en-US" dirty="0" smtClean="0"/>
              <a:t> very-early-stage investment firms, law firms, accounting firms, business advisors). But in the </a:t>
            </a:r>
            <a:r>
              <a:rPr lang="en-US" u="sng" dirty="0" smtClean="0"/>
              <a:t>less mature ecosystems in which the majority of universities reside</a:t>
            </a:r>
            <a:r>
              <a:rPr lang="en-US" dirty="0" smtClean="0"/>
              <a:t>, a university may need to support the academic inventors through all the stages of company formation, development and investment. For instance, the university may provide real estate for the company to start and grow; legal services to help with incorporation; access to university core facilities, etc. </a:t>
            </a:r>
            <a:endParaRPr lang="en-GB" sz="1200" kern="1200" baseline="0" dirty="0" smtClean="0">
              <a:solidFill>
                <a:schemeClr val="tx1"/>
              </a:solidFill>
              <a:effectLst/>
              <a:latin typeface="Arial" charset="0"/>
              <a:ea typeface="+mn-ea"/>
              <a:cs typeface="Arial" charset="0"/>
            </a:endParaRPr>
          </a:p>
          <a:p>
            <a:endParaRPr lang="en-GB" sz="1200" kern="1200" dirty="0" smtClean="0">
              <a:solidFill>
                <a:schemeClr val="tx1"/>
              </a:solidFill>
              <a:effectLst/>
              <a:latin typeface="Arial" charset="0"/>
              <a:ea typeface="+mn-ea"/>
              <a:cs typeface="Arial" charset="0"/>
            </a:endParaRPr>
          </a:p>
          <a:p>
            <a:endParaRPr lang="en-GB" sz="1200" kern="1200" dirty="0" smtClean="0">
              <a:solidFill>
                <a:schemeClr val="tx1"/>
              </a:solidFill>
              <a:effectLst/>
              <a:latin typeface="Arial" charset="0"/>
              <a:ea typeface="+mn-ea"/>
              <a:cs typeface="Arial" charset="0"/>
            </a:endParaRPr>
          </a:p>
          <a:p>
            <a:endParaRPr lang="en-US" sz="1200" kern="1200" dirty="0" smtClean="0">
              <a:solidFill>
                <a:schemeClr val="tx1"/>
              </a:solidFill>
              <a:effectLst/>
              <a:latin typeface="Arial" charset="0"/>
              <a:ea typeface="+mn-ea"/>
              <a:cs typeface="Arial" charset="0"/>
            </a:endParaRPr>
          </a:p>
          <a:p>
            <a:pPr marL="171450" lvl="0" indent="-171450">
              <a:buFont typeface="Arial" panose="020B0604020202020204" pitchFamily="34" charset="0"/>
              <a:buChar char="•"/>
            </a:pPr>
            <a:r>
              <a:rPr lang="en-GB" sz="1200" kern="1200" dirty="0" smtClean="0">
                <a:solidFill>
                  <a:schemeClr val="tx1"/>
                </a:solidFill>
                <a:effectLst/>
                <a:latin typeface="Arial" charset="0"/>
                <a:ea typeface="+mn-ea"/>
                <a:cs typeface="Arial" charset="0"/>
              </a:rPr>
              <a:t>Entrepreneurship training, coaching and mentoring;</a:t>
            </a:r>
            <a:endParaRPr lang="en-US" sz="1200" kern="1200" dirty="0" smtClean="0">
              <a:solidFill>
                <a:schemeClr val="tx1"/>
              </a:solidFill>
              <a:effectLst/>
              <a:latin typeface="Arial" charset="0"/>
              <a:ea typeface="+mn-ea"/>
              <a:cs typeface="Arial" charset="0"/>
            </a:endParaRPr>
          </a:p>
          <a:p>
            <a:pPr marL="171450" lvl="0" indent="-171450">
              <a:buFont typeface="Arial" panose="020B0604020202020204" pitchFamily="34" charset="0"/>
              <a:buChar char="•"/>
            </a:pPr>
            <a:r>
              <a:rPr lang="en-GB" sz="1200" kern="1200" dirty="0" smtClean="0">
                <a:solidFill>
                  <a:schemeClr val="tx1"/>
                </a:solidFill>
                <a:effectLst/>
                <a:latin typeface="Arial" charset="0"/>
                <a:ea typeface="+mn-ea"/>
                <a:cs typeface="Arial" charset="0"/>
              </a:rPr>
              <a:t>Education in patenting;</a:t>
            </a:r>
            <a:endParaRPr lang="en-US" sz="1200" kern="1200" dirty="0" smtClean="0">
              <a:solidFill>
                <a:schemeClr val="tx1"/>
              </a:solidFill>
              <a:effectLst/>
              <a:latin typeface="Arial" charset="0"/>
              <a:ea typeface="+mn-ea"/>
              <a:cs typeface="Arial" charset="0"/>
            </a:endParaRPr>
          </a:p>
          <a:p>
            <a:pPr marL="171450" lvl="0" indent="-171450">
              <a:buFont typeface="Arial" panose="020B0604020202020204" pitchFamily="34" charset="0"/>
              <a:buChar char="•"/>
            </a:pPr>
            <a:r>
              <a:rPr lang="en-GB" sz="1200" kern="1200" dirty="0" smtClean="0">
                <a:solidFill>
                  <a:schemeClr val="tx1"/>
                </a:solidFill>
                <a:effectLst/>
                <a:latin typeface="Arial" charset="0"/>
                <a:ea typeface="+mn-ea"/>
                <a:cs typeface="Arial" charset="0"/>
              </a:rPr>
              <a:t>Incubators,  business plan competitions, networking;</a:t>
            </a:r>
            <a:endParaRPr lang="en-US" sz="1200" kern="1200" dirty="0" smtClean="0">
              <a:solidFill>
                <a:schemeClr val="tx1"/>
              </a:solidFill>
              <a:effectLst/>
              <a:latin typeface="Arial" charset="0"/>
              <a:ea typeface="+mn-ea"/>
              <a:cs typeface="Arial" charset="0"/>
            </a:endParaRPr>
          </a:p>
          <a:p>
            <a:pPr marL="171450" lvl="0" indent="-171450">
              <a:buFont typeface="Arial" panose="020B0604020202020204" pitchFamily="34" charset="0"/>
              <a:buChar char="•"/>
            </a:pPr>
            <a:r>
              <a:rPr lang="en-GB" sz="1200" kern="1200" dirty="0" smtClean="0">
                <a:solidFill>
                  <a:schemeClr val="tx1"/>
                </a:solidFill>
                <a:effectLst/>
                <a:latin typeface="Arial" charset="0"/>
                <a:ea typeface="+mn-ea"/>
                <a:cs typeface="Arial" charset="0"/>
              </a:rPr>
              <a:t>Travel funds to participate in practitioner conferences and meetings .</a:t>
            </a:r>
            <a:endParaRPr lang="en-US" sz="1200" kern="1200" dirty="0" smtClean="0">
              <a:solidFill>
                <a:schemeClr val="tx1"/>
              </a:solidFill>
              <a:effectLst/>
              <a:latin typeface="Arial" charset="0"/>
              <a:ea typeface="+mn-ea"/>
              <a:cs typeface="Arial" charset="0"/>
            </a:endParaRPr>
          </a:p>
          <a:p>
            <a:pPr marL="171450" lvl="0" indent="-171450">
              <a:buFont typeface="Arial" panose="020B0604020202020204" pitchFamily="34" charset="0"/>
              <a:buChar char="•"/>
            </a:pPr>
            <a:r>
              <a:rPr lang="en-GB" sz="1200" kern="1200" dirty="0" smtClean="0">
                <a:solidFill>
                  <a:schemeClr val="tx1"/>
                </a:solidFill>
                <a:effectLst/>
                <a:latin typeface="Arial" charset="0"/>
                <a:ea typeface="+mn-ea"/>
                <a:cs typeface="Arial" charset="0"/>
              </a:rPr>
              <a:t>Specific TTO support for spinout creation</a:t>
            </a:r>
            <a:endParaRPr lang="en-US" sz="1200" kern="1200" dirty="0" smtClean="0">
              <a:solidFill>
                <a:schemeClr val="tx1"/>
              </a:solidFill>
              <a:effectLst/>
              <a:latin typeface="Arial" charset="0"/>
              <a:ea typeface="+mn-ea"/>
              <a:cs typeface="Arial" charset="0"/>
            </a:endParaRPr>
          </a:p>
          <a:p>
            <a:pPr marL="171450" lvl="0" indent="-171450">
              <a:buFont typeface="Arial" panose="020B0604020202020204" pitchFamily="34" charset="0"/>
              <a:buChar char="•"/>
            </a:pPr>
            <a:r>
              <a:rPr lang="en-GB" sz="1200" kern="1200" dirty="0" smtClean="0">
                <a:solidFill>
                  <a:schemeClr val="tx1"/>
                </a:solidFill>
                <a:effectLst/>
                <a:latin typeface="Arial" charset="0"/>
                <a:ea typeface="+mn-ea"/>
                <a:cs typeface="Arial" charset="0"/>
              </a:rPr>
              <a:t>Development of business concept or preliminary business plan;</a:t>
            </a:r>
            <a:endParaRPr lang="en-US" sz="1200" kern="1200" dirty="0" smtClean="0">
              <a:solidFill>
                <a:schemeClr val="tx1"/>
              </a:solidFill>
              <a:effectLst/>
              <a:latin typeface="Arial" charset="0"/>
              <a:ea typeface="+mn-ea"/>
              <a:cs typeface="Arial" charset="0"/>
            </a:endParaRPr>
          </a:p>
          <a:p>
            <a:pPr marL="171450" lvl="0" indent="-171450">
              <a:buFont typeface="Arial" panose="020B0604020202020204" pitchFamily="34" charset="0"/>
              <a:buChar char="•"/>
            </a:pPr>
            <a:r>
              <a:rPr lang="en-GB" sz="1200" kern="1200" dirty="0" smtClean="0">
                <a:solidFill>
                  <a:schemeClr val="tx1"/>
                </a:solidFill>
                <a:effectLst/>
                <a:latin typeface="Arial" charset="0"/>
                <a:ea typeface="+mn-ea"/>
                <a:cs typeface="Arial" charset="0"/>
              </a:rPr>
              <a:t>IP due diligence (including internal disclosure , ownership, freedom to operate);</a:t>
            </a:r>
            <a:endParaRPr lang="en-US" sz="1200" kern="1200" dirty="0" smtClean="0">
              <a:solidFill>
                <a:schemeClr val="tx1"/>
              </a:solidFill>
              <a:effectLst/>
              <a:latin typeface="Arial" charset="0"/>
              <a:ea typeface="+mn-ea"/>
              <a:cs typeface="Arial" charset="0"/>
            </a:endParaRPr>
          </a:p>
          <a:p>
            <a:pPr marL="171450" lvl="0" indent="-171450">
              <a:buFont typeface="Arial" panose="020B0604020202020204" pitchFamily="34" charset="0"/>
              <a:buChar char="•"/>
            </a:pPr>
            <a:r>
              <a:rPr lang="en-GB" sz="1200" kern="1200" dirty="0" smtClean="0">
                <a:solidFill>
                  <a:schemeClr val="tx1"/>
                </a:solidFill>
                <a:effectLst/>
                <a:latin typeface="Arial" charset="0"/>
                <a:ea typeface="+mn-ea"/>
                <a:cs typeface="Arial" charset="0"/>
              </a:rPr>
              <a:t>Market assessment and technology positioning;</a:t>
            </a:r>
            <a:endParaRPr lang="en-US" sz="1200" kern="1200" dirty="0" smtClean="0">
              <a:solidFill>
                <a:schemeClr val="tx1"/>
              </a:solidFill>
              <a:effectLst/>
              <a:latin typeface="Arial" charset="0"/>
              <a:ea typeface="+mn-ea"/>
              <a:cs typeface="Arial" charset="0"/>
            </a:endParaRPr>
          </a:p>
          <a:p>
            <a:pPr marL="171450" lvl="0" indent="-171450">
              <a:buFont typeface="Arial" panose="020B0604020202020204" pitchFamily="34" charset="0"/>
              <a:buChar char="•"/>
            </a:pPr>
            <a:r>
              <a:rPr lang="en-GB" sz="1200" kern="1200" dirty="0" smtClean="0">
                <a:solidFill>
                  <a:schemeClr val="tx1"/>
                </a:solidFill>
                <a:effectLst/>
                <a:latin typeface="Arial" charset="0"/>
                <a:ea typeface="+mn-ea"/>
                <a:cs typeface="Arial" charset="0"/>
              </a:rPr>
              <a:t>Introduction to financial community (venture capital/angels, </a:t>
            </a:r>
            <a:r>
              <a:rPr lang="en-GB" sz="1200" kern="1200" dirty="0" err="1" smtClean="0">
                <a:solidFill>
                  <a:schemeClr val="tx1"/>
                </a:solidFill>
                <a:effectLst/>
                <a:latin typeface="Arial" charset="0"/>
                <a:ea typeface="+mn-ea"/>
                <a:cs typeface="Arial" charset="0"/>
              </a:rPr>
              <a:t>PoC</a:t>
            </a:r>
            <a:r>
              <a:rPr lang="en-GB" sz="1200" kern="1200" dirty="0" smtClean="0">
                <a:solidFill>
                  <a:schemeClr val="tx1"/>
                </a:solidFill>
                <a:effectLst/>
                <a:latin typeface="Arial" charset="0"/>
                <a:ea typeface="+mn-ea"/>
                <a:cs typeface="Arial" charset="0"/>
              </a:rPr>
              <a:t> funds and seed funding public calls) and guidance on fundraising, helping to prepare communication materials, pitch decks, applications for public calls, etc.</a:t>
            </a:r>
            <a:endParaRPr lang="en-US" sz="1200" kern="1200" dirty="0" smtClean="0">
              <a:solidFill>
                <a:schemeClr val="tx1"/>
              </a:solidFill>
              <a:effectLst/>
              <a:latin typeface="Arial" charset="0"/>
              <a:ea typeface="+mn-ea"/>
              <a:cs typeface="Arial" charset="0"/>
            </a:endParaRPr>
          </a:p>
          <a:p>
            <a:pPr marL="171450" indent="-171450">
              <a:buFont typeface="Arial" panose="020B0604020202020204" pitchFamily="34" charset="0"/>
              <a:buChar char="•"/>
            </a:pPr>
            <a:endParaRPr lang="en-US" sz="1200" kern="1200" dirty="0" smtClean="0">
              <a:solidFill>
                <a:schemeClr val="tx1"/>
              </a:solidFill>
              <a:effectLst/>
              <a:latin typeface="Arial" charset="0"/>
              <a:ea typeface="+mn-ea"/>
              <a:cs typeface="Arial" charset="0"/>
            </a:endParaRPr>
          </a:p>
          <a:p>
            <a:pPr marL="171450" lvl="0" indent="-171450">
              <a:buFont typeface="Arial" panose="020B0604020202020204" pitchFamily="34" charset="0"/>
              <a:buChar char="•"/>
            </a:pPr>
            <a:endParaRPr lang="en-US" sz="1200" kern="1200" dirty="0" smtClean="0">
              <a:solidFill>
                <a:schemeClr val="tx1"/>
              </a:solidFill>
              <a:effectLst/>
              <a:latin typeface="Arial" charset="0"/>
              <a:ea typeface="+mn-ea"/>
              <a:cs typeface="Arial" charset="0"/>
            </a:endParaRPr>
          </a:p>
          <a:p>
            <a:endParaRPr lang="en-US" sz="1200" kern="1200" dirty="0" smtClean="0">
              <a:solidFill>
                <a:schemeClr val="tx1"/>
              </a:solidFill>
              <a:effectLst/>
              <a:latin typeface="Arial" charset="0"/>
              <a:ea typeface="+mn-ea"/>
              <a:cs typeface="Arial" charset="0"/>
            </a:endParaRPr>
          </a:p>
          <a:p>
            <a:endParaRPr lang="fr-CH" sz="1000" kern="1200" dirty="0" smtClean="0">
              <a:solidFill>
                <a:schemeClr val="tx1"/>
              </a:solidFill>
              <a:effectLst/>
              <a:latin typeface="Arial" charset="0"/>
              <a:ea typeface="+mn-ea"/>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2E489A0-61C4-4FC9-8D19-D0023E80A745}" type="slidenum">
              <a:rPr lang="en-US" smtClean="0"/>
              <a:t>8</a:t>
            </a:fld>
            <a:endParaRPr lang="en-US"/>
          </a:p>
        </p:txBody>
      </p:sp>
    </p:spTree>
    <p:extLst>
      <p:ext uri="{BB962C8B-B14F-4D97-AF65-F5344CB8AC3E}">
        <p14:creationId xmlns:p14="http://schemas.microsoft.com/office/powerpoint/2010/main" val="2517387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smtClean="0">
                <a:solidFill>
                  <a:schemeClr val="tx1"/>
                </a:solidFill>
                <a:effectLst/>
                <a:latin typeface="Arial" charset="0"/>
                <a:ea typeface="+mn-ea"/>
                <a:cs typeface="Arial" charset="0"/>
              </a:rPr>
              <a:t>The last example</a:t>
            </a:r>
            <a:r>
              <a:rPr lang="en-GB" sz="1200" b="0" kern="1200" baseline="0" dirty="0" smtClean="0">
                <a:solidFill>
                  <a:schemeClr val="tx1"/>
                </a:solidFill>
                <a:effectLst/>
                <a:latin typeface="Arial" charset="0"/>
                <a:ea typeface="+mn-ea"/>
                <a:cs typeface="Arial" charset="0"/>
              </a:rPr>
              <a:t> I’d like to share is the p</a:t>
            </a:r>
            <a:r>
              <a:rPr lang="en-GB" sz="1200" b="0" kern="1200" dirty="0" smtClean="0">
                <a:solidFill>
                  <a:schemeClr val="tx1"/>
                </a:solidFill>
                <a:effectLst/>
                <a:latin typeface="Arial" charset="0"/>
                <a:ea typeface="+mn-ea"/>
                <a:cs typeface="Arial" charset="0"/>
              </a:rPr>
              <a:t>rovision of additional funds.</a:t>
            </a:r>
            <a:r>
              <a:rPr lang="en-GB" sz="1200" b="0" kern="1200" baseline="0" dirty="0" smtClean="0">
                <a:solidFill>
                  <a:schemeClr val="tx1"/>
                </a:solidFill>
                <a:effectLst/>
                <a:latin typeface="Arial" charset="0"/>
                <a:ea typeface="+mn-ea"/>
                <a:cs typeface="Arial" charset="0"/>
              </a:rPr>
              <a:t> </a:t>
            </a:r>
            <a:r>
              <a:rPr lang="en-GB" sz="1200" kern="1200" dirty="0" smtClean="0">
                <a:solidFill>
                  <a:schemeClr val="tx1"/>
                </a:solidFill>
                <a:effectLst/>
                <a:latin typeface="+mn-lt"/>
                <a:ea typeface="+mn-ea"/>
                <a:cs typeface="+mn-cs"/>
              </a:rPr>
              <a:t>Researchers spend</a:t>
            </a:r>
            <a:r>
              <a:rPr lang="en-US" sz="1200" kern="1200" dirty="0" smtClean="0">
                <a:solidFill>
                  <a:schemeClr val="tx1"/>
                </a:solidFill>
                <a:effectLst/>
                <a:latin typeface="+mn-lt"/>
                <a:ea typeface="+mn-ea"/>
                <a:cs typeface="+mn-cs"/>
              </a:rPr>
              <a:t> a considerable amount of </a:t>
            </a:r>
            <a:r>
              <a:rPr lang="en-GB" sz="1200" kern="1200" dirty="0" smtClean="0">
                <a:solidFill>
                  <a:schemeClr val="tx1"/>
                </a:solidFill>
                <a:effectLst/>
                <a:latin typeface="+mn-lt"/>
                <a:ea typeface="+mn-ea"/>
                <a:cs typeface="+mn-cs"/>
              </a:rPr>
              <a:t>time on examining avenues for funding their research. So any incentives that provide funding for additional R&amp;D activities will be welcomed and can influence their behaviour. As a matter</a:t>
            </a:r>
            <a:r>
              <a:rPr lang="en-GB" sz="1200" kern="1200" baseline="0" dirty="0" smtClean="0">
                <a:solidFill>
                  <a:schemeClr val="tx1"/>
                </a:solidFill>
                <a:effectLst/>
                <a:latin typeface="+mn-lt"/>
                <a:ea typeface="+mn-ea"/>
                <a:cs typeface="+mn-cs"/>
              </a:rPr>
              <a:t> of fact, surveys have shown that such additional funds are one of the most desired incentives.</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Now, these additional funds provide of course money, but we included them under the non-financial incentives because they are not direct to the individual.</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Additional fund incentives can originate from a </a:t>
            </a:r>
            <a:r>
              <a:rPr lang="en-GB" sz="1200" u="sng" kern="1200" dirty="0" smtClean="0">
                <a:solidFill>
                  <a:schemeClr val="tx1"/>
                </a:solidFill>
                <a:effectLst/>
                <a:latin typeface="+mn-lt"/>
                <a:ea typeface="+mn-ea"/>
                <a:cs typeface="+mn-cs"/>
              </a:rPr>
              <a:t>variety of sources</a:t>
            </a:r>
            <a:r>
              <a:rPr lang="en-GB" sz="1200" kern="1200" dirty="0" smtClean="0">
                <a:solidFill>
                  <a:schemeClr val="tx1"/>
                </a:solidFill>
                <a:effectLst/>
                <a:latin typeface="+mn-lt"/>
                <a:ea typeface="+mn-ea"/>
                <a:cs typeface="+mn-cs"/>
              </a:rPr>
              <a:t>: governments, private funders, donations, crowdfunding, universities, international funding, etc.</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Arial" charset="0"/>
              <a:ea typeface="+mn-ea"/>
              <a:cs typeface="Arial" charset="0"/>
            </a:endParaRPr>
          </a:p>
          <a:p>
            <a:r>
              <a:rPr lang="en-GB" sz="1200" b="1" kern="1200" dirty="0" smtClean="0">
                <a:solidFill>
                  <a:schemeClr val="tx1"/>
                </a:solidFill>
                <a:effectLst/>
                <a:latin typeface="Arial" charset="0"/>
                <a:ea typeface="+mn-ea"/>
                <a:cs typeface="Arial" charset="0"/>
              </a:rPr>
              <a:t>A first type of such incentive is a</a:t>
            </a:r>
            <a:r>
              <a:rPr lang="en-GB" sz="1200" b="1" kern="1200" baseline="0" dirty="0" smtClean="0">
                <a:solidFill>
                  <a:schemeClr val="tx1"/>
                </a:solidFill>
                <a:effectLst/>
                <a:latin typeface="Arial" charset="0"/>
                <a:ea typeface="+mn-ea"/>
                <a:cs typeface="Arial" charset="0"/>
              </a:rPr>
              <a:t>n Additional </a:t>
            </a:r>
            <a:r>
              <a:rPr lang="en-GB" sz="1200" b="1" kern="1200" dirty="0" smtClean="0">
                <a:solidFill>
                  <a:schemeClr val="tx1"/>
                </a:solidFill>
                <a:effectLst/>
                <a:latin typeface="Arial" charset="0"/>
                <a:ea typeface="+mn-ea"/>
                <a:cs typeface="Arial" charset="0"/>
              </a:rPr>
              <a:t>Research Funds</a:t>
            </a:r>
            <a:endParaRPr lang="en-US" sz="1200" b="1"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 </a:t>
            </a:r>
            <a:endParaRPr lang="en-US" sz="1200"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mn-lt"/>
                <a:ea typeface="+mn-ea"/>
                <a:cs typeface="+mn-cs"/>
              </a:rPr>
              <a:t>It is possible to design an incentive for researchers </a:t>
            </a:r>
            <a:r>
              <a:rPr lang="en-GB" sz="1200" u="sng" kern="1200" dirty="0" smtClean="0">
                <a:solidFill>
                  <a:schemeClr val="tx1"/>
                </a:solidFill>
                <a:effectLst/>
                <a:latin typeface="+mn-lt"/>
                <a:ea typeface="+mn-ea"/>
                <a:cs typeface="+mn-cs"/>
              </a:rPr>
              <a:t>who are already engaged </a:t>
            </a:r>
            <a:r>
              <a:rPr lang="en-US" sz="1200" u="sng" kern="1200" dirty="0" smtClean="0">
                <a:solidFill>
                  <a:schemeClr val="tx1"/>
                </a:solidFill>
                <a:effectLst/>
                <a:latin typeface="+mn-lt"/>
                <a:ea typeface="+mn-ea"/>
                <a:cs typeface="+mn-cs"/>
              </a:rPr>
              <a:t>in </a:t>
            </a:r>
            <a:r>
              <a:rPr lang="en-GB" sz="1200" u="sng" kern="1200" dirty="0" smtClean="0">
                <a:solidFill>
                  <a:schemeClr val="tx1"/>
                </a:solidFill>
                <a:effectLst/>
                <a:latin typeface="+mn-lt"/>
                <a:ea typeface="+mn-ea"/>
                <a:cs typeface="+mn-cs"/>
              </a:rPr>
              <a:t>TT activities </a:t>
            </a:r>
            <a:r>
              <a:rPr lang="en-GB" sz="1200" kern="1200" dirty="0" smtClean="0">
                <a:solidFill>
                  <a:schemeClr val="tx1"/>
                </a:solidFill>
                <a:effectLst/>
                <a:latin typeface="+mn-lt"/>
                <a:ea typeface="+mn-ea"/>
                <a:cs typeface="+mn-cs"/>
              </a:rPr>
              <a:t>to receive funds to carry out additional research as a reward.  These rewards would be financed from </a:t>
            </a:r>
            <a:r>
              <a:rPr lang="en-US" sz="1200" kern="1200" dirty="0" smtClean="0">
                <a:solidFill>
                  <a:schemeClr val="tx1"/>
                </a:solidFill>
                <a:effectLst/>
                <a:latin typeface="+mn-lt"/>
                <a:ea typeface="+mn-ea"/>
                <a:cs typeface="+mn-cs"/>
              </a:rPr>
              <a:t>the </a:t>
            </a:r>
            <a:r>
              <a:rPr lang="en-US" sz="1200" u="sng" kern="1200" dirty="0" smtClean="0">
                <a:solidFill>
                  <a:schemeClr val="tx1"/>
                </a:solidFill>
                <a:effectLst/>
                <a:latin typeface="+mn-lt"/>
                <a:ea typeface="+mn-ea"/>
                <a:cs typeface="+mn-cs"/>
              </a:rPr>
              <a:t>university</a:t>
            </a:r>
            <a:r>
              <a:rPr lang="en-GB" sz="1200" u="sng" kern="1200" dirty="0" smtClean="0">
                <a:solidFill>
                  <a:schemeClr val="tx1"/>
                </a:solidFill>
                <a:effectLst/>
                <a:latin typeface="+mn-lt"/>
                <a:ea typeface="+mn-ea"/>
                <a:cs typeface="+mn-cs"/>
              </a:rPr>
              <a:t>’s central resources</a:t>
            </a:r>
            <a:r>
              <a:rPr lang="en-GB" sz="1200" kern="1200" dirty="0" smtClean="0">
                <a:solidFill>
                  <a:schemeClr val="tx1"/>
                </a:solidFill>
                <a:effectLst/>
                <a:latin typeface="+mn-lt"/>
                <a:ea typeface="+mn-ea"/>
                <a:cs typeface="+mn-cs"/>
              </a:rPr>
              <a:t>, for example the income received from technology transfer activities.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EXAMPLE of such fund at national level: </a:t>
            </a:r>
            <a:r>
              <a:rPr lang="en-GB" sz="1200" b="1" u="sng" kern="1200" dirty="0" smtClean="0">
                <a:solidFill>
                  <a:schemeClr val="tx1"/>
                </a:solidFill>
                <a:effectLst/>
                <a:latin typeface="+mn-lt"/>
                <a:ea typeface="+mn-ea"/>
                <a:cs typeface="+mn-cs"/>
              </a:rPr>
              <a:t>Realising Our Potential Awards (ROPA), United Kingdom </a:t>
            </a:r>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1994, the UK government operated the ROPA scheme to encourage academic researchers to collaborate with industry and reward those already collaborating with industry.  An academic with existing industry funding could apply for a relatively small sum to spend on any research activity he or she wanted. It thus provided </a:t>
            </a:r>
            <a:r>
              <a:rPr lang="en-GB" sz="1200" u="sng" kern="1200" dirty="0" smtClean="0">
                <a:solidFill>
                  <a:schemeClr val="tx1"/>
                </a:solidFill>
                <a:effectLst/>
                <a:latin typeface="+mn-lt"/>
                <a:ea typeface="+mn-ea"/>
                <a:cs typeface="+mn-cs"/>
              </a:rPr>
              <a:t>responsive-mode funding for researchers to carry out curiosity-driven research of</a:t>
            </a:r>
            <a:r>
              <a:rPr lang="en-US" sz="1200" i="1" u="sng" kern="1200" dirty="0" smtClean="0">
                <a:solidFill>
                  <a:schemeClr val="tx1"/>
                </a:solidFill>
                <a:effectLst/>
                <a:latin typeface="+mn-lt"/>
                <a:ea typeface="+mn-ea"/>
                <a:cs typeface="+mn-cs"/>
              </a:rPr>
              <a:t> their own choosing</a:t>
            </a:r>
            <a:r>
              <a:rPr lang="en-US"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The scheme has been widely welcomed both by industry and by academics </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Arial" charset="0"/>
              <a:ea typeface="+mn-ea"/>
              <a:cs typeface="Arial" charset="0"/>
            </a:endParaRPr>
          </a:p>
          <a:p>
            <a:endParaRPr lang="fr-CH" sz="1200" kern="1200" baseline="0" dirty="0" smtClean="0">
              <a:solidFill>
                <a:schemeClr val="tx1"/>
              </a:solidFill>
              <a:effectLst/>
              <a:latin typeface="Arial" charset="0"/>
              <a:ea typeface="+mn-ea"/>
              <a:cs typeface="Arial" charset="0"/>
            </a:endParaRPr>
          </a:p>
          <a:p>
            <a:r>
              <a:rPr lang="en-GB" sz="1200" b="0" kern="1200" dirty="0" smtClean="0">
                <a:solidFill>
                  <a:schemeClr val="tx1"/>
                </a:solidFill>
                <a:effectLst/>
                <a:latin typeface="Arial" charset="0"/>
                <a:ea typeface="+mn-ea"/>
                <a:cs typeface="Arial" charset="0"/>
              </a:rPr>
              <a:t> </a:t>
            </a:r>
            <a:endParaRPr lang="en-US" sz="1200" b="0" kern="1200" dirty="0" smtClean="0">
              <a:solidFill>
                <a:schemeClr val="tx1"/>
              </a:solidFill>
              <a:effectLst/>
              <a:latin typeface="Arial" charset="0"/>
              <a:ea typeface="+mn-ea"/>
              <a:cs typeface="Arial" charset="0"/>
            </a:endParaRPr>
          </a:p>
          <a:p>
            <a:endParaRPr lang="en-US" sz="1200"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 </a:t>
            </a:r>
            <a:endParaRPr lang="en-US" sz="1200" kern="1200" dirty="0" smtClean="0">
              <a:solidFill>
                <a:schemeClr val="tx1"/>
              </a:solidFill>
              <a:effectLst/>
              <a:latin typeface="Arial"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fld id="{62E489A0-61C4-4FC9-8D19-D0023E80A745}" type="slidenum">
              <a:rPr lang="en-US" smtClean="0"/>
              <a:t>9</a:t>
            </a:fld>
            <a:endParaRPr lang="en-US"/>
          </a:p>
        </p:txBody>
      </p:sp>
    </p:spTree>
    <p:extLst>
      <p:ext uri="{BB962C8B-B14F-4D97-AF65-F5344CB8AC3E}">
        <p14:creationId xmlns:p14="http://schemas.microsoft.com/office/powerpoint/2010/main" val="1683088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Arial" charset="0"/>
                <a:ea typeface="+mn-ea"/>
                <a:cs typeface="Arial" charset="0"/>
              </a:rPr>
              <a:t>Proof-of-concept, translational funds</a:t>
            </a:r>
            <a:endParaRPr lang="en-US" sz="1200" b="1"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 </a:t>
            </a:r>
            <a:endParaRPr lang="en-US" sz="1200" kern="1200" dirty="0" smtClean="0">
              <a:solidFill>
                <a:schemeClr val="tx1"/>
              </a:solidFill>
              <a:effectLst/>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Guide also provides numerous inspiring</a:t>
            </a:r>
            <a:r>
              <a:rPr lang="en-US" baseline="0" dirty="0" smtClean="0"/>
              <a:t> </a:t>
            </a:r>
            <a:r>
              <a:rPr lang="en-US" dirty="0" smtClean="0"/>
              <a:t>examples of </a:t>
            </a:r>
            <a:r>
              <a:rPr lang="en-US" dirty="0" err="1" smtClean="0"/>
              <a:t>PoC</a:t>
            </a:r>
            <a:r>
              <a:rPr lang="en-US" dirty="0" smtClean="0"/>
              <a:t> and translational funding schemes to bridge the 'valley of death' funding gap in early stage projects. There is no 'one size fits all' approach for such </a:t>
            </a:r>
            <a:r>
              <a:rPr lang="en-US" dirty="0" err="1" smtClean="0"/>
              <a:t>PoC</a:t>
            </a:r>
            <a:r>
              <a:rPr lang="en-US" dirty="0" smtClean="0"/>
              <a:t> structures. Sources of funding, funding size, and eligibility criteria</a:t>
            </a:r>
            <a:r>
              <a:rPr lang="en-US" baseline="0" dirty="0" smtClean="0"/>
              <a:t> </a:t>
            </a:r>
            <a:r>
              <a:rPr lang="en-US" dirty="0" smtClean="0"/>
              <a:t>vary greatly. </a:t>
            </a:r>
          </a:p>
          <a:p>
            <a:endParaRPr lang="fr-CH" dirty="0" smtClean="0"/>
          </a:p>
          <a:p>
            <a:r>
              <a:rPr lang="fr-CH" dirty="0" smtClean="0"/>
              <a:t>An </a:t>
            </a:r>
            <a:r>
              <a:rPr lang="fr-CH" dirty="0" err="1" smtClean="0"/>
              <a:t>example</a:t>
            </a:r>
            <a:r>
              <a:rPr lang="fr-CH" dirty="0" smtClean="0"/>
              <a:t> of an </a:t>
            </a:r>
            <a:r>
              <a:rPr lang="fr-CH" dirty="0" err="1" smtClean="0"/>
              <a:t>institutional</a:t>
            </a:r>
            <a:r>
              <a:rPr lang="fr-CH" dirty="0" smtClean="0"/>
              <a:t> </a:t>
            </a:r>
            <a:r>
              <a:rPr lang="fr-CH" dirty="0" err="1" smtClean="0"/>
              <a:t>PoC</a:t>
            </a:r>
            <a:r>
              <a:rPr lang="fr-CH" dirty="0" smtClean="0"/>
              <a:t> </a:t>
            </a:r>
            <a:r>
              <a:rPr lang="fr-CH" dirty="0" err="1" smtClean="0"/>
              <a:t>fund</a:t>
            </a:r>
            <a:r>
              <a:rPr lang="fr-CH" dirty="0" smtClean="0"/>
              <a:t> </a:t>
            </a:r>
            <a:r>
              <a:rPr lang="fr-CH" dirty="0" err="1" smtClean="0"/>
              <a:t>is</a:t>
            </a:r>
            <a:r>
              <a:rPr lang="fr-CH" dirty="0" smtClean="0"/>
              <a:t> the </a:t>
            </a:r>
            <a:r>
              <a:rPr lang="fr-CH" dirty="0" err="1" smtClean="0"/>
              <a:t>Feasibility</a:t>
            </a:r>
            <a:r>
              <a:rPr lang="fr-CH" baseline="0" dirty="0" smtClean="0"/>
              <a:t> </a:t>
            </a:r>
            <a:r>
              <a:rPr lang="fr-CH" baseline="0" dirty="0" err="1" smtClean="0"/>
              <a:t>Fund</a:t>
            </a:r>
            <a:r>
              <a:rPr lang="fr-CH" baseline="0" dirty="0" smtClean="0"/>
              <a:t> </a:t>
            </a:r>
            <a:r>
              <a:rPr lang="fr-CH" baseline="0" dirty="0" err="1" smtClean="0"/>
              <a:t>from</a:t>
            </a:r>
            <a:r>
              <a:rPr lang="fr-CH" baseline="0" dirty="0" smtClean="0"/>
              <a:t> the U of Tartu</a:t>
            </a:r>
          </a:p>
          <a:p>
            <a:endParaRPr lang="fr-CH" baseline="0" dirty="0" smtClean="0"/>
          </a:p>
          <a:p>
            <a:r>
              <a:rPr lang="fr-CH" dirty="0" smtClean="0"/>
              <a:t>An </a:t>
            </a:r>
            <a:r>
              <a:rPr lang="fr-CH" dirty="0" err="1" smtClean="0"/>
              <a:t>example</a:t>
            </a:r>
            <a:r>
              <a:rPr lang="fr-CH" dirty="0" smtClean="0"/>
              <a:t> of a national </a:t>
            </a:r>
            <a:r>
              <a:rPr lang="fr-CH" dirty="0" err="1" smtClean="0"/>
              <a:t>PoC</a:t>
            </a:r>
            <a:r>
              <a:rPr lang="fr-CH" dirty="0" smtClean="0"/>
              <a:t> </a:t>
            </a:r>
            <a:r>
              <a:rPr lang="fr-CH" dirty="0" err="1" smtClean="0"/>
              <a:t>fund</a:t>
            </a:r>
            <a:r>
              <a:rPr lang="fr-CH" dirty="0" smtClean="0"/>
              <a:t> </a:t>
            </a:r>
            <a:r>
              <a:rPr lang="fr-CH" baseline="0" dirty="0" smtClean="0"/>
              <a:t> </a:t>
            </a:r>
            <a:r>
              <a:rPr lang="fr-CH" baseline="0" dirty="0" err="1" smtClean="0"/>
              <a:t>is</a:t>
            </a:r>
            <a:r>
              <a:rPr lang="fr-CH" baseline="0" dirty="0" smtClean="0"/>
              <a:t> the </a:t>
            </a:r>
            <a:r>
              <a:rPr lang="en-US" sz="1200" b="0" i="0" kern="1200" dirty="0" smtClean="0">
                <a:solidFill>
                  <a:schemeClr val="tx1"/>
                </a:solidFill>
                <a:effectLst/>
                <a:latin typeface="+mn-lt"/>
                <a:ea typeface="+mn-ea"/>
                <a:cs typeface="+mn-cs"/>
              </a:rPr>
              <a:t>National Research Foundation (NRF) Central Gap Fund (“Central Gap”) in Singapore. </a:t>
            </a:r>
          </a:p>
          <a:p>
            <a:endParaRPr lang="en-US" sz="1200" b="0" i="0" kern="1200" dirty="0" smtClean="0">
              <a:solidFill>
                <a:schemeClr val="tx1"/>
              </a:solidFill>
              <a:effectLst/>
              <a:latin typeface="+mn-lt"/>
              <a:ea typeface="+mn-ea"/>
              <a:cs typeface="+mn-cs"/>
            </a:endParaRPr>
          </a:p>
          <a:p>
            <a:r>
              <a:rPr lang="fr-CH" sz="1200" b="0" i="0" kern="1200" dirty="0" smtClean="0">
                <a:solidFill>
                  <a:schemeClr val="tx1"/>
                </a:solidFill>
                <a:effectLst/>
                <a:latin typeface="+mn-lt"/>
                <a:ea typeface="+mn-ea"/>
                <a:cs typeface="+mn-cs"/>
              </a:rPr>
              <a:t>****</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Singapore: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scheme provides a national-level platform to resource impactful projects and encourage collaboration across public research performers and/or industry. Publicly-funded research performers and government-linked entities are eligible for Central Gap.</a:t>
            </a:r>
            <a:endParaRPr lang="en-US" dirty="0"/>
          </a:p>
        </p:txBody>
      </p:sp>
      <p:sp>
        <p:nvSpPr>
          <p:cNvPr id="4" name="Slide Number Placeholder 3"/>
          <p:cNvSpPr>
            <a:spLocks noGrp="1"/>
          </p:cNvSpPr>
          <p:nvPr>
            <p:ph type="sldNum" sz="quarter" idx="10"/>
          </p:nvPr>
        </p:nvSpPr>
        <p:spPr/>
        <p:txBody>
          <a:bodyPr/>
          <a:lstStyle/>
          <a:p>
            <a:fld id="{62E489A0-61C4-4FC9-8D19-D0023E80A745}" type="slidenum">
              <a:rPr lang="en-US" smtClean="0"/>
              <a:t>10</a:t>
            </a:fld>
            <a:endParaRPr lang="en-US"/>
          </a:p>
        </p:txBody>
      </p:sp>
    </p:spTree>
    <p:extLst>
      <p:ext uri="{BB962C8B-B14F-4D97-AF65-F5344CB8AC3E}">
        <p14:creationId xmlns:p14="http://schemas.microsoft.com/office/powerpoint/2010/main" val="470961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sz="1200" b="0" i="0" kern="1200" dirty="0" err="1" smtClean="0">
                <a:solidFill>
                  <a:schemeClr val="tx1"/>
                </a:solidFill>
                <a:effectLst/>
                <a:latin typeface="+mn-lt"/>
                <a:ea typeface="+mn-ea"/>
                <a:cs typeface="+mn-cs"/>
              </a:rPr>
              <a:t>Then</a:t>
            </a:r>
            <a:r>
              <a:rPr lang="fr-CH" sz="1200" b="0" i="0" kern="1200" dirty="0" smtClean="0">
                <a:solidFill>
                  <a:schemeClr val="tx1"/>
                </a:solidFill>
                <a:effectLst/>
                <a:latin typeface="+mn-lt"/>
                <a:ea typeface="+mn-ea"/>
                <a:cs typeface="+mn-cs"/>
              </a:rPr>
              <a:t> </a:t>
            </a:r>
            <a:r>
              <a:rPr lang="fr-CH" sz="1200" b="0" i="0" kern="1200" dirty="0" err="1" smtClean="0">
                <a:solidFill>
                  <a:schemeClr val="tx1"/>
                </a:solidFill>
                <a:effectLst/>
                <a:latin typeface="+mn-lt"/>
                <a:ea typeface="+mn-ea"/>
                <a:cs typeface="+mn-cs"/>
              </a:rPr>
              <a:t>we</a:t>
            </a:r>
            <a:r>
              <a:rPr lang="fr-CH" sz="1200" b="0" i="0" kern="1200" dirty="0" smtClean="0">
                <a:solidFill>
                  <a:schemeClr val="tx1"/>
                </a:solidFill>
                <a:effectLst/>
                <a:latin typeface="+mn-lt"/>
                <a:ea typeface="+mn-ea"/>
                <a:cs typeface="+mn-cs"/>
              </a:rPr>
              <a:t> come to the </a:t>
            </a:r>
            <a:r>
              <a:rPr lang="fr-CH" sz="1200" b="0" i="0" kern="1200" dirty="0" err="1" smtClean="0">
                <a:solidFill>
                  <a:schemeClr val="tx1"/>
                </a:solidFill>
                <a:effectLst/>
                <a:latin typeface="+mn-lt"/>
                <a:ea typeface="+mn-ea"/>
                <a:cs typeface="+mn-cs"/>
              </a:rPr>
              <a:t>career</a:t>
            </a:r>
            <a:r>
              <a:rPr lang="fr-CH" sz="1200" b="0" i="0" kern="1200" baseline="0" dirty="0" smtClean="0">
                <a:solidFill>
                  <a:schemeClr val="tx1"/>
                </a:solidFill>
                <a:effectLst/>
                <a:latin typeface="+mn-lt"/>
                <a:ea typeface="+mn-ea"/>
                <a:cs typeface="+mn-cs"/>
              </a:rPr>
              <a:t> </a:t>
            </a:r>
            <a:r>
              <a:rPr lang="fr-CH" sz="1200" b="0" i="0" kern="1200" baseline="0" dirty="0" err="1" smtClean="0">
                <a:solidFill>
                  <a:schemeClr val="tx1"/>
                </a:solidFill>
                <a:effectLst/>
                <a:latin typeface="+mn-lt"/>
                <a:ea typeface="+mn-ea"/>
                <a:cs typeface="+mn-cs"/>
              </a:rPr>
              <a:t>advancement</a:t>
            </a:r>
            <a:r>
              <a:rPr lang="fr-CH" sz="1200" b="0" i="0" kern="1200" baseline="0" dirty="0" smtClean="0">
                <a:solidFill>
                  <a:schemeClr val="tx1"/>
                </a:solidFill>
                <a:effectLst/>
                <a:latin typeface="+mn-lt"/>
                <a:ea typeface="+mn-ea"/>
                <a:cs typeface="+mn-cs"/>
              </a:rPr>
              <a:t> </a:t>
            </a:r>
            <a:r>
              <a:rPr lang="fr-CH" sz="1200" b="0" i="0" kern="1200" baseline="0" dirty="0" err="1" smtClean="0">
                <a:solidFill>
                  <a:schemeClr val="tx1"/>
                </a:solidFill>
                <a:effectLst/>
                <a:latin typeface="+mn-lt"/>
                <a:ea typeface="+mn-ea"/>
                <a:cs typeface="+mn-cs"/>
              </a:rPr>
              <a:t>incentives</a:t>
            </a:r>
            <a:r>
              <a:rPr lang="fr-CH" sz="1200" b="0" i="0" kern="1200" baseline="0" dirty="0" smtClean="0">
                <a:solidFill>
                  <a:schemeClr val="tx1"/>
                </a:solidFill>
                <a:effectLst/>
                <a:latin typeface="+mn-lt"/>
                <a:ea typeface="+mn-ea"/>
                <a:cs typeface="+mn-cs"/>
              </a:rPr>
              <a:t>.</a:t>
            </a:r>
          </a:p>
          <a:p>
            <a:endParaRPr lang="fr-CH"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Merit, tenure, promotion, and career advancement criteria are important tools to affect an </a:t>
            </a:r>
            <a:r>
              <a:rPr lang="en-US" sz="1200" b="0" i="0" u="sng" kern="1200" dirty="0" smtClean="0">
                <a:solidFill>
                  <a:schemeClr val="tx1"/>
                </a:solidFill>
                <a:effectLst/>
                <a:latin typeface="+mn-lt"/>
                <a:ea typeface="+mn-ea"/>
                <a:cs typeface="+mn-cs"/>
              </a:rPr>
              <a:t>innovation-driven cultural change at the university</a:t>
            </a:r>
            <a:r>
              <a:rPr lang="en-US" sz="1200" b="0" i="0" kern="1200" dirty="0" smtClean="0">
                <a:solidFill>
                  <a:schemeClr val="tx1"/>
                </a:solidFill>
                <a:effectLst/>
                <a:latin typeface="+mn-lt"/>
                <a:ea typeface="+mn-ea"/>
                <a:cs typeface="+mn-cs"/>
              </a:rPr>
              <a:t>.</a:t>
            </a:r>
          </a:p>
          <a:p>
            <a:endParaRPr lang="fr-CH"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Some institutions, such as MIT, Cambridge, University</a:t>
            </a:r>
            <a:r>
              <a:rPr lang="en-US" sz="1200" b="0" i="0" kern="1200" baseline="0" dirty="0" smtClean="0">
                <a:solidFill>
                  <a:schemeClr val="tx1"/>
                </a:solidFill>
                <a:effectLst/>
                <a:latin typeface="+mn-lt"/>
                <a:ea typeface="+mn-ea"/>
                <a:cs typeface="+mn-cs"/>
              </a:rPr>
              <a:t> of Tehran, Hebrew University</a:t>
            </a:r>
            <a:r>
              <a:rPr lang="en-US" sz="1200" b="0" i="0" kern="120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rPr>
              <a:t>have an innovation-driven academic culture </a:t>
            </a:r>
            <a:r>
              <a:rPr lang="en-US" sz="1200" b="0" i="0" kern="1200" dirty="0" smtClean="0">
                <a:solidFill>
                  <a:schemeClr val="tx1"/>
                </a:solidFill>
                <a:effectLst/>
                <a:latin typeface="+mn-lt"/>
                <a:ea typeface="+mn-ea"/>
                <a:cs typeface="+mn-cs"/>
              </a:rPr>
              <a:t>that has already made global impact through its spinouts and technology transfer. For such institutions, change in career advancement criteria may not be necessary. However, there are many universities where this </a:t>
            </a:r>
            <a:r>
              <a:rPr lang="en-US" sz="1200" b="0" i="0" u="sng" kern="1200" dirty="0" smtClean="0">
                <a:solidFill>
                  <a:schemeClr val="tx1"/>
                </a:solidFill>
                <a:effectLst/>
                <a:latin typeface="+mn-lt"/>
                <a:ea typeface="+mn-ea"/>
                <a:cs typeface="+mn-cs"/>
              </a:rPr>
              <a:t>innovation-driven cultural change is yet to happen</a:t>
            </a:r>
            <a:r>
              <a:rPr lang="en-US" sz="1200" b="0" i="0" kern="1200" dirty="0" smtClean="0">
                <a:solidFill>
                  <a:schemeClr val="tx1"/>
                </a:solidFill>
                <a:effectLst/>
                <a:latin typeface="+mn-lt"/>
                <a:ea typeface="+mn-ea"/>
                <a:cs typeface="+mn-cs"/>
              </a:rPr>
              <a:t>, is happening at a slow rate, or spans only a small fraction of the faculty. For such institutions, merit, tenure, and career advancement criteria are important tools to affect change.</a:t>
            </a:r>
          </a:p>
          <a:p>
            <a:endParaRPr lang="fr-CH" sz="1200" b="0" i="0" kern="1200" dirty="0" smtClean="0">
              <a:solidFill>
                <a:schemeClr val="tx1"/>
              </a:solidFill>
              <a:effectLst/>
              <a:latin typeface="+mn-lt"/>
              <a:ea typeface="+mn-ea"/>
              <a:cs typeface="+mn-cs"/>
            </a:endParaRPr>
          </a:p>
          <a:p>
            <a:r>
              <a:rPr lang="fr-CH" sz="1200" b="0" i="0" kern="1200" dirty="0" smtClean="0">
                <a:solidFill>
                  <a:schemeClr val="tx1"/>
                </a:solidFill>
                <a:effectLst/>
                <a:latin typeface="+mn-lt"/>
                <a:ea typeface="+mn-ea"/>
                <a:cs typeface="+mn-cs"/>
              </a:rPr>
              <a:t>****</a:t>
            </a:r>
          </a:p>
          <a:p>
            <a:r>
              <a:rPr lang="fr-CH" sz="1200" b="0" i="0" kern="1200" dirty="0" smtClean="0">
                <a:solidFill>
                  <a:schemeClr val="tx1"/>
                </a:solidFill>
                <a:effectLst/>
                <a:latin typeface="+mn-lt"/>
                <a:ea typeface="+mn-ea"/>
                <a:cs typeface="+mn-cs"/>
              </a:rPr>
              <a:t>Entrepreneurial</a:t>
            </a:r>
            <a:r>
              <a:rPr lang="fr-CH" sz="1200" b="0" i="0" kern="1200" baseline="0" dirty="0" smtClean="0">
                <a:solidFill>
                  <a:schemeClr val="tx1"/>
                </a:solidFill>
                <a:effectLst/>
                <a:latin typeface="+mn-lt"/>
                <a:ea typeface="+mn-ea"/>
                <a:cs typeface="+mn-cs"/>
              </a:rPr>
              <a:t> </a:t>
            </a:r>
            <a:r>
              <a:rPr lang="fr-CH" sz="1200" b="0" i="0" kern="1200" baseline="0" dirty="0" err="1" smtClean="0">
                <a:solidFill>
                  <a:schemeClr val="tx1"/>
                </a:solidFill>
                <a:effectLst/>
                <a:latin typeface="+mn-lt"/>
                <a:ea typeface="+mn-ea"/>
                <a:cs typeface="+mn-cs"/>
              </a:rPr>
              <a:t>Universities</a:t>
            </a:r>
            <a:endParaRPr lang="fr-CH"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Stanford, MIT</a:t>
            </a:r>
            <a:r>
              <a:rPr lang="en-US" sz="1200" b="0" i="0" kern="1200" baseline="0" dirty="0" smtClean="0">
                <a:solidFill>
                  <a:schemeClr val="tx1"/>
                </a:solidFill>
                <a:effectLst/>
                <a:latin typeface="+mn-lt"/>
                <a:ea typeface="+mn-ea"/>
                <a:cs typeface="+mn-cs"/>
              </a:rPr>
              <a:t> or </a:t>
            </a:r>
            <a:r>
              <a:rPr lang="en-US" sz="1200" b="0" i="0" kern="1200" dirty="0" smtClean="0">
                <a:solidFill>
                  <a:schemeClr val="tx1"/>
                </a:solidFill>
                <a:effectLst/>
                <a:latin typeface="+mn-lt"/>
                <a:ea typeface="+mn-ea"/>
                <a:cs typeface="+mn-cs"/>
              </a:rPr>
              <a:t>Cornell,</a:t>
            </a:r>
          </a:p>
          <a:p>
            <a:r>
              <a:rPr lang="fr-CH" sz="1200" b="0" i="0" kern="1200" dirty="0" smtClean="0">
                <a:solidFill>
                  <a:schemeClr val="tx1"/>
                </a:solidFill>
                <a:effectLst/>
                <a:latin typeface="+mn-lt"/>
                <a:ea typeface="+mn-ea"/>
                <a:cs typeface="+mn-cs"/>
              </a:rPr>
              <a:t>Cornell </a:t>
            </a:r>
            <a:r>
              <a:rPr lang="fr-CH" sz="1200" b="0" i="0" kern="1200" dirty="0" err="1" smtClean="0">
                <a:solidFill>
                  <a:schemeClr val="tx1"/>
                </a:solidFill>
                <a:effectLst/>
                <a:latin typeface="+mn-lt"/>
                <a:ea typeface="+mn-ea"/>
                <a:cs typeface="+mn-cs"/>
              </a:rPr>
              <a:t>is</a:t>
            </a:r>
            <a:r>
              <a:rPr lang="fr-CH" sz="1200" b="0" i="0" kern="1200" dirty="0" smtClean="0">
                <a:solidFill>
                  <a:schemeClr val="tx1"/>
                </a:solidFill>
                <a:effectLst/>
                <a:latin typeface="+mn-lt"/>
                <a:ea typeface="+mn-ea"/>
                <a:cs typeface="+mn-cs"/>
              </a:rPr>
              <a:t> </a:t>
            </a:r>
            <a:r>
              <a:rPr lang="fr-CH" sz="1200" b="0" i="0" kern="1200" dirty="0" err="1" smtClean="0">
                <a:solidFill>
                  <a:schemeClr val="tx1"/>
                </a:solidFill>
                <a:effectLst/>
                <a:latin typeface="+mn-lt"/>
                <a:ea typeface="+mn-ea"/>
                <a:cs typeface="+mn-cs"/>
              </a:rPr>
              <a:t>promoting</a:t>
            </a:r>
            <a:r>
              <a:rPr lang="fr-CH" sz="1200" b="0" i="0" kern="1200" baseline="0" dirty="0" smtClean="0">
                <a:solidFill>
                  <a:schemeClr val="tx1"/>
                </a:solidFill>
                <a:effectLst/>
                <a:latin typeface="+mn-lt"/>
                <a:ea typeface="+mn-ea"/>
                <a:cs typeface="+mn-cs"/>
              </a:rPr>
              <a:t> entrepreneurs </a:t>
            </a:r>
            <a:r>
              <a:rPr lang="fr-CH" sz="1200" b="0" i="0" kern="1200" baseline="0" dirty="0" err="1" smtClean="0">
                <a:solidFill>
                  <a:schemeClr val="tx1"/>
                </a:solidFill>
                <a:effectLst/>
                <a:latin typeface="+mn-lt"/>
                <a:ea typeface="+mn-ea"/>
                <a:cs typeface="+mn-cs"/>
              </a:rPr>
              <a:t>like</a:t>
            </a:r>
            <a:r>
              <a:rPr lang="fr-CH" sz="1200" b="0" i="0" kern="1200" baseline="0" dirty="0" smtClean="0">
                <a:solidFill>
                  <a:schemeClr val="tx1"/>
                </a:solidFill>
                <a:effectLst/>
                <a:latin typeface="+mn-lt"/>
                <a:ea typeface="+mn-ea"/>
                <a:cs typeface="+mn-cs"/>
              </a:rPr>
              <a:t> </a:t>
            </a:r>
            <a:r>
              <a:rPr lang="fr-CH" sz="1200" b="0" i="0" kern="1200" baseline="0" dirty="0" err="1" smtClean="0">
                <a:solidFill>
                  <a:schemeClr val="tx1"/>
                </a:solidFill>
                <a:effectLst/>
                <a:latin typeface="+mn-lt"/>
                <a:ea typeface="+mn-ea"/>
                <a:cs typeface="+mn-cs"/>
              </a:rPr>
              <a:t>they</a:t>
            </a:r>
            <a:r>
              <a:rPr lang="fr-CH" sz="1200" b="0" i="0" kern="1200" baseline="0" dirty="0" smtClean="0">
                <a:solidFill>
                  <a:schemeClr val="tx1"/>
                </a:solidFill>
                <a:effectLst/>
                <a:latin typeface="+mn-lt"/>
                <a:ea typeface="+mn-ea"/>
                <a:cs typeface="+mn-cs"/>
              </a:rPr>
              <a:t> are </a:t>
            </a:r>
            <a:r>
              <a:rPr lang="fr-CH" sz="1200" b="0" i="0" kern="1200" baseline="0" dirty="0" err="1" smtClean="0">
                <a:solidFill>
                  <a:schemeClr val="tx1"/>
                </a:solidFill>
                <a:effectLst/>
                <a:latin typeface="+mn-lt"/>
                <a:ea typeface="+mn-ea"/>
                <a:cs typeface="+mn-cs"/>
              </a:rPr>
              <a:t>apostles</a:t>
            </a:r>
            <a:r>
              <a:rPr lang="fr-CH" sz="1200" b="0" i="0" kern="1200" baseline="0" dirty="0" smtClean="0">
                <a:solidFill>
                  <a:schemeClr val="tx1"/>
                </a:solidFill>
                <a:effectLst/>
                <a:latin typeface="+mn-lt"/>
                <a:ea typeface="+mn-ea"/>
                <a:cs typeface="+mn-cs"/>
              </a:rPr>
              <a:t> and </a:t>
            </a:r>
            <a:r>
              <a:rPr lang="fr-CH" sz="1200" b="0" i="0" kern="1200" baseline="0" dirty="0" err="1" smtClean="0">
                <a:solidFill>
                  <a:schemeClr val="tx1"/>
                </a:solidFill>
                <a:effectLst/>
                <a:latin typeface="+mn-lt"/>
                <a:ea typeface="+mn-ea"/>
                <a:cs typeface="+mn-cs"/>
              </a:rPr>
              <a:t>enterpreneurship</a:t>
            </a:r>
            <a:r>
              <a:rPr lang="fr-CH" sz="1200" b="0" i="0" kern="1200" baseline="0" dirty="0" smtClean="0">
                <a:solidFill>
                  <a:schemeClr val="tx1"/>
                </a:solidFill>
                <a:effectLst/>
                <a:latin typeface="+mn-lt"/>
                <a:ea typeface="+mn-ea"/>
                <a:cs typeface="+mn-cs"/>
              </a:rPr>
              <a:t> </a:t>
            </a:r>
            <a:r>
              <a:rPr lang="fr-CH" sz="1200" b="0" i="0" kern="1200" baseline="0" dirty="0" err="1" smtClean="0">
                <a:solidFill>
                  <a:schemeClr val="tx1"/>
                </a:solidFill>
                <a:effectLst/>
                <a:latin typeface="+mn-lt"/>
                <a:ea typeface="+mn-ea"/>
                <a:cs typeface="+mn-cs"/>
              </a:rPr>
              <a:t>like</a:t>
            </a:r>
            <a:r>
              <a:rPr lang="fr-CH" sz="1200" b="0" i="0" kern="1200" baseline="0" dirty="0" smtClean="0">
                <a:solidFill>
                  <a:schemeClr val="tx1"/>
                </a:solidFill>
                <a:effectLst/>
                <a:latin typeface="+mn-lt"/>
                <a:ea typeface="+mn-ea"/>
                <a:cs typeface="+mn-cs"/>
              </a:rPr>
              <a:t> </a:t>
            </a:r>
            <a:r>
              <a:rPr lang="fr-CH" sz="1200" b="0" i="0" kern="1200" baseline="0" dirty="0" err="1" smtClean="0">
                <a:solidFill>
                  <a:schemeClr val="tx1"/>
                </a:solidFill>
                <a:effectLst/>
                <a:latin typeface="+mn-lt"/>
                <a:ea typeface="+mn-ea"/>
                <a:cs typeface="+mn-cs"/>
              </a:rPr>
              <a:t>it</a:t>
            </a:r>
            <a:r>
              <a:rPr lang="fr-CH" sz="1200" b="0" i="0" kern="1200" baseline="0" dirty="0" smtClean="0">
                <a:solidFill>
                  <a:schemeClr val="tx1"/>
                </a:solidFill>
                <a:effectLst/>
                <a:latin typeface="+mn-lt"/>
                <a:ea typeface="+mn-ea"/>
                <a:cs typeface="+mn-cs"/>
              </a:rPr>
              <a:t> </a:t>
            </a:r>
            <a:r>
              <a:rPr lang="fr-CH" sz="1200" b="0" i="0" kern="1200" baseline="0" dirty="0" err="1" smtClean="0">
                <a:solidFill>
                  <a:schemeClr val="tx1"/>
                </a:solidFill>
                <a:effectLst/>
                <a:latin typeface="+mn-lt"/>
                <a:ea typeface="+mn-ea"/>
                <a:cs typeface="+mn-cs"/>
              </a:rPr>
              <a:t>is</a:t>
            </a:r>
            <a:r>
              <a:rPr lang="fr-CH" sz="1200" b="0" i="0" kern="1200" baseline="0" dirty="0" smtClean="0">
                <a:solidFill>
                  <a:schemeClr val="tx1"/>
                </a:solidFill>
                <a:effectLst/>
                <a:latin typeface="+mn-lt"/>
                <a:ea typeface="+mn-ea"/>
                <a:cs typeface="+mn-cs"/>
              </a:rPr>
              <a:t> a religion</a:t>
            </a:r>
          </a:p>
          <a:p>
            <a:r>
              <a:rPr lang="fr-CH" sz="1200" b="0" i="0" kern="1200" baseline="0" dirty="0" smtClean="0">
                <a:solidFill>
                  <a:schemeClr val="tx1"/>
                </a:solidFill>
                <a:effectLst/>
                <a:latin typeface="+mn-lt"/>
                <a:ea typeface="+mn-ea"/>
                <a:cs typeface="+mn-cs"/>
              </a:rPr>
              <a:t>Asia: </a:t>
            </a:r>
            <a:r>
              <a:rPr lang="fr-CH" sz="1200" b="0" i="0" kern="1200" baseline="0" dirty="0" err="1" smtClean="0">
                <a:solidFill>
                  <a:schemeClr val="tx1"/>
                </a:solidFill>
                <a:effectLst/>
                <a:latin typeface="+mn-lt"/>
                <a:ea typeface="+mn-ea"/>
                <a:cs typeface="+mn-cs"/>
              </a:rPr>
              <a:t>See</a:t>
            </a:r>
            <a:r>
              <a:rPr lang="fr-CH" sz="1200" b="0" i="0" kern="1200" baseline="0" dirty="0" smtClean="0">
                <a:solidFill>
                  <a:schemeClr val="tx1"/>
                </a:solidFill>
                <a:effectLst/>
                <a:latin typeface="+mn-lt"/>
                <a:ea typeface="+mn-ea"/>
                <a:cs typeface="+mn-cs"/>
              </a:rPr>
              <a:t> https://edurank.org/business/entrepreneurship/as/</a:t>
            </a:r>
            <a:endParaRPr lang="en-GB" sz="1200" kern="1200" dirty="0" smtClean="0">
              <a:solidFill>
                <a:schemeClr val="tx1"/>
              </a:solidFill>
              <a:effectLst/>
              <a:latin typeface="Arial" charset="0"/>
              <a:ea typeface="+mn-ea"/>
              <a:cs typeface="Arial" charset="0"/>
            </a:endParaRPr>
          </a:p>
        </p:txBody>
      </p:sp>
      <p:sp>
        <p:nvSpPr>
          <p:cNvPr id="4" name="Slide Number Placeholder 3"/>
          <p:cNvSpPr>
            <a:spLocks noGrp="1"/>
          </p:cNvSpPr>
          <p:nvPr>
            <p:ph type="sldNum" sz="quarter" idx="10"/>
          </p:nvPr>
        </p:nvSpPr>
        <p:spPr/>
        <p:txBody>
          <a:bodyPr/>
          <a:lstStyle/>
          <a:p>
            <a:fld id="{62E489A0-61C4-4FC9-8D19-D0023E80A745}" type="slidenum">
              <a:rPr lang="en-US" smtClean="0"/>
              <a:t>11</a:t>
            </a:fld>
            <a:endParaRPr lang="en-US"/>
          </a:p>
        </p:txBody>
      </p:sp>
    </p:spTree>
    <p:extLst>
      <p:ext uri="{BB962C8B-B14F-4D97-AF65-F5344CB8AC3E}">
        <p14:creationId xmlns:p14="http://schemas.microsoft.com/office/powerpoint/2010/main" val="3850397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sz="800" b="1" dirty="0" smtClean="0">
                <a:solidFill>
                  <a:srgbClr val="0070C0"/>
                </a:solidFill>
              </a:rPr>
              <a:t>What we have seen here is that there is a certain MISALIGMENT</a:t>
            </a:r>
            <a:r>
              <a:rPr lang="en-US" sz="800" b="1" baseline="0" dirty="0" smtClean="0">
                <a:solidFill>
                  <a:srgbClr val="0070C0"/>
                </a:solidFill>
              </a:rPr>
              <a:t> : </a:t>
            </a:r>
            <a:r>
              <a:rPr lang="en-GB" sz="1200" kern="1200" dirty="0" smtClean="0">
                <a:solidFill>
                  <a:schemeClr val="tx1"/>
                </a:solidFill>
                <a:effectLst/>
                <a:latin typeface="Arial" charset="0"/>
                <a:ea typeface="+mn-ea"/>
                <a:cs typeface="Arial" charset="0"/>
              </a:rPr>
              <a:t>Even while many universities are pushing for outcomes from their TTOs, very few universities explicitly state that promotion awards are given for commercialization activity. But in recent</a:t>
            </a:r>
            <a:r>
              <a:rPr lang="en-GB" sz="1200" kern="1200" baseline="0" dirty="0" smtClean="0">
                <a:solidFill>
                  <a:schemeClr val="tx1"/>
                </a:solidFill>
                <a:effectLst/>
                <a:latin typeface="Arial" charset="0"/>
                <a:ea typeface="+mn-ea"/>
                <a:cs typeface="Arial" charset="0"/>
              </a:rPr>
              <a:t> years, a</a:t>
            </a:r>
            <a:r>
              <a:rPr lang="en-GB" sz="1200" kern="1200" dirty="0" smtClean="0">
                <a:solidFill>
                  <a:schemeClr val="tx1"/>
                </a:solidFill>
                <a:effectLst/>
                <a:latin typeface="+mn-lt"/>
                <a:ea typeface="+mn-ea"/>
                <a:cs typeface="+mn-cs"/>
              </a:rPr>
              <a:t> rising number of universities are addressing this divide</a:t>
            </a:r>
            <a:r>
              <a:rPr lang="en-GB" sz="1200" kern="1200" baseline="0" dirty="0" smtClean="0">
                <a:solidFill>
                  <a:schemeClr val="tx1"/>
                </a:solidFill>
                <a:effectLst/>
                <a:latin typeface="+mn-lt"/>
                <a:ea typeface="+mn-ea"/>
                <a:cs typeface="+mn-cs"/>
              </a:rPr>
              <a:t> </a:t>
            </a:r>
            <a:r>
              <a:rPr lang="fr-CH" sz="1000" kern="1200" dirty="0" smtClean="0">
                <a:solidFill>
                  <a:schemeClr val="tx1"/>
                </a:solidFill>
                <a:effectLst/>
                <a:latin typeface="Arial" charset="0"/>
                <a:ea typeface="+mn-ea"/>
                <a:cs typeface="Arial" charset="0"/>
              </a:rPr>
              <a:t>and </a:t>
            </a:r>
            <a:r>
              <a:rPr lang="fr-CH" sz="1000" kern="1200" dirty="0" err="1" smtClean="0">
                <a:solidFill>
                  <a:schemeClr val="tx1"/>
                </a:solidFill>
                <a:effectLst/>
                <a:latin typeface="Arial" charset="0"/>
                <a:ea typeface="+mn-ea"/>
                <a:cs typeface="Arial" charset="0"/>
              </a:rPr>
              <a:t>start</a:t>
            </a:r>
            <a:r>
              <a:rPr lang="fr-CH" sz="1000" kern="1200" dirty="0" smtClean="0">
                <a:solidFill>
                  <a:schemeClr val="tx1"/>
                </a:solidFill>
                <a:effectLst/>
                <a:latin typeface="Arial" charset="0"/>
                <a:ea typeface="+mn-ea"/>
                <a:cs typeface="Arial" charset="0"/>
              </a:rPr>
              <a:t> to </a:t>
            </a:r>
            <a:r>
              <a:rPr lang="fr-CH" sz="1000" kern="1200" baseline="0" dirty="0" err="1" smtClean="0">
                <a:solidFill>
                  <a:schemeClr val="tx1"/>
                </a:solidFill>
                <a:effectLst/>
                <a:latin typeface="Arial" charset="0"/>
                <a:ea typeface="+mn-ea"/>
                <a:cs typeface="Arial" charset="0"/>
              </a:rPr>
              <a:t>include</a:t>
            </a:r>
            <a:r>
              <a:rPr lang="fr-CH" sz="1000" kern="1200" baseline="0" dirty="0" smtClean="0">
                <a:solidFill>
                  <a:schemeClr val="tx1"/>
                </a:solidFill>
                <a:effectLst/>
                <a:latin typeface="Arial" charset="0"/>
                <a:ea typeface="+mn-ea"/>
                <a:cs typeface="Arial" charset="0"/>
              </a:rPr>
              <a:t> </a:t>
            </a:r>
            <a:r>
              <a:rPr lang="fr-CH" sz="1000" kern="1200" baseline="0" dirty="0" err="1" smtClean="0">
                <a:solidFill>
                  <a:schemeClr val="tx1"/>
                </a:solidFill>
                <a:effectLst/>
                <a:latin typeface="Arial" charset="0"/>
                <a:ea typeface="+mn-ea"/>
                <a:cs typeface="Arial" charset="0"/>
              </a:rPr>
              <a:t>faculty</a:t>
            </a:r>
            <a:r>
              <a:rPr lang="fr-CH" sz="1000" kern="1200" baseline="0" dirty="0" smtClean="0">
                <a:solidFill>
                  <a:schemeClr val="tx1"/>
                </a:solidFill>
                <a:effectLst/>
                <a:latin typeface="Arial" charset="0"/>
                <a:ea typeface="+mn-ea"/>
                <a:cs typeface="Arial" charset="0"/>
              </a:rPr>
              <a:t> </a:t>
            </a:r>
            <a:r>
              <a:rPr lang="fr-CH" sz="1000" kern="1200" baseline="0" dirty="0" err="1" smtClean="0">
                <a:solidFill>
                  <a:schemeClr val="tx1"/>
                </a:solidFill>
                <a:effectLst/>
                <a:latin typeface="Arial" charset="0"/>
                <a:ea typeface="+mn-ea"/>
                <a:cs typeface="Arial" charset="0"/>
              </a:rPr>
              <a:t>patenting</a:t>
            </a:r>
            <a:r>
              <a:rPr lang="fr-CH" sz="1000" kern="1200" baseline="0" dirty="0" smtClean="0">
                <a:solidFill>
                  <a:schemeClr val="tx1"/>
                </a:solidFill>
                <a:effectLst/>
                <a:latin typeface="Arial" charset="0"/>
                <a:ea typeface="+mn-ea"/>
                <a:cs typeface="Arial" charset="0"/>
              </a:rPr>
              <a:t> and </a:t>
            </a:r>
            <a:r>
              <a:rPr lang="fr-CH" sz="1000" kern="1200" baseline="0" dirty="0" err="1" smtClean="0">
                <a:solidFill>
                  <a:schemeClr val="tx1"/>
                </a:solidFill>
                <a:effectLst/>
                <a:latin typeface="Arial" charset="0"/>
                <a:ea typeface="+mn-ea"/>
                <a:cs typeface="Arial" charset="0"/>
              </a:rPr>
              <a:t>commercialization</a:t>
            </a:r>
            <a:r>
              <a:rPr lang="fr-CH" sz="1000" kern="1200" baseline="0" dirty="0" smtClean="0">
                <a:solidFill>
                  <a:schemeClr val="tx1"/>
                </a:solidFill>
                <a:effectLst/>
                <a:latin typeface="Arial" charset="0"/>
                <a:ea typeface="+mn-ea"/>
                <a:cs typeface="Arial" charset="0"/>
              </a:rPr>
              <a:t> </a:t>
            </a:r>
            <a:r>
              <a:rPr lang="en-FR" sz="1200" kern="1200" dirty="0" smtClean="0">
                <a:solidFill>
                  <a:schemeClr val="tx1"/>
                </a:solidFill>
                <a:effectLst/>
                <a:latin typeface="Arial" charset="0"/>
                <a:ea typeface="+mn-ea"/>
                <a:cs typeface="Arial" charset="0"/>
              </a:rPr>
              <a:t>activities </a:t>
            </a:r>
            <a:r>
              <a:rPr lang="fr-CH" sz="1000" kern="1200" baseline="0" dirty="0" smtClean="0">
                <a:solidFill>
                  <a:schemeClr val="tx1"/>
                </a:solidFill>
                <a:effectLst/>
                <a:latin typeface="Arial" charset="0"/>
                <a:ea typeface="+mn-ea"/>
                <a:cs typeface="Arial" charset="0"/>
              </a:rPr>
              <a:t>in </a:t>
            </a:r>
            <a:r>
              <a:rPr lang="fr-CH" sz="1000" kern="1200" baseline="0" dirty="0" err="1" smtClean="0">
                <a:solidFill>
                  <a:schemeClr val="tx1"/>
                </a:solidFill>
                <a:effectLst/>
                <a:latin typeface="Arial" charset="0"/>
                <a:ea typeface="+mn-ea"/>
                <a:cs typeface="Arial" charset="0"/>
              </a:rPr>
              <a:t>their</a:t>
            </a:r>
            <a:r>
              <a:rPr lang="fr-CH" sz="1000" kern="1200" baseline="0" dirty="0" smtClean="0">
                <a:solidFill>
                  <a:schemeClr val="tx1"/>
                </a:solidFill>
                <a:effectLst/>
                <a:latin typeface="Arial" charset="0"/>
                <a:ea typeface="+mn-ea"/>
                <a:cs typeface="Arial" charset="0"/>
              </a:rPr>
              <a:t> promotion </a:t>
            </a:r>
            <a:r>
              <a:rPr lang="en-FR" sz="1000" kern="1200" dirty="0" smtClean="0">
                <a:solidFill>
                  <a:schemeClr val="tx1"/>
                </a:solidFill>
                <a:effectLst/>
                <a:latin typeface="Arial" charset="0"/>
                <a:ea typeface="+mn-ea"/>
                <a:cs typeface="Arial" charset="0"/>
              </a:rPr>
              <a:t>guidelines</a:t>
            </a:r>
            <a:r>
              <a:rPr lang="fr-CH" sz="1000" kern="1200" baseline="0" dirty="0" smtClean="0">
                <a:solidFill>
                  <a:schemeClr val="tx1"/>
                </a:solidFill>
                <a:effectLst/>
                <a:latin typeface="Arial" charset="0"/>
                <a:ea typeface="+mn-ea"/>
                <a:cs typeface="Arial" charset="0"/>
              </a:rPr>
              <a:t>. </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fr-CH" sz="1000" kern="1200" baseline="0" dirty="0" smtClean="0">
              <a:solidFill>
                <a:schemeClr val="tx1"/>
              </a:solidFill>
              <a:effectLst/>
              <a:latin typeface="Arial" charset="0"/>
              <a:ea typeface="+mn-ea"/>
              <a:cs typeface="Arial" charset="0"/>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startAt="2"/>
              <a:tabLst/>
              <a:defRPr/>
            </a:pPr>
            <a:r>
              <a:rPr lang="fr-CH" sz="1000" b="1" kern="1200" dirty="0" err="1" smtClean="0">
                <a:solidFill>
                  <a:schemeClr val="tx1"/>
                </a:solidFill>
                <a:effectLst/>
                <a:latin typeface="Arial" charset="0"/>
                <a:ea typeface="+mn-ea"/>
                <a:cs typeface="Arial" charset="0"/>
              </a:rPr>
              <a:t>We</a:t>
            </a:r>
            <a:r>
              <a:rPr lang="fr-CH" sz="1000" b="1" kern="1200" dirty="0" smtClean="0">
                <a:solidFill>
                  <a:schemeClr val="tx1"/>
                </a:solidFill>
                <a:effectLst/>
                <a:latin typeface="Arial" charset="0"/>
                <a:ea typeface="+mn-ea"/>
                <a:cs typeface="Arial" charset="0"/>
              </a:rPr>
              <a:t> have </a:t>
            </a:r>
            <a:r>
              <a:rPr lang="fr-CH" sz="1000" b="1" kern="1200" dirty="0" err="1" smtClean="0">
                <a:solidFill>
                  <a:schemeClr val="tx1"/>
                </a:solidFill>
                <a:effectLst/>
                <a:latin typeface="Arial" charset="0"/>
                <a:ea typeface="+mn-ea"/>
                <a:cs typeface="Arial" charset="0"/>
              </a:rPr>
              <a:t>also</a:t>
            </a:r>
            <a:r>
              <a:rPr lang="fr-CH" sz="1000" b="1" kern="1200" dirty="0" smtClean="0">
                <a:solidFill>
                  <a:schemeClr val="tx1"/>
                </a:solidFill>
                <a:effectLst/>
                <a:latin typeface="Arial" charset="0"/>
                <a:ea typeface="+mn-ea"/>
                <a:cs typeface="Arial" charset="0"/>
              </a:rPr>
              <a:t> </a:t>
            </a:r>
            <a:r>
              <a:rPr lang="fr-CH" sz="1000" b="1" kern="1200" dirty="0" err="1" smtClean="0">
                <a:solidFill>
                  <a:schemeClr val="tx1"/>
                </a:solidFill>
                <a:effectLst/>
                <a:latin typeface="Arial" charset="0"/>
                <a:ea typeface="+mn-ea"/>
                <a:cs typeface="Arial" charset="0"/>
              </a:rPr>
              <a:t>observed</a:t>
            </a:r>
            <a:r>
              <a:rPr lang="fr-CH" sz="1000" b="1" kern="1200" dirty="0" smtClean="0">
                <a:solidFill>
                  <a:schemeClr val="tx1"/>
                </a:solidFill>
                <a:effectLst/>
                <a:latin typeface="Arial" charset="0"/>
                <a:ea typeface="+mn-ea"/>
                <a:cs typeface="Arial" charset="0"/>
              </a:rPr>
              <a:t> </a:t>
            </a:r>
            <a:r>
              <a:rPr lang="fr-CH" sz="1000" b="1" kern="1200" dirty="0" err="1" smtClean="0">
                <a:solidFill>
                  <a:schemeClr val="tx1"/>
                </a:solidFill>
                <a:effectLst/>
                <a:latin typeface="Arial" charset="0"/>
                <a:ea typeface="+mn-ea"/>
                <a:cs typeface="Arial" charset="0"/>
              </a:rPr>
              <a:t>that</a:t>
            </a:r>
            <a:r>
              <a:rPr lang="fr-CH" sz="1000" b="1" kern="1200" dirty="0" smtClean="0">
                <a:solidFill>
                  <a:schemeClr val="tx1"/>
                </a:solidFill>
                <a:effectLst/>
                <a:latin typeface="Arial" charset="0"/>
                <a:ea typeface="+mn-ea"/>
                <a:cs typeface="Arial" charset="0"/>
              </a:rPr>
              <a:t> </a:t>
            </a:r>
            <a:r>
              <a:rPr lang="fr-CH" sz="1000" b="1" kern="1200" dirty="0" err="1" smtClean="0">
                <a:solidFill>
                  <a:schemeClr val="tx1"/>
                </a:solidFill>
                <a:effectLst/>
                <a:latin typeface="Arial" charset="0"/>
                <a:ea typeface="+mn-ea"/>
                <a:cs typeface="Arial" charset="0"/>
              </a:rPr>
              <a:t>there</a:t>
            </a:r>
            <a:r>
              <a:rPr lang="fr-CH" sz="1000" b="1" kern="1200" dirty="0" smtClean="0">
                <a:solidFill>
                  <a:schemeClr val="tx1"/>
                </a:solidFill>
                <a:effectLst/>
                <a:latin typeface="Arial" charset="0"/>
                <a:ea typeface="+mn-ea"/>
                <a:cs typeface="Arial" charset="0"/>
              </a:rPr>
              <a:t> </a:t>
            </a:r>
            <a:r>
              <a:rPr lang="en-FR" sz="1000" b="1" kern="1200" dirty="0" smtClean="0">
                <a:solidFill>
                  <a:schemeClr val="tx1"/>
                </a:solidFill>
                <a:effectLst/>
                <a:latin typeface="Arial" charset="0"/>
                <a:ea typeface="+mn-ea"/>
                <a:cs typeface="Arial" charset="0"/>
              </a:rPr>
              <a:t>doesn’t seem to be much consistency</a:t>
            </a:r>
            <a:r>
              <a:rPr lang="fr-CH" sz="1000" b="1" kern="1200" baseline="0" dirty="0" smtClean="0">
                <a:solidFill>
                  <a:schemeClr val="tx1"/>
                </a:solidFill>
                <a:effectLst/>
                <a:latin typeface="Arial" charset="0"/>
                <a:ea typeface="+mn-ea"/>
                <a:cs typeface="Arial" charset="0"/>
              </a:rPr>
              <a:t> </a:t>
            </a:r>
            <a:r>
              <a:rPr lang="en-FR" sz="1000" kern="1200" dirty="0" smtClean="0">
                <a:solidFill>
                  <a:schemeClr val="tx1"/>
                </a:solidFill>
                <a:effectLst/>
                <a:latin typeface="Arial" charset="0"/>
                <a:ea typeface="+mn-ea"/>
                <a:cs typeface="Arial" charset="0"/>
              </a:rPr>
              <a:t>– </a:t>
            </a:r>
            <a:r>
              <a:rPr lang="fr-CH" sz="1000" kern="1200" dirty="0" smtClean="0">
                <a:solidFill>
                  <a:schemeClr val="tx1"/>
                </a:solidFill>
                <a:effectLst/>
                <a:latin typeface="Arial" charset="0"/>
                <a:ea typeface="+mn-ea"/>
                <a:cs typeface="Arial" charset="0"/>
              </a:rPr>
              <a:t>T</a:t>
            </a:r>
            <a:r>
              <a:rPr lang="fr-CH" sz="1200" kern="1200" dirty="0" smtClean="0">
                <a:solidFill>
                  <a:schemeClr val="tx1"/>
                </a:solidFill>
                <a:effectLst/>
                <a:latin typeface="Arial" charset="0"/>
                <a:ea typeface="+mn-ea"/>
                <a:cs typeface="Arial" charset="0"/>
              </a:rPr>
              <a:t>here are </a:t>
            </a:r>
            <a:r>
              <a:rPr lang="fr-CH" sz="1200" kern="1200" dirty="0" err="1" smtClean="0">
                <a:solidFill>
                  <a:schemeClr val="tx1"/>
                </a:solidFill>
                <a:effectLst/>
                <a:latin typeface="Arial" charset="0"/>
                <a:ea typeface="+mn-ea"/>
                <a:cs typeface="Arial" charset="0"/>
              </a:rPr>
              <a:t>different</a:t>
            </a:r>
            <a:r>
              <a:rPr lang="fr-CH" sz="1200" kern="1200" dirty="0" smtClean="0">
                <a:solidFill>
                  <a:schemeClr val="tx1"/>
                </a:solidFill>
                <a:effectLst/>
                <a:latin typeface="Arial" charset="0"/>
                <a:ea typeface="+mn-ea"/>
                <a:cs typeface="Arial" charset="0"/>
              </a:rPr>
              <a:t> calls</a:t>
            </a:r>
            <a:r>
              <a:rPr lang="fr-CH" sz="1200" kern="1200" baseline="0" dirty="0" smtClean="0">
                <a:solidFill>
                  <a:schemeClr val="tx1"/>
                </a:solidFill>
                <a:effectLst/>
                <a:latin typeface="Arial" charset="0"/>
                <a:ea typeface="+mn-ea"/>
                <a:cs typeface="Arial" charset="0"/>
              </a:rPr>
              <a:t> </a:t>
            </a:r>
            <a:r>
              <a:rPr lang="fr-CH" sz="1200" kern="1200" baseline="0" dirty="0" err="1" smtClean="0">
                <a:solidFill>
                  <a:schemeClr val="tx1"/>
                </a:solidFill>
                <a:effectLst/>
                <a:latin typeface="Arial" charset="0"/>
                <a:ea typeface="+mn-ea"/>
                <a:cs typeface="Arial" charset="0"/>
              </a:rPr>
              <a:t>from</a:t>
            </a:r>
            <a:r>
              <a:rPr lang="fr-CH" sz="1200" kern="1200" baseline="0" dirty="0" smtClean="0">
                <a:solidFill>
                  <a:schemeClr val="tx1"/>
                </a:solidFill>
                <a:effectLst/>
                <a:latin typeface="Arial" charset="0"/>
                <a:ea typeface="+mn-ea"/>
                <a:cs typeface="Arial" charset="0"/>
              </a:rPr>
              <a:t> </a:t>
            </a:r>
            <a:r>
              <a:rPr lang="fr-CH" sz="1200" kern="1200" baseline="0" dirty="0" err="1" smtClean="0">
                <a:solidFill>
                  <a:schemeClr val="tx1"/>
                </a:solidFill>
                <a:effectLst/>
                <a:latin typeface="Arial" charset="0"/>
                <a:ea typeface="+mn-ea"/>
                <a:cs typeface="Arial" charset="0"/>
              </a:rPr>
              <a:t>universities</a:t>
            </a:r>
            <a:r>
              <a:rPr lang="fr-CH" sz="1200" kern="1200" baseline="0" dirty="0" smtClean="0">
                <a:solidFill>
                  <a:schemeClr val="tx1"/>
                </a:solidFill>
                <a:effectLst/>
                <a:latin typeface="Arial" charset="0"/>
                <a:ea typeface="+mn-ea"/>
                <a:cs typeface="Arial" charset="0"/>
              </a:rPr>
              <a:t>, associations, and coalitions to </a:t>
            </a:r>
            <a:r>
              <a:rPr lang="fr-CH" sz="1200" kern="1200" baseline="0" dirty="0" err="1" smtClean="0">
                <a:solidFill>
                  <a:schemeClr val="tx1"/>
                </a:solidFill>
                <a:effectLst/>
                <a:latin typeface="Arial" charset="0"/>
                <a:ea typeface="+mn-ea"/>
                <a:cs typeface="Arial" charset="0"/>
              </a:rPr>
              <a:t>incorporate</a:t>
            </a:r>
            <a:r>
              <a:rPr lang="fr-CH" sz="1200" kern="1200" baseline="0" dirty="0" smtClean="0">
                <a:solidFill>
                  <a:schemeClr val="tx1"/>
                </a:solidFill>
                <a:effectLst/>
                <a:latin typeface="Arial" charset="0"/>
                <a:ea typeface="+mn-ea"/>
                <a:cs typeface="Arial" charset="0"/>
              </a:rPr>
              <a:t> TT </a:t>
            </a:r>
            <a:r>
              <a:rPr lang="fr-CH" sz="1200" kern="1200" baseline="0" dirty="0" err="1" smtClean="0">
                <a:solidFill>
                  <a:schemeClr val="tx1"/>
                </a:solidFill>
                <a:effectLst/>
                <a:latin typeface="Arial" charset="0"/>
                <a:ea typeface="+mn-ea"/>
                <a:cs typeface="Arial" charset="0"/>
              </a:rPr>
              <a:t>activities</a:t>
            </a:r>
            <a:r>
              <a:rPr lang="fr-CH" sz="1200" kern="1200" baseline="0" dirty="0" smtClean="0">
                <a:solidFill>
                  <a:schemeClr val="tx1"/>
                </a:solidFill>
                <a:effectLst/>
                <a:latin typeface="Arial" charset="0"/>
                <a:ea typeface="+mn-ea"/>
                <a:cs typeface="Arial" charset="0"/>
              </a:rPr>
              <a:t> in </a:t>
            </a:r>
            <a:r>
              <a:rPr lang="fr-CH" sz="1200" kern="1200" baseline="0" dirty="0" err="1" smtClean="0">
                <a:solidFill>
                  <a:schemeClr val="tx1"/>
                </a:solidFill>
                <a:effectLst/>
                <a:latin typeface="Arial" charset="0"/>
                <a:ea typeface="+mn-ea"/>
                <a:cs typeface="Arial" charset="0"/>
              </a:rPr>
              <a:t>career</a:t>
            </a:r>
            <a:r>
              <a:rPr lang="fr-CH" sz="1200" kern="1200" baseline="0" dirty="0" smtClean="0">
                <a:solidFill>
                  <a:schemeClr val="tx1"/>
                </a:solidFill>
                <a:effectLst/>
                <a:latin typeface="Arial" charset="0"/>
                <a:ea typeface="+mn-ea"/>
                <a:cs typeface="Arial" charset="0"/>
              </a:rPr>
              <a:t> </a:t>
            </a:r>
            <a:r>
              <a:rPr lang="fr-CH" sz="1200" kern="1200" baseline="0" dirty="0" err="1" smtClean="0">
                <a:solidFill>
                  <a:schemeClr val="tx1"/>
                </a:solidFill>
                <a:effectLst/>
                <a:latin typeface="Arial" charset="0"/>
                <a:ea typeface="+mn-ea"/>
                <a:cs typeface="Arial" charset="0"/>
              </a:rPr>
              <a:t>advancement</a:t>
            </a:r>
            <a:r>
              <a:rPr lang="fr-CH" sz="1200" kern="1200" baseline="0" dirty="0" smtClean="0">
                <a:solidFill>
                  <a:schemeClr val="tx1"/>
                </a:solidFill>
                <a:effectLst/>
                <a:latin typeface="Arial" charset="0"/>
                <a:ea typeface="+mn-ea"/>
                <a:cs typeface="Arial" charset="0"/>
              </a:rPr>
              <a:t> but </a:t>
            </a:r>
            <a:r>
              <a:rPr lang="fr-CH" sz="1200" kern="1200" dirty="0" smtClean="0">
                <a:solidFill>
                  <a:schemeClr val="tx1"/>
                </a:solidFill>
                <a:effectLst/>
                <a:latin typeface="Arial" charset="0"/>
                <a:ea typeface="+mn-ea"/>
                <a:cs typeface="Arial" charset="0"/>
              </a:rPr>
              <a:t>n</a:t>
            </a:r>
            <a:r>
              <a:rPr lang="en-GB" sz="1000" b="0" i="0" u="none" strike="noStrike" kern="1200" dirty="0" smtClean="0">
                <a:solidFill>
                  <a:schemeClr val="tx1"/>
                </a:solidFill>
                <a:effectLst/>
                <a:latin typeface="Arial" charset="0"/>
                <a:ea typeface="+mn-ea"/>
                <a:cs typeface="Arial" charset="0"/>
              </a:rPr>
              <a:t>one of these initiatives has yet led to the development of widely‐adopted measurements. </a:t>
            </a:r>
          </a:p>
          <a:p>
            <a:pPr marL="0" marR="0" lvl="0" indent="0" algn="l" defTabSz="914400" rtl="0" eaLnBrk="0" fontAlgn="base" latinLnBrk="0" hangingPunct="0">
              <a:lnSpc>
                <a:spcPct val="100000"/>
              </a:lnSpc>
              <a:spcBef>
                <a:spcPct val="30000"/>
              </a:spcBef>
              <a:spcAft>
                <a:spcPct val="0"/>
              </a:spcAft>
              <a:buClrTx/>
              <a:buSzTx/>
              <a:buFont typeface="+mj-lt"/>
              <a:buNone/>
              <a:tabLst/>
              <a:defRPr/>
            </a:pPr>
            <a:endParaRPr lang="en-GB" sz="1000" b="0" i="0" u="none" strike="noStrike" kern="1200" dirty="0" smtClean="0">
              <a:solidFill>
                <a:schemeClr val="tx1"/>
              </a:solidFill>
              <a:effectLst/>
              <a:latin typeface="Arial" charset="0"/>
              <a:ea typeface="+mn-ea"/>
              <a:cs typeface="Arial" charset="0"/>
            </a:endParaRPr>
          </a:p>
          <a:p>
            <a:r>
              <a:rPr lang="en-GB" sz="1000" b="1" i="0" u="none" strike="noStrike" kern="1200" dirty="0" smtClean="0">
                <a:solidFill>
                  <a:schemeClr val="tx1"/>
                </a:solidFill>
                <a:effectLst/>
                <a:latin typeface="Arial" charset="0"/>
                <a:ea typeface="+mn-ea"/>
                <a:cs typeface="Arial" charset="0"/>
              </a:rPr>
              <a:t>3.  And the challenge for d</a:t>
            </a:r>
            <a:r>
              <a:rPr lang="en-GB" sz="1200" kern="1200" dirty="0" smtClean="0">
                <a:solidFill>
                  <a:schemeClr val="tx1"/>
                </a:solidFill>
                <a:effectLst/>
                <a:latin typeface="+mn-lt"/>
                <a:ea typeface="+mn-ea"/>
                <a:cs typeface="+mn-cs"/>
              </a:rPr>
              <a:t>eveloping effective amendments to the University promotion system typically comprises two steps: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First, accurately defining </a:t>
            </a:r>
            <a:r>
              <a:rPr lang="en-GB" sz="1200" u="sng" kern="1200" dirty="0" smtClean="0">
                <a:solidFill>
                  <a:schemeClr val="tx1"/>
                </a:solidFill>
                <a:effectLst/>
                <a:latin typeface="+mn-lt"/>
                <a:ea typeface="+mn-ea"/>
                <a:cs typeface="+mn-cs"/>
              </a:rPr>
              <a:t>which </a:t>
            </a:r>
            <a:r>
              <a:rPr lang="en-US" sz="1200" u="sng" kern="1200" dirty="0" smtClean="0">
                <a:solidFill>
                  <a:schemeClr val="tx1"/>
                </a:solidFill>
                <a:effectLst/>
                <a:latin typeface="+mn-lt"/>
                <a:ea typeface="+mn-ea"/>
                <a:cs typeface="+mn-cs"/>
              </a:rPr>
              <a:t>TT </a:t>
            </a:r>
            <a:r>
              <a:rPr lang="en-GB" sz="1200" u="sng" kern="1200" dirty="0" smtClean="0">
                <a:solidFill>
                  <a:schemeClr val="tx1"/>
                </a:solidFill>
                <a:effectLst/>
                <a:latin typeface="+mn-lt"/>
                <a:ea typeface="+mn-ea"/>
                <a:cs typeface="+mn-cs"/>
              </a:rPr>
              <a:t>undertakings </a:t>
            </a:r>
            <a:r>
              <a:rPr lang="en-GB" sz="1200" kern="1200" dirty="0" smtClean="0">
                <a:solidFill>
                  <a:schemeClr val="tx1"/>
                </a:solidFill>
                <a:effectLst/>
                <a:latin typeface="+mn-lt"/>
                <a:ea typeface="+mn-ea"/>
                <a:cs typeface="+mn-cs"/>
              </a:rPr>
              <a:t>will be included in the criteria for faculty career progression.  Little research has been done on what the ideal criteria ought to look like. In general, this would depend on the channel and nature of </a:t>
            </a:r>
            <a:r>
              <a:rPr lang="en-US" sz="1200" kern="1200" dirty="0" smtClean="0">
                <a:solidFill>
                  <a:schemeClr val="tx1"/>
                </a:solidFill>
                <a:effectLst/>
                <a:latin typeface="+mn-lt"/>
                <a:ea typeface="+mn-ea"/>
                <a:cs typeface="+mn-cs"/>
              </a:rPr>
              <a:t>TT </a:t>
            </a:r>
            <a:r>
              <a:rPr lang="en-GB" sz="1200" kern="1200" dirty="0" smtClean="0">
                <a:solidFill>
                  <a:schemeClr val="tx1"/>
                </a:solidFill>
                <a:effectLst/>
                <a:latin typeface="+mn-lt"/>
                <a:ea typeface="+mn-ea"/>
                <a:cs typeface="+mn-cs"/>
              </a:rPr>
              <a:t>activity on one hand, and on the local context on the other.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GB" sz="1200" kern="1200" dirty="0" smtClean="0">
                <a:solidFill>
                  <a:schemeClr val="tx1"/>
                </a:solidFill>
                <a:effectLst/>
                <a:latin typeface="+mn-lt"/>
                <a:ea typeface="+mn-ea"/>
                <a:cs typeface="+mn-cs"/>
              </a:rPr>
              <a:t>Examples of criteria that have been recognized include: …</a:t>
            </a:r>
            <a:endParaRPr lang="en-US" sz="120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000" b="0" i="0" u="none" strike="noStrike" kern="1200" dirty="0" smtClean="0">
              <a:solidFill>
                <a:schemeClr val="tx1"/>
              </a:solidFill>
              <a:effectLst/>
              <a:latin typeface="Arial" charset="0"/>
              <a:ea typeface="+mn-ea"/>
              <a:cs typeface="Arial"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The second step is to set out </a:t>
            </a:r>
            <a:r>
              <a:rPr lang="en-GB" sz="1200" u="sng" kern="1200" dirty="0" smtClean="0">
                <a:solidFill>
                  <a:schemeClr val="tx1"/>
                </a:solidFill>
                <a:effectLst/>
                <a:latin typeface="+mn-lt"/>
                <a:ea typeface="+mn-ea"/>
                <a:cs typeface="+mn-cs"/>
              </a:rPr>
              <a:t>equivalence criteria </a:t>
            </a:r>
            <a:r>
              <a:rPr lang="en-GB" sz="1200" kern="1200" dirty="0" smtClean="0">
                <a:solidFill>
                  <a:schemeClr val="tx1"/>
                </a:solidFill>
                <a:effectLst/>
                <a:latin typeface="+mn-lt"/>
                <a:ea typeface="+mn-ea"/>
                <a:cs typeface="+mn-cs"/>
              </a:rPr>
              <a:t>for various </a:t>
            </a:r>
            <a:r>
              <a:rPr lang="en-US" sz="1200" kern="1200" dirty="0" smtClean="0">
                <a:solidFill>
                  <a:schemeClr val="tx1"/>
                </a:solidFill>
                <a:effectLst/>
                <a:latin typeface="+mn-lt"/>
                <a:ea typeface="+mn-ea"/>
                <a:cs typeface="+mn-cs"/>
              </a:rPr>
              <a:t>TT </a:t>
            </a:r>
            <a:r>
              <a:rPr lang="en-GB" sz="1200" kern="1200" dirty="0" smtClean="0">
                <a:solidFill>
                  <a:schemeClr val="tx1"/>
                </a:solidFill>
                <a:effectLst/>
                <a:latin typeface="+mn-lt"/>
                <a:ea typeface="+mn-ea"/>
                <a:cs typeface="+mn-cs"/>
              </a:rPr>
              <a:t>outcomes. </a:t>
            </a:r>
            <a:r>
              <a:rPr lang="en-US" sz="1200" kern="1200" dirty="0" smtClean="0">
                <a:solidFill>
                  <a:schemeClr val="tx1"/>
                </a:solidFill>
                <a:effectLst/>
                <a:latin typeface="+mn-lt"/>
                <a:ea typeface="+mn-ea"/>
                <a:cs typeface="+mn-cs"/>
              </a:rPr>
              <a:t>T</a:t>
            </a:r>
            <a:r>
              <a:rPr lang="en-GB" sz="1200" kern="1200" dirty="0" smtClean="0">
                <a:solidFill>
                  <a:schemeClr val="tx1"/>
                </a:solidFill>
                <a:effectLst/>
                <a:latin typeface="+mn-lt"/>
                <a:ea typeface="+mn-ea"/>
                <a:cs typeface="+mn-cs"/>
              </a:rPr>
              <a:t>here is no general rule that may underlie such equivalences, as these need to be set at a departmental and University level, depending on contextual factors. For example, consider the act of filing patents. </a:t>
            </a:r>
            <a:r>
              <a:rPr lang="en-US" dirty="0" smtClean="0"/>
              <a:t>If promotion committees are measuring </a:t>
            </a:r>
            <a:r>
              <a:rPr lang="en-US" i="1" dirty="0" smtClean="0"/>
              <a:t>impact</a:t>
            </a:r>
            <a:r>
              <a:rPr lang="en-US" dirty="0" smtClean="0"/>
              <a:t>, the university</a:t>
            </a:r>
            <a:r>
              <a:rPr lang="en-US" baseline="0" dirty="0" smtClean="0"/>
              <a:t> p</a:t>
            </a:r>
            <a:r>
              <a:rPr lang="en-GB" sz="1200" kern="1200" dirty="0" err="1" smtClean="0">
                <a:solidFill>
                  <a:schemeClr val="tx1"/>
                </a:solidFill>
                <a:effectLst/>
                <a:latin typeface="+mn-lt"/>
                <a:ea typeface="+mn-ea"/>
                <a:cs typeface="+mn-cs"/>
              </a:rPr>
              <a:t>olicies</a:t>
            </a:r>
            <a:r>
              <a:rPr lang="en-GB" sz="1200" kern="1200" dirty="0" smtClean="0">
                <a:solidFill>
                  <a:schemeClr val="tx1"/>
                </a:solidFill>
                <a:effectLst/>
                <a:latin typeface="+mn-lt"/>
                <a:ea typeface="+mn-ea"/>
                <a:cs typeface="+mn-cs"/>
              </a:rPr>
              <a:t> need to make sure that just filing patents is not sufficient without action to capitalize on that IP registration. </a:t>
            </a:r>
            <a:r>
              <a:rPr lang="en-US" baseline="0" dirty="0" smtClean="0"/>
              <a:t>Thus, for example, </a:t>
            </a:r>
            <a:r>
              <a:rPr lang="en-US" dirty="0" smtClean="0"/>
              <a:t>invention disclosures may have relatively little value, patent applications slightly more, and licensed patents will be highly valued, especially those that produce royalties.</a:t>
            </a:r>
            <a:endParaRPr lang="en-GB" sz="1200" kern="1200" dirty="0" smtClean="0">
              <a:solidFill>
                <a:schemeClr val="tx1"/>
              </a:solidFill>
              <a:effectLst/>
              <a:latin typeface="+mn-lt"/>
              <a:ea typeface="+mn-ea"/>
              <a:cs typeface="+mn-cs"/>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fr-CH" sz="1000" b="1" kern="1200" dirty="0" smtClean="0">
              <a:solidFill>
                <a:schemeClr val="tx1"/>
              </a:solidFill>
              <a:effectLst/>
              <a:latin typeface="Arial" charset="0"/>
              <a:ea typeface="+mn-ea"/>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u="sng" kern="1200" dirty="0" smtClean="0">
                <a:solidFill>
                  <a:schemeClr val="tx1"/>
                </a:solidFill>
                <a:effectLst/>
                <a:latin typeface="Arial" charset="0"/>
                <a:ea typeface="+mn-ea"/>
                <a:cs typeface="Arial" charset="0"/>
              </a:rPr>
              <a:t>The Guide </a:t>
            </a:r>
            <a:r>
              <a:rPr lang="en-GB" sz="1200" kern="1200" dirty="0" smtClean="0">
                <a:solidFill>
                  <a:schemeClr val="tx1"/>
                </a:solidFill>
                <a:effectLst/>
                <a:latin typeface="Arial" charset="0"/>
                <a:ea typeface="+mn-ea"/>
                <a:cs typeface="Arial" charset="0"/>
              </a:rPr>
              <a:t>provides some international good practices for the inclusive recognition of innovation &amp; entrepreneurship impact within promotion and career advancement guidelines.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mn-ea"/>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mn-ea"/>
                <a:cs typeface="Arial"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800" b="1" dirty="0" smtClean="0">
                <a:solidFill>
                  <a:srgbClr val="0070C0"/>
                </a:solidFill>
              </a:rPr>
              <a:t>MISALIGMENT</a:t>
            </a:r>
            <a:r>
              <a:rPr lang="en-US" sz="800" b="1" baseline="0" dirty="0" smtClean="0">
                <a:solidFill>
                  <a:srgbClr val="0070C0"/>
                </a:solidFill>
              </a:rPr>
              <a:t> : </a:t>
            </a:r>
            <a:r>
              <a:rPr lang="en-US" sz="800" b="1" dirty="0" smtClean="0">
                <a:solidFill>
                  <a:srgbClr val="0070C0"/>
                </a:solidFill>
              </a:rPr>
              <a:t>I</a:t>
            </a:r>
            <a:r>
              <a:rPr lang="en-US" sz="800" b="1" baseline="0" dirty="0" smtClean="0">
                <a:solidFill>
                  <a:srgbClr val="0070C0"/>
                </a:solidFill>
              </a:rPr>
              <a:t>n many universities there still is </a:t>
            </a:r>
            <a:r>
              <a:rPr lang="en-US" sz="800" b="1" dirty="0" smtClean="0">
                <a:solidFill>
                  <a:srgbClr val="0070C0"/>
                </a:solidFill>
              </a:rPr>
              <a:t>a fundamental misalignment between</a:t>
            </a:r>
            <a:r>
              <a:rPr lang="en-US" sz="800" b="1" baseline="0" dirty="0" smtClean="0">
                <a:solidFill>
                  <a:srgbClr val="0070C0"/>
                </a:solidFill>
              </a:rPr>
              <a:t> TT activities and incentives to faculty researchers in terms of merit raises, tenure, and career advancement. </a:t>
            </a:r>
            <a:r>
              <a:rPr lang="en-GB" sz="1200" kern="1200" dirty="0" smtClean="0">
                <a:solidFill>
                  <a:schemeClr val="tx1"/>
                </a:solidFill>
                <a:effectLst/>
                <a:latin typeface="Arial" charset="0"/>
                <a:ea typeface="+mn-ea"/>
                <a:cs typeface="Arial" charset="0"/>
              </a:rPr>
              <a:t>Even while many universities are pushing for outcomes from their TTOs, very few universities explicitly state that promotion awards are given for commercialization activity. </a:t>
            </a:r>
            <a:r>
              <a:rPr lang="en-GB" sz="1200" kern="1200" dirty="0" smtClean="0">
                <a:solidFill>
                  <a:schemeClr val="tx1"/>
                </a:solidFill>
                <a:effectLst/>
                <a:latin typeface="+mn-lt"/>
                <a:ea typeface="+mn-ea"/>
                <a:cs typeface="+mn-cs"/>
              </a:rPr>
              <a:t>A rising number of universities are recognizing and addressing this divide</a:t>
            </a:r>
            <a:r>
              <a:rPr lang="en-GB" sz="1200" kern="1200" baseline="0" dirty="0" smtClean="0">
                <a:solidFill>
                  <a:schemeClr val="tx1"/>
                </a:solidFill>
                <a:effectLst/>
                <a:latin typeface="+mn-lt"/>
                <a:ea typeface="+mn-ea"/>
                <a:cs typeface="+mn-cs"/>
              </a:rPr>
              <a:t> </a:t>
            </a:r>
            <a:r>
              <a:rPr lang="fr-CH" sz="1000" kern="1200" dirty="0" smtClean="0">
                <a:solidFill>
                  <a:schemeClr val="tx1"/>
                </a:solidFill>
                <a:effectLst/>
                <a:latin typeface="Arial" charset="0"/>
                <a:ea typeface="+mn-ea"/>
                <a:cs typeface="Arial" charset="0"/>
              </a:rPr>
              <a:t>and </a:t>
            </a:r>
            <a:r>
              <a:rPr lang="fr-CH" sz="1000" kern="1200" dirty="0" err="1" smtClean="0">
                <a:solidFill>
                  <a:schemeClr val="tx1"/>
                </a:solidFill>
                <a:effectLst/>
                <a:latin typeface="Arial" charset="0"/>
                <a:ea typeface="+mn-ea"/>
                <a:cs typeface="Arial" charset="0"/>
              </a:rPr>
              <a:t>start</a:t>
            </a:r>
            <a:r>
              <a:rPr lang="fr-CH" sz="1000" kern="1200" dirty="0" smtClean="0">
                <a:solidFill>
                  <a:schemeClr val="tx1"/>
                </a:solidFill>
                <a:effectLst/>
                <a:latin typeface="Arial" charset="0"/>
                <a:ea typeface="+mn-ea"/>
                <a:cs typeface="Arial" charset="0"/>
              </a:rPr>
              <a:t> to </a:t>
            </a:r>
            <a:r>
              <a:rPr lang="fr-CH" sz="1000" kern="1200" baseline="0" dirty="0" err="1" smtClean="0">
                <a:solidFill>
                  <a:schemeClr val="tx1"/>
                </a:solidFill>
                <a:effectLst/>
                <a:latin typeface="Arial" charset="0"/>
                <a:ea typeface="+mn-ea"/>
                <a:cs typeface="Arial" charset="0"/>
              </a:rPr>
              <a:t>include</a:t>
            </a:r>
            <a:r>
              <a:rPr lang="fr-CH" sz="1000" kern="1200" baseline="0" dirty="0" smtClean="0">
                <a:solidFill>
                  <a:schemeClr val="tx1"/>
                </a:solidFill>
                <a:effectLst/>
                <a:latin typeface="Arial" charset="0"/>
                <a:ea typeface="+mn-ea"/>
                <a:cs typeface="Arial" charset="0"/>
              </a:rPr>
              <a:t> </a:t>
            </a:r>
            <a:r>
              <a:rPr lang="fr-CH" sz="1000" kern="1200" baseline="0" dirty="0" err="1" smtClean="0">
                <a:solidFill>
                  <a:schemeClr val="tx1"/>
                </a:solidFill>
                <a:effectLst/>
                <a:latin typeface="Arial" charset="0"/>
                <a:ea typeface="+mn-ea"/>
                <a:cs typeface="Arial" charset="0"/>
              </a:rPr>
              <a:t>faculty</a:t>
            </a:r>
            <a:r>
              <a:rPr lang="fr-CH" sz="1000" kern="1200" baseline="0" dirty="0" smtClean="0">
                <a:solidFill>
                  <a:schemeClr val="tx1"/>
                </a:solidFill>
                <a:effectLst/>
                <a:latin typeface="Arial" charset="0"/>
                <a:ea typeface="+mn-ea"/>
                <a:cs typeface="Arial" charset="0"/>
              </a:rPr>
              <a:t> </a:t>
            </a:r>
            <a:r>
              <a:rPr lang="fr-CH" sz="1000" kern="1200" baseline="0" dirty="0" err="1" smtClean="0">
                <a:solidFill>
                  <a:schemeClr val="tx1"/>
                </a:solidFill>
                <a:effectLst/>
                <a:latin typeface="Arial" charset="0"/>
                <a:ea typeface="+mn-ea"/>
                <a:cs typeface="Arial" charset="0"/>
              </a:rPr>
              <a:t>patenting</a:t>
            </a:r>
            <a:r>
              <a:rPr lang="fr-CH" sz="1000" kern="1200" baseline="0" dirty="0" smtClean="0">
                <a:solidFill>
                  <a:schemeClr val="tx1"/>
                </a:solidFill>
                <a:effectLst/>
                <a:latin typeface="Arial" charset="0"/>
                <a:ea typeface="+mn-ea"/>
                <a:cs typeface="Arial" charset="0"/>
              </a:rPr>
              <a:t> and </a:t>
            </a:r>
            <a:r>
              <a:rPr lang="fr-CH" sz="1000" kern="1200" baseline="0" dirty="0" err="1" smtClean="0">
                <a:solidFill>
                  <a:schemeClr val="tx1"/>
                </a:solidFill>
                <a:effectLst/>
                <a:latin typeface="Arial" charset="0"/>
                <a:ea typeface="+mn-ea"/>
                <a:cs typeface="Arial" charset="0"/>
              </a:rPr>
              <a:t>commercialization</a:t>
            </a:r>
            <a:r>
              <a:rPr lang="fr-CH" sz="1000" kern="1200" baseline="0" dirty="0" smtClean="0">
                <a:solidFill>
                  <a:schemeClr val="tx1"/>
                </a:solidFill>
                <a:effectLst/>
                <a:latin typeface="Arial" charset="0"/>
                <a:ea typeface="+mn-ea"/>
                <a:cs typeface="Arial" charset="0"/>
              </a:rPr>
              <a:t> </a:t>
            </a:r>
            <a:r>
              <a:rPr lang="en-FR" sz="1200" kern="1200" dirty="0" smtClean="0">
                <a:solidFill>
                  <a:schemeClr val="tx1"/>
                </a:solidFill>
                <a:effectLst/>
                <a:latin typeface="Arial" charset="0"/>
                <a:ea typeface="+mn-ea"/>
                <a:cs typeface="Arial" charset="0"/>
              </a:rPr>
              <a:t>activities </a:t>
            </a:r>
            <a:r>
              <a:rPr lang="fr-CH" sz="1000" kern="1200" baseline="0" dirty="0" smtClean="0">
                <a:solidFill>
                  <a:schemeClr val="tx1"/>
                </a:solidFill>
                <a:effectLst/>
                <a:latin typeface="Arial" charset="0"/>
                <a:ea typeface="+mn-ea"/>
                <a:cs typeface="Arial" charset="0"/>
              </a:rPr>
              <a:t>in </a:t>
            </a:r>
            <a:r>
              <a:rPr lang="fr-CH" sz="1000" kern="1200" baseline="0" dirty="0" err="1" smtClean="0">
                <a:solidFill>
                  <a:schemeClr val="tx1"/>
                </a:solidFill>
                <a:effectLst/>
                <a:latin typeface="Arial" charset="0"/>
                <a:ea typeface="+mn-ea"/>
                <a:cs typeface="Arial" charset="0"/>
              </a:rPr>
              <a:t>their</a:t>
            </a:r>
            <a:r>
              <a:rPr lang="fr-CH" sz="1000" kern="1200" baseline="0" dirty="0" smtClean="0">
                <a:solidFill>
                  <a:schemeClr val="tx1"/>
                </a:solidFill>
                <a:effectLst/>
                <a:latin typeface="Arial" charset="0"/>
                <a:ea typeface="+mn-ea"/>
                <a:cs typeface="Arial" charset="0"/>
              </a:rPr>
              <a:t> promotion </a:t>
            </a:r>
            <a:r>
              <a:rPr lang="en-FR" sz="1000" kern="1200" dirty="0" smtClean="0">
                <a:solidFill>
                  <a:schemeClr val="tx1"/>
                </a:solidFill>
                <a:effectLst/>
                <a:latin typeface="Arial" charset="0"/>
                <a:ea typeface="+mn-ea"/>
                <a:cs typeface="Arial" charset="0"/>
              </a:rPr>
              <a:t>and tenure guidelines</a:t>
            </a:r>
            <a:r>
              <a:rPr lang="fr-CH" sz="1000" kern="1200" baseline="0" dirty="0" smtClean="0">
                <a:solidFill>
                  <a:schemeClr val="tx1"/>
                </a:solidFill>
                <a:effectLst/>
                <a:latin typeface="Arial" charset="0"/>
                <a:ea typeface="+mn-ea"/>
                <a:cs typeface="Arial"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H" sz="1000" kern="1200" baseline="0" dirty="0" smtClean="0">
              <a:solidFill>
                <a:schemeClr val="tx1"/>
              </a:solidFill>
              <a:effectLst/>
              <a:latin typeface="Arial" charset="0"/>
              <a:ea typeface="+mn-ea"/>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H" sz="800" b="1" kern="1200" dirty="0" smtClean="0">
                <a:solidFill>
                  <a:schemeClr val="tx1"/>
                </a:solidFill>
                <a:effectLst/>
                <a:latin typeface="Arial" charset="0"/>
                <a:ea typeface="+mn-ea"/>
                <a:cs typeface="Arial" charset="0"/>
              </a:rPr>
              <a:t>NO CONSISTENT </a:t>
            </a:r>
            <a:r>
              <a:rPr lang="en-FR" sz="800" b="1" kern="1200" dirty="0" smtClean="0">
                <a:solidFill>
                  <a:schemeClr val="tx1"/>
                </a:solidFill>
                <a:effectLst/>
                <a:latin typeface="Arial" charset="0"/>
                <a:ea typeface="+mn-ea"/>
                <a:cs typeface="Arial" charset="0"/>
              </a:rPr>
              <a:t>POLICIES</a:t>
            </a:r>
            <a:r>
              <a:rPr lang="fr-CH" sz="800" b="1" kern="1200" dirty="0" smtClean="0">
                <a:solidFill>
                  <a:schemeClr val="tx1"/>
                </a:solidFill>
                <a:effectLst/>
                <a:latin typeface="Arial" charset="0"/>
                <a:ea typeface="+mn-ea"/>
                <a:cs typeface="Arial" charset="0"/>
              </a:rPr>
              <a:t> </a:t>
            </a:r>
            <a:r>
              <a:rPr lang="en-FR" sz="800" kern="1200" dirty="0" smtClean="0">
                <a:solidFill>
                  <a:schemeClr val="tx1"/>
                </a:solidFill>
                <a:effectLst/>
                <a:latin typeface="Arial" charset="0"/>
                <a:ea typeface="+mn-ea"/>
                <a:cs typeface="Arial" charset="0"/>
              </a:rPr>
              <a:t>– </a:t>
            </a:r>
            <a:r>
              <a:rPr lang="fr-CH" sz="800" kern="1200" dirty="0" smtClean="0">
                <a:solidFill>
                  <a:schemeClr val="tx1"/>
                </a:solidFill>
                <a:effectLst/>
                <a:latin typeface="Arial" charset="0"/>
                <a:ea typeface="+mn-ea"/>
                <a:cs typeface="Arial" charset="0"/>
              </a:rPr>
              <a:t>T</a:t>
            </a:r>
            <a:r>
              <a:rPr lang="fr-CH" sz="1000" kern="1200" dirty="0" smtClean="0">
                <a:solidFill>
                  <a:schemeClr val="tx1"/>
                </a:solidFill>
                <a:effectLst/>
                <a:latin typeface="Arial" charset="0"/>
                <a:ea typeface="+mn-ea"/>
                <a:cs typeface="Arial" charset="0"/>
              </a:rPr>
              <a:t>here are </a:t>
            </a:r>
            <a:r>
              <a:rPr lang="fr-CH" sz="1000" kern="1200" dirty="0" err="1" smtClean="0">
                <a:solidFill>
                  <a:schemeClr val="tx1"/>
                </a:solidFill>
                <a:effectLst/>
                <a:latin typeface="Arial" charset="0"/>
                <a:ea typeface="+mn-ea"/>
                <a:cs typeface="Arial" charset="0"/>
              </a:rPr>
              <a:t>different</a:t>
            </a:r>
            <a:r>
              <a:rPr lang="fr-CH" sz="1000" kern="1200" dirty="0" smtClean="0">
                <a:solidFill>
                  <a:schemeClr val="tx1"/>
                </a:solidFill>
                <a:effectLst/>
                <a:latin typeface="Arial" charset="0"/>
                <a:ea typeface="+mn-ea"/>
                <a:cs typeface="Arial" charset="0"/>
              </a:rPr>
              <a:t> initiatives and calls</a:t>
            </a:r>
            <a:r>
              <a:rPr lang="fr-CH" sz="1000" kern="1200" baseline="0" dirty="0" smtClean="0">
                <a:solidFill>
                  <a:schemeClr val="tx1"/>
                </a:solidFill>
                <a:effectLst/>
                <a:latin typeface="Arial" charset="0"/>
                <a:ea typeface="+mn-ea"/>
                <a:cs typeface="Arial" charset="0"/>
              </a:rPr>
              <a:t> </a:t>
            </a:r>
            <a:r>
              <a:rPr lang="fr-CH" sz="1000" kern="1200" baseline="0" dirty="0" err="1" smtClean="0">
                <a:solidFill>
                  <a:schemeClr val="tx1"/>
                </a:solidFill>
                <a:effectLst/>
                <a:latin typeface="Arial" charset="0"/>
                <a:ea typeface="+mn-ea"/>
                <a:cs typeface="Arial" charset="0"/>
              </a:rPr>
              <a:t>from</a:t>
            </a:r>
            <a:r>
              <a:rPr lang="fr-CH" sz="1000" kern="1200" baseline="0" dirty="0" smtClean="0">
                <a:solidFill>
                  <a:schemeClr val="tx1"/>
                </a:solidFill>
                <a:effectLst/>
                <a:latin typeface="Arial" charset="0"/>
                <a:ea typeface="+mn-ea"/>
                <a:cs typeface="Arial" charset="0"/>
              </a:rPr>
              <a:t> </a:t>
            </a:r>
            <a:r>
              <a:rPr lang="fr-CH" sz="1000" kern="1200" baseline="0" dirty="0" err="1" smtClean="0">
                <a:solidFill>
                  <a:schemeClr val="tx1"/>
                </a:solidFill>
                <a:effectLst/>
                <a:latin typeface="Arial" charset="0"/>
                <a:ea typeface="+mn-ea"/>
                <a:cs typeface="Arial" charset="0"/>
              </a:rPr>
              <a:t>universities</a:t>
            </a:r>
            <a:r>
              <a:rPr lang="fr-CH" sz="1000" kern="1200" baseline="0" dirty="0" smtClean="0">
                <a:solidFill>
                  <a:schemeClr val="tx1"/>
                </a:solidFill>
                <a:effectLst/>
                <a:latin typeface="Arial" charset="0"/>
                <a:ea typeface="+mn-ea"/>
                <a:cs typeface="Arial" charset="0"/>
              </a:rPr>
              <a:t>, associations, and coalitions to </a:t>
            </a:r>
            <a:r>
              <a:rPr lang="fr-CH" sz="1000" kern="1200" baseline="0" dirty="0" err="1" smtClean="0">
                <a:solidFill>
                  <a:schemeClr val="tx1"/>
                </a:solidFill>
                <a:effectLst/>
                <a:latin typeface="Arial" charset="0"/>
                <a:ea typeface="+mn-ea"/>
                <a:cs typeface="Arial" charset="0"/>
              </a:rPr>
              <a:t>incorporate</a:t>
            </a:r>
            <a:r>
              <a:rPr lang="fr-CH" sz="1000" kern="1200" baseline="0" dirty="0" smtClean="0">
                <a:solidFill>
                  <a:schemeClr val="tx1"/>
                </a:solidFill>
                <a:effectLst/>
                <a:latin typeface="Arial" charset="0"/>
                <a:ea typeface="+mn-ea"/>
                <a:cs typeface="Arial" charset="0"/>
              </a:rPr>
              <a:t> TT </a:t>
            </a:r>
            <a:r>
              <a:rPr lang="fr-CH" sz="1000" kern="1200" baseline="0" dirty="0" err="1" smtClean="0">
                <a:solidFill>
                  <a:schemeClr val="tx1"/>
                </a:solidFill>
                <a:effectLst/>
                <a:latin typeface="Arial" charset="0"/>
                <a:ea typeface="+mn-ea"/>
                <a:cs typeface="Arial" charset="0"/>
              </a:rPr>
              <a:t>activities</a:t>
            </a:r>
            <a:r>
              <a:rPr lang="fr-CH" sz="1000" kern="1200" baseline="0" dirty="0" smtClean="0">
                <a:solidFill>
                  <a:schemeClr val="tx1"/>
                </a:solidFill>
                <a:effectLst/>
                <a:latin typeface="Arial" charset="0"/>
                <a:ea typeface="+mn-ea"/>
                <a:cs typeface="Arial" charset="0"/>
              </a:rPr>
              <a:t> in </a:t>
            </a:r>
            <a:r>
              <a:rPr lang="fr-CH" sz="1000" kern="1200" baseline="0" dirty="0" err="1" smtClean="0">
                <a:solidFill>
                  <a:schemeClr val="tx1"/>
                </a:solidFill>
                <a:effectLst/>
                <a:latin typeface="Arial" charset="0"/>
                <a:ea typeface="+mn-ea"/>
                <a:cs typeface="Arial" charset="0"/>
              </a:rPr>
              <a:t>career</a:t>
            </a:r>
            <a:r>
              <a:rPr lang="fr-CH" sz="1000" kern="1200" baseline="0" dirty="0" smtClean="0">
                <a:solidFill>
                  <a:schemeClr val="tx1"/>
                </a:solidFill>
                <a:effectLst/>
                <a:latin typeface="Arial" charset="0"/>
                <a:ea typeface="+mn-ea"/>
                <a:cs typeface="Arial" charset="0"/>
              </a:rPr>
              <a:t> </a:t>
            </a:r>
            <a:r>
              <a:rPr lang="fr-CH" sz="1000" kern="1200" baseline="0" dirty="0" err="1" smtClean="0">
                <a:solidFill>
                  <a:schemeClr val="tx1"/>
                </a:solidFill>
                <a:effectLst/>
                <a:latin typeface="Arial" charset="0"/>
                <a:ea typeface="+mn-ea"/>
                <a:cs typeface="Arial" charset="0"/>
              </a:rPr>
              <a:t>advancement</a:t>
            </a:r>
            <a:r>
              <a:rPr lang="fr-CH" sz="1000" kern="1200" baseline="0" dirty="0" smtClean="0">
                <a:solidFill>
                  <a:schemeClr val="tx1"/>
                </a:solidFill>
                <a:effectLst/>
                <a:latin typeface="Arial" charset="0"/>
                <a:ea typeface="+mn-ea"/>
                <a:cs typeface="Arial" charset="0"/>
              </a:rPr>
              <a:t> but </a:t>
            </a:r>
            <a:r>
              <a:rPr lang="en-FR" sz="1000" kern="1200" dirty="0" smtClean="0">
                <a:solidFill>
                  <a:schemeClr val="tx1"/>
                </a:solidFill>
                <a:effectLst/>
                <a:latin typeface="Arial" charset="0"/>
                <a:ea typeface="+mn-ea"/>
                <a:cs typeface="Arial" charset="0"/>
              </a:rPr>
              <a:t>there </a:t>
            </a:r>
            <a:r>
              <a:rPr lang="en-FR" sz="1000" b="1" kern="1200" dirty="0" smtClean="0">
                <a:solidFill>
                  <a:schemeClr val="tx1"/>
                </a:solidFill>
                <a:effectLst/>
                <a:latin typeface="Arial" charset="0"/>
                <a:ea typeface="+mn-ea"/>
                <a:cs typeface="Arial" charset="0"/>
              </a:rPr>
              <a:t>doesn’t seem to be much consistency</a:t>
            </a:r>
            <a:r>
              <a:rPr lang="en-FR" sz="1000" kern="1200" dirty="0" smtClean="0">
                <a:solidFill>
                  <a:schemeClr val="tx1"/>
                </a:solidFill>
                <a:effectLst/>
                <a:latin typeface="Arial" charset="0"/>
                <a:ea typeface="+mn-ea"/>
                <a:cs typeface="Arial" charset="0"/>
              </a:rPr>
              <a:t>.</a:t>
            </a:r>
            <a:r>
              <a:rPr lang="fr-CH" sz="800" kern="1200" dirty="0" smtClean="0">
                <a:solidFill>
                  <a:schemeClr val="tx1"/>
                </a:solidFill>
                <a:effectLst/>
                <a:latin typeface="Arial" charset="0"/>
                <a:ea typeface="+mn-ea"/>
                <a:cs typeface="Arial" charset="0"/>
              </a:rPr>
              <a:t> </a:t>
            </a:r>
            <a:r>
              <a:rPr lang="en-GB" sz="800" b="0" i="0" u="none" strike="noStrike" kern="1200" dirty="0" smtClean="0">
                <a:solidFill>
                  <a:schemeClr val="tx1"/>
                </a:solidFill>
                <a:effectLst/>
                <a:latin typeface="Arial" charset="0"/>
                <a:ea typeface="+mn-ea"/>
                <a:cs typeface="Arial" charset="0"/>
              </a:rPr>
              <a:t>None of these initiatives has yet led to the development of widely‐adopted measurements.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CH" sz="1000" kern="1200" baseline="0" dirty="0" smtClean="0">
              <a:solidFill>
                <a:schemeClr val="tx1"/>
              </a:solidFill>
              <a:effectLst/>
              <a:latin typeface="Arial" charset="0"/>
              <a:ea typeface="+mn-ea"/>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mn-ea"/>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FR" sz="800" kern="1200" dirty="0" smtClean="0">
              <a:solidFill>
                <a:schemeClr val="tx1"/>
              </a:solidFill>
              <a:effectLst/>
              <a:latin typeface="Arial" charset="0"/>
              <a:ea typeface="+mn-ea"/>
              <a:cs typeface="Arial" charset="0"/>
            </a:endParaRPr>
          </a:p>
        </p:txBody>
      </p:sp>
      <p:sp>
        <p:nvSpPr>
          <p:cNvPr id="4" name="Slide Number Placeholder 3"/>
          <p:cNvSpPr>
            <a:spLocks noGrp="1"/>
          </p:cNvSpPr>
          <p:nvPr>
            <p:ph type="sldNum" sz="quarter" idx="10"/>
          </p:nvPr>
        </p:nvSpPr>
        <p:spPr/>
        <p:txBody>
          <a:bodyPr/>
          <a:lstStyle/>
          <a:p>
            <a:fld id="{62E489A0-61C4-4FC9-8D19-D0023E80A745}" type="slidenum">
              <a:rPr lang="en-US" smtClean="0"/>
              <a:t>12</a:t>
            </a:fld>
            <a:endParaRPr lang="en-US"/>
          </a:p>
        </p:txBody>
      </p:sp>
    </p:spTree>
    <p:extLst>
      <p:ext uri="{BB962C8B-B14F-4D97-AF65-F5344CB8AC3E}">
        <p14:creationId xmlns:p14="http://schemas.microsoft.com/office/powerpoint/2010/main" val="407184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946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854CC-6889-B74F-B00C-BD50D88A290A}"/>
              </a:ext>
            </a:extLst>
          </p:cNvPr>
          <p:cNvSpPr>
            <a:spLocks noGrp="1"/>
          </p:cNvSpPr>
          <p:nvPr>
            <p:ph type="title" hasCustomPrompt="1"/>
          </p:nvPr>
        </p:nvSpPr>
        <p:spPr>
          <a:xfrm>
            <a:off x="288000" y="288000"/>
            <a:ext cx="11445387" cy="1285877"/>
          </a:xfrm>
        </p:spPr>
        <p:txBody>
          <a:bodyPr lIns="0" anchor="t" anchorCtr="0">
            <a:normAutofit/>
          </a:bodyPr>
          <a:lstStyle>
            <a:lvl1pPr>
              <a:defRPr sz="3600" b="0" i="0">
                <a:solidFill>
                  <a:srgbClr val="0065DF"/>
                </a:solidFill>
                <a:latin typeface="Noto Sans Med" panose="020B0502040504020204" pitchFamily="34" charset="0"/>
                <a:ea typeface="Noto Sans Med" panose="020B0502040504020204" pitchFamily="34" charset="0"/>
                <a:cs typeface="Noto Sans Med" panose="020B0502040504020204" pitchFamily="34" charset="0"/>
              </a:defRPr>
            </a:lvl1pPr>
          </a:lstStyle>
          <a:p>
            <a:r>
              <a:rPr lang="en-US" noProof="0" dirty="0"/>
              <a:t>Click to edit </a:t>
            </a:r>
            <a:br>
              <a:rPr lang="en-US" noProof="0" dirty="0"/>
            </a:br>
            <a:r>
              <a:rPr lang="en-US" noProof="0" dirty="0"/>
              <a:t>Master title style</a:t>
            </a:r>
          </a:p>
        </p:txBody>
      </p:sp>
      <p:sp>
        <p:nvSpPr>
          <p:cNvPr id="3" name="Content Placeholder 2">
            <a:extLst>
              <a:ext uri="{FF2B5EF4-FFF2-40B4-BE49-F238E27FC236}">
                <a16:creationId xmlns:a16="http://schemas.microsoft.com/office/drawing/2014/main" id="{08767724-25A0-9141-A970-A8AA96FEEDAA}"/>
              </a:ext>
            </a:extLst>
          </p:cNvPr>
          <p:cNvSpPr>
            <a:spLocks noGrp="1"/>
          </p:cNvSpPr>
          <p:nvPr>
            <p:ph idx="1" hasCustomPrompt="1"/>
          </p:nvPr>
        </p:nvSpPr>
        <p:spPr>
          <a:xfrm>
            <a:off x="1188000" y="2077200"/>
            <a:ext cx="10597661" cy="3934692"/>
          </a:xfrm>
        </p:spPr>
        <p:txBody>
          <a:bodyPr>
            <a:normAutofit/>
          </a:bodyPr>
          <a:lstStyle>
            <a:lvl1pPr marL="0" indent="0">
              <a:lnSpc>
                <a:spcPct val="150000"/>
              </a:lnSpc>
              <a:buNone/>
              <a:defRPr sz="2400" b="0" i="0">
                <a:latin typeface="Noto Sans" panose="020B0502040504020204" pitchFamily="34" charset="0"/>
                <a:ea typeface="Noto Sans" panose="020B0502040504020204" pitchFamily="34" charset="0"/>
                <a:cs typeface="Noto Sans" panose="020B0502040504020204" pitchFamily="34" charset="0"/>
              </a:defRPr>
            </a:lvl1pPr>
            <a:lvl2pPr>
              <a:lnSpc>
                <a:spcPct val="150000"/>
              </a:lnSpc>
              <a:defRPr sz="2400" b="0" i="0">
                <a:latin typeface="Noto Sans" panose="020B0502040504020204" pitchFamily="34" charset="0"/>
                <a:ea typeface="Noto Sans" panose="020B0502040504020204" pitchFamily="34" charset="0"/>
                <a:cs typeface="Noto Sans" panose="020B0502040504020204" pitchFamily="34" charset="0"/>
              </a:defRPr>
            </a:lvl2pPr>
          </a:lstStyle>
          <a:p>
            <a:pPr lvl="0"/>
            <a:r>
              <a:rPr lang="en-GB" dirty="0"/>
              <a:t>Click to edit Master </a:t>
            </a:r>
            <a:r>
              <a:rPr lang="en-US" noProof="0" dirty="0"/>
              <a:t>text</a:t>
            </a:r>
            <a:r>
              <a:rPr lang="en-GB" dirty="0"/>
              <a:t> styles</a:t>
            </a:r>
          </a:p>
          <a:p>
            <a:pPr lvl="1"/>
            <a:r>
              <a:rPr lang="en-GB" dirty="0"/>
              <a:t>Second level</a:t>
            </a:r>
          </a:p>
          <a:p>
            <a:pPr lvl="1"/>
            <a:r>
              <a:rPr lang="en-GB" dirty="0"/>
              <a:t>Third level</a:t>
            </a:r>
          </a:p>
          <a:p>
            <a:pPr lvl="1"/>
            <a:r>
              <a:rPr lang="en-GB" dirty="0"/>
              <a:t>Fourth level</a:t>
            </a:r>
          </a:p>
          <a:p>
            <a:pPr lvl="1"/>
            <a:r>
              <a:rPr lang="en-GB" dirty="0"/>
              <a:t>Fifth level</a:t>
            </a:r>
            <a:endParaRPr lang="en-US" dirty="0"/>
          </a:p>
        </p:txBody>
      </p:sp>
      <p:sp>
        <p:nvSpPr>
          <p:cNvPr id="8" name="Footer Placeholder 4">
            <a:extLst>
              <a:ext uri="{FF2B5EF4-FFF2-40B4-BE49-F238E27FC236}">
                <a16:creationId xmlns:a16="http://schemas.microsoft.com/office/drawing/2014/main" id="{8B04AB8A-EE5B-1ECC-354B-9AF634D15C8E}"/>
              </a:ext>
            </a:extLst>
          </p:cNvPr>
          <p:cNvSpPr txBox="1">
            <a:spLocks/>
          </p:cNvSpPr>
          <p:nvPr userDrawn="1"/>
        </p:nvSpPr>
        <p:spPr>
          <a:xfrm>
            <a:off x="288000" y="6291854"/>
            <a:ext cx="1104900" cy="365125"/>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b="0" i="0" noProof="0" smtClean="0">
                <a:latin typeface="Noto Sans" panose="020B0502040504020204" pitchFamily="34" charset="0"/>
                <a:ea typeface="Noto Sans" panose="020B0502040504020204" pitchFamily="34" charset="0"/>
                <a:cs typeface="Noto Sans" panose="020B0502040504020204" pitchFamily="34" charset="0"/>
              </a:rPr>
              <a:pPr/>
              <a:t>‹#›</a:t>
            </a:fld>
            <a:endParaRPr lang="en-US" b="0" i="0" noProof="0" dirty="0">
              <a:latin typeface="Noto Sans" panose="020B0502040504020204" pitchFamily="34" charset="0"/>
              <a:ea typeface="Noto Sans" panose="020B0502040504020204" pitchFamily="34" charset="0"/>
              <a:cs typeface="Noto Sans" panose="020B0502040504020204" pitchFamily="34" charset="0"/>
            </a:endParaRPr>
          </a:p>
        </p:txBody>
      </p:sp>
      <p:pic>
        <p:nvPicPr>
          <p:cNvPr id="4" name="Image 3">
            <a:extLst>
              <a:ext uri="{FF2B5EF4-FFF2-40B4-BE49-F238E27FC236}">
                <a16:creationId xmlns:a16="http://schemas.microsoft.com/office/drawing/2014/main" id="{40356C1C-DAAF-8488-778D-5E2EF46D5E9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88111" y="-734629"/>
            <a:ext cx="1877821" cy="2298032"/>
          </a:xfrm>
          <a:prstGeom prst="rect">
            <a:avLst/>
          </a:prstGeom>
        </p:spPr>
      </p:pic>
    </p:spTree>
    <p:extLst>
      <p:ext uri="{BB962C8B-B14F-4D97-AF65-F5344CB8AC3E}">
        <p14:creationId xmlns:p14="http://schemas.microsoft.com/office/powerpoint/2010/main" val="2261756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854CC-6889-B74F-B00C-BD50D88A290A}"/>
              </a:ext>
            </a:extLst>
          </p:cNvPr>
          <p:cNvSpPr>
            <a:spLocks noGrp="1"/>
          </p:cNvSpPr>
          <p:nvPr>
            <p:ph type="title" hasCustomPrompt="1"/>
          </p:nvPr>
        </p:nvSpPr>
        <p:spPr>
          <a:xfrm>
            <a:off x="288000" y="288000"/>
            <a:ext cx="11445387" cy="1285877"/>
          </a:xfrm>
        </p:spPr>
        <p:txBody>
          <a:bodyPr lIns="0" anchor="t" anchorCtr="0">
            <a:normAutofit/>
          </a:bodyPr>
          <a:lstStyle>
            <a:lvl1pPr>
              <a:defRPr sz="3600" b="0" i="0">
                <a:solidFill>
                  <a:srgbClr val="0065DF"/>
                </a:solidFill>
                <a:latin typeface="Noto Sans Med" panose="020B0502040504020204" pitchFamily="34" charset="0"/>
                <a:ea typeface="Noto Sans Med" panose="020B0502040504020204" pitchFamily="34" charset="0"/>
                <a:cs typeface="Noto Sans Med" panose="020B0502040504020204" pitchFamily="34" charset="0"/>
              </a:defRPr>
            </a:lvl1pPr>
          </a:lstStyle>
          <a:p>
            <a:r>
              <a:rPr lang="en-US" noProof="0" dirty="0"/>
              <a:t>Click to edit </a:t>
            </a:r>
            <a:br>
              <a:rPr lang="en-US" noProof="0" dirty="0"/>
            </a:br>
            <a:r>
              <a:rPr lang="en-US" noProof="0" dirty="0"/>
              <a:t>Master title style</a:t>
            </a:r>
          </a:p>
        </p:txBody>
      </p:sp>
      <p:sp>
        <p:nvSpPr>
          <p:cNvPr id="3" name="Content Placeholder 2">
            <a:extLst>
              <a:ext uri="{FF2B5EF4-FFF2-40B4-BE49-F238E27FC236}">
                <a16:creationId xmlns:a16="http://schemas.microsoft.com/office/drawing/2014/main" id="{08767724-25A0-9141-A970-A8AA96FEEDAA}"/>
              </a:ext>
            </a:extLst>
          </p:cNvPr>
          <p:cNvSpPr>
            <a:spLocks noGrp="1"/>
          </p:cNvSpPr>
          <p:nvPr>
            <p:ph idx="1" hasCustomPrompt="1"/>
          </p:nvPr>
        </p:nvSpPr>
        <p:spPr>
          <a:xfrm>
            <a:off x="1188000" y="2077200"/>
            <a:ext cx="10597661" cy="3934692"/>
          </a:xfrm>
        </p:spPr>
        <p:txBody>
          <a:bodyPr>
            <a:normAutofit/>
          </a:bodyPr>
          <a:lstStyle>
            <a:lvl1pPr marL="0" indent="0">
              <a:lnSpc>
                <a:spcPct val="150000"/>
              </a:lnSpc>
              <a:buNone/>
              <a:defRPr sz="2400" b="0" i="0">
                <a:latin typeface="Noto Sans" panose="020B0502040504020204" pitchFamily="34" charset="0"/>
                <a:ea typeface="Noto Sans" panose="020B0502040504020204" pitchFamily="34" charset="0"/>
                <a:cs typeface="Noto Sans" panose="020B0502040504020204" pitchFamily="34" charset="0"/>
              </a:defRPr>
            </a:lvl1pPr>
            <a:lvl2pPr>
              <a:lnSpc>
                <a:spcPct val="150000"/>
              </a:lnSpc>
              <a:defRPr sz="2400" b="0" i="0">
                <a:latin typeface="Noto Sans" panose="020B0502040504020204" pitchFamily="34" charset="0"/>
                <a:ea typeface="Noto Sans" panose="020B0502040504020204" pitchFamily="34" charset="0"/>
                <a:cs typeface="Noto Sans" panose="020B0502040504020204" pitchFamily="34" charset="0"/>
              </a:defRPr>
            </a:lvl2pPr>
          </a:lstStyle>
          <a:p>
            <a:pPr lvl="0"/>
            <a:r>
              <a:rPr lang="en-US" noProof="0" dirty="0"/>
              <a:t>Click to edit Master text styles</a:t>
            </a:r>
          </a:p>
          <a:p>
            <a:pPr lvl="1"/>
            <a:r>
              <a:rPr lang="en-US" noProof="0" dirty="0"/>
              <a:t>Second level</a:t>
            </a:r>
          </a:p>
          <a:p>
            <a:pPr lvl="1"/>
            <a:r>
              <a:rPr lang="en-US" noProof="0" dirty="0"/>
              <a:t>Third level</a:t>
            </a:r>
          </a:p>
          <a:p>
            <a:pPr lvl="1"/>
            <a:r>
              <a:rPr lang="en-US" noProof="0" dirty="0"/>
              <a:t>Fourth level</a:t>
            </a:r>
          </a:p>
          <a:p>
            <a:pPr lvl="1"/>
            <a:r>
              <a:rPr lang="en-US" noProof="0" dirty="0"/>
              <a:t>Fifth level</a:t>
            </a:r>
          </a:p>
        </p:txBody>
      </p:sp>
      <p:sp>
        <p:nvSpPr>
          <p:cNvPr id="7" name="Footer Placeholder 4">
            <a:extLst>
              <a:ext uri="{FF2B5EF4-FFF2-40B4-BE49-F238E27FC236}">
                <a16:creationId xmlns:a16="http://schemas.microsoft.com/office/drawing/2014/main" id="{C61D3B21-FDE2-CC89-F89D-06A870E21FA1}"/>
              </a:ext>
            </a:extLst>
          </p:cNvPr>
          <p:cNvSpPr txBox="1">
            <a:spLocks/>
          </p:cNvSpPr>
          <p:nvPr userDrawn="1"/>
        </p:nvSpPr>
        <p:spPr>
          <a:xfrm>
            <a:off x="288000" y="6291854"/>
            <a:ext cx="1104900" cy="365125"/>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b="0" i="0" noProof="0" smtClean="0">
                <a:latin typeface="Noto Sans" panose="020B0502040504020204" pitchFamily="34" charset="0"/>
                <a:ea typeface="Noto Sans" panose="020B0502040504020204" pitchFamily="34" charset="0"/>
                <a:cs typeface="Noto Sans" panose="020B0502040504020204" pitchFamily="34" charset="0"/>
              </a:rPr>
              <a:pPr/>
              <a:t>‹#›</a:t>
            </a:fld>
            <a:endParaRPr lang="en-US" b="0" i="0" noProof="0" dirty="0">
              <a:latin typeface="Noto Sans" panose="020B0502040504020204" pitchFamily="34" charset="0"/>
              <a:ea typeface="Noto Sans" panose="020B0502040504020204" pitchFamily="34" charset="0"/>
              <a:cs typeface="Noto Sans" panose="020B0502040504020204" pitchFamily="34" charset="0"/>
            </a:endParaRPr>
          </a:p>
        </p:txBody>
      </p:sp>
      <p:pic>
        <p:nvPicPr>
          <p:cNvPr id="4" name="Image 3">
            <a:extLst>
              <a:ext uri="{FF2B5EF4-FFF2-40B4-BE49-F238E27FC236}">
                <a16:creationId xmlns:a16="http://schemas.microsoft.com/office/drawing/2014/main" id="{5C2E7C84-46EF-3766-2FF1-0435E5C1DEC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88111" y="-734629"/>
            <a:ext cx="1877821" cy="2298032"/>
          </a:xfrm>
          <a:prstGeom prst="rect">
            <a:avLst/>
          </a:prstGeom>
        </p:spPr>
      </p:pic>
    </p:spTree>
    <p:extLst>
      <p:ext uri="{BB962C8B-B14F-4D97-AF65-F5344CB8AC3E}">
        <p14:creationId xmlns:p14="http://schemas.microsoft.com/office/powerpoint/2010/main" val="1668603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15">
            <a:extLst>
              <a:ext uri="{FF2B5EF4-FFF2-40B4-BE49-F238E27FC236}">
                <a16:creationId xmlns:a16="http://schemas.microsoft.com/office/drawing/2014/main" id="{A7004EA2-4AD3-41D5-9F18-0391B1D8836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83" t="15461" r="1688" b="-186"/>
          <a:stretch/>
        </p:blipFill>
        <p:spPr>
          <a:xfrm>
            <a:off x="0" y="-8367"/>
            <a:ext cx="12192000" cy="6929120"/>
          </a:xfrm>
          <a:prstGeom prst="rect">
            <a:avLst/>
          </a:prstGeom>
        </p:spPr>
      </p:pic>
      <p:sp>
        <p:nvSpPr>
          <p:cNvPr id="7" name="Text Placeholder 3">
            <a:extLst>
              <a:ext uri="{FF2B5EF4-FFF2-40B4-BE49-F238E27FC236}">
                <a16:creationId xmlns:a16="http://schemas.microsoft.com/office/drawing/2014/main" id="{66F4BF4B-1152-4CC3-815C-89B36D491B66}"/>
              </a:ext>
            </a:extLst>
          </p:cNvPr>
          <p:cNvSpPr>
            <a:spLocks noGrp="1"/>
          </p:cNvSpPr>
          <p:nvPr>
            <p:ph type="body" sz="half" idx="2" hasCustomPrompt="1"/>
          </p:nvPr>
        </p:nvSpPr>
        <p:spPr>
          <a:xfrm>
            <a:off x="1187999" y="720190"/>
            <a:ext cx="4471121" cy="4715410"/>
          </a:xfrm>
        </p:spPr>
        <p:txBody>
          <a:bodyPr>
            <a:noAutofit/>
          </a:bodyPr>
          <a:lstStyle>
            <a:lvl1pPr marL="0" indent="0">
              <a:lnSpc>
                <a:spcPct val="100000"/>
              </a:lnSpc>
              <a:buNone/>
              <a:defRPr sz="2000" b="0" i="0">
                <a:solidFill>
                  <a:schemeClr val="bg1"/>
                </a:solidFill>
                <a:latin typeface="Noto Sans Med" panose="020B0502040504020204" pitchFamily="34" charset="0"/>
                <a:ea typeface="Noto Sans Med" panose="020B0502040504020204" pitchFamily="34" charset="0"/>
                <a:cs typeface="Noto Sans Med" panose="020B0502040504020204" pitchFamily="34" charset="0"/>
              </a:defRPr>
            </a:lvl1pPr>
            <a:lvl2pPr marL="457206" indent="0">
              <a:buNone/>
              <a:defRPr sz="1401"/>
            </a:lvl2pPr>
            <a:lvl3pPr marL="914410" indent="0">
              <a:buNone/>
              <a:defRPr sz="1201"/>
            </a:lvl3pPr>
            <a:lvl4pPr marL="1371616" indent="0">
              <a:buNone/>
              <a:defRPr sz="1001"/>
            </a:lvl4pPr>
            <a:lvl5pPr marL="1828821" indent="0">
              <a:buNone/>
              <a:defRPr sz="1001"/>
            </a:lvl5pPr>
            <a:lvl6pPr marL="2286027" indent="0">
              <a:buNone/>
              <a:defRPr sz="1001"/>
            </a:lvl6pPr>
            <a:lvl7pPr marL="2743233" indent="0">
              <a:buNone/>
              <a:defRPr sz="1001"/>
            </a:lvl7pPr>
            <a:lvl8pPr marL="3200437" indent="0">
              <a:buNone/>
              <a:defRPr sz="1001"/>
            </a:lvl8pPr>
            <a:lvl9pPr marL="3657643" indent="0">
              <a:buNone/>
              <a:defRPr sz="1001"/>
            </a:lvl9pPr>
          </a:lstStyle>
          <a:p>
            <a:pPr>
              <a:lnSpc>
                <a:spcPct val="170000"/>
              </a:lnSpc>
            </a:pPr>
            <a:r>
              <a:rPr lang="fr-FR" dirty="0"/>
              <a:t>Slide </a:t>
            </a:r>
            <a:r>
              <a:rPr lang="fr-FR" dirty="0" err="1"/>
              <a:t>with</a:t>
            </a:r>
            <a:r>
              <a:rPr lang="fr-FR" dirty="0"/>
              <a:t> a </a:t>
            </a:r>
            <a:r>
              <a:rPr lang="en-US" noProof="0" dirty="0"/>
              <a:t>possible</a:t>
            </a:r>
            <a:r>
              <a:rPr lang="fr-FR" dirty="0"/>
              <a:t> </a:t>
            </a:r>
            <a:r>
              <a:rPr lang="fr-FR" dirty="0" err="1"/>
              <a:t>quote</a:t>
            </a:r>
            <a:r>
              <a:rPr lang="fr-FR" dirty="0"/>
              <a:t> and background image. </a:t>
            </a:r>
          </a:p>
          <a:p>
            <a:pPr>
              <a:lnSpc>
                <a:spcPct val="170000"/>
              </a:lnSpc>
            </a:pPr>
            <a:r>
              <a:rPr lang="fr-FR" dirty="0"/>
              <a:t>To change the background image </a:t>
            </a:r>
            <a:r>
              <a:rPr lang="fr-FR" dirty="0" err="1"/>
              <a:t>simply</a:t>
            </a:r>
            <a:r>
              <a:rPr lang="fr-FR" dirty="0"/>
              <a:t> place </a:t>
            </a:r>
            <a:r>
              <a:rPr lang="fr-FR" dirty="0" err="1"/>
              <a:t>your</a:t>
            </a:r>
            <a:r>
              <a:rPr lang="fr-FR" dirty="0"/>
              <a:t> image and check </a:t>
            </a:r>
            <a:r>
              <a:rPr lang="fr-CH" dirty="0"/>
              <a:t>“</a:t>
            </a:r>
            <a:r>
              <a:rPr lang="fr-FR" dirty="0" err="1"/>
              <a:t>Send</a:t>
            </a:r>
            <a:r>
              <a:rPr lang="fr-FR" dirty="0"/>
              <a:t> to back</a:t>
            </a:r>
            <a:r>
              <a:rPr lang="fr-CH" dirty="0"/>
              <a:t>”</a:t>
            </a:r>
            <a:r>
              <a:rPr lang="fr-FR" dirty="0"/>
              <a:t> to </a:t>
            </a:r>
            <a:r>
              <a:rPr lang="fr-FR" dirty="0" err="1"/>
              <a:t>make</a:t>
            </a:r>
            <a:r>
              <a:rPr lang="fr-FR" dirty="0"/>
              <a:t> sure </a:t>
            </a:r>
            <a:r>
              <a:rPr lang="fr-FR" dirty="0" err="1"/>
              <a:t>your</a:t>
            </a:r>
            <a:r>
              <a:rPr lang="fr-FR" dirty="0"/>
              <a:t> image </a:t>
            </a:r>
            <a:r>
              <a:rPr lang="fr-FR" dirty="0" err="1"/>
              <a:t>sits</a:t>
            </a:r>
            <a:r>
              <a:rPr lang="fr-FR" dirty="0"/>
              <a:t> </a:t>
            </a:r>
            <a:r>
              <a:rPr lang="fr-FR" dirty="0" err="1"/>
              <a:t>behind</a:t>
            </a:r>
            <a:r>
              <a:rPr lang="fr-FR" dirty="0"/>
              <a:t> the </a:t>
            </a:r>
            <a:r>
              <a:rPr lang="fr-FR" dirty="0" err="1"/>
              <a:t>text</a:t>
            </a:r>
            <a:r>
              <a:rPr lang="fr-FR" dirty="0"/>
              <a:t> and WIPO </a:t>
            </a:r>
            <a:r>
              <a:rPr lang="fr-FR" dirty="0" err="1"/>
              <a:t>anchor</a:t>
            </a:r>
            <a:r>
              <a:rPr lang="fr-FR" dirty="0"/>
              <a:t>.</a:t>
            </a:r>
          </a:p>
        </p:txBody>
      </p:sp>
      <p:sp>
        <p:nvSpPr>
          <p:cNvPr id="3" name="Footer Placeholder 4">
            <a:extLst>
              <a:ext uri="{FF2B5EF4-FFF2-40B4-BE49-F238E27FC236}">
                <a16:creationId xmlns:a16="http://schemas.microsoft.com/office/drawing/2014/main" id="{A231F5F4-592F-8017-61C9-DF2DEE74E145}"/>
              </a:ext>
            </a:extLst>
          </p:cNvPr>
          <p:cNvSpPr txBox="1">
            <a:spLocks/>
          </p:cNvSpPr>
          <p:nvPr userDrawn="1"/>
        </p:nvSpPr>
        <p:spPr>
          <a:xfrm>
            <a:off x="288000" y="6291854"/>
            <a:ext cx="1104900" cy="365125"/>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b="0" i="0" noProof="0" smtClean="0">
                <a:solidFill>
                  <a:schemeClr val="bg1"/>
                </a:solidFill>
                <a:latin typeface="Noto Sans" panose="020B0502040504020204" pitchFamily="34" charset="0"/>
                <a:ea typeface="Noto Sans" panose="020B0502040504020204" pitchFamily="34" charset="0"/>
                <a:cs typeface="Noto Sans" panose="020B0502040504020204" pitchFamily="34" charset="0"/>
              </a:rPr>
              <a:pPr/>
              <a:t>‹#›</a:t>
            </a:fld>
            <a:endParaRPr lang="en-US" b="0" i="0" noProof="0"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520185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66EE23-04DC-1142-BEA3-7D9CEBBA445B}"/>
              </a:ext>
            </a:extLst>
          </p:cNvPr>
          <p:cNvSpPr/>
          <p:nvPr userDrawn="1"/>
        </p:nvSpPr>
        <p:spPr>
          <a:xfrm>
            <a:off x="-1" y="2"/>
            <a:ext cx="12192001" cy="6858000"/>
          </a:xfrm>
          <a:prstGeom prst="rect">
            <a:avLst/>
          </a:prstGeom>
          <a:solidFill>
            <a:srgbClr val="00CA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F758B">
                  <a:lumMod val="75000"/>
                </a:srgbClr>
              </a:solidFill>
              <a:effectLst/>
              <a:uLnTx/>
              <a:uFillTx/>
              <a:latin typeface="Noto Sans" panose="020B0502040504020204" pitchFamily="34" charset="0"/>
              <a:ea typeface="+mn-ea"/>
              <a:cs typeface="+mn-cs"/>
            </a:endParaRPr>
          </a:p>
        </p:txBody>
      </p:sp>
      <p:sp>
        <p:nvSpPr>
          <p:cNvPr id="4" name="Text Placeholder 3">
            <a:extLst>
              <a:ext uri="{FF2B5EF4-FFF2-40B4-BE49-F238E27FC236}">
                <a16:creationId xmlns:a16="http://schemas.microsoft.com/office/drawing/2014/main" id="{733D7263-C761-0142-A968-6E49FEABE6FF}"/>
              </a:ext>
            </a:extLst>
          </p:cNvPr>
          <p:cNvSpPr>
            <a:spLocks noGrp="1"/>
          </p:cNvSpPr>
          <p:nvPr>
            <p:ph type="body" sz="half" idx="2"/>
          </p:nvPr>
        </p:nvSpPr>
        <p:spPr>
          <a:xfrm>
            <a:off x="1187999" y="2140876"/>
            <a:ext cx="7747000" cy="2293559"/>
          </a:xfrm>
        </p:spPr>
        <p:txBody>
          <a:bodyPr>
            <a:normAutofit/>
          </a:bodyPr>
          <a:lstStyle>
            <a:lvl1pPr marL="0" indent="0">
              <a:lnSpc>
                <a:spcPct val="90000"/>
              </a:lnSpc>
              <a:spcBef>
                <a:spcPts val="4200"/>
              </a:spcBef>
              <a:buNone/>
              <a:defRPr sz="40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vl2pPr marL="457206" indent="0">
              <a:buNone/>
              <a:defRPr sz="1401"/>
            </a:lvl2pPr>
            <a:lvl3pPr marL="914410" indent="0">
              <a:buNone/>
              <a:defRPr sz="1201"/>
            </a:lvl3pPr>
            <a:lvl4pPr marL="1371616" indent="0">
              <a:buNone/>
              <a:defRPr sz="1001"/>
            </a:lvl4pPr>
            <a:lvl5pPr marL="1828821" indent="0">
              <a:buNone/>
              <a:defRPr sz="1001"/>
            </a:lvl5pPr>
            <a:lvl6pPr marL="2286027" indent="0">
              <a:buNone/>
              <a:defRPr sz="1001"/>
            </a:lvl6pPr>
            <a:lvl7pPr marL="2743233" indent="0">
              <a:buNone/>
              <a:defRPr sz="1001"/>
            </a:lvl7pPr>
            <a:lvl8pPr marL="3200437" indent="0">
              <a:buNone/>
              <a:defRPr sz="1001"/>
            </a:lvl8pPr>
            <a:lvl9pPr marL="3657643" indent="0">
              <a:buNone/>
              <a:defRPr sz="1001"/>
            </a:lvl9pPr>
          </a:lstStyle>
          <a:p>
            <a:pPr lvl="0"/>
            <a:r>
              <a:rPr lang="fr-FR" noProof="0" dirty="0"/>
              <a:t>Cliquez pour modifier les styles du texte du masque</a:t>
            </a:r>
          </a:p>
        </p:txBody>
      </p:sp>
      <p:sp>
        <p:nvSpPr>
          <p:cNvPr id="3" name="Footer Placeholder 4">
            <a:extLst>
              <a:ext uri="{FF2B5EF4-FFF2-40B4-BE49-F238E27FC236}">
                <a16:creationId xmlns:a16="http://schemas.microsoft.com/office/drawing/2014/main" id="{A3C94CAA-EB21-100A-9401-4A11B290201E}"/>
              </a:ext>
            </a:extLst>
          </p:cNvPr>
          <p:cNvSpPr txBox="1">
            <a:spLocks/>
          </p:cNvSpPr>
          <p:nvPr userDrawn="1"/>
        </p:nvSpPr>
        <p:spPr>
          <a:xfrm>
            <a:off x="288000" y="6291854"/>
            <a:ext cx="1104900" cy="365125"/>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b="0" i="0" noProof="0" smtClean="0">
                <a:solidFill>
                  <a:schemeClr val="bg1"/>
                </a:solidFill>
                <a:latin typeface="Noto Sans" panose="020B0502040504020204" pitchFamily="34" charset="0"/>
                <a:ea typeface="Noto Sans" panose="020B0502040504020204" pitchFamily="34" charset="0"/>
                <a:cs typeface="Noto Sans" panose="020B0502040504020204" pitchFamily="34" charset="0"/>
              </a:rPr>
              <a:pPr/>
              <a:t>‹#›</a:t>
            </a:fld>
            <a:endParaRPr lang="en-US" b="0" i="0" noProof="0"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10" name="Image 9">
            <a:extLst>
              <a:ext uri="{FF2B5EF4-FFF2-40B4-BE49-F238E27FC236}">
                <a16:creationId xmlns:a16="http://schemas.microsoft.com/office/drawing/2014/main" id="{0430BEC2-8CCD-BD19-69AF-E4A4A56771FE}"/>
              </a:ext>
            </a:extLst>
          </p:cNvPr>
          <p:cNvPicPr>
            <a:picLocks noChangeAspect="1"/>
          </p:cNvPicPr>
          <p:nvPr userDrawn="1"/>
        </p:nvPicPr>
        <p:blipFill>
          <a:blip r:embed="rId2"/>
          <a:stretch>
            <a:fillRect/>
          </a:stretch>
        </p:blipFill>
        <p:spPr>
          <a:xfrm>
            <a:off x="11003797" y="6439185"/>
            <a:ext cx="916550" cy="189302"/>
          </a:xfrm>
          <a:prstGeom prst="rect">
            <a:avLst/>
          </a:prstGeom>
        </p:spPr>
      </p:pic>
      <p:pic>
        <p:nvPicPr>
          <p:cNvPr id="14" name="Image 13">
            <a:extLst>
              <a:ext uri="{FF2B5EF4-FFF2-40B4-BE49-F238E27FC236}">
                <a16:creationId xmlns:a16="http://schemas.microsoft.com/office/drawing/2014/main" id="{B0ACE5AE-F225-B980-2618-665E89B7FB2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112571" y="229513"/>
            <a:ext cx="2079429" cy="617652"/>
          </a:xfrm>
          <a:prstGeom prst="rect">
            <a:avLst/>
          </a:prstGeom>
        </p:spPr>
      </p:pic>
    </p:spTree>
    <p:extLst>
      <p:ext uri="{BB962C8B-B14F-4D97-AF65-F5344CB8AC3E}">
        <p14:creationId xmlns:p14="http://schemas.microsoft.com/office/powerpoint/2010/main" val="1578529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66EE23-04DC-1142-BEA3-7D9CEBBA445B}"/>
              </a:ext>
            </a:extLst>
          </p:cNvPr>
          <p:cNvSpPr/>
          <p:nvPr userDrawn="1"/>
        </p:nvSpPr>
        <p:spPr>
          <a:xfrm>
            <a:off x="-1" y="2"/>
            <a:ext cx="12192001" cy="6858000"/>
          </a:xfrm>
          <a:prstGeom prst="rect">
            <a:avLst/>
          </a:prstGeom>
          <a:solidFill>
            <a:srgbClr val="0065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F758B">
                  <a:lumMod val="75000"/>
                </a:srgbClr>
              </a:solidFill>
              <a:effectLst/>
              <a:uLnTx/>
              <a:uFillTx/>
              <a:latin typeface="Noto Sans" panose="020B0502040504020204" pitchFamily="34" charset="0"/>
              <a:ea typeface="+mn-ea"/>
              <a:cs typeface="+mn-cs"/>
            </a:endParaRPr>
          </a:p>
        </p:txBody>
      </p:sp>
      <p:sp>
        <p:nvSpPr>
          <p:cNvPr id="4" name="Text Placeholder 3">
            <a:extLst>
              <a:ext uri="{FF2B5EF4-FFF2-40B4-BE49-F238E27FC236}">
                <a16:creationId xmlns:a16="http://schemas.microsoft.com/office/drawing/2014/main" id="{733D7263-C761-0142-A968-6E49FEABE6FF}"/>
              </a:ext>
            </a:extLst>
          </p:cNvPr>
          <p:cNvSpPr>
            <a:spLocks noGrp="1"/>
          </p:cNvSpPr>
          <p:nvPr>
            <p:ph type="body" sz="half" idx="2"/>
          </p:nvPr>
        </p:nvSpPr>
        <p:spPr>
          <a:xfrm>
            <a:off x="1187999" y="2140876"/>
            <a:ext cx="7747000" cy="2293559"/>
          </a:xfrm>
        </p:spPr>
        <p:txBody>
          <a:bodyPr>
            <a:normAutofit/>
          </a:bodyPr>
          <a:lstStyle>
            <a:lvl1pPr marL="0" indent="0">
              <a:lnSpc>
                <a:spcPct val="90000"/>
              </a:lnSpc>
              <a:spcBef>
                <a:spcPts val="4200"/>
              </a:spcBef>
              <a:buNone/>
              <a:defRPr sz="40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vl2pPr marL="457206" indent="0">
              <a:buNone/>
              <a:defRPr sz="1401"/>
            </a:lvl2pPr>
            <a:lvl3pPr marL="914410" indent="0">
              <a:buNone/>
              <a:defRPr sz="1201"/>
            </a:lvl3pPr>
            <a:lvl4pPr marL="1371616" indent="0">
              <a:buNone/>
              <a:defRPr sz="1001"/>
            </a:lvl4pPr>
            <a:lvl5pPr marL="1828821" indent="0">
              <a:buNone/>
              <a:defRPr sz="1001"/>
            </a:lvl5pPr>
            <a:lvl6pPr marL="2286027" indent="0">
              <a:buNone/>
              <a:defRPr sz="1001"/>
            </a:lvl6pPr>
            <a:lvl7pPr marL="2743233" indent="0">
              <a:buNone/>
              <a:defRPr sz="1001"/>
            </a:lvl7pPr>
            <a:lvl8pPr marL="3200437" indent="0">
              <a:buNone/>
              <a:defRPr sz="1001"/>
            </a:lvl8pPr>
            <a:lvl9pPr marL="3657643" indent="0">
              <a:buNone/>
              <a:defRPr sz="1001"/>
            </a:lvl9pPr>
          </a:lstStyle>
          <a:p>
            <a:pPr lvl="0"/>
            <a:r>
              <a:rPr lang="fr-FR" noProof="0" dirty="0"/>
              <a:t>Cliquez pour modifier les styles du texte du masque</a:t>
            </a:r>
          </a:p>
        </p:txBody>
      </p:sp>
      <p:pic>
        <p:nvPicPr>
          <p:cNvPr id="2" name="Image 1">
            <a:extLst>
              <a:ext uri="{FF2B5EF4-FFF2-40B4-BE49-F238E27FC236}">
                <a16:creationId xmlns:a16="http://schemas.microsoft.com/office/drawing/2014/main" id="{DC0E24A3-1B60-16FE-3A0F-7B1FF51FDBD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12571" y="229513"/>
            <a:ext cx="2079429" cy="617652"/>
          </a:xfrm>
          <a:prstGeom prst="rect">
            <a:avLst/>
          </a:prstGeom>
        </p:spPr>
      </p:pic>
      <p:pic>
        <p:nvPicPr>
          <p:cNvPr id="3" name="Image 2">
            <a:extLst>
              <a:ext uri="{FF2B5EF4-FFF2-40B4-BE49-F238E27FC236}">
                <a16:creationId xmlns:a16="http://schemas.microsoft.com/office/drawing/2014/main" id="{71C5593B-4630-E3A8-AC6B-CBED4B724927}"/>
              </a:ext>
            </a:extLst>
          </p:cNvPr>
          <p:cNvPicPr>
            <a:picLocks noChangeAspect="1"/>
          </p:cNvPicPr>
          <p:nvPr userDrawn="1"/>
        </p:nvPicPr>
        <p:blipFill>
          <a:blip r:embed="rId3"/>
          <a:stretch>
            <a:fillRect/>
          </a:stretch>
        </p:blipFill>
        <p:spPr>
          <a:xfrm>
            <a:off x="11003797" y="6439185"/>
            <a:ext cx="916550" cy="189302"/>
          </a:xfrm>
          <a:prstGeom prst="rect">
            <a:avLst/>
          </a:prstGeom>
        </p:spPr>
      </p:pic>
      <p:sp>
        <p:nvSpPr>
          <p:cNvPr id="7" name="Footer Placeholder 4">
            <a:extLst>
              <a:ext uri="{FF2B5EF4-FFF2-40B4-BE49-F238E27FC236}">
                <a16:creationId xmlns:a16="http://schemas.microsoft.com/office/drawing/2014/main" id="{CF566B4A-F741-89E5-D48E-B8DBF60ADA37}"/>
              </a:ext>
            </a:extLst>
          </p:cNvPr>
          <p:cNvSpPr txBox="1">
            <a:spLocks/>
          </p:cNvSpPr>
          <p:nvPr userDrawn="1"/>
        </p:nvSpPr>
        <p:spPr>
          <a:xfrm>
            <a:off x="288000" y="6291854"/>
            <a:ext cx="1104900" cy="365125"/>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b="0" i="0" noProof="0" smtClean="0">
                <a:solidFill>
                  <a:schemeClr val="bg1"/>
                </a:solidFill>
                <a:latin typeface="Noto Sans" panose="020B0502040504020204" pitchFamily="34" charset="0"/>
                <a:ea typeface="Noto Sans" panose="020B0502040504020204" pitchFamily="34" charset="0"/>
                <a:cs typeface="Noto Sans" panose="020B0502040504020204" pitchFamily="34" charset="0"/>
              </a:rPr>
              <a:pPr/>
              <a:t>‹#›</a:t>
            </a:fld>
            <a:endParaRPr lang="en-US" b="0" i="0" noProof="0"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911826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E6A0B7-514D-CE49-96CD-9BA0FE242183}"/>
              </a:ext>
            </a:extLst>
          </p:cNvPr>
          <p:cNvSpPr/>
          <p:nvPr userDrawn="1"/>
        </p:nvSpPr>
        <p:spPr>
          <a:xfrm>
            <a:off x="-1" y="0"/>
            <a:ext cx="12192001" cy="6858000"/>
          </a:xfrm>
          <a:prstGeom prst="rect">
            <a:avLst/>
          </a:prstGeom>
          <a:solidFill>
            <a:srgbClr val="CA00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F6C"/>
              </a:solidFill>
              <a:effectLst/>
              <a:uLnTx/>
              <a:uFillTx/>
              <a:latin typeface="Noto Sans" panose="020B0502040504020204" pitchFamily="34" charset="0"/>
              <a:ea typeface="+mn-ea"/>
              <a:cs typeface="+mn-cs"/>
            </a:endParaRPr>
          </a:p>
        </p:txBody>
      </p:sp>
      <p:sp>
        <p:nvSpPr>
          <p:cNvPr id="4" name="Text Placeholder 3">
            <a:extLst>
              <a:ext uri="{FF2B5EF4-FFF2-40B4-BE49-F238E27FC236}">
                <a16:creationId xmlns:a16="http://schemas.microsoft.com/office/drawing/2014/main" id="{733D7263-C761-0142-A968-6E49FEABE6FF}"/>
              </a:ext>
            </a:extLst>
          </p:cNvPr>
          <p:cNvSpPr>
            <a:spLocks noGrp="1"/>
          </p:cNvSpPr>
          <p:nvPr>
            <p:ph type="body" sz="half" idx="2"/>
          </p:nvPr>
        </p:nvSpPr>
        <p:spPr>
          <a:xfrm>
            <a:off x="1187999" y="2140876"/>
            <a:ext cx="7747000" cy="2358296"/>
          </a:xfrm>
        </p:spPr>
        <p:txBody>
          <a:bodyPr>
            <a:normAutofit/>
          </a:bodyPr>
          <a:lstStyle>
            <a:lvl1pPr marL="0" indent="0">
              <a:lnSpc>
                <a:spcPct val="90000"/>
              </a:lnSpc>
              <a:spcBef>
                <a:spcPts val="4200"/>
              </a:spcBef>
              <a:buNone/>
              <a:defRPr sz="40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vl2pPr marL="457206" indent="0">
              <a:buNone/>
              <a:defRPr sz="1401"/>
            </a:lvl2pPr>
            <a:lvl3pPr marL="914410" indent="0">
              <a:buNone/>
              <a:defRPr sz="1201"/>
            </a:lvl3pPr>
            <a:lvl4pPr marL="1371616" indent="0">
              <a:buNone/>
              <a:defRPr sz="1001"/>
            </a:lvl4pPr>
            <a:lvl5pPr marL="1828821" indent="0">
              <a:buNone/>
              <a:defRPr sz="1001"/>
            </a:lvl5pPr>
            <a:lvl6pPr marL="2286027" indent="0">
              <a:buNone/>
              <a:defRPr sz="1001"/>
            </a:lvl6pPr>
            <a:lvl7pPr marL="2743233" indent="0">
              <a:buNone/>
              <a:defRPr sz="1001"/>
            </a:lvl7pPr>
            <a:lvl8pPr marL="3200437" indent="0">
              <a:buNone/>
              <a:defRPr sz="1001"/>
            </a:lvl8pPr>
            <a:lvl9pPr marL="3657643" indent="0">
              <a:buNone/>
              <a:defRPr sz="1001"/>
            </a:lvl9pPr>
          </a:lstStyle>
          <a:p>
            <a:pPr lvl="0"/>
            <a:r>
              <a:rPr lang="fr-FR" noProof="0" dirty="0"/>
              <a:t>Cliquez pour modifier les styles du texte du masque</a:t>
            </a:r>
          </a:p>
        </p:txBody>
      </p:sp>
      <p:pic>
        <p:nvPicPr>
          <p:cNvPr id="2" name="Image 1">
            <a:extLst>
              <a:ext uri="{FF2B5EF4-FFF2-40B4-BE49-F238E27FC236}">
                <a16:creationId xmlns:a16="http://schemas.microsoft.com/office/drawing/2014/main" id="{09222A5B-A13C-2E62-D317-D7C1F500D66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12571" y="229513"/>
            <a:ext cx="2079429" cy="617652"/>
          </a:xfrm>
          <a:prstGeom prst="rect">
            <a:avLst/>
          </a:prstGeom>
        </p:spPr>
      </p:pic>
      <p:pic>
        <p:nvPicPr>
          <p:cNvPr id="3" name="Image 2">
            <a:extLst>
              <a:ext uri="{FF2B5EF4-FFF2-40B4-BE49-F238E27FC236}">
                <a16:creationId xmlns:a16="http://schemas.microsoft.com/office/drawing/2014/main" id="{FDBBDDAF-9354-0CBE-1929-6D082B38302A}"/>
              </a:ext>
            </a:extLst>
          </p:cNvPr>
          <p:cNvPicPr>
            <a:picLocks noChangeAspect="1"/>
          </p:cNvPicPr>
          <p:nvPr userDrawn="1"/>
        </p:nvPicPr>
        <p:blipFill>
          <a:blip r:embed="rId3"/>
          <a:stretch>
            <a:fillRect/>
          </a:stretch>
        </p:blipFill>
        <p:spPr>
          <a:xfrm>
            <a:off x="11003797" y="6439185"/>
            <a:ext cx="916550" cy="189302"/>
          </a:xfrm>
          <a:prstGeom prst="rect">
            <a:avLst/>
          </a:prstGeom>
        </p:spPr>
      </p:pic>
      <p:sp>
        <p:nvSpPr>
          <p:cNvPr id="5" name="Footer Placeholder 4">
            <a:extLst>
              <a:ext uri="{FF2B5EF4-FFF2-40B4-BE49-F238E27FC236}">
                <a16:creationId xmlns:a16="http://schemas.microsoft.com/office/drawing/2014/main" id="{EDA5E21C-EDCC-3B18-241F-28C3C23AD211}"/>
              </a:ext>
            </a:extLst>
          </p:cNvPr>
          <p:cNvSpPr txBox="1">
            <a:spLocks/>
          </p:cNvSpPr>
          <p:nvPr userDrawn="1"/>
        </p:nvSpPr>
        <p:spPr>
          <a:xfrm>
            <a:off x="288000" y="6291854"/>
            <a:ext cx="1104900" cy="365125"/>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b="0" i="0" noProof="0" smtClean="0">
                <a:solidFill>
                  <a:schemeClr val="bg1"/>
                </a:solidFill>
                <a:latin typeface="Noto Sans" panose="020B0502040504020204" pitchFamily="34" charset="0"/>
                <a:ea typeface="Noto Sans" panose="020B0502040504020204" pitchFamily="34" charset="0"/>
                <a:cs typeface="Noto Sans" panose="020B0502040504020204" pitchFamily="34" charset="0"/>
              </a:rPr>
              <a:pPr/>
              <a:t>‹#›</a:t>
            </a:fld>
            <a:endParaRPr lang="en-US" b="0" i="0" noProof="0"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48094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6" name="Picture 16">
            <a:extLst>
              <a:ext uri="{FF2B5EF4-FFF2-40B4-BE49-F238E27FC236}">
                <a16:creationId xmlns:a16="http://schemas.microsoft.com/office/drawing/2014/main" id="{4EC14189-0ECD-0E44-B9DD-9D7606AD2F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00159" y="-1"/>
            <a:ext cx="7191841" cy="6858001"/>
          </a:xfrm>
          <a:prstGeom prst="rect">
            <a:avLst/>
          </a:prstGeom>
        </p:spPr>
      </p:pic>
      <p:pic>
        <p:nvPicPr>
          <p:cNvPr id="7" name="Image 6">
            <a:extLst>
              <a:ext uri="{FF2B5EF4-FFF2-40B4-BE49-F238E27FC236}">
                <a16:creationId xmlns:a16="http://schemas.microsoft.com/office/drawing/2014/main" id="{3D5A8FDF-7588-D841-A13E-3E9FCFB71DC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9869586" cy="6858000"/>
          </a:xfrm>
          <a:prstGeom prst="rect">
            <a:avLst/>
          </a:prstGeom>
        </p:spPr>
      </p:pic>
      <p:sp>
        <p:nvSpPr>
          <p:cNvPr id="2" name="Title 1">
            <a:extLst>
              <a:ext uri="{FF2B5EF4-FFF2-40B4-BE49-F238E27FC236}">
                <a16:creationId xmlns:a16="http://schemas.microsoft.com/office/drawing/2014/main" id="{7C8854CC-6889-B74F-B00C-BD50D88A290A}"/>
              </a:ext>
            </a:extLst>
          </p:cNvPr>
          <p:cNvSpPr>
            <a:spLocks noGrp="1"/>
          </p:cNvSpPr>
          <p:nvPr>
            <p:ph type="title" hasCustomPrompt="1"/>
          </p:nvPr>
        </p:nvSpPr>
        <p:spPr>
          <a:xfrm>
            <a:off x="1188001" y="2140876"/>
            <a:ext cx="7599538" cy="2738196"/>
          </a:xfrm>
        </p:spPr>
        <p:txBody>
          <a:bodyPr lIns="90000" anchor="t" anchorCtr="0">
            <a:normAutofit/>
          </a:bodyPr>
          <a:lstStyle>
            <a:lvl1pPr>
              <a:defRPr sz="3600" b="0" i="0">
                <a:solidFill>
                  <a:srgbClr val="0065DF"/>
                </a:solidFill>
                <a:latin typeface="Noto Sans Med" panose="020B0502040504020204" pitchFamily="34" charset="0"/>
                <a:ea typeface="Noto Sans Med" panose="020B0502040504020204" pitchFamily="34" charset="0"/>
                <a:cs typeface="Noto Sans Med" panose="020B0502040504020204" pitchFamily="34" charset="0"/>
              </a:defRPr>
            </a:lvl1pPr>
          </a:lstStyle>
          <a:p>
            <a:r>
              <a:rPr lang="en-US" noProof="0" dirty="0"/>
              <a:t>You can place a quote or a message here.</a:t>
            </a:r>
          </a:p>
        </p:txBody>
      </p:sp>
      <p:sp>
        <p:nvSpPr>
          <p:cNvPr id="8" name="fc" descr="WIPO FOR OFFICIAL USE ONLY">
            <a:extLst>
              <a:ext uri="{FF2B5EF4-FFF2-40B4-BE49-F238E27FC236}">
                <a16:creationId xmlns:a16="http://schemas.microsoft.com/office/drawing/2014/main" id="{295FD93C-ED09-45B6-B94D-37D189C83998}"/>
              </a:ext>
            </a:extLst>
          </p:cNvPr>
          <p:cNvSpPr txBox="1"/>
          <p:nvPr userDrawn="1"/>
        </p:nvSpPr>
        <p:spPr>
          <a:xfrm>
            <a:off x="0" y="6609908"/>
            <a:ext cx="12192000" cy="223138"/>
          </a:xfrm>
          <a:prstGeom prst="rect">
            <a:avLst/>
          </a:prstGeom>
          <a:noFill/>
        </p:spPr>
        <p:txBody>
          <a:bodyPr vert="horz" rtlCol="0">
            <a:spAutoFit/>
          </a:bodyPr>
          <a:lstStyle/>
          <a:p>
            <a:pPr algn="ctr"/>
            <a:r>
              <a:rPr lang="en-US" sz="850" b="0" i="0" u="none" baseline="0" dirty="0">
                <a:solidFill>
                  <a:srgbClr val="000000"/>
                </a:solidFill>
                <a:latin typeface="Microsoft Sans Serif" panose="020B0604020202020204" pitchFamily="34" charset="0"/>
              </a:rPr>
              <a:t>WIPO FOR OFFICIAL USE ONLY</a:t>
            </a:r>
          </a:p>
        </p:txBody>
      </p:sp>
      <p:pic>
        <p:nvPicPr>
          <p:cNvPr id="3" name="Image 2">
            <a:extLst>
              <a:ext uri="{FF2B5EF4-FFF2-40B4-BE49-F238E27FC236}">
                <a16:creationId xmlns:a16="http://schemas.microsoft.com/office/drawing/2014/main" id="{45DCEB9A-A8A0-9A69-ADD2-DD05A8113308}"/>
              </a:ext>
            </a:extLst>
          </p:cNvPr>
          <p:cNvPicPr>
            <a:picLocks noChangeAspect="1"/>
          </p:cNvPicPr>
          <p:nvPr userDrawn="1"/>
        </p:nvPicPr>
        <p:blipFill>
          <a:blip r:embed="rId4"/>
          <a:stretch>
            <a:fillRect/>
          </a:stretch>
        </p:blipFill>
        <p:spPr>
          <a:xfrm>
            <a:off x="11003797" y="6439185"/>
            <a:ext cx="916550" cy="189302"/>
          </a:xfrm>
          <a:prstGeom prst="rect">
            <a:avLst/>
          </a:prstGeom>
        </p:spPr>
      </p:pic>
      <p:sp>
        <p:nvSpPr>
          <p:cNvPr id="5" name="Footer Placeholder 4">
            <a:extLst>
              <a:ext uri="{FF2B5EF4-FFF2-40B4-BE49-F238E27FC236}">
                <a16:creationId xmlns:a16="http://schemas.microsoft.com/office/drawing/2014/main" id="{BC634A76-E7EA-13C0-024C-AA7EC8AAF68E}"/>
              </a:ext>
            </a:extLst>
          </p:cNvPr>
          <p:cNvSpPr txBox="1">
            <a:spLocks/>
          </p:cNvSpPr>
          <p:nvPr userDrawn="1"/>
        </p:nvSpPr>
        <p:spPr>
          <a:xfrm>
            <a:off x="288000" y="6291854"/>
            <a:ext cx="1104900" cy="365125"/>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b="0" i="0" noProof="0" smtClean="0">
                <a:latin typeface="Noto Sans" panose="020B0502040504020204" pitchFamily="34" charset="0"/>
                <a:ea typeface="Noto Sans" panose="020B0502040504020204" pitchFamily="34" charset="0"/>
                <a:cs typeface="Noto Sans" panose="020B0502040504020204" pitchFamily="34" charset="0"/>
              </a:rPr>
              <a:pPr/>
              <a:t>‹#›</a:t>
            </a:fld>
            <a:endParaRPr lang="en-US" b="0" i="0" noProof="0" dirty="0">
              <a:latin typeface="Noto Sans" panose="020B0502040504020204" pitchFamily="34" charset="0"/>
              <a:ea typeface="Noto Sans" panose="020B0502040504020204" pitchFamily="34" charset="0"/>
              <a:cs typeface="Noto Sans" panose="020B0502040504020204" pitchFamily="34" charset="0"/>
            </a:endParaRPr>
          </a:p>
        </p:txBody>
      </p:sp>
      <p:pic>
        <p:nvPicPr>
          <p:cNvPr id="4" name="Image 3">
            <a:extLst>
              <a:ext uri="{FF2B5EF4-FFF2-40B4-BE49-F238E27FC236}">
                <a16:creationId xmlns:a16="http://schemas.microsoft.com/office/drawing/2014/main" id="{00C440D7-5041-2454-E49C-F7539DD9E83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188111" y="-734629"/>
            <a:ext cx="1877821" cy="2298032"/>
          </a:xfrm>
          <a:prstGeom prst="rect">
            <a:avLst/>
          </a:prstGeom>
        </p:spPr>
      </p:pic>
    </p:spTree>
    <p:extLst>
      <p:ext uri="{BB962C8B-B14F-4D97-AF65-F5344CB8AC3E}">
        <p14:creationId xmlns:p14="http://schemas.microsoft.com/office/powerpoint/2010/main" val="2891158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fc" descr="WIPO FOR OFFICIAL USE ONLY">
            <a:extLst>
              <a:ext uri="{FF2B5EF4-FFF2-40B4-BE49-F238E27FC236}">
                <a16:creationId xmlns:a16="http://schemas.microsoft.com/office/drawing/2014/main" id="{641F39EF-F017-47BD-AB40-076807B275C1}"/>
              </a:ext>
            </a:extLst>
          </p:cNvPr>
          <p:cNvSpPr txBox="1"/>
          <p:nvPr userDrawn="1"/>
        </p:nvSpPr>
        <p:spPr>
          <a:xfrm>
            <a:off x="0" y="6609908"/>
            <a:ext cx="12192000" cy="223138"/>
          </a:xfrm>
          <a:prstGeom prst="rect">
            <a:avLst/>
          </a:prstGeom>
          <a:noFill/>
        </p:spPr>
        <p:txBody>
          <a:bodyPr vert="horz" rtlCol="0">
            <a:spAutoFit/>
          </a:bodyPr>
          <a:lstStyle/>
          <a:p>
            <a:pPr algn="ctr"/>
            <a:r>
              <a:rPr lang="en-US" sz="850" b="0" i="0" u="none" baseline="0" dirty="0">
                <a:solidFill>
                  <a:srgbClr val="000000"/>
                </a:solidFill>
                <a:latin typeface="Microsoft Sans Serif" panose="020B0604020202020204" pitchFamily="34" charset="0"/>
              </a:rPr>
              <a:t>WIPO FOR OFFICIAL USE ONLY</a:t>
            </a:r>
          </a:p>
        </p:txBody>
      </p:sp>
      <p:sp>
        <p:nvSpPr>
          <p:cNvPr id="2" name="Title 1">
            <a:extLst>
              <a:ext uri="{FF2B5EF4-FFF2-40B4-BE49-F238E27FC236}">
                <a16:creationId xmlns:a16="http://schemas.microsoft.com/office/drawing/2014/main" id="{102333B7-0711-4C7F-9DF9-88F63FD02351}"/>
              </a:ext>
            </a:extLst>
          </p:cNvPr>
          <p:cNvSpPr>
            <a:spLocks noGrp="1"/>
          </p:cNvSpPr>
          <p:nvPr>
            <p:ph type="title"/>
          </p:nvPr>
        </p:nvSpPr>
        <p:spPr>
          <a:xfrm>
            <a:off x="288000" y="288000"/>
            <a:ext cx="11444400" cy="1357200"/>
          </a:xfrm>
        </p:spPr>
        <p:txBody>
          <a:bodyPr anchor="t" anchorCtr="0">
            <a:normAutofit/>
          </a:bodyPr>
          <a:lstStyle>
            <a:lvl1pPr>
              <a:defRPr sz="3600" b="0" i="0">
                <a:solidFill>
                  <a:srgbClr val="0065DF"/>
                </a:solidFill>
                <a:latin typeface="Noto Sans Med" panose="020B0502040504020204" pitchFamily="34" charset="0"/>
                <a:ea typeface="Noto Sans Med" panose="020B0502040504020204" pitchFamily="34" charset="0"/>
                <a:cs typeface="Noto Sans Med" panose="020B0502040504020204" pitchFamily="34" charset="0"/>
              </a:defRPr>
            </a:lvl1pPr>
          </a:lstStyle>
          <a:p>
            <a:r>
              <a:rPr lang="fr-FR" dirty="0"/>
              <a:t>Modifiez le style du titre</a:t>
            </a:r>
            <a:endParaRPr lang="en-US" dirty="0"/>
          </a:p>
        </p:txBody>
      </p:sp>
      <p:sp>
        <p:nvSpPr>
          <p:cNvPr id="4" name="Footer Placeholder 4">
            <a:extLst>
              <a:ext uri="{FF2B5EF4-FFF2-40B4-BE49-F238E27FC236}">
                <a16:creationId xmlns:a16="http://schemas.microsoft.com/office/drawing/2014/main" id="{9DE6002B-1B7A-B809-FEDA-6DD68E723A7D}"/>
              </a:ext>
            </a:extLst>
          </p:cNvPr>
          <p:cNvSpPr txBox="1">
            <a:spLocks/>
          </p:cNvSpPr>
          <p:nvPr userDrawn="1"/>
        </p:nvSpPr>
        <p:spPr>
          <a:xfrm>
            <a:off x="288000" y="6291854"/>
            <a:ext cx="1104900" cy="365125"/>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b="0" i="0" noProof="0" smtClean="0">
                <a:latin typeface="Noto Sans" panose="020B0502040504020204" pitchFamily="34" charset="0"/>
                <a:ea typeface="Noto Sans" panose="020B0502040504020204" pitchFamily="34" charset="0"/>
                <a:cs typeface="Noto Sans" panose="020B0502040504020204" pitchFamily="34" charset="0"/>
              </a:rPr>
              <a:pPr/>
              <a:t>‹#›</a:t>
            </a:fld>
            <a:endParaRPr lang="en-US" b="0" i="0" noProof="0" dirty="0">
              <a:latin typeface="Noto Sans" panose="020B0502040504020204" pitchFamily="34" charset="0"/>
              <a:ea typeface="Noto Sans" panose="020B0502040504020204" pitchFamily="34" charset="0"/>
              <a:cs typeface="Noto Sans" panose="020B0502040504020204" pitchFamily="34" charset="0"/>
            </a:endParaRPr>
          </a:p>
        </p:txBody>
      </p:sp>
      <p:pic>
        <p:nvPicPr>
          <p:cNvPr id="3" name="Image 2">
            <a:extLst>
              <a:ext uri="{FF2B5EF4-FFF2-40B4-BE49-F238E27FC236}">
                <a16:creationId xmlns:a16="http://schemas.microsoft.com/office/drawing/2014/main" id="{884AA8F3-2BDC-6169-5EF9-C851ADAF724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88111" y="-734629"/>
            <a:ext cx="1877821" cy="2298032"/>
          </a:xfrm>
          <a:prstGeom prst="rect">
            <a:avLst/>
          </a:prstGeom>
        </p:spPr>
      </p:pic>
    </p:spTree>
    <p:extLst>
      <p:ext uri="{BB962C8B-B14F-4D97-AF65-F5344CB8AC3E}">
        <p14:creationId xmlns:p14="http://schemas.microsoft.com/office/powerpoint/2010/main" val="3307600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333B7-0711-4C7F-9DF9-88F63FD02351}"/>
              </a:ext>
            </a:extLst>
          </p:cNvPr>
          <p:cNvSpPr>
            <a:spLocks noGrp="1"/>
          </p:cNvSpPr>
          <p:nvPr>
            <p:ph type="title"/>
          </p:nvPr>
        </p:nvSpPr>
        <p:spPr>
          <a:xfrm>
            <a:off x="288000" y="288000"/>
            <a:ext cx="11444400" cy="1357200"/>
          </a:xfrm>
        </p:spPr>
        <p:txBody>
          <a:bodyPr anchor="t" anchorCtr="0">
            <a:normAutofit/>
          </a:bodyPr>
          <a:lstStyle>
            <a:lvl1pPr>
              <a:defRPr sz="3600" b="0" i="0">
                <a:solidFill>
                  <a:srgbClr val="0065DF"/>
                </a:solidFill>
                <a:latin typeface="Noto Sans Med" panose="020B0502040504020204" pitchFamily="34" charset="0"/>
                <a:ea typeface="Noto Sans Med" panose="020B0502040504020204" pitchFamily="34" charset="0"/>
                <a:cs typeface="Noto Sans Med" panose="020B0502040504020204" pitchFamily="34" charset="0"/>
              </a:defRPr>
            </a:lvl1pPr>
          </a:lstStyle>
          <a:p>
            <a:r>
              <a:rPr lang="fr-FR" dirty="0"/>
              <a:t>Modifiez le style du titre</a:t>
            </a:r>
            <a:endParaRPr lang="en-US" dirty="0"/>
          </a:p>
        </p:txBody>
      </p:sp>
      <p:sp>
        <p:nvSpPr>
          <p:cNvPr id="4" name="Text Placeholder 3">
            <a:extLst>
              <a:ext uri="{FF2B5EF4-FFF2-40B4-BE49-F238E27FC236}">
                <a16:creationId xmlns:a16="http://schemas.microsoft.com/office/drawing/2014/main" id="{517F1D0A-D9BA-480B-BC24-130F5A25E481}"/>
              </a:ext>
            </a:extLst>
          </p:cNvPr>
          <p:cNvSpPr>
            <a:spLocks noGrp="1"/>
          </p:cNvSpPr>
          <p:nvPr>
            <p:ph type="body" sz="quarter" idx="10"/>
          </p:nvPr>
        </p:nvSpPr>
        <p:spPr>
          <a:xfrm>
            <a:off x="831600" y="4590000"/>
            <a:ext cx="10515600" cy="1501200"/>
          </a:xfrm>
        </p:spPr>
        <p:txBody>
          <a:bodyPr/>
          <a:lstStyle>
            <a:lvl1pPr marL="0" indent="0">
              <a:buNone/>
              <a:defRPr b="0" i="0">
                <a:solidFill>
                  <a:srgbClr val="898989"/>
                </a:solidFill>
                <a:latin typeface="Noto Sans" panose="020B0502040504020204" pitchFamily="34" charset="0"/>
                <a:ea typeface="Noto Sans" panose="020B0502040504020204" pitchFamily="34" charset="0"/>
                <a:cs typeface="Noto Sans" panose="020B0502040504020204" pitchFamily="34" charset="0"/>
              </a:defRPr>
            </a:lvl1pPr>
          </a:lstStyle>
          <a:p>
            <a:pPr lvl="0"/>
            <a:r>
              <a:rPr lang="fr-FR" dirty="0"/>
              <a:t>Cliquez pour modifier les styles du texte du masque</a:t>
            </a:r>
          </a:p>
        </p:txBody>
      </p:sp>
      <p:sp>
        <p:nvSpPr>
          <p:cNvPr id="5" name="Footer Placeholder 4">
            <a:extLst>
              <a:ext uri="{FF2B5EF4-FFF2-40B4-BE49-F238E27FC236}">
                <a16:creationId xmlns:a16="http://schemas.microsoft.com/office/drawing/2014/main" id="{F04B0074-4B31-29A1-453B-9DB7F255E301}"/>
              </a:ext>
            </a:extLst>
          </p:cNvPr>
          <p:cNvSpPr txBox="1">
            <a:spLocks/>
          </p:cNvSpPr>
          <p:nvPr userDrawn="1"/>
        </p:nvSpPr>
        <p:spPr>
          <a:xfrm>
            <a:off x="288000" y="6291854"/>
            <a:ext cx="1104900" cy="365125"/>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b="0" i="0" noProof="0" smtClean="0">
                <a:latin typeface="Noto Sans" panose="020B0502040504020204" pitchFamily="34" charset="0"/>
                <a:ea typeface="Noto Sans" panose="020B0502040504020204" pitchFamily="34" charset="0"/>
                <a:cs typeface="Noto Sans" panose="020B0502040504020204" pitchFamily="34" charset="0"/>
              </a:rPr>
              <a:pPr/>
              <a:t>‹#›</a:t>
            </a:fld>
            <a:endParaRPr lang="en-US" b="0" i="0" noProof="0" dirty="0">
              <a:latin typeface="Noto Sans" panose="020B0502040504020204" pitchFamily="34" charset="0"/>
              <a:ea typeface="Noto Sans" panose="020B0502040504020204" pitchFamily="34" charset="0"/>
              <a:cs typeface="Noto Sans" panose="020B0502040504020204" pitchFamily="34" charset="0"/>
            </a:endParaRPr>
          </a:p>
        </p:txBody>
      </p:sp>
      <p:pic>
        <p:nvPicPr>
          <p:cNvPr id="3" name="Image 2">
            <a:extLst>
              <a:ext uri="{FF2B5EF4-FFF2-40B4-BE49-F238E27FC236}">
                <a16:creationId xmlns:a16="http://schemas.microsoft.com/office/drawing/2014/main" id="{F5850E87-5533-92CA-03BA-EBA3D36DE97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88111" y="-734629"/>
            <a:ext cx="1877821" cy="2298032"/>
          </a:xfrm>
          <a:prstGeom prst="rect">
            <a:avLst/>
          </a:prstGeom>
        </p:spPr>
      </p:pic>
    </p:spTree>
    <p:extLst>
      <p:ext uri="{BB962C8B-B14F-4D97-AF65-F5344CB8AC3E}">
        <p14:creationId xmlns:p14="http://schemas.microsoft.com/office/powerpoint/2010/main" val="12484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4C7259F4-230F-83F0-6DDA-F9824DCBAF88}"/>
              </a:ext>
            </a:extLst>
          </p:cNvPr>
          <p:cNvSpPr txBox="1">
            <a:spLocks/>
          </p:cNvSpPr>
          <p:nvPr userDrawn="1"/>
        </p:nvSpPr>
        <p:spPr>
          <a:xfrm>
            <a:off x="288000" y="6291854"/>
            <a:ext cx="1104900" cy="365125"/>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b="0" i="0" noProof="0" smtClean="0">
                <a:latin typeface="Noto Sans" panose="020B0502040504020204" pitchFamily="34" charset="0"/>
                <a:ea typeface="Noto Sans" panose="020B0502040504020204" pitchFamily="34" charset="0"/>
                <a:cs typeface="Noto Sans" panose="020B0502040504020204" pitchFamily="34" charset="0"/>
              </a:rPr>
              <a:pPr/>
              <a:t>‹#›</a:t>
            </a:fld>
            <a:endParaRPr lang="en-US" b="0" i="0" noProof="0" dirty="0">
              <a:latin typeface="Noto Sans" panose="020B0502040504020204" pitchFamily="34" charset="0"/>
              <a:ea typeface="Noto Sans" panose="020B0502040504020204" pitchFamily="34" charset="0"/>
              <a:cs typeface="Noto Sans" panose="020B0502040504020204" pitchFamily="34" charset="0"/>
            </a:endParaRPr>
          </a:p>
        </p:txBody>
      </p:sp>
      <p:pic>
        <p:nvPicPr>
          <p:cNvPr id="2" name="Image 1">
            <a:extLst>
              <a:ext uri="{FF2B5EF4-FFF2-40B4-BE49-F238E27FC236}">
                <a16:creationId xmlns:a16="http://schemas.microsoft.com/office/drawing/2014/main" id="{876F6788-39B3-55CC-F218-242EA7DA066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88111" y="-734629"/>
            <a:ext cx="1877821" cy="2298032"/>
          </a:xfrm>
          <a:prstGeom prst="rect">
            <a:avLst/>
          </a:prstGeom>
        </p:spPr>
      </p:pic>
    </p:spTree>
    <p:extLst>
      <p:ext uri="{BB962C8B-B14F-4D97-AF65-F5344CB8AC3E}">
        <p14:creationId xmlns:p14="http://schemas.microsoft.com/office/powerpoint/2010/main" val="3564966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4848E217-7FFC-0216-A1FB-EB22FA93A507}"/>
              </a:ext>
            </a:extLst>
          </p:cNvPr>
          <p:cNvSpPr>
            <a:spLocks noGrp="1"/>
          </p:cNvSpPr>
          <p:nvPr>
            <p:ph type="subTitle" idx="1" hasCustomPrompt="1"/>
          </p:nvPr>
        </p:nvSpPr>
        <p:spPr>
          <a:xfrm>
            <a:off x="288000" y="4144726"/>
            <a:ext cx="5335200" cy="461457"/>
          </a:xfrm>
        </p:spPr>
        <p:txBody>
          <a:bodyPr lIns="0" tIns="0" rIns="0" bIns="0">
            <a:normAutofit/>
          </a:bodyPr>
          <a:lstStyle>
            <a:lvl1pPr marL="0" indent="0" algn="l">
              <a:spcBef>
                <a:spcPts val="0"/>
              </a:spcBef>
              <a:buNone/>
              <a:defRPr sz="2000" b="0" i="0">
                <a:solidFill>
                  <a:srgbClr val="0065DF"/>
                </a:solidFill>
                <a:latin typeface="Noto Sans" panose="020B0502040504020204" pitchFamily="34" charset="0"/>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p:txBody>
      </p:sp>
      <p:sp>
        <p:nvSpPr>
          <p:cNvPr id="7" name="Subtitle 2">
            <a:extLst>
              <a:ext uri="{FF2B5EF4-FFF2-40B4-BE49-F238E27FC236}">
                <a16:creationId xmlns:a16="http://schemas.microsoft.com/office/drawing/2014/main" id="{96061D5E-9C82-DEB6-5A4C-115BB1540835}"/>
              </a:ext>
            </a:extLst>
          </p:cNvPr>
          <p:cNvSpPr txBox="1">
            <a:spLocks/>
          </p:cNvSpPr>
          <p:nvPr userDrawn="1"/>
        </p:nvSpPr>
        <p:spPr>
          <a:xfrm>
            <a:off x="288000" y="4606183"/>
            <a:ext cx="5335200" cy="1677035"/>
          </a:xfrm>
          <a:prstGeom prst="rect">
            <a:avLst/>
          </a:prstGeom>
        </p:spPr>
        <p:txBody>
          <a:bodyPr vert="horz" lIns="0" tIns="0" rIns="0" bIns="0" rtlCol="0">
            <a:normAutofit/>
          </a:bodyPr>
          <a:lstStyle>
            <a:lvl1pPr marL="0" indent="0" algn="l" defTabSz="914400" rtl="0" eaLnBrk="1" latinLnBrk="0" hangingPunct="1">
              <a:lnSpc>
                <a:spcPct val="90000"/>
              </a:lnSpc>
              <a:spcBef>
                <a:spcPts val="0"/>
              </a:spcBef>
              <a:buFont typeface="Arial" panose="020B0604020202020204" pitchFamily="34" charset="0"/>
              <a:buNone/>
              <a:defRPr sz="2000" b="0" i="0" kern="1200">
                <a:solidFill>
                  <a:srgbClr val="0065DF"/>
                </a:solidFill>
                <a:latin typeface="Noto Sans" panose="020B0502040504020204" pitchFamily="34" charset="0"/>
                <a:ea typeface="Noto Sans" panose="020B0502040504020204" pitchFamily="34" charset="0"/>
                <a:cs typeface="Noto Sans" panose="020B050204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0" i="0" dirty="0">
                <a:solidFill>
                  <a:schemeClr val="tx1">
                    <a:lumMod val="50000"/>
                    <a:lumOff val="50000"/>
                  </a:schemeClr>
                </a:solidFill>
                <a:latin typeface="Noto Sans" panose="020B0502040504020204" pitchFamily="34" charset="0"/>
                <a:ea typeface="Noto Sans" panose="020B0502040504020204" pitchFamily="34" charset="0"/>
                <a:cs typeface="Noto Sans" panose="020B0502040504020204" pitchFamily="34" charset="0"/>
              </a:rPr>
              <a:t>Presenter title</a:t>
            </a:r>
          </a:p>
          <a:p>
            <a:endParaRPr lang="en-GB" b="0" i="0" dirty="0">
              <a:solidFill>
                <a:schemeClr val="tx1">
                  <a:lumMod val="50000"/>
                  <a:lumOff val="50000"/>
                </a:schemeClr>
              </a:solidFill>
              <a:latin typeface="Noto Sans" panose="020B0502040504020204" pitchFamily="34" charset="0"/>
              <a:ea typeface="Noto Sans" panose="020B0502040504020204" pitchFamily="34" charset="0"/>
              <a:cs typeface="Noto Sans" panose="020B0502040504020204" pitchFamily="34" charset="0"/>
            </a:endParaRPr>
          </a:p>
          <a:p>
            <a:r>
              <a:rPr lang="en-GB" b="0" i="0" dirty="0">
                <a:solidFill>
                  <a:schemeClr val="tx1">
                    <a:lumMod val="50000"/>
                    <a:lumOff val="50000"/>
                  </a:schemeClr>
                </a:solidFill>
                <a:latin typeface="Noto Sans" panose="020B0502040504020204" pitchFamily="34" charset="0"/>
                <a:ea typeface="Noto Sans" panose="020B0502040504020204" pitchFamily="34" charset="0"/>
                <a:cs typeface="Noto Sans" panose="020B0502040504020204" pitchFamily="34" charset="0"/>
              </a:rPr>
              <a:t>Division or Section</a:t>
            </a:r>
            <a:endParaRPr lang="en-US" b="0" i="0" dirty="0">
              <a:solidFill>
                <a:schemeClr val="tx1">
                  <a:lumMod val="50000"/>
                  <a:lumOff val="5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8" name="Title 1">
            <a:extLst>
              <a:ext uri="{FF2B5EF4-FFF2-40B4-BE49-F238E27FC236}">
                <a16:creationId xmlns:a16="http://schemas.microsoft.com/office/drawing/2014/main" id="{10802249-B0DD-A31F-C0DF-0F5AA93ADC4E}"/>
              </a:ext>
            </a:extLst>
          </p:cNvPr>
          <p:cNvSpPr txBox="1">
            <a:spLocks/>
          </p:cNvSpPr>
          <p:nvPr userDrawn="1"/>
        </p:nvSpPr>
        <p:spPr>
          <a:xfrm>
            <a:off x="288000" y="288000"/>
            <a:ext cx="9144000" cy="596889"/>
          </a:xfrm>
          <a:prstGeom prst="rect">
            <a:avLst/>
          </a:prstGeom>
        </p:spPr>
        <p:txBody>
          <a:bodyPr vert="horz" wrap="square" lIns="0" tIns="0" rIns="0" bIns="0" rtlCol="0" anchor="t" anchorCtr="0">
            <a:normAutofit/>
          </a:bodyPr>
          <a:lstStyle>
            <a:lvl1pPr algn="l" defTabSz="914400" rtl="0" eaLnBrk="1" latinLnBrk="0" hangingPunct="1">
              <a:lnSpc>
                <a:spcPct val="90000"/>
              </a:lnSpc>
              <a:spcBef>
                <a:spcPct val="0"/>
              </a:spcBef>
              <a:buNone/>
              <a:defRPr sz="3600" b="0" i="0" kern="1200" spc="-100" baseline="0">
                <a:solidFill>
                  <a:schemeClr val="tx1"/>
                </a:solidFill>
                <a:latin typeface="Noto Sans Med" panose="020B0502040504020204" pitchFamily="34" charset="0"/>
                <a:ea typeface="Noto Sans Med" panose="020B0502040504020204" pitchFamily="34" charset="0"/>
                <a:cs typeface="Noto Sans Med" panose="020B0502040504020204" pitchFamily="34" charset="0"/>
              </a:defRPr>
            </a:lvl1pPr>
          </a:lstStyle>
          <a:p>
            <a:r>
              <a:rPr lang="en-US" dirty="0"/>
              <a:t>Title slide type 1</a:t>
            </a:r>
            <a:endParaRPr lang="en-GB" dirty="0"/>
          </a:p>
        </p:txBody>
      </p:sp>
      <p:sp>
        <p:nvSpPr>
          <p:cNvPr id="9" name="Title 1">
            <a:extLst>
              <a:ext uri="{FF2B5EF4-FFF2-40B4-BE49-F238E27FC236}">
                <a16:creationId xmlns:a16="http://schemas.microsoft.com/office/drawing/2014/main" id="{2D747FC0-22E5-9505-98E3-FB7BD9C62765}"/>
              </a:ext>
            </a:extLst>
          </p:cNvPr>
          <p:cNvSpPr txBox="1">
            <a:spLocks/>
          </p:cNvSpPr>
          <p:nvPr userDrawn="1"/>
        </p:nvSpPr>
        <p:spPr>
          <a:xfrm>
            <a:off x="293181" y="863125"/>
            <a:ext cx="9144000" cy="1850150"/>
          </a:xfrm>
          <a:prstGeom prst="rect">
            <a:avLst/>
          </a:prstGeom>
        </p:spPr>
        <p:txBody>
          <a:bodyPr vert="horz" wrap="square" lIns="0" tIns="0" rIns="0" bIns="0" rtlCol="0" anchor="t" anchorCtr="0">
            <a:normAutofit/>
          </a:bodyPr>
          <a:lstStyle>
            <a:lvl1pPr algn="l" defTabSz="914400" rtl="0" eaLnBrk="1" latinLnBrk="0" hangingPunct="1">
              <a:lnSpc>
                <a:spcPct val="90000"/>
              </a:lnSpc>
              <a:spcBef>
                <a:spcPct val="0"/>
              </a:spcBef>
              <a:buNone/>
              <a:defRPr sz="3600" b="0" i="0" kern="1200" spc="-100" baseline="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1pPr>
          </a:lstStyle>
          <a:p>
            <a:r>
              <a:rPr lang="en-US" dirty="0">
                <a:solidFill>
                  <a:schemeClr val="tx1">
                    <a:lumMod val="50000"/>
                    <a:lumOff val="50000"/>
                  </a:schemeClr>
                </a:solidFill>
              </a:rPr>
              <a:t>Subtitle</a:t>
            </a:r>
            <a:endParaRPr lang="en-GB" dirty="0">
              <a:solidFill>
                <a:schemeClr val="tx1">
                  <a:lumMod val="50000"/>
                  <a:lumOff val="50000"/>
                </a:schemeClr>
              </a:solidFill>
            </a:endParaRPr>
          </a:p>
        </p:txBody>
      </p:sp>
      <p:pic>
        <p:nvPicPr>
          <p:cNvPr id="2" name="Image 1">
            <a:extLst>
              <a:ext uri="{FF2B5EF4-FFF2-40B4-BE49-F238E27FC236}">
                <a16:creationId xmlns:a16="http://schemas.microsoft.com/office/drawing/2014/main" id="{F14F7DAE-43DA-2EF0-D097-EE53526A15D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88111" y="-734629"/>
            <a:ext cx="1877821" cy="2298032"/>
          </a:xfrm>
          <a:prstGeom prst="rect">
            <a:avLst/>
          </a:prstGeom>
        </p:spPr>
      </p:pic>
    </p:spTree>
    <p:extLst>
      <p:ext uri="{BB962C8B-B14F-4D97-AF65-F5344CB8AC3E}">
        <p14:creationId xmlns:p14="http://schemas.microsoft.com/office/powerpoint/2010/main" val="1398201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854CC-6889-B74F-B00C-BD50D88A290A}"/>
              </a:ext>
            </a:extLst>
          </p:cNvPr>
          <p:cNvSpPr>
            <a:spLocks noGrp="1"/>
          </p:cNvSpPr>
          <p:nvPr>
            <p:ph type="title" hasCustomPrompt="1"/>
          </p:nvPr>
        </p:nvSpPr>
        <p:spPr>
          <a:xfrm>
            <a:off x="1188001" y="1518835"/>
            <a:ext cx="4907999" cy="2738196"/>
          </a:xfrm>
        </p:spPr>
        <p:txBody>
          <a:bodyPr lIns="90000" anchor="t" anchorCtr="0">
            <a:normAutofit/>
          </a:bodyPr>
          <a:lstStyle>
            <a:lvl1pPr>
              <a:defRPr sz="3600" b="0" i="0">
                <a:solidFill>
                  <a:srgbClr val="0065DF"/>
                </a:solidFill>
                <a:latin typeface="Noto Sans" panose="020B0502040504020204" pitchFamily="34" charset="0"/>
                <a:ea typeface="Noto Sans" panose="020B0502040504020204" pitchFamily="34" charset="0"/>
                <a:cs typeface="Noto Sans" panose="020B0502040504020204" pitchFamily="34" charset="0"/>
              </a:defRPr>
            </a:lvl1pPr>
          </a:lstStyle>
          <a:p>
            <a:r>
              <a:rPr lang="en-US" noProof="0" dirty="0"/>
              <a:t>Add your sign-off message and contact details here. Remember to add photo credits below.</a:t>
            </a:r>
          </a:p>
        </p:txBody>
      </p:sp>
      <p:sp>
        <p:nvSpPr>
          <p:cNvPr id="3" name="Content Placeholder 2">
            <a:extLst>
              <a:ext uri="{FF2B5EF4-FFF2-40B4-BE49-F238E27FC236}">
                <a16:creationId xmlns:a16="http://schemas.microsoft.com/office/drawing/2014/main" id="{08767724-25A0-9141-A970-A8AA96FEEDAA}"/>
              </a:ext>
            </a:extLst>
          </p:cNvPr>
          <p:cNvSpPr>
            <a:spLocks noGrp="1"/>
          </p:cNvSpPr>
          <p:nvPr>
            <p:ph idx="1" hasCustomPrompt="1"/>
          </p:nvPr>
        </p:nvSpPr>
        <p:spPr>
          <a:xfrm>
            <a:off x="2061501" y="5896137"/>
            <a:ext cx="4094480" cy="365126"/>
          </a:xfrm>
        </p:spPr>
        <p:txBody>
          <a:bodyPr anchor="b" anchorCtr="0">
            <a:normAutofit/>
          </a:bodyPr>
          <a:lstStyle>
            <a:lvl1pPr marL="0" indent="0">
              <a:lnSpc>
                <a:spcPct val="100000"/>
              </a:lnSpc>
              <a:buNone/>
              <a:defRPr sz="900" b="0" i="0">
                <a:latin typeface="Noto Sans" panose="020B0502040504020204" pitchFamily="34" charset="0"/>
                <a:ea typeface="Noto Sans" panose="020B0502040504020204" pitchFamily="34" charset="0"/>
                <a:cs typeface="Noto Sans" panose="020B0502040504020204" pitchFamily="34" charset="0"/>
              </a:defRPr>
            </a:lvl1pPr>
            <a:lvl2pPr>
              <a:lnSpc>
                <a:spcPct val="100000"/>
              </a:lnSpc>
              <a:defRPr sz="1800"/>
            </a:lvl2pPr>
          </a:lstStyle>
          <a:p>
            <a:pPr lvl="0"/>
            <a:r>
              <a:rPr lang="en-GB" dirty="0"/>
              <a:t>ENTER NAMES</a:t>
            </a:r>
            <a:endParaRPr lang="en-US" dirty="0"/>
          </a:p>
        </p:txBody>
      </p:sp>
      <p:sp>
        <p:nvSpPr>
          <p:cNvPr id="14" name="ZoneTexte 13">
            <a:extLst>
              <a:ext uri="{FF2B5EF4-FFF2-40B4-BE49-F238E27FC236}">
                <a16:creationId xmlns:a16="http://schemas.microsoft.com/office/drawing/2014/main" id="{516830E2-E26B-2449-95ED-B42E583AB21C}"/>
              </a:ext>
            </a:extLst>
          </p:cNvPr>
          <p:cNvSpPr txBox="1"/>
          <p:nvPr userDrawn="1"/>
        </p:nvSpPr>
        <p:spPr>
          <a:xfrm>
            <a:off x="1246892" y="5167825"/>
            <a:ext cx="480846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9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
            </a:r>
            <a:br>
              <a:rPr kumimoji="0" lang="fr-CH" sz="9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br>
            <a:endParaRPr kumimoji="0" lang="en-US" sz="9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900" b="0" i="0" dirty="0">
                <a:effectLst/>
                <a:latin typeface="Noto Sans" panose="020B0502040504020204" pitchFamily="34" charset="0"/>
                <a:ea typeface="Noto Sans" panose="020B0502040504020204" pitchFamily="34" charset="0"/>
                <a:cs typeface="Noto Sans" panose="020B0502040504020204" pitchFamily="34" charset="0"/>
              </a:rPr>
              <a:t>Attribution 4.0 International (CC BY 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9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The CC license does not apply to non-WIPO content in this presentation.</a:t>
            </a:r>
            <a:endParaRPr kumimoji="0" lang="fr-CH" sz="18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 name="Rectangle 3">
            <a:extLst>
              <a:ext uri="{FF2B5EF4-FFF2-40B4-BE49-F238E27FC236}">
                <a16:creationId xmlns:a16="http://schemas.microsoft.com/office/drawing/2014/main" id="{B61DAA3F-5C3C-FC49-95C4-02091B075C68}"/>
              </a:ext>
            </a:extLst>
          </p:cNvPr>
          <p:cNvSpPr/>
          <p:nvPr userDrawn="1"/>
        </p:nvSpPr>
        <p:spPr>
          <a:xfrm>
            <a:off x="1246892" y="4942718"/>
            <a:ext cx="647934"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 WIPO,</a:t>
            </a:r>
            <a:endParaRPr kumimoji="0" lang="fr-CH" sz="9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5" name="Rectangle 14">
            <a:extLst>
              <a:ext uri="{FF2B5EF4-FFF2-40B4-BE49-F238E27FC236}">
                <a16:creationId xmlns:a16="http://schemas.microsoft.com/office/drawing/2014/main" id="{BD096272-3CB9-9641-9C3F-2A317F421187}"/>
              </a:ext>
            </a:extLst>
          </p:cNvPr>
          <p:cNvSpPr/>
          <p:nvPr userDrawn="1"/>
        </p:nvSpPr>
        <p:spPr>
          <a:xfrm>
            <a:off x="1249220" y="6030643"/>
            <a:ext cx="936475"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Photo credits:</a:t>
            </a:r>
            <a:endParaRPr kumimoji="0" lang="en-US" sz="9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9" name="Image 8">
            <a:extLst>
              <a:ext uri="{FF2B5EF4-FFF2-40B4-BE49-F238E27FC236}">
                <a16:creationId xmlns:a16="http://schemas.microsoft.com/office/drawing/2014/main" id="{98B3694E-987C-F18B-1BB4-3CAB50BB5F20}"/>
              </a:ext>
            </a:extLst>
          </p:cNvPr>
          <p:cNvPicPr>
            <a:picLocks noChangeAspect="1"/>
          </p:cNvPicPr>
          <p:nvPr userDrawn="1"/>
        </p:nvPicPr>
        <p:blipFill>
          <a:blip r:embed="rId2"/>
          <a:stretch>
            <a:fillRect/>
          </a:stretch>
        </p:blipFill>
        <p:spPr>
          <a:xfrm>
            <a:off x="11003797" y="6439185"/>
            <a:ext cx="916550" cy="189302"/>
          </a:xfrm>
          <a:prstGeom prst="rect">
            <a:avLst/>
          </a:prstGeom>
        </p:spPr>
      </p:pic>
      <p:pic>
        <p:nvPicPr>
          <p:cNvPr id="18" name="Image 17">
            <a:extLst>
              <a:ext uri="{FF2B5EF4-FFF2-40B4-BE49-F238E27FC236}">
                <a16:creationId xmlns:a16="http://schemas.microsoft.com/office/drawing/2014/main" id="{F0DFAD07-ED61-BBF9-6E16-FB811588FC85}"/>
              </a:ext>
            </a:extLst>
          </p:cNvPr>
          <p:cNvPicPr>
            <a:picLocks noChangeAspect="1"/>
          </p:cNvPicPr>
          <p:nvPr userDrawn="1"/>
        </p:nvPicPr>
        <p:blipFill>
          <a:blip r:embed="rId3"/>
          <a:stretch>
            <a:fillRect/>
          </a:stretch>
        </p:blipFill>
        <p:spPr>
          <a:xfrm>
            <a:off x="1332083" y="5262965"/>
            <a:ext cx="406400" cy="177800"/>
          </a:xfrm>
          <a:prstGeom prst="rect">
            <a:avLst/>
          </a:prstGeom>
        </p:spPr>
      </p:pic>
      <p:sp>
        <p:nvSpPr>
          <p:cNvPr id="19" name="Content Placeholder 2">
            <a:extLst>
              <a:ext uri="{FF2B5EF4-FFF2-40B4-BE49-F238E27FC236}">
                <a16:creationId xmlns:a16="http://schemas.microsoft.com/office/drawing/2014/main" id="{ADEED85C-1C05-53BB-9A6A-F1703DCC4791}"/>
              </a:ext>
            </a:extLst>
          </p:cNvPr>
          <p:cNvSpPr>
            <a:spLocks noGrp="1"/>
          </p:cNvSpPr>
          <p:nvPr>
            <p:ph idx="10" hasCustomPrompt="1"/>
          </p:nvPr>
        </p:nvSpPr>
        <p:spPr>
          <a:xfrm>
            <a:off x="1765012" y="4802780"/>
            <a:ext cx="4094480" cy="365126"/>
          </a:xfrm>
        </p:spPr>
        <p:txBody>
          <a:bodyPr anchor="b" anchorCtr="0">
            <a:normAutofit/>
          </a:bodyPr>
          <a:lstStyle>
            <a:lvl1pPr marL="0" indent="0">
              <a:lnSpc>
                <a:spcPct val="100000"/>
              </a:lnSpc>
              <a:buNone/>
              <a:defRPr sz="900" b="0" i="0">
                <a:latin typeface="Noto Sans" panose="020B0502040504020204" pitchFamily="34" charset="0"/>
                <a:ea typeface="Noto Sans" panose="020B0502040504020204" pitchFamily="34" charset="0"/>
                <a:cs typeface="Noto Sans" panose="020B0502040504020204" pitchFamily="34" charset="0"/>
              </a:defRPr>
            </a:lvl1pPr>
            <a:lvl2pPr>
              <a:lnSpc>
                <a:spcPct val="100000"/>
              </a:lnSpc>
              <a:defRPr sz="1800"/>
            </a:lvl2pPr>
          </a:lstStyle>
          <a:p>
            <a:pPr lvl="0"/>
            <a:r>
              <a:rPr lang="en-GB" dirty="0"/>
              <a:t>ENTER YEAR</a:t>
            </a:r>
            <a:endParaRPr lang="en-US" dirty="0"/>
          </a:p>
        </p:txBody>
      </p:sp>
    </p:spTree>
    <p:extLst>
      <p:ext uri="{BB962C8B-B14F-4D97-AF65-F5344CB8AC3E}">
        <p14:creationId xmlns:p14="http://schemas.microsoft.com/office/powerpoint/2010/main" val="1871011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EAA6-05BC-4EEF-8460-5D26D63D915D}"/>
              </a:ext>
            </a:extLst>
          </p:cNvPr>
          <p:cNvSpPr>
            <a:spLocks noGrp="1"/>
          </p:cNvSpPr>
          <p:nvPr>
            <p:ph type="title" hasCustomPrompt="1"/>
          </p:nvPr>
        </p:nvSpPr>
        <p:spPr>
          <a:xfrm>
            <a:off x="288000" y="288000"/>
            <a:ext cx="10515600" cy="1325563"/>
          </a:xfrm>
        </p:spPr>
        <p:txBody>
          <a:bodyPr anchor="t" anchorCtr="0">
            <a:normAutofit/>
          </a:bodyPr>
          <a:lstStyle>
            <a:lvl1pPr>
              <a:defRPr sz="3600" b="0" i="0" baseline="0">
                <a:solidFill>
                  <a:schemeClr val="tx1"/>
                </a:solidFill>
                <a:latin typeface="Noto Sans Med" panose="020B0502040504020204" pitchFamily="34" charset="0"/>
                <a:ea typeface="Noto Sans Med" panose="020B0502040504020204" pitchFamily="34" charset="0"/>
                <a:cs typeface="Noto Sans Med" panose="020B0502040504020204" pitchFamily="34" charset="0"/>
              </a:defRPr>
            </a:lvl1pPr>
          </a:lstStyle>
          <a:p>
            <a:r>
              <a:rPr lang="en-US" dirty="0"/>
              <a:t>Click to edit </a:t>
            </a:r>
            <a:br>
              <a:rPr lang="en-US" dirty="0"/>
            </a:br>
            <a:r>
              <a:rPr lang="en-US" dirty="0"/>
              <a:t>Master title style</a:t>
            </a:r>
            <a:endParaRPr lang="en-GB" dirty="0"/>
          </a:p>
        </p:txBody>
      </p:sp>
      <p:sp>
        <p:nvSpPr>
          <p:cNvPr id="3" name="Content Placeholder 2">
            <a:extLst>
              <a:ext uri="{FF2B5EF4-FFF2-40B4-BE49-F238E27FC236}">
                <a16:creationId xmlns:a16="http://schemas.microsoft.com/office/drawing/2014/main" id="{6C9654F8-EC42-498A-9314-3ADF10EBEDCD}"/>
              </a:ext>
            </a:extLst>
          </p:cNvPr>
          <p:cNvSpPr>
            <a:spLocks noGrp="1"/>
          </p:cNvSpPr>
          <p:nvPr>
            <p:ph idx="1"/>
          </p:nvPr>
        </p:nvSpPr>
        <p:spPr>
          <a:xfrm>
            <a:off x="1260000" y="1980000"/>
            <a:ext cx="10515600" cy="3855514"/>
          </a:xfrm>
        </p:spPr>
        <p:txBody>
          <a:bodyPr lIns="0" tIns="0" rIns="0" bIns="0">
            <a:normAutofit/>
          </a:bodyPr>
          <a:lstStyle>
            <a:lvl1pPr marL="0" indent="0">
              <a:lnSpc>
                <a:spcPct val="150000"/>
              </a:lnSpc>
              <a:buNone/>
              <a:defRPr sz="2400" b="0" i="0" baseline="0">
                <a:latin typeface="Noto Sans" panose="020B0502040504020204" pitchFamily="34" charset="0"/>
                <a:ea typeface="Noto Sans" panose="020B0502040504020204" pitchFamily="34" charset="0"/>
                <a:cs typeface="Noto Sans" panose="020B0502040504020204" pitchFamily="34" charset="0"/>
              </a:defRPr>
            </a:lvl1pPr>
            <a:lvl2pPr>
              <a:lnSpc>
                <a:spcPct val="150000"/>
              </a:lnSpc>
              <a:defRPr sz="2400" b="0" i="0" baseline="0">
                <a:latin typeface="Noto Sans" panose="020B0502040504020204" pitchFamily="34" charset="0"/>
                <a:ea typeface="Noto Sans" panose="020B0502040504020204" pitchFamily="34" charset="0"/>
                <a:cs typeface="Noto Sans" panose="020B0502040504020204" pitchFamily="34" charset="0"/>
              </a:defRPr>
            </a:lvl2pPr>
            <a:lvl3pPr>
              <a:defRPr b="0" i="0" baseline="0">
                <a:latin typeface="Noto Sans" panose="020B0502040504020204" pitchFamily="34" charset="0"/>
                <a:ea typeface="Noto Sans" panose="020B0502040504020204" pitchFamily="34" charset="0"/>
                <a:cs typeface="Noto Sans" panose="020B0502040504020204" pitchFamily="34" charset="0"/>
              </a:defRPr>
            </a:lvl3pPr>
            <a:lvl4pPr>
              <a:defRPr b="0" i="0" baseline="0">
                <a:latin typeface="Noto Sans" panose="020B0502040504020204" pitchFamily="34" charset="0"/>
                <a:ea typeface="Noto Sans" panose="020B0502040504020204" pitchFamily="34" charset="0"/>
                <a:cs typeface="Noto Sans" panose="020B0502040504020204" pitchFamily="34" charset="0"/>
              </a:defRPr>
            </a:lvl4pPr>
            <a:lvl5pPr>
              <a:defRPr b="0" i="0" baseline="0">
                <a:latin typeface="Noto Sans" panose="020B0502040504020204" pitchFamily="34" charset="0"/>
                <a:ea typeface="Noto Sans" panose="020B0502040504020204" pitchFamily="34" charset="0"/>
                <a:cs typeface="Noto Sans" panose="020B0502040504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Footer Placeholder 4">
            <a:extLst>
              <a:ext uri="{FF2B5EF4-FFF2-40B4-BE49-F238E27FC236}">
                <a16:creationId xmlns:a16="http://schemas.microsoft.com/office/drawing/2014/main" id="{F844A4D1-310F-1BD9-B666-EE54552286FE}"/>
              </a:ext>
            </a:extLst>
          </p:cNvPr>
          <p:cNvSpPr txBox="1">
            <a:spLocks/>
          </p:cNvSpPr>
          <p:nvPr userDrawn="1"/>
        </p:nvSpPr>
        <p:spPr>
          <a:xfrm>
            <a:off x="288000" y="6291854"/>
            <a:ext cx="1104900" cy="365125"/>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b="0" i="0" noProof="0" smtClean="0">
                <a:latin typeface="Noto Sans" panose="020B0502040504020204" pitchFamily="34" charset="0"/>
                <a:ea typeface="Noto Sans" panose="020B0502040504020204" pitchFamily="34" charset="0"/>
                <a:cs typeface="Noto Sans" panose="020B0502040504020204" pitchFamily="34" charset="0"/>
              </a:rPr>
              <a:pPr/>
              <a:t>‹#›</a:t>
            </a:fld>
            <a:endParaRPr lang="en-US" b="0" i="0" noProof="0" dirty="0">
              <a:latin typeface="Noto Sans" panose="020B0502040504020204" pitchFamily="34" charset="0"/>
              <a:ea typeface="Noto Sans" panose="020B0502040504020204" pitchFamily="34" charset="0"/>
              <a:cs typeface="Noto Sans" panose="020B0502040504020204" pitchFamily="34" charset="0"/>
            </a:endParaRPr>
          </a:p>
        </p:txBody>
      </p:sp>
      <p:pic>
        <p:nvPicPr>
          <p:cNvPr id="4" name="Image 3">
            <a:extLst>
              <a:ext uri="{FF2B5EF4-FFF2-40B4-BE49-F238E27FC236}">
                <a16:creationId xmlns:a16="http://schemas.microsoft.com/office/drawing/2014/main" id="{1F3CC98D-A9DB-FB9F-A4D3-281DC954AEE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88111" y="-734629"/>
            <a:ext cx="1877821" cy="2298032"/>
          </a:xfrm>
          <a:prstGeom prst="rect">
            <a:avLst/>
          </a:prstGeom>
        </p:spPr>
      </p:pic>
    </p:spTree>
    <p:extLst>
      <p:ext uri="{BB962C8B-B14F-4D97-AF65-F5344CB8AC3E}">
        <p14:creationId xmlns:p14="http://schemas.microsoft.com/office/powerpoint/2010/main" val="2190587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1143B-D8C7-48FF-87D1-742473D64C10}"/>
              </a:ext>
            </a:extLst>
          </p:cNvPr>
          <p:cNvSpPr>
            <a:spLocks noGrp="1"/>
          </p:cNvSpPr>
          <p:nvPr>
            <p:ph type="title"/>
          </p:nvPr>
        </p:nvSpPr>
        <p:spPr>
          <a:xfrm>
            <a:off x="288000" y="288000"/>
            <a:ext cx="10515600" cy="1325563"/>
          </a:xfrm>
        </p:spPr>
        <p:txBody>
          <a:bodyPr anchor="t" anchorCtr="0">
            <a:normAutofit/>
          </a:bodyPr>
          <a:lstStyle>
            <a:lvl1pPr>
              <a:defRPr sz="3600" b="0" i="0" baseline="0">
                <a:solidFill>
                  <a:schemeClr val="tx1"/>
                </a:solidFill>
                <a:latin typeface="Noto Sans Med" panose="020B0502040504020204" pitchFamily="34" charset="0"/>
                <a:ea typeface="Noto Sans Med" panose="020B0502040504020204" pitchFamily="34" charset="0"/>
                <a:cs typeface="Noto Sans Med" panose="020B0502040504020204" pitchFamily="34" charset="0"/>
              </a:defRPr>
            </a:lvl1pPr>
          </a:lstStyle>
          <a:p>
            <a:r>
              <a:rPr lang="fr-FR" dirty="0"/>
              <a:t>Modifiez le style du titre</a:t>
            </a:r>
            <a:endParaRPr lang="en-GB" dirty="0"/>
          </a:p>
        </p:txBody>
      </p:sp>
      <p:sp>
        <p:nvSpPr>
          <p:cNvPr id="3" name="Content Placeholder 2">
            <a:extLst>
              <a:ext uri="{FF2B5EF4-FFF2-40B4-BE49-F238E27FC236}">
                <a16:creationId xmlns:a16="http://schemas.microsoft.com/office/drawing/2014/main" id="{6DDB9D2C-21B1-4348-AA2B-271C61AA1710}"/>
              </a:ext>
            </a:extLst>
          </p:cNvPr>
          <p:cNvSpPr>
            <a:spLocks noGrp="1"/>
          </p:cNvSpPr>
          <p:nvPr>
            <p:ph sz="half" idx="1"/>
          </p:nvPr>
        </p:nvSpPr>
        <p:spPr>
          <a:xfrm>
            <a:off x="1188000" y="2077200"/>
            <a:ext cx="4827600" cy="3934800"/>
          </a:xfrm>
        </p:spPr>
        <p:txBody>
          <a:bodyPr>
            <a:normAutofit/>
          </a:bodyPr>
          <a:lstStyle>
            <a:lvl1pPr marL="0" indent="0">
              <a:lnSpc>
                <a:spcPct val="150000"/>
              </a:lnSpc>
              <a:buNone/>
              <a:defRPr sz="2400" b="0" i="0" spc="-100" baseline="0">
                <a:latin typeface="Noto Sans" panose="020B0502040504020204" pitchFamily="34" charset="0"/>
                <a:ea typeface="Noto Sans" panose="020B0502040504020204" pitchFamily="34" charset="0"/>
                <a:cs typeface="Noto Sans" panose="020B0502040504020204" pitchFamily="34" charset="0"/>
              </a:defRPr>
            </a:lvl1pPr>
            <a:lvl2pPr>
              <a:lnSpc>
                <a:spcPct val="150000"/>
              </a:lnSpc>
              <a:defRPr sz="2400" b="0" i="0" spc="-100" baseline="0">
                <a:latin typeface="Noto Sans" panose="020B0502040504020204" pitchFamily="34" charset="0"/>
                <a:ea typeface="Noto Sans" panose="020B0502040504020204" pitchFamily="34" charset="0"/>
                <a:cs typeface="Noto Sans" panose="020B0502040504020204" pitchFamily="34" charset="0"/>
              </a:defRPr>
            </a:lvl2pPr>
            <a:lvl3pPr marL="914400" indent="0">
              <a:buNone/>
              <a:defRPr sz="2400" b="0" i="0" spc="-100" baseline="0">
                <a:latin typeface="Noto Sans" panose="020B0502040504020204" pitchFamily="34" charset="0"/>
                <a:ea typeface="Noto Sans" panose="020B0502040504020204" pitchFamily="34" charset="0"/>
                <a:cs typeface="Noto Sans" panose="020B0502040504020204" pitchFamily="34" charset="0"/>
              </a:defRPr>
            </a:lvl3pPr>
            <a:lvl4pPr marL="1371600" indent="0">
              <a:buNone/>
              <a:defRPr sz="2400" b="0" i="0" spc="-100" baseline="0">
                <a:latin typeface="Noto Sans" panose="020B0502040504020204" pitchFamily="34" charset="0"/>
                <a:ea typeface="Noto Sans" panose="020B0502040504020204" pitchFamily="34" charset="0"/>
                <a:cs typeface="Noto Sans" panose="020B0502040504020204" pitchFamily="34" charset="0"/>
              </a:defRPr>
            </a:lvl4pPr>
            <a:lvl5pPr marL="1828800" indent="0">
              <a:buNone/>
              <a:defRPr sz="2400" b="0" i="0" spc="-100" baseline="0">
                <a:latin typeface="Noto Sans" panose="020B0502040504020204" pitchFamily="34" charset="0"/>
                <a:ea typeface="Noto Sans" panose="020B0502040504020204" pitchFamily="34" charset="0"/>
                <a:cs typeface="Noto Sans" panose="020B0502040504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4" name="Content Placeholder 3">
            <a:extLst>
              <a:ext uri="{FF2B5EF4-FFF2-40B4-BE49-F238E27FC236}">
                <a16:creationId xmlns:a16="http://schemas.microsoft.com/office/drawing/2014/main" id="{EBA7D484-308E-42CB-BE75-9606A0F11A1C}"/>
              </a:ext>
            </a:extLst>
          </p:cNvPr>
          <p:cNvSpPr>
            <a:spLocks noGrp="1"/>
          </p:cNvSpPr>
          <p:nvPr>
            <p:ph sz="half" idx="2"/>
          </p:nvPr>
        </p:nvSpPr>
        <p:spPr>
          <a:xfrm>
            <a:off x="6172200" y="2077200"/>
            <a:ext cx="4827600" cy="3934800"/>
          </a:xfrm>
        </p:spPr>
        <p:txBody>
          <a:bodyPr>
            <a:normAutofit/>
          </a:bodyPr>
          <a:lstStyle>
            <a:lvl1pPr marL="0" indent="0">
              <a:lnSpc>
                <a:spcPct val="150000"/>
              </a:lnSpc>
              <a:buNone/>
              <a:defRPr sz="2400" b="0" i="0" spc="-100" baseline="0">
                <a:latin typeface="Noto Sans" panose="020B0502040504020204" pitchFamily="34" charset="0"/>
                <a:ea typeface="Noto Sans" panose="020B0502040504020204" pitchFamily="34" charset="0"/>
                <a:cs typeface="Noto Sans" panose="020B0502040504020204" pitchFamily="34" charset="0"/>
              </a:defRPr>
            </a:lvl1pPr>
            <a:lvl2pPr>
              <a:lnSpc>
                <a:spcPct val="150000"/>
              </a:lnSpc>
              <a:defRPr sz="2400" b="0" i="0" spc="-100" baseline="0">
                <a:latin typeface="Noto Sans" panose="020B0502040504020204" pitchFamily="34" charset="0"/>
                <a:ea typeface="Noto Sans" panose="020B0502040504020204" pitchFamily="34" charset="0"/>
                <a:cs typeface="Noto Sans" panose="020B0502040504020204" pitchFamily="34" charset="0"/>
              </a:defRPr>
            </a:lvl2pPr>
            <a:lvl3pPr>
              <a:defRPr sz="2400" b="0" i="0" spc="-100" baseline="0">
                <a:latin typeface="Noto Sans" panose="020B0502040504020204" pitchFamily="34" charset="0"/>
                <a:ea typeface="Noto Sans" panose="020B0502040504020204" pitchFamily="34" charset="0"/>
                <a:cs typeface="Noto Sans" panose="020B0502040504020204" pitchFamily="34" charset="0"/>
              </a:defRPr>
            </a:lvl3pPr>
            <a:lvl4pPr>
              <a:defRPr sz="2400" b="0" i="0" spc="-100" baseline="0">
                <a:latin typeface="Noto Sans" panose="020B0502040504020204" pitchFamily="34" charset="0"/>
                <a:ea typeface="Noto Sans" panose="020B0502040504020204" pitchFamily="34" charset="0"/>
                <a:cs typeface="Noto Sans" panose="020B0502040504020204" pitchFamily="34" charset="0"/>
              </a:defRPr>
            </a:lvl4pPr>
            <a:lvl5pPr>
              <a:defRPr sz="2400" b="0" i="0" spc="-100" baseline="0">
                <a:latin typeface="Noto Sans" panose="020B0502040504020204" pitchFamily="34" charset="0"/>
                <a:ea typeface="Noto Sans" panose="020B0502040504020204" pitchFamily="34" charset="0"/>
                <a:cs typeface="Noto Sans" panose="020B0502040504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11" name="Footer Placeholder 4">
            <a:extLst>
              <a:ext uri="{FF2B5EF4-FFF2-40B4-BE49-F238E27FC236}">
                <a16:creationId xmlns:a16="http://schemas.microsoft.com/office/drawing/2014/main" id="{4EB3F4E8-3FC3-F8DC-55CB-F470D9EF9332}"/>
              </a:ext>
            </a:extLst>
          </p:cNvPr>
          <p:cNvSpPr txBox="1">
            <a:spLocks/>
          </p:cNvSpPr>
          <p:nvPr userDrawn="1"/>
        </p:nvSpPr>
        <p:spPr>
          <a:xfrm>
            <a:off x="288000" y="6291854"/>
            <a:ext cx="1104900" cy="365125"/>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b="0" i="0" noProof="0" smtClean="0">
                <a:latin typeface="Noto Sans" panose="020B0502040504020204" pitchFamily="34" charset="0"/>
                <a:ea typeface="Noto Sans" panose="020B0502040504020204" pitchFamily="34" charset="0"/>
                <a:cs typeface="Noto Sans" panose="020B0502040504020204" pitchFamily="34" charset="0"/>
              </a:rPr>
              <a:pPr/>
              <a:t>‹#›</a:t>
            </a:fld>
            <a:endParaRPr lang="en-US" b="0" i="0" noProof="0" dirty="0">
              <a:latin typeface="Noto Sans" panose="020B0502040504020204" pitchFamily="34" charset="0"/>
              <a:ea typeface="Noto Sans" panose="020B0502040504020204" pitchFamily="34" charset="0"/>
              <a:cs typeface="Noto Sans" panose="020B0502040504020204" pitchFamily="34" charset="0"/>
            </a:endParaRPr>
          </a:p>
        </p:txBody>
      </p:sp>
      <p:pic>
        <p:nvPicPr>
          <p:cNvPr id="5" name="Image 4">
            <a:extLst>
              <a:ext uri="{FF2B5EF4-FFF2-40B4-BE49-F238E27FC236}">
                <a16:creationId xmlns:a16="http://schemas.microsoft.com/office/drawing/2014/main" id="{E403F297-0C8C-7C4E-8C53-1D6BE68BA3E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88111" y="-734629"/>
            <a:ext cx="1877821" cy="2298032"/>
          </a:xfrm>
          <a:prstGeom prst="rect">
            <a:avLst/>
          </a:prstGeom>
        </p:spPr>
      </p:pic>
    </p:spTree>
    <p:extLst>
      <p:ext uri="{BB962C8B-B14F-4D97-AF65-F5344CB8AC3E}">
        <p14:creationId xmlns:p14="http://schemas.microsoft.com/office/powerpoint/2010/main" val="1935462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779B8-21D2-5C48-B321-6E0F7D1C5AF1}"/>
              </a:ext>
            </a:extLst>
          </p:cNvPr>
          <p:cNvSpPr>
            <a:spLocks noGrp="1"/>
          </p:cNvSpPr>
          <p:nvPr>
            <p:ph type="title" hasCustomPrompt="1"/>
          </p:nvPr>
        </p:nvSpPr>
        <p:spPr>
          <a:xfrm>
            <a:off x="288000" y="288000"/>
            <a:ext cx="11445387" cy="1358705"/>
          </a:xfrm>
        </p:spPr>
        <p:txBody>
          <a:bodyPr anchor="t" anchorCtr="0">
            <a:normAutofit/>
          </a:bodyPr>
          <a:lstStyle>
            <a:lvl1pPr>
              <a:defRPr sz="3600" b="0" i="0" baseline="0">
                <a:solidFill>
                  <a:schemeClr val="tx1"/>
                </a:solidFill>
                <a:latin typeface="Noto Sans Med" panose="020B0502040504020204" pitchFamily="34" charset="0"/>
                <a:ea typeface="Noto Sans Med" panose="020B0502040504020204" pitchFamily="34" charset="0"/>
                <a:cs typeface="Noto Sans Med" panose="020B0502040504020204" pitchFamily="34" charset="0"/>
              </a:defRPr>
            </a:lvl1pPr>
          </a:lstStyle>
          <a:p>
            <a:r>
              <a:rPr lang="en-US" noProof="0" dirty="0"/>
              <a:t>For diagrams only</a:t>
            </a:r>
          </a:p>
        </p:txBody>
      </p:sp>
      <p:sp>
        <p:nvSpPr>
          <p:cNvPr id="9" name="Footer Placeholder 4">
            <a:extLst>
              <a:ext uri="{FF2B5EF4-FFF2-40B4-BE49-F238E27FC236}">
                <a16:creationId xmlns:a16="http://schemas.microsoft.com/office/drawing/2014/main" id="{988ECDD2-0E32-A10E-8513-2ADCEFA4AE84}"/>
              </a:ext>
            </a:extLst>
          </p:cNvPr>
          <p:cNvSpPr txBox="1">
            <a:spLocks/>
          </p:cNvSpPr>
          <p:nvPr userDrawn="1"/>
        </p:nvSpPr>
        <p:spPr>
          <a:xfrm>
            <a:off x="288000" y="6291854"/>
            <a:ext cx="1104900" cy="365125"/>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b="0" i="0" noProof="0" smtClean="0">
                <a:latin typeface="Noto Sans" panose="020B0502040504020204" pitchFamily="34" charset="0"/>
                <a:ea typeface="Noto Sans" panose="020B0502040504020204" pitchFamily="34" charset="0"/>
                <a:cs typeface="Noto Sans" panose="020B0502040504020204" pitchFamily="34" charset="0"/>
              </a:rPr>
              <a:pPr/>
              <a:t>‹#›</a:t>
            </a:fld>
            <a:endParaRPr lang="en-US" b="0" i="0" noProof="0" dirty="0">
              <a:latin typeface="Noto Sans" panose="020B0502040504020204" pitchFamily="34" charset="0"/>
              <a:ea typeface="Noto Sans" panose="020B0502040504020204" pitchFamily="34" charset="0"/>
              <a:cs typeface="Noto Sans" panose="020B0502040504020204" pitchFamily="34" charset="0"/>
            </a:endParaRPr>
          </a:p>
        </p:txBody>
      </p:sp>
      <p:pic>
        <p:nvPicPr>
          <p:cNvPr id="3" name="Image 2">
            <a:extLst>
              <a:ext uri="{FF2B5EF4-FFF2-40B4-BE49-F238E27FC236}">
                <a16:creationId xmlns:a16="http://schemas.microsoft.com/office/drawing/2014/main" id="{567A805F-BB59-AB2D-4D92-256CF51E677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88111" y="-734629"/>
            <a:ext cx="1877821" cy="2298032"/>
          </a:xfrm>
          <a:prstGeom prst="rect">
            <a:avLst/>
          </a:prstGeom>
        </p:spPr>
      </p:pic>
    </p:spTree>
    <p:extLst>
      <p:ext uri="{BB962C8B-B14F-4D97-AF65-F5344CB8AC3E}">
        <p14:creationId xmlns:p14="http://schemas.microsoft.com/office/powerpoint/2010/main" val="3148773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0F22F-D569-4B14-A06D-FA44C5DBC018}"/>
              </a:ext>
            </a:extLst>
          </p:cNvPr>
          <p:cNvSpPr>
            <a:spLocks noGrp="1"/>
          </p:cNvSpPr>
          <p:nvPr>
            <p:ph type="title"/>
          </p:nvPr>
        </p:nvSpPr>
        <p:spPr>
          <a:xfrm>
            <a:off x="288000" y="288000"/>
            <a:ext cx="10983600" cy="1285200"/>
          </a:xfrm>
        </p:spPr>
        <p:txBody>
          <a:bodyPr anchor="t" anchorCtr="0"/>
          <a:lstStyle>
            <a:lvl1pPr>
              <a:defRPr sz="3600" b="0" i="0">
                <a:solidFill>
                  <a:srgbClr val="0065DF"/>
                </a:solidFill>
                <a:latin typeface="Noto Sans Med" panose="020B0502040504020204" pitchFamily="34" charset="0"/>
                <a:ea typeface="Noto Sans Med" panose="020B0502040504020204" pitchFamily="34" charset="0"/>
                <a:cs typeface="Noto Sans Med" panose="020B0502040504020204" pitchFamily="34" charset="0"/>
              </a:defRPr>
            </a:lvl1pPr>
          </a:lstStyle>
          <a:p>
            <a:r>
              <a:rPr lang="fr-FR" dirty="0"/>
              <a:t>Modifiez le style du titre</a:t>
            </a:r>
            <a:endParaRPr lang="en-GB" dirty="0"/>
          </a:p>
        </p:txBody>
      </p:sp>
      <p:sp>
        <p:nvSpPr>
          <p:cNvPr id="3" name="Text Placeholder 2">
            <a:extLst>
              <a:ext uri="{FF2B5EF4-FFF2-40B4-BE49-F238E27FC236}">
                <a16:creationId xmlns:a16="http://schemas.microsoft.com/office/drawing/2014/main" id="{99E101B7-CDDE-4EA1-A199-C6512422CB9B}"/>
              </a:ext>
            </a:extLst>
          </p:cNvPr>
          <p:cNvSpPr>
            <a:spLocks noGrp="1"/>
          </p:cNvSpPr>
          <p:nvPr>
            <p:ph type="body" idx="1"/>
          </p:nvPr>
        </p:nvSpPr>
        <p:spPr>
          <a:xfrm>
            <a:off x="1188000" y="2077200"/>
            <a:ext cx="4831200" cy="823912"/>
          </a:xfrm>
        </p:spPr>
        <p:txBody>
          <a:bodyPr anchor="t" anchorCtr="0"/>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Content Placeholder 3">
            <a:extLst>
              <a:ext uri="{FF2B5EF4-FFF2-40B4-BE49-F238E27FC236}">
                <a16:creationId xmlns:a16="http://schemas.microsoft.com/office/drawing/2014/main" id="{B01593FB-C107-4928-AD6C-1C2D5BB4FFB3}"/>
              </a:ext>
            </a:extLst>
          </p:cNvPr>
          <p:cNvSpPr>
            <a:spLocks noGrp="1"/>
          </p:cNvSpPr>
          <p:nvPr>
            <p:ph sz="half" idx="2"/>
          </p:nvPr>
        </p:nvSpPr>
        <p:spPr>
          <a:xfrm>
            <a:off x="1188000" y="2901600"/>
            <a:ext cx="4831200" cy="3110400"/>
          </a:xfrm>
        </p:spPr>
        <p:txBody>
          <a:bodyPr>
            <a:normAutofit/>
          </a:bodyPr>
          <a:lstStyle>
            <a:lvl1pPr marL="0" indent="0">
              <a:lnSpc>
                <a:spcPct val="150000"/>
              </a:lnSpc>
              <a:buNone/>
              <a:defRPr sz="2400" b="0" i="0">
                <a:latin typeface="Noto Sans" panose="020B0502040504020204" pitchFamily="34" charset="0"/>
                <a:ea typeface="Noto Sans" panose="020B0502040504020204" pitchFamily="34" charset="0"/>
                <a:cs typeface="Noto Sans" panose="020B0502040504020204" pitchFamily="34" charset="0"/>
              </a:defRPr>
            </a:lvl1pPr>
            <a:lvl2pPr>
              <a:lnSpc>
                <a:spcPct val="150000"/>
              </a:lnSpc>
              <a:defRPr sz="2400" b="0" i="0">
                <a:latin typeface="Noto Sans" panose="020B0502040504020204" pitchFamily="34" charset="0"/>
                <a:ea typeface="Noto Sans" panose="020B0502040504020204" pitchFamily="34" charset="0"/>
                <a:cs typeface="Noto Sans" panose="020B0502040504020204" pitchFamily="34" charset="0"/>
              </a:defRPr>
            </a:lvl2pPr>
            <a:lvl3pPr>
              <a:defRPr sz="2400" b="0" i="0">
                <a:latin typeface="Noto Sans" panose="020B0502040504020204" pitchFamily="34" charset="0"/>
                <a:ea typeface="Noto Sans" panose="020B0502040504020204" pitchFamily="34" charset="0"/>
                <a:cs typeface="Noto Sans" panose="020B0502040504020204" pitchFamily="34" charset="0"/>
              </a:defRPr>
            </a:lvl3pPr>
            <a:lvl4pPr>
              <a:defRPr sz="2400" b="0" i="0">
                <a:latin typeface="Noto Sans" panose="020B0502040504020204" pitchFamily="34" charset="0"/>
                <a:ea typeface="Noto Sans" panose="020B0502040504020204" pitchFamily="34" charset="0"/>
                <a:cs typeface="Noto Sans" panose="020B0502040504020204" pitchFamily="34" charset="0"/>
              </a:defRPr>
            </a:lvl4pPr>
            <a:lvl5pPr>
              <a:defRPr sz="2400" b="0" i="0">
                <a:latin typeface="Noto Sans" panose="020B0502040504020204" pitchFamily="34" charset="0"/>
                <a:ea typeface="Noto Sans" panose="020B0502040504020204" pitchFamily="34" charset="0"/>
                <a:cs typeface="Noto Sans" panose="020B0502040504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5" name="Text Placeholder 4">
            <a:extLst>
              <a:ext uri="{FF2B5EF4-FFF2-40B4-BE49-F238E27FC236}">
                <a16:creationId xmlns:a16="http://schemas.microsoft.com/office/drawing/2014/main" id="{7506D8F9-64F4-402F-8B07-78F854F535ED}"/>
              </a:ext>
            </a:extLst>
          </p:cNvPr>
          <p:cNvSpPr>
            <a:spLocks noGrp="1"/>
          </p:cNvSpPr>
          <p:nvPr>
            <p:ph type="body" sz="quarter" idx="3"/>
          </p:nvPr>
        </p:nvSpPr>
        <p:spPr>
          <a:xfrm>
            <a:off x="6172200" y="2077200"/>
            <a:ext cx="5183188" cy="823912"/>
          </a:xfrm>
        </p:spPr>
        <p:txBody>
          <a:bodyPr anchor="t" anchorCtr="0"/>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6" name="Content Placeholder 5">
            <a:extLst>
              <a:ext uri="{FF2B5EF4-FFF2-40B4-BE49-F238E27FC236}">
                <a16:creationId xmlns:a16="http://schemas.microsoft.com/office/drawing/2014/main" id="{0B952E44-CB41-4657-BF6C-A370CD472CB7}"/>
              </a:ext>
            </a:extLst>
          </p:cNvPr>
          <p:cNvSpPr>
            <a:spLocks noGrp="1"/>
          </p:cNvSpPr>
          <p:nvPr>
            <p:ph sz="quarter" idx="4"/>
          </p:nvPr>
        </p:nvSpPr>
        <p:spPr>
          <a:xfrm>
            <a:off x="6172200" y="2901600"/>
            <a:ext cx="5183188" cy="3110400"/>
          </a:xfrm>
        </p:spPr>
        <p:txBody>
          <a:bodyPr>
            <a:normAutofit/>
          </a:bodyPr>
          <a:lstStyle>
            <a:lvl1pPr marL="0" indent="0">
              <a:lnSpc>
                <a:spcPct val="150000"/>
              </a:lnSpc>
              <a:buNone/>
              <a:defRPr sz="2400" b="0" i="0">
                <a:latin typeface="Noto Sans" panose="020B0502040504020204" pitchFamily="34" charset="0"/>
                <a:ea typeface="Noto Sans" panose="020B0502040504020204" pitchFamily="34" charset="0"/>
                <a:cs typeface="Noto Sans" panose="020B0502040504020204" pitchFamily="34" charset="0"/>
              </a:defRPr>
            </a:lvl1pPr>
            <a:lvl2pPr>
              <a:lnSpc>
                <a:spcPct val="150000"/>
              </a:lnSpc>
              <a:defRPr sz="2400" b="0" i="0">
                <a:latin typeface="Noto Sans" panose="020B0502040504020204" pitchFamily="34" charset="0"/>
                <a:ea typeface="Noto Sans" panose="020B0502040504020204" pitchFamily="34" charset="0"/>
                <a:cs typeface="Noto Sans" panose="020B0502040504020204" pitchFamily="34" charset="0"/>
              </a:defRPr>
            </a:lvl2pPr>
            <a:lvl3pPr>
              <a:defRPr b="0" i="0">
                <a:latin typeface="Noto Sans" panose="020B0502040504020204" pitchFamily="34" charset="0"/>
                <a:ea typeface="Noto Sans" panose="020B0502040504020204" pitchFamily="34" charset="0"/>
                <a:cs typeface="Noto Sans" panose="020B0502040504020204" pitchFamily="34" charset="0"/>
              </a:defRPr>
            </a:lvl3pPr>
            <a:lvl4pPr>
              <a:defRPr b="0" i="0">
                <a:latin typeface="Noto Sans" panose="020B0502040504020204" pitchFamily="34" charset="0"/>
                <a:ea typeface="Noto Sans" panose="020B0502040504020204" pitchFamily="34" charset="0"/>
                <a:cs typeface="Noto Sans" panose="020B0502040504020204" pitchFamily="34" charset="0"/>
              </a:defRPr>
            </a:lvl4pPr>
            <a:lvl5pPr>
              <a:defRPr b="0" i="0">
                <a:latin typeface="Noto Sans" panose="020B0502040504020204" pitchFamily="34" charset="0"/>
                <a:ea typeface="Noto Sans" panose="020B0502040504020204" pitchFamily="34" charset="0"/>
                <a:cs typeface="Noto Sans" panose="020B0502040504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8" name="Footer Placeholder 4">
            <a:extLst>
              <a:ext uri="{FF2B5EF4-FFF2-40B4-BE49-F238E27FC236}">
                <a16:creationId xmlns:a16="http://schemas.microsoft.com/office/drawing/2014/main" id="{E55CA89F-397A-0749-7DD9-72A9A25ADD10}"/>
              </a:ext>
            </a:extLst>
          </p:cNvPr>
          <p:cNvSpPr txBox="1">
            <a:spLocks/>
          </p:cNvSpPr>
          <p:nvPr userDrawn="1"/>
        </p:nvSpPr>
        <p:spPr>
          <a:xfrm>
            <a:off x="288000" y="6291854"/>
            <a:ext cx="1104900" cy="365125"/>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b="0" i="0" noProof="0" smtClean="0">
                <a:latin typeface="Noto Sans" panose="020B0502040504020204" pitchFamily="34" charset="0"/>
                <a:ea typeface="Noto Sans" panose="020B0502040504020204" pitchFamily="34" charset="0"/>
                <a:cs typeface="Noto Sans" panose="020B0502040504020204" pitchFamily="34" charset="0"/>
              </a:rPr>
              <a:pPr/>
              <a:t>‹#›</a:t>
            </a:fld>
            <a:endParaRPr lang="en-US" b="0" i="0" noProof="0" dirty="0">
              <a:latin typeface="Noto Sans" panose="020B0502040504020204" pitchFamily="34" charset="0"/>
              <a:ea typeface="Noto Sans" panose="020B0502040504020204" pitchFamily="34" charset="0"/>
              <a:cs typeface="Noto Sans" panose="020B0502040504020204" pitchFamily="34" charset="0"/>
            </a:endParaRPr>
          </a:p>
        </p:txBody>
      </p:sp>
      <p:pic>
        <p:nvPicPr>
          <p:cNvPr id="7" name="Image 6">
            <a:extLst>
              <a:ext uri="{FF2B5EF4-FFF2-40B4-BE49-F238E27FC236}">
                <a16:creationId xmlns:a16="http://schemas.microsoft.com/office/drawing/2014/main" id="{DB2B62CA-F26A-BCAE-A754-6F6E0DC8F1B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88111" y="-734629"/>
            <a:ext cx="1877821" cy="2298032"/>
          </a:xfrm>
          <a:prstGeom prst="rect">
            <a:avLst/>
          </a:prstGeom>
        </p:spPr>
      </p:pic>
    </p:spTree>
    <p:extLst>
      <p:ext uri="{BB962C8B-B14F-4D97-AF65-F5344CB8AC3E}">
        <p14:creationId xmlns:p14="http://schemas.microsoft.com/office/powerpoint/2010/main" val="4037744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81A58B5-F0A1-4455-ADCB-CC621301ED1C}"/>
              </a:ext>
            </a:extLst>
          </p:cNvPr>
          <p:cNvSpPr>
            <a:spLocks noGrp="1"/>
          </p:cNvSpPr>
          <p:nvPr>
            <p:ph type="pic" idx="1" hasCustomPrompt="1"/>
          </p:nvPr>
        </p:nvSpPr>
        <p:spPr>
          <a:xfrm>
            <a:off x="5183188" y="2059200"/>
            <a:ext cx="6172200" cy="3805200"/>
          </a:xfrm>
        </p:spPr>
        <p:txBody>
          <a:bodyPr/>
          <a:lstStyle>
            <a:lvl1pPr marL="0" indent="0">
              <a:buNone/>
              <a:defRPr sz="32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a:t>
            </a:r>
            <a:r>
              <a:rPr lang="en-GB" dirty="0"/>
              <a:t> icon to add picture and add alt text</a:t>
            </a:r>
          </a:p>
        </p:txBody>
      </p:sp>
      <p:sp>
        <p:nvSpPr>
          <p:cNvPr id="4" name="Text Placeholder 3">
            <a:extLst>
              <a:ext uri="{FF2B5EF4-FFF2-40B4-BE49-F238E27FC236}">
                <a16:creationId xmlns:a16="http://schemas.microsoft.com/office/drawing/2014/main" id="{3830AD68-F3CB-41CA-9F13-C9CD0207C105}"/>
              </a:ext>
            </a:extLst>
          </p:cNvPr>
          <p:cNvSpPr>
            <a:spLocks noGrp="1"/>
          </p:cNvSpPr>
          <p:nvPr>
            <p:ph type="body" sz="half" idx="2" hasCustomPrompt="1"/>
          </p:nvPr>
        </p:nvSpPr>
        <p:spPr>
          <a:xfrm>
            <a:off x="839788" y="2057400"/>
            <a:ext cx="3932237" cy="3811588"/>
          </a:xfrm>
        </p:spPr>
        <p:txBody>
          <a:bodyPr>
            <a:normAutofit/>
          </a:bodyPr>
          <a:lstStyle>
            <a:lvl1pPr marL="0" indent="0">
              <a:lnSpc>
                <a:spcPct val="150000"/>
              </a:lnSpc>
              <a:buNone/>
              <a:defRPr sz="22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Title 1">
            <a:extLst>
              <a:ext uri="{FF2B5EF4-FFF2-40B4-BE49-F238E27FC236}">
                <a16:creationId xmlns:a16="http://schemas.microsoft.com/office/drawing/2014/main" id="{3C18E17A-D97A-A596-1058-B68A3EDBAD47}"/>
              </a:ext>
            </a:extLst>
          </p:cNvPr>
          <p:cNvSpPr>
            <a:spLocks noGrp="1"/>
          </p:cNvSpPr>
          <p:nvPr>
            <p:ph type="title"/>
          </p:nvPr>
        </p:nvSpPr>
        <p:spPr>
          <a:xfrm>
            <a:off x="288000" y="288000"/>
            <a:ext cx="10983600" cy="1285200"/>
          </a:xfrm>
        </p:spPr>
        <p:txBody>
          <a:bodyPr anchor="t" anchorCtr="0"/>
          <a:lstStyle>
            <a:lvl1pPr>
              <a:defRPr sz="3600" b="0" i="0">
                <a:solidFill>
                  <a:srgbClr val="0065DF"/>
                </a:solidFill>
                <a:latin typeface="Noto Sans Med" panose="020B0502040504020204" pitchFamily="34" charset="0"/>
                <a:ea typeface="Noto Sans Med" panose="020B0502040504020204" pitchFamily="34" charset="0"/>
                <a:cs typeface="Noto Sans Med" panose="020B0502040504020204" pitchFamily="34" charset="0"/>
              </a:defRPr>
            </a:lvl1pPr>
          </a:lstStyle>
          <a:p>
            <a:r>
              <a:rPr lang="fr-FR" dirty="0"/>
              <a:t>Modifiez le style du titre</a:t>
            </a:r>
            <a:endParaRPr lang="en-GB" dirty="0"/>
          </a:p>
        </p:txBody>
      </p:sp>
      <p:sp>
        <p:nvSpPr>
          <p:cNvPr id="7" name="Footer Placeholder 4">
            <a:extLst>
              <a:ext uri="{FF2B5EF4-FFF2-40B4-BE49-F238E27FC236}">
                <a16:creationId xmlns:a16="http://schemas.microsoft.com/office/drawing/2014/main" id="{B29B7813-9168-F744-ACCD-D7A3E8E98CFA}"/>
              </a:ext>
            </a:extLst>
          </p:cNvPr>
          <p:cNvSpPr txBox="1">
            <a:spLocks/>
          </p:cNvSpPr>
          <p:nvPr userDrawn="1"/>
        </p:nvSpPr>
        <p:spPr>
          <a:xfrm>
            <a:off x="288000" y="6291854"/>
            <a:ext cx="1104900" cy="365125"/>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b="0" i="0" noProof="0" smtClean="0">
                <a:latin typeface="Noto Sans" panose="020B0502040504020204" pitchFamily="34" charset="0"/>
                <a:ea typeface="Noto Sans" panose="020B0502040504020204" pitchFamily="34" charset="0"/>
                <a:cs typeface="Noto Sans" panose="020B0502040504020204" pitchFamily="34" charset="0"/>
              </a:rPr>
              <a:pPr/>
              <a:t>‹#›</a:t>
            </a:fld>
            <a:endParaRPr lang="en-US" b="0" i="0" noProof="0" dirty="0">
              <a:latin typeface="Noto Sans" panose="020B0502040504020204" pitchFamily="34" charset="0"/>
              <a:ea typeface="Noto Sans" panose="020B0502040504020204" pitchFamily="34" charset="0"/>
              <a:cs typeface="Noto Sans" panose="020B0502040504020204" pitchFamily="34" charset="0"/>
            </a:endParaRPr>
          </a:p>
        </p:txBody>
      </p:sp>
      <p:pic>
        <p:nvPicPr>
          <p:cNvPr id="2" name="Image 1">
            <a:extLst>
              <a:ext uri="{FF2B5EF4-FFF2-40B4-BE49-F238E27FC236}">
                <a16:creationId xmlns:a16="http://schemas.microsoft.com/office/drawing/2014/main" id="{05D3ED6A-6C98-61BB-61F0-1423ECAB96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88111" y="-734629"/>
            <a:ext cx="1877821" cy="2298032"/>
          </a:xfrm>
          <a:prstGeom prst="rect">
            <a:avLst/>
          </a:prstGeom>
        </p:spPr>
      </p:pic>
    </p:spTree>
    <p:extLst>
      <p:ext uri="{BB962C8B-B14F-4D97-AF65-F5344CB8AC3E}">
        <p14:creationId xmlns:p14="http://schemas.microsoft.com/office/powerpoint/2010/main" val="2285511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830AD68-F3CB-41CA-9F13-C9CD0207C105}"/>
              </a:ext>
            </a:extLst>
          </p:cNvPr>
          <p:cNvSpPr>
            <a:spLocks noGrp="1"/>
          </p:cNvSpPr>
          <p:nvPr>
            <p:ph type="body" sz="half" idx="2" hasCustomPrompt="1"/>
          </p:nvPr>
        </p:nvSpPr>
        <p:spPr>
          <a:xfrm>
            <a:off x="1188000" y="2077200"/>
            <a:ext cx="7074000" cy="3934800"/>
          </a:xfrm>
        </p:spPr>
        <p:txBody>
          <a:bodyPr>
            <a:normAutofit/>
          </a:bodyPr>
          <a:lstStyle>
            <a:lvl1pPr marL="0" indent="0">
              <a:lnSpc>
                <a:spcPct val="150000"/>
              </a:lnSpc>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Title 1">
            <a:extLst>
              <a:ext uri="{FF2B5EF4-FFF2-40B4-BE49-F238E27FC236}">
                <a16:creationId xmlns:a16="http://schemas.microsoft.com/office/drawing/2014/main" id="{D225E18B-2EA6-DD29-6EF5-EAD7B4017FC3}"/>
              </a:ext>
            </a:extLst>
          </p:cNvPr>
          <p:cNvSpPr>
            <a:spLocks noGrp="1"/>
          </p:cNvSpPr>
          <p:nvPr>
            <p:ph type="title"/>
          </p:nvPr>
        </p:nvSpPr>
        <p:spPr>
          <a:xfrm>
            <a:off x="288000" y="288000"/>
            <a:ext cx="10983600" cy="1285200"/>
          </a:xfrm>
        </p:spPr>
        <p:txBody>
          <a:bodyPr anchor="t" anchorCtr="0"/>
          <a:lstStyle>
            <a:lvl1pPr>
              <a:defRPr sz="3600" b="0" i="0">
                <a:solidFill>
                  <a:srgbClr val="0065DF"/>
                </a:solidFill>
                <a:latin typeface="Noto Sans Med" panose="020B0502040504020204" pitchFamily="34" charset="0"/>
                <a:ea typeface="Noto Sans Med" panose="020B0502040504020204" pitchFamily="34" charset="0"/>
                <a:cs typeface="Noto Sans Med" panose="020B0502040504020204" pitchFamily="34" charset="0"/>
              </a:defRPr>
            </a:lvl1pPr>
          </a:lstStyle>
          <a:p>
            <a:r>
              <a:rPr lang="fr-FR" dirty="0"/>
              <a:t>Modifiez le style du titre</a:t>
            </a:r>
            <a:endParaRPr lang="en-GB" dirty="0"/>
          </a:p>
        </p:txBody>
      </p:sp>
      <p:sp>
        <p:nvSpPr>
          <p:cNvPr id="11" name="Footer Placeholder 4">
            <a:extLst>
              <a:ext uri="{FF2B5EF4-FFF2-40B4-BE49-F238E27FC236}">
                <a16:creationId xmlns:a16="http://schemas.microsoft.com/office/drawing/2014/main" id="{249B5A8B-4B1A-FB7A-0195-945AB04A6246}"/>
              </a:ext>
            </a:extLst>
          </p:cNvPr>
          <p:cNvSpPr txBox="1">
            <a:spLocks/>
          </p:cNvSpPr>
          <p:nvPr userDrawn="1"/>
        </p:nvSpPr>
        <p:spPr>
          <a:xfrm>
            <a:off x="288000" y="6291854"/>
            <a:ext cx="1104900" cy="365125"/>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b="0" i="0" noProof="0" smtClean="0">
                <a:latin typeface="Noto Sans" panose="020B0502040504020204" pitchFamily="34" charset="0"/>
                <a:ea typeface="Noto Sans" panose="020B0502040504020204" pitchFamily="34" charset="0"/>
                <a:cs typeface="Noto Sans" panose="020B0502040504020204" pitchFamily="34" charset="0"/>
              </a:rPr>
              <a:pPr/>
              <a:t>‹#›</a:t>
            </a:fld>
            <a:endParaRPr lang="en-US" b="0" i="0" noProof="0" dirty="0">
              <a:latin typeface="Noto Sans" panose="020B0502040504020204" pitchFamily="34" charset="0"/>
              <a:ea typeface="Noto Sans" panose="020B0502040504020204" pitchFamily="34" charset="0"/>
              <a:cs typeface="Noto Sans" panose="020B0502040504020204" pitchFamily="34" charset="0"/>
            </a:endParaRPr>
          </a:p>
        </p:txBody>
      </p:sp>
      <p:pic>
        <p:nvPicPr>
          <p:cNvPr id="2" name="Image 1">
            <a:extLst>
              <a:ext uri="{FF2B5EF4-FFF2-40B4-BE49-F238E27FC236}">
                <a16:creationId xmlns:a16="http://schemas.microsoft.com/office/drawing/2014/main" id="{0BE665F5-78AC-0CCA-6C06-24DE2927788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88111" y="-734629"/>
            <a:ext cx="1877821" cy="2298032"/>
          </a:xfrm>
          <a:prstGeom prst="rect">
            <a:avLst/>
          </a:prstGeom>
        </p:spPr>
      </p:pic>
    </p:spTree>
    <p:extLst>
      <p:ext uri="{BB962C8B-B14F-4D97-AF65-F5344CB8AC3E}">
        <p14:creationId xmlns:p14="http://schemas.microsoft.com/office/powerpoint/2010/main" val="1580341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EAA6-05BC-4EEF-8460-5D26D63D915D}"/>
              </a:ext>
            </a:extLst>
          </p:cNvPr>
          <p:cNvSpPr>
            <a:spLocks noGrp="1"/>
          </p:cNvSpPr>
          <p:nvPr>
            <p:ph type="title" hasCustomPrompt="1"/>
          </p:nvPr>
        </p:nvSpPr>
        <p:spPr>
          <a:xfrm>
            <a:off x="1188000" y="1519200"/>
            <a:ext cx="4906800" cy="1285200"/>
          </a:xfrm>
        </p:spPr>
        <p:txBody>
          <a:bodyPr anchor="t" anchorCtr="0">
            <a:normAutofit/>
          </a:bodyPr>
          <a:lstStyle>
            <a:lvl1pPr>
              <a:defRPr sz="3600" b="0" i="0">
                <a:solidFill>
                  <a:srgbClr val="0065DF"/>
                </a:solidFill>
                <a:latin typeface="Noto Sans Med" panose="020B0502040504020204" pitchFamily="34" charset="0"/>
                <a:ea typeface="Noto Sans Med" panose="020B0502040504020204" pitchFamily="34" charset="0"/>
                <a:cs typeface="Noto Sans Med" panose="020B0502040504020204" pitchFamily="34" charset="0"/>
              </a:defRPr>
            </a:lvl1pPr>
          </a:lstStyle>
          <a:p>
            <a:r>
              <a:rPr lang="en-US" dirty="0"/>
              <a:t>Click to edit </a:t>
            </a:r>
            <a:br>
              <a:rPr lang="en-US" dirty="0"/>
            </a:br>
            <a:r>
              <a:rPr lang="en-US" dirty="0"/>
              <a:t>Master title style</a:t>
            </a:r>
            <a:endParaRPr lang="en-GB" dirty="0"/>
          </a:p>
        </p:txBody>
      </p:sp>
      <p:sp>
        <p:nvSpPr>
          <p:cNvPr id="3" name="Content Placeholder 2">
            <a:extLst>
              <a:ext uri="{FF2B5EF4-FFF2-40B4-BE49-F238E27FC236}">
                <a16:creationId xmlns:a16="http://schemas.microsoft.com/office/drawing/2014/main" id="{6C9654F8-EC42-498A-9314-3ADF10EBEDCD}"/>
              </a:ext>
            </a:extLst>
          </p:cNvPr>
          <p:cNvSpPr>
            <a:spLocks noGrp="1"/>
          </p:cNvSpPr>
          <p:nvPr>
            <p:ph idx="1"/>
          </p:nvPr>
        </p:nvSpPr>
        <p:spPr>
          <a:xfrm>
            <a:off x="1188000" y="2923200"/>
            <a:ext cx="4906800" cy="3272400"/>
          </a:xfrm>
        </p:spPr>
        <p:txBody>
          <a:bodyPr>
            <a:normAutofit/>
          </a:bodyPr>
          <a:lstStyle>
            <a:lvl1pPr marL="0" indent="0">
              <a:lnSpc>
                <a:spcPct val="150000"/>
              </a:lnSpc>
              <a:buNone/>
              <a:defRPr sz="2400" b="0" i="0">
                <a:latin typeface="Noto Sans" panose="020B0502040504020204" pitchFamily="34" charset="0"/>
                <a:ea typeface="Noto Sans" panose="020B0502040504020204" pitchFamily="34" charset="0"/>
                <a:cs typeface="Noto Sans" panose="020B0502040504020204" pitchFamily="34" charset="0"/>
              </a:defRPr>
            </a:lvl1pPr>
            <a:lvl2pPr>
              <a:lnSpc>
                <a:spcPct val="150000"/>
              </a:lnSpc>
              <a:defRPr sz="2400">
                <a:latin typeface="Arial" panose="020B0604020202020204" pitchFamily="34" charset="0"/>
                <a:cs typeface="Arial" panose="020B0604020202020204" pitchFamily="34" charset="0"/>
              </a:defRPr>
            </a:lvl2pPr>
          </a:lstStyle>
          <a:p>
            <a:pPr lvl="0"/>
            <a:r>
              <a:rPr lang="fr-FR" dirty="0"/>
              <a:t>Cliquez pour modifier les styles du texte du masque</a:t>
            </a:r>
          </a:p>
        </p:txBody>
      </p:sp>
      <p:sp>
        <p:nvSpPr>
          <p:cNvPr id="5" name="Footer Placeholder 4">
            <a:extLst>
              <a:ext uri="{FF2B5EF4-FFF2-40B4-BE49-F238E27FC236}">
                <a16:creationId xmlns:a16="http://schemas.microsoft.com/office/drawing/2014/main" id="{7A55C546-6F94-48CD-8BD5-9EEAF1C45327}"/>
              </a:ext>
            </a:extLst>
          </p:cNvPr>
          <p:cNvSpPr txBox="1">
            <a:spLocks/>
          </p:cNvSpPr>
          <p:nvPr userDrawn="1"/>
        </p:nvSpPr>
        <p:spPr>
          <a:xfrm>
            <a:off x="288000" y="6291854"/>
            <a:ext cx="1104900" cy="365125"/>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b="0" i="0" noProof="0" smtClean="0">
                <a:latin typeface="Noto Sans" panose="020B0502040504020204" pitchFamily="34" charset="0"/>
                <a:ea typeface="Noto Sans" panose="020B0502040504020204" pitchFamily="34" charset="0"/>
                <a:cs typeface="Noto Sans" panose="020B0502040504020204" pitchFamily="34" charset="0"/>
              </a:rPr>
              <a:pPr/>
              <a:t>‹#›</a:t>
            </a:fld>
            <a:endParaRPr lang="en-US" b="0" i="0" noProof="0" dirty="0">
              <a:latin typeface="Noto Sans" panose="020B0502040504020204" pitchFamily="34" charset="0"/>
              <a:ea typeface="Noto Sans" panose="020B0502040504020204" pitchFamily="34" charset="0"/>
              <a:cs typeface="Noto Sans" panose="020B0502040504020204" pitchFamily="34" charset="0"/>
            </a:endParaRPr>
          </a:p>
        </p:txBody>
      </p:sp>
      <p:pic>
        <p:nvPicPr>
          <p:cNvPr id="4" name="Image 3">
            <a:extLst>
              <a:ext uri="{FF2B5EF4-FFF2-40B4-BE49-F238E27FC236}">
                <a16:creationId xmlns:a16="http://schemas.microsoft.com/office/drawing/2014/main" id="{7E6F9036-F7AF-2EBF-F9F3-392C0D953BF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88111" y="-734629"/>
            <a:ext cx="1877821" cy="2298032"/>
          </a:xfrm>
          <a:prstGeom prst="rect">
            <a:avLst/>
          </a:prstGeom>
        </p:spPr>
      </p:pic>
    </p:spTree>
    <p:extLst>
      <p:ext uri="{BB962C8B-B14F-4D97-AF65-F5344CB8AC3E}">
        <p14:creationId xmlns:p14="http://schemas.microsoft.com/office/powerpoint/2010/main" val="32896638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D4CBF0-2AC2-4839-BD79-A0E9C2F60160}"/>
              </a:ext>
            </a:extLst>
          </p:cNvPr>
          <p:cNvSpPr>
            <a:spLocks noGrp="1"/>
          </p:cNvSpPr>
          <p:nvPr>
            <p:ph type="title"/>
          </p:nvPr>
        </p:nvSpPr>
        <p:spPr>
          <a:xfrm>
            <a:off x="288000" y="288000"/>
            <a:ext cx="10515600" cy="1325563"/>
          </a:xfrm>
          <a:prstGeom prst="rect">
            <a:avLst/>
          </a:prstGeom>
        </p:spPr>
        <p:txBody>
          <a:bodyPr vert="horz" lIns="0" tIns="0" rIns="0" bIns="0" rtlCol="0" anchor="t" anchorCtr="0">
            <a:normAutofit/>
          </a:bodyPr>
          <a:lstStyle/>
          <a:p>
            <a:r>
              <a:rPr lang="fr-FR" dirty="0"/>
              <a:t>Modifiez le style du titre</a:t>
            </a:r>
            <a:endParaRPr lang="en-GB" dirty="0"/>
          </a:p>
        </p:txBody>
      </p:sp>
      <p:sp>
        <p:nvSpPr>
          <p:cNvPr id="3" name="Text Placeholder 2">
            <a:extLst>
              <a:ext uri="{FF2B5EF4-FFF2-40B4-BE49-F238E27FC236}">
                <a16:creationId xmlns:a16="http://schemas.microsoft.com/office/drawing/2014/main" id="{8D4BBBBC-6389-4E4D-899C-A4BC8ECD5D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4" name="Date Placeholder 3">
            <a:extLst>
              <a:ext uri="{FF2B5EF4-FFF2-40B4-BE49-F238E27FC236}">
                <a16:creationId xmlns:a16="http://schemas.microsoft.com/office/drawing/2014/main" id="{63752D9A-BBDA-4D36-85C5-05D17D26C742}"/>
              </a:ext>
            </a:extLst>
          </p:cNvPr>
          <p:cNvSpPr>
            <a:spLocks noGrp="1"/>
          </p:cNvSpPr>
          <p:nvPr>
            <p:ph type="dt" sz="half" idx="2"/>
          </p:nvPr>
        </p:nvSpPr>
        <p:spPr>
          <a:xfrm>
            <a:off x="838200" y="6225717"/>
            <a:ext cx="2743200" cy="365125"/>
          </a:xfrm>
          <a:prstGeom prst="rect">
            <a:avLst/>
          </a:prstGeom>
        </p:spPr>
        <p:txBody>
          <a:bodyPr vert="horz" lIns="0" tIns="0" rIns="0" bIns="0" rtlCol="0" anchor="b" anchorCtr="0"/>
          <a:lstStyle>
            <a:lvl1pPr algn="l">
              <a:defRPr sz="10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EF3CFCF5-A5FF-4B40-829B-786DBAD1DA5D}" type="datetimeFigureOut">
              <a:rPr lang="en-GB" smtClean="0"/>
              <a:pPr/>
              <a:t>14/03/2023</a:t>
            </a:fld>
            <a:endParaRPr lang="en-GB" dirty="0"/>
          </a:p>
        </p:txBody>
      </p:sp>
      <p:sp>
        <p:nvSpPr>
          <p:cNvPr id="5" name="Footer Placeholder 4">
            <a:extLst>
              <a:ext uri="{FF2B5EF4-FFF2-40B4-BE49-F238E27FC236}">
                <a16:creationId xmlns:a16="http://schemas.microsoft.com/office/drawing/2014/main" id="{316C7F7B-1E67-45D5-9AEC-15EB54B696AF}"/>
              </a:ext>
            </a:extLst>
          </p:cNvPr>
          <p:cNvSpPr>
            <a:spLocks noGrp="1"/>
          </p:cNvSpPr>
          <p:nvPr>
            <p:ph type="ftr" sz="quarter" idx="3"/>
          </p:nvPr>
        </p:nvSpPr>
        <p:spPr>
          <a:xfrm>
            <a:off x="4038600" y="6225717"/>
            <a:ext cx="4114800" cy="365125"/>
          </a:xfrm>
          <a:prstGeom prst="rect">
            <a:avLst/>
          </a:prstGeom>
        </p:spPr>
        <p:txBody>
          <a:bodyPr vert="horz" lIns="0" tIns="0" rIns="0" bIns="0" rtlCol="0" anchor="b" anchorCtr="0"/>
          <a:lstStyle>
            <a:lvl1pPr algn="ctr">
              <a:defRPr sz="10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GB" dirty="0"/>
          </a:p>
        </p:txBody>
      </p:sp>
      <p:pic>
        <p:nvPicPr>
          <p:cNvPr id="14" name="Image 13">
            <a:extLst>
              <a:ext uri="{FF2B5EF4-FFF2-40B4-BE49-F238E27FC236}">
                <a16:creationId xmlns:a16="http://schemas.microsoft.com/office/drawing/2014/main" id="{33001F01-637B-0EF4-D84A-5F5DA37DE33A}"/>
              </a:ext>
            </a:extLst>
          </p:cNvPr>
          <p:cNvPicPr>
            <a:picLocks noChangeAspect="1"/>
          </p:cNvPicPr>
          <p:nvPr userDrawn="1"/>
        </p:nvPicPr>
        <p:blipFill>
          <a:blip r:embed="rId22"/>
          <a:stretch>
            <a:fillRect/>
          </a:stretch>
        </p:blipFill>
        <p:spPr>
          <a:xfrm>
            <a:off x="11003797" y="6439185"/>
            <a:ext cx="916550" cy="189302"/>
          </a:xfrm>
          <a:prstGeom prst="rect">
            <a:avLst/>
          </a:prstGeom>
        </p:spPr>
      </p:pic>
      <p:sp>
        <p:nvSpPr>
          <p:cNvPr id="13" name="fc" descr="WIPO FOR OFFICIAL USE ONLY"/>
          <p:cNvSpPr txBox="1"/>
          <p:nvPr userDrawn="1"/>
        </p:nvSpPr>
        <p:spPr>
          <a:xfrm>
            <a:off x="0" y="6537960"/>
            <a:ext cx="12192000" cy="223138"/>
          </a:xfrm>
          <a:prstGeom prst="rect">
            <a:avLst/>
          </a:prstGeom>
          <a:noFill/>
        </p:spPr>
        <p:txBody>
          <a:bodyPr vert="horz" rtlCol="0">
            <a:spAutoFit/>
          </a:bodyPr>
          <a:lstStyle/>
          <a:p>
            <a:pPr algn="ctr"/>
            <a:r>
              <a:rPr lang="en-US" sz="850" b="0" i="0" u="none" baseline="0" smtClean="0">
                <a:solidFill>
                  <a:srgbClr val="000000"/>
                </a:solidFill>
                <a:latin typeface="Microsoft Sans Serif" panose="020B0604020202020204" pitchFamily="34" charset="0"/>
              </a:rPr>
              <a:t>WIPO FOR OFFICIAL USE ONLY</a:t>
            </a:r>
            <a:endParaRPr lang="en-US" sz="850" b="0" i="0" u="none" baseline="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52166885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2" r:id="rId4"/>
    <p:sldLayoutId id="2147483663" r:id="rId5"/>
    <p:sldLayoutId id="2147483653" r:id="rId6"/>
    <p:sldLayoutId id="2147483657" r:id="rId7"/>
    <p:sldLayoutId id="2147483682" r:id="rId8"/>
    <p:sldLayoutId id="2147483665" r:id="rId9"/>
    <p:sldLayoutId id="2147483668" r:id="rId10"/>
    <p:sldLayoutId id="2147483670" r:id="rId11"/>
    <p:sldLayoutId id="2147483679" r:id="rId12"/>
    <p:sldLayoutId id="2147483674" r:id="rId13"/>
    <p:sldLayoutId id="2147483676" r:id="rId14"/>
    <p:sldLayoutId id="2147483678" r:id="rId15"/>
    <p:sldLayoutId id="2147483684" r:id="rId16"/>
    <p:sldLayoutId id="2147483687" r:id="rId17"/>
    <p:sldLayoutId id="2147483688" r:id="rId18"/>
    <p:sldLayoutId id="2147483686" r:id="rId19"/>
    <p:sldLayoutId id="2147483681" r:id="rId20"/>
  </p:sldLayoutIdLst>
  <p:txStyles>
    <p:titleStyle>
      <a:lvl1pPr algn="l" defTabSz="914400" rtl="0" eaLnBrk="1" latinLnBrk="0" hangingPunct="1">
        <a:lnSpc>
          <a:spcPct val="90000"/>
        </a:lnSpc>
        <a:spcBef>
          <a:spcPct val="0"/>
        </a:spcBef>
        <a:buNone/>
        <a:defRPr sz="3600" b="0" i="0" kern="1200" spc="-100" baseline="0">
          <a:solidFill>
            <a:srgbClr val="0065DF"/>
          </a:solidFill>
          <a:latin typeface="Noto Sans Med" panose="020B0502040504020204" pitchFamily="34" charset="0"/>
          <a:ea typeface="Noto Sans Med" panose="020B0502040504020204" pitchFamily="34" charset="0"/>
          <a:cs typeface="Noto Sans Med" panose="020B050204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3.xml"/><Relationship Id="rId4" Type="http://schemas.openxmlformats.org/officeDocument/2006/relationships/image" Target="../media/image28.emf"/></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9.emf"/><Relationship Id="rId1" Type="http://schemas.openxmlformats.org/officeDocument/2006/relationships/slideLayout" Target="../slideLayouts/slideLayout3.xml"/><Relationship Id="rId5" Type="http://schemas.openxmlformats.org/officeDocument/2006/relationships/image" Target="../media/image31.emf"/><Relationship Id="rId4" Type="http://schemas.openxmlformats.org/officeDocument/2006/relationships/image" Target="../media/image3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emf"/><Relationship Id="rId1" Type="http://schemas.openxmlformats.org/officeDocument/2006/relationships/slideLayout" Target="../slideLayouts/slideLayout20.xml"/><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721B1D0-B7AB-3109-D9A1-30EA29F26E04}"/>
              </a:ext>
            </a:extLst>
          </p:cNvPr>
          <p:cNvSpPr txBox="1">
            <a:spLocks/>
          </p:cNvSpPr>
          <p:nvPr/>
        </p:nvSpPr>
        <p:spPr>
          <a:xfrm>
            <a:off x="288000" y="288000"/>
            <a:ext cx="9144000" cy="2775240"/>
          </a:xfrm>
          <a:prstGeom prst="rect">
            <a:avLst/>
          </a:prstGeom>
        </p:spPr>
        <p:txBody>
          <a:bodyPr wrap="square" lIns="0" tIns="0" rIns="0" bIns="0" anchor="t" anchorCtr="0">
            <a:normAutofit/>
          </a:bodyPr>
          <a:lstStyle>
            <a:lvl1pPr algn="l" defTabSz="914400" rtl="0" eaLnBrk="1" latinLnBrk="0" hangingPunct="1">
              <a:lnSpc>
                <a:spcPct val="90000"/>
              </a:lnSpc>
              <a:spcBef>
                <a:spcPct val="0"/>
              </a:spcBef>
              <a:buNone/>
              <a:defRPr sz="3600" b="0" i="0" kern="1200" spc="-100" baseline="0">
                <a:solidFill>
                  <a:schemeClr val="tx1"/>
                </a:solidFill>
                <a:latin typeface="Noto Sans Med" panose="020B0502040504020204" pitchFamily="34" charset="0"/>
                <a:ea typeface="Noto Sans Med" panose="020B0502040504020204" pitchFamily="34" charset="0"/>
                <a:cs typeface="Noto Sans Med" panose="020B0502040504020204" pitchFamily="34" charset="0"/>
              </a:defRPr>
            </a:lvl1pPr>
          </a:lstStyle>
          <a:p>
            <a:r>
              <a:rPr lang="en-US" dirty="0" smtClean="0"/>
              <a:t>WIPO Guide and Survey </a:t>
            </a:r>
            <a:r>
              <a:rPr lang="en-US" dirty="0"/>
              <a:t>on Technology Transfer (TTO)</a:t>
            </a:r>
          </a:p>
          <a:p>
            <a:r>
              <a:rPr lang="en-US" dirty="0"/>
              <a:t>staff and researchers’ views</a:t>
            </a:r>
          </a:p>
          <a:p>
            <a:r>
              <a:rPr lang="en-US" dirty="0"/>
              <a:t>on Technology Transfer (TT)</a:t>
            </a:r>
            <a:endParaRPr lang="en-GB" dirty="0"/>
          </a:p>
        </p:txBody>
      </p:sp>
      <p:sp>
        <p:nvSpPr>
          <p:cNvPr id="5" name="Title 1">
            <a:extLst>
              <a:ext uri="{FF2B5EF4-FFF2-40B4-BE49-F238E27FC236}">
                <a16:creationId xmlns:a16="http://schemas.microsoft.com/office/drawing/2014/main" id="{3C50B69B-242D-3479-FCD7-26780F168F5C}"/>
              </a:ext>
            </a:extLst>
          </p:cNvPr>
          <p:cNvSpPr txBox="1">
            <a:spLocks/>
          </p:cNvSpPr>
          <p:nvPr/>
        </p:nvSpPr>
        <p:spPr>
          <a:xfrm>
            <a:off x="288000" y="2354186"/>
            <a:ext cx="9144000" cy="1850150"/>
          </a:xfrm>
          <a:prstGeom prst="rect">
            <a:avLst/>
          </a:prstGeom>
        </p:spPr>
        <p:txBody>
          <a:bodyPr vert="horz" wrap="square" lIns="0" tIns="0" rIns="0" bIns="0" rtlCol="0" anchor="t" anchorCtr="0">
            <a:normAutofit/>
          </a:bodyPr>
          <a:lstStyle>
            <a:lvl1pPr algn="l" defTabSz="914400" rtl="0" eaLnBrk="1" latinLnBrk="0" hangingPunct="1">
              <a:lnSpc>
                <a:spcPct val="90000"/>
              </a:lnSpc>
              <a:spcBef>
                <a:spcPct val="0"/>
              </a:spcBef>
              <a:buNone/>
              <a:defRPr sz="3600" b="0" i="0" kern="1200" spc="-100" baseline="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1pPr>
          </a:lstStyle>
          <a:p>
            <a:endParaRPr lang="en-GB" sz="3000" dirty="0">
              <a:solidFill>
                <a:schemeClr val="tx1">
                  <a:lumMod val="50000"/>
                  <a:lumOff val="50000"/>
                </a:schemeClr>
              </a:solidFill>
            </a:endParaRPr>
          </a:p>
        </p:txBody>
      </p:sp>
      <p:pic>
        <p:nvPicPr>
          <p:cNvPr id="21" name="Image 20">
            <a:extLst>
              <a:ext uri="{FF2B5EF4-FFF2-40B4-BE49-F238E27FC236}">
                <a16:creationId xmlns:a16="http://schemas.microsoft.com/office/drawing/2014/main" id="{CCF8E244-8564-EEE8-D3A9-BDDEC3BBC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782" y="-825290"/>
            <a:ext cx="9621078" cy="7712338"/>
          </a:xfrm>
          <a:prstGeom prst="rect">
            <a:avLst/>
          </a:prstGeom>
        </p:spPr>
      </p:pic>
      <p:pic>
        <p:nvPicPr>
          <p:cNvPr id="22" name="Image 21">
            <a:extLst>
              <a:ext uri="{FF2B5EF4-FFF2-40B4-BE49-F238E27FC236}">
                <a16:creationId xmlns:a16="http://schemas.microsoft.com/office/drawing/2014/main" id="{EB76FB8C-C051-CFA5-F2A9-8A40B1A7E684}"/>
              </a:ext>
            </a:extLst>
          </p:cNvPr>
          <p:cNvPicPr>
            <a:picLocks noChangeAspect="1"/>
          </p:cNvPicPr>
          <p:nvPr/>
        </p:nvPicPr>
        <p:blipFill>
          <a:blip r:embed="rId3"/>
          <a:stretch>
            <a:fillRect/>
          </a:stretch>
        </p:blipFill>
        <p:spPr>
          <a:xfrm>
            <a:off x="-1030157" y="3522970"/>
            <a:ext cx="2636313" cy="1647696"/>
          </a:xfrm>
          <a:prstGeom prst="rect">
            <a:avLst/>
          </a:prstGeom>
        </p:spPr>
      </p:pic>
    </p:spTree>
    <p:extLst>
      <p:ext uri="{BB962C8B-B14F-4D97-AF65-F5344CB8AC3E}">
        <p14:creationId xmlns:p14="http://schemas.microsoft.com/office/powerpoint/2010/main" val="112335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88000" y="288000"/>
            <a:ext cx="10515600" cy="769995"/>
          </a:xfrm>
        </p:spPr>
        <p:txBody>
          <a:bodyPr>
            <a:normAutofit fontScale="90000"/>
          </a:bodyPr>
          <a:lstStyle/>
          <a:p>
            <a:r>
              <a:rPr lang="fr-CH" dirty="0" err="1" smtClean="0">
                <a:latin typeface="Noto Sans" panose="020B0604020202020204" charset="0"/>
                <a:ea typeface="Noto Sans" panose="020B0604020202020204" charset="0"/>
              </a:rPr>
              <a:t>Additionnal</a:t>
            </a:r>
            <a:r>
              <a:rPr lang="fr-CH" dirty="0" smtClean="0">
                <a:latin typeface="Noto Sans" panose="020B0604020202020204" charset="0"/>
                <a:ea typeface="Noto Sans" panose="020B0604020202020204" charset="0"/>
              </a:rPr>
              <a:t> Funds – </a:t>
            </a:r>
            <a:r>
              <a:rPr lang="fr-CH" dirty="0" err="1" smtClean="0">
                <a:latin typeface="Noto Sans" panose="020B0604020202020204" charset="0"/>
                <a:ea typeface="Noto Sans" panose="020B0604020202020204" charset="0"/>
              </a:rPr>
              <a:t>PoC</a:t>
            </a:r>
            <a:r>
              <a:rPr lang="fr-CH" dirty="0" smtClean="0">
                <a:latin typeface="Noto Sans" panose="020B0604020202020204" charset="0"/>
                <a:ea typeface="Noto Sans" panose="020B0604020202020204" charset="0"/>
              </a:rPr>
              <a:t> – Help to Bridge the Gap – Source, Size</a:t>
            </a:r>
            <a:r>
              <a:rPr lang="fr-CH" dirty="0">
                <a:latin typeface="Noto Sans" panose="020B0604020202020204" charset="0"/>
                <a:ea typeface="Noto Sans" panose="020B0604020202020204" charset="0"/>
              </a:rPr>
              <a:t> </a:t>
            </a:r>
            <a:r>
              <a:rPr lang="fr-CH" dirty="0" smtClean="0">
                <a:latin typeface="Noto Sans" panose="020B0604020202020204" charset="0"/>
                <a:ea typeface="Noto Sans" panose="020B0604020202020204" charset="0"/>
              </a:rPr>
              <a:t>and   </a:t>
            </a:r>
            <a:r>
              <a:rPr lang="fr-CH" dirty="0" err="1" smtClean="0">
                <a:latin typeface="Noto Sans" panose="020B0604020202020204" charset="0"/>
                <a:ea typeface="Noto Sans" panose="020B0604020202020204" charset="0"/>
              </a:rPr>
              <a:t>Criteria</a:t>
            </a:r>
            <a:r>
              <a:rPr lang="fr-CH" dirty="0" smtClean="0">
                <a:latin typeface="Noto Sans" panose="020B0604020202020204" charset="0"/>
                <a:ea typeface="Noto Sans" panose="020B0604020202020204" charset="0"/>
              </a:rPr>
              <a:t> </a:t>
            </a:r>
            <a:endParaRPr lang="en-US" dirty="0">
              <a:latin typeface="Noto Sans" panose="020B0604020202020204" charset="0"/>
              <a:ea typeface="Noto Sans" panose="020B0604020202020204" charset="0"/>
            </a:endParaRPr>
          </a:p>
        </p:txBody>
      </p:sp>
      <p:graphicFrame>
        <p:nvGraphicFramePr>
          <p:cNvPr id="10" name="Diagram 9"/>
          <p:cNvGraphicFramePr/>
          <p:nvPr>
            <p:extLst>
              <p:ext uri="{D42A27DB-BD31-4B8C-83A1-F6EECF244321}">
                <p14:modId xmlns:p14="http://schemas.microsoft.com/office/powerpoint/2010/main" val="304506265"/>
              </p:ext>
            </p:extLst>
          </p:nvPr>
        </p:nvGraphicFramePr>
        <p:xfrm>
          <a:off x="4419226" y="1408175"/>
          <a:ext cx="7120128" cy="4413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411625669"/>
              </p:ext>
            </p:extLst>
          </p:nvPr>
        </p:nvGraphicFramePr>
        <p:xfrm>
          <a:off x="-1574328" y="1408175"/>
          <a:ext cx="7120128" cy="44135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Rectangle 6"/>
          <p:cNvSpPr/>
          <p:nvPr/>
        </p:nvSpPr>
        <p:spPr>
          <a:xfrm>
            <a:off x="485193" y="5964409"/>
            <a:ext cx="2481942" cy="414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smtClean="0">
                <a:solidFill>
                  <a:schemeClr val="tx1"/>
                </a:solidFill>
              </a:rPr>
              <a:t>Source: auckland.ac.nz</a:t>
            </a:r>
            <a:endParaRPr lang="en-US" sz="1400" dirty="0">
              <a:solidFill>
                <a:schemeClr val="tx1"/>
              </a:solidFill>
            </a:endParaRPr>
          </a:p>
        </p:txBody>
      </p:sp>
      <p:sp>
        <p:nvSpPr>
          <p:cNvPr id="12" name="Rectangle 11"/>
          <p:cNvSpPr/>
          <p:nvPr/>
        </p:nvSpPr>
        <p:spPr>
          <a:xfrm>
            <a:off x="6515879" y="6004560"/>
            <a:ext cx="2481942" cy="414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smtClean="0">
                <a:solidFill>
                  <a:schemeClr val="tx1"/>
                </a:solidFill>
              </a:rPr>
              <a:t>Source: tsingua.edu.cn</a:t>
            </a:r>
            <a:endParaRPr lang="en-US" sz="1400" dirty="0">
              <a:solidFill>
                <a:schemeClr val="tx1"/>
              </a:solidFill>
            </a:endParaRPr>
          </a:p>
        </p:txBody>
      </p:sp>
    </p:spTree>
    <p:extLst>
      <p:ext uri="{BB962C8B-B14F-4D97-AF65-F5344CB8AC3E}">
        <p14:creationId xmlns:p14="http://schemas.microsoft.com/office/powerpoint/2010/main" val="992178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84069472"/>
              </p:ext>
            </p:extLst>
          </p:nvPr>
        </p:nvGraphicFramePr>
        <p:xfrm>
          <a:off x="949579" y="1613563"/>
          <a:ext cx="10515600" cy="3856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31582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6799415" y="1318894"/>
            <a:ext cx="4669577" cy="4841128"/>
          </a:xfrm>
          <a:prstGeom prst="round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3500000" scaled="1"/>
            <a:tileRect/>
          </a:gradFill>
          <a:ln>
            <a:solidFill>
              <a:schemeClr val="tx1">
                <a:lumMod val="85000"/>
                <a:lumOff val="15000"/>
              </a:schemeClr>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GB" sz="1400" b="1" dirty="0">
                <a:latin typeface="Arial" panose="020B0604020202020204" pitchFamily="34" charset="0"/>
                <a:cs typeface="Arial" panose="020B0604020202020204" pitchFamily="34" charset="0"/>
              </a:rPr>
              <a:t>Examples of criteria </a:t>
            </a:r>
            <a:r>
              <a:rPr lang="en-GB" sz="1400" b="1" dirty="0" smtClean="0">
                <a:latin typeface="Arial" panose="020B0604020202020204" pitchFamily="34" charset="0"/>
                <a:cs typeface="Arial" panose="020B0604020202020204" pitchFamily="34" charset="0"/>
              </a:rPr>
              <a:t>for promotion include</a:t>
            </a:r>
            <a:r>
              <a:rPr lang="en-GB" sz="1400" b="1" dirty="0">
                <a:latin typeface="Arial" panose="020B0604020202020204" pitchFamily="34" charset="0"/>
                <a:cs typeface="Arial" panose="020B0604020202020204" pitchFamily="34" charset="0"/>
              </a:rPr>
              <a:t>:</a:t>
            </a:r>
            <a:endParaRPr lang="en-US" sz="1400" b="1"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sz="1400" dirty="0" smtClean="0">
                <a:latin typeface="Arial" panose="020B0604020202020204" pitchFamily="34" charset="0"/>
                <a:cs typeface="Arial" panose="020B0604020202020204" pitchFamily="34" charset="0"/>
              </a:rPr>
              <a:t>Number </a:t>
            </a:r>
            <a:r>
              <a:rPr lang="en-GB" sz="1400" dirty="0">
                <a:latin typeface="Arial" panose="020B0604020202020204" pitchFamily="34" charset="0"/>
                <a:cs typeface="Arial" panose="020B0604020202020204" pitchFamily="34" charset="0"/>
              </a:rPr>
              <a:t>of publications of applied research </a:t>
            </a:r>
            <a:endParaRPr lang="en-US" sz="14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sz="1400" dirty="0" err="1" smtClean="0">
                <a:latin typeface="Arial" panose="020B0604020202020204" pitchFamily="34" charset="0"/>
                <a:cs typeface="Arial" panose="020B0604020202020204" pitchFamily="34" charset="0"/>
              </a:rPr>
              <a:t>Nr</a:t>
            </a:r>
            <a:r>
              <a:rPr lang="en-GB" sz="1400" dirty="0" smtClean="0">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of </a:t>
            </a:r>
            <a:r>
              <a:rPr lang="en-GB" sz="1400" dirty="0" smtClean="0">
                <a:latin typeface="Arial" panose="020B0604020202020204" pitchFamily="34" charset="0"/>
                <a:cs typeface="Arial" panose="020B0604020202020204" pitchFamily="34" charset="0"/>
              </a:rPr>
              <a:t>invention </a:t>
            </a:r>
            <a:r>
              <a:rPr lang="en-GB" sz="1400" dirty="0">
                <a:latin typeface="Arial" panose="020B0604020202020204" pitchFamily="34" charset="0"/>
                <a:cs typeface="Arial" panose="020B0604020202020204" pitchFamily="34" charset="0"/>
              </a:rPr>
              <a:t>disclosures </a:t>
            </a:r>
            <a:r>
              <a:rPr lang="en-GB" sz="1400" dirty="0" smtClean="0">
                <a:latin typeface="Arial" panose="020B0604020202020204" pitchFamily="34" charset="0"/>
                <a:cs typeface="Arial" panose="020B0604020202020204" pitchFamily="34" charset="0"/>
              </a:rPr>
              <a:t>submitted to TTO</a:t>
            </a:r>
            <a:endParaRPr lang="en-US" sz="14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sz="1400" dirty="0" smtClean="0">
                <a:latin typeface="Arial" panose="020B0604020202020204" pitchFamily="34" charset="0"/>
                <a:cs typeface="Arial" panose="020B0604020202020204" pitchFamily="34" charset="0"/>
              </a:rPr>
              <a:t>Number </a:t>
            </a:r>
            <a:r>
              <a:rPr lang="en-GB" sz="1400" dirty="0">
                <a:latin typeface="Arial" panose="020B0604020202020204" pitchFamily="34" charset="0"/>
                <a:cs typeface="Arial" panose="020B0604020202020204" pitchFamily="34" charset="0"/>
              </a:rPr>
              <a:t>of patent applications filed</a:t>
            </a:r>
            <a:endParaRPr lang="en-US" sz="14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sz="1400" dirty="0">
                <a:latin typeface="Arial" panose="020B0604020202020204" pitchFamily="34" charset="0"/>
                <a:cs typeface="Arial" panose="020B0604020202020204" pitchFamily="34" charset="0"/>
              </a:rPr>
              <a:t>Number of patents granted</a:t>
            </a:r>
            <a:endParaRPr lang="en-US" sz="14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sz="1400" dirty="0" smtClean="0">
                <a:latin typeface="Arial" panose="020B0604020202020204" pitchFamily="34" charset="0"/>
                <a:cs typeface="Arial" panose="020B0604020202020204" pitchFamily="34" charset="0"/>
              </a:rPr>
              <a:t>Number of licenses executed</a:t>
            </a:r>
          </a:p>
          <a:p>
            <a:pPr marL="285750" indent="-285750">
              <a:lnSpc>
                <a:spcPct val="150000"/>
              </a:lnSpc>
              <a:buFont typeface="Arial" panose="020B0604020202020204" pitchFamily="34" charset="0"/>
              <a:buChar char="•"/>
            </a:pPr>
            <a:r>
              <a:rPr lang="en-GB" sz="1400" dirty="0" smtClean="0">
                <a:latin typeface="Arial" panose="020B0604020202020204" pitchFamily="34" charset="0"/>
                <a:cs typeface="Arial" panose="020B0604020202020204" pitchFamily="34" charset="0"/>
              </a:rPr>
              <a:t>Actual </a:t>
            </a:r>
            <a:r>
              <a:rPr lang="en-GB" sz="1400" dirty="0">
                <a:latin typeface="Arial" panose="020B0604020202020204" pitchFamily="34" charset="0"/>
                <a:cs typeface="Arial" panose="020B0604020202020204" pitchFamily="34" charset="0"/>
              </a:rPr>
              <a:t>licensing </a:t>
            </a:r>
            <a:r>
              <a:rPr lang="en-GB" sz="1400" dirty="0" smtClean="0">
                <a:latin typeface="Arial" panose="020B0604020202020204" pitchFamily="34" charset="0"/>
                <a:cs typeface="Arial" panose="020B0604020202020204" pitchFamily="34" charset="0"/>
              </a:rPr>
              <a:t>revenue received</a:t>
            </a: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Collaborations with industry </a:t>
            </a:r>
            <a:r>
              <a:rPr lang="en-GB" sz="1400" dirty="0" smtClean="0">
                <a:latin typeface="Arial" panose="020B0604020202020204" pitchFamily="34" charset="0"/>
                <a:cs typeface="Arial" panose="020B0604020202020204" pitchFamily="34" charset="0"/>
              </a:rPr>
              <a:t>(collaborative </a:t>
            </a:r>
            <a:r>
              <a:rPr lang="en-GB" sz="1400" dirty="0">
                <a:latin typeface="Arial" panose="020B0604020202020204" pitchFamily="34" charset="0"/>
                <a:cs typeface="Arial" panose="020B0604020202020204" pitchFamily="34" charset="0"/>
              </a:rPr>
              <a:t>research, consulting</a:t>
            </a:r>
            <a:r>
              <a:rPr lang="en-GB" sz="1400" dirty="0" smtClean="0">
                <a:latin typeface="Arial" panose="020B0604020202020204" pitchFamily="34" charset="0"/>
                <a:cs typeface="Arial" panose="020B0604020202020204" pitchFamily="34" charset="0"/>
              </a:rPr>
              <a:t>), etc.</a:t>
            </a:r>
          </a:p>
          <a:p>
            <a:pPr marL="285750" indent="-285750">
              <a:lnSpc>
                <a:spcPct val="150000"/>
              </a:lnSpc>
              <a:buFont typeface="Arial" panose="020B0604020202020204" pitchFamily="34" charset="0"/>
              <a:buChar char="•"/>
            </a:pPr>
            <a:r>
              <a:rPr lang="en-GB" sz="1400" dirty="0" smtClean="0">
                <a:latin typeface="Arial" panose="020B0604020202020204" pitchFamily="34" charset="0"/>
                <a:cs typeface="Arial" panose="020B0604020202020204" pitchFamily="34" charset="0"/>
              </a:rPr>
              <a:t>Number of companies started</a:t>
            </a:r>
          </a:p>
          <a:p>
            <a:pPr marL="285750" indent="-285750">
              <a:buFont typeface="Arial" panose="020B0604020202020204" pitchFamily="34" charset="0"/>
              <a:buChar char="•"/>
            </a:pPr>
            <a:r>
              <a:rPr lang="en-GB" sz="1400" dirty="0" smtClean="0">
                <a:latin typeface="Arial" panose="020B0604020202020204" pitchFamily="34" charset="0"/>
                <a:cs typeface="Arial" panose="020B0604020202020204" pitchFamily="34" charset="0"/>
              </a:rPr>
              <a:t>Knowledge of innovation and commercialization </a:t>
            </a:r>
            <a:r>
              <a:rPr lang="en-GB" sz="1400" dirty="0">
                <a:latin typeface="Arial" panose="020B0604020202020204" pitchFamily="34" charset="0"/>
                <a:cs typeface="Arial" panose="020B0604020202020204" pitchFamily="34" charset="0"/>
              </a:rPr>
              <a:t>imparted to students</a:t>
            </a:r>
          </a:p>
          <a:p>
            <a:pPr marL="285750" indent="-285750">
              <a:buFont typeface="Arial" panose="020B0604020202020204" pitchFamily="34" charset="0"/>
              <a:buChar char="•"/>
            </a:pPr>
            <a:r>
              <a:rPr lang="en-GB" sz="1400" dirty="0" smtClean="0">
                <a:latin typeface="Arial" panose="020B0604020202020204" pitchFamily="34" charset="0"/>
                <a:cs typeface="Arial" panose="020B0604020202020204" pitchFamily="34" charset="0"/>
              </a:rPr>
              <a:t>Industry </a:t>
            </a:r>
            <a:r>
              <a:rPr lang="en-GB" sz="1400" dirty="0">
                <a:latin typeface="Arial" panose="020B0604020202020204" pitchFamily="34" charset="0"/>
                <a:cs typeface="Arial" panose="020B0604020202020204" pitchFamily="34" charset="0"/>
              </a:rPr>
              <a:t>reports, white papers and other “non-academic” </a:t>
            </a:r>
            <a:r>
              <a:rPr lang="en-GB" sz="1400" dirty="0" smtClean="0">
                <a:latin typeface="Arial" panose="020B0604020202020204" pitchFamily="34" charset="0"/>
                <a:cs typeface="Arial" panose="020B0604020202020204" pitchFamily="34" charset="0"/>
              </a:rPr>
              <a:t>outputs</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Networking effort with non-academics, </a:t>
            </a:r>
            <a:r>
              <a:rPr lang="en-GB" sz="1400" dirty="0" smtClean="0">
                <a:latin typeface="Arial" panose="020B0604020202020204" pitchFamily="34" charset="0"/>
                <a:cs typeface="Arial" panose="020B0604020202020204" pitchFamily="34" charset="0"/>
              </a:rPr>
              <a:t>incl. </a:t>
            </a:r>
            <a:r>
              <a:rPr lang="en-GB" sz="1400" dirty="0">
                <a:latin typeface="Arial" panose="020B0604020202020204" pitchFamily="34" charset="0"/>
                <a:cs typeface="Arial" panose="020B0604020202020204" pitchFamily="34" charset="0"/>
              </a:rPr>
              <a:t>memberships of the board of directors of companies, social enterprises and NGOs</a:t>
            </a: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p:txBody>
      </p:sp>
      <p:sp>
        <p:nvSpPr>
          <p:cNvPr id="16" name="Oval Callout 15"/>
          <p:cNvSpPr/>
          <p:nvPr/>
        </p:nvSpPr>
        <p:spPr>
          <a:xfrm rot="21141611">
            <a:off x="3216296" y="4490358"/>
            <a:ext cx="3390462" cy="1901953"/>
          </a:xfrm>
          <a:prstGeom prst="wedgeEllipseCallout">
            <a:avLst/>
          </a:prstGeom>
          <a:ln>
            <a:solidFill>
              <a:srgbClr val="7030A0"/>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spcBef>
                <a:spcPts val="0"/>
              </a:spcBef>
            </a:pPr>
            <a:r>
              <a:rPr lang="fr-CH" sz="1600" b="1" dirty="0" smtClean="0">
                <a:solidFill>
                  <a:schemeClr val="tx1">
                    <a:lumMod val="95000"/>
                    <a:lumOff val="5000"/>
                  </a:schemeClr>
                </a:solidFill>
              </a:rPr>
              <a:t>2 </a:t>
            </a:r>
            <a:r>
              <a:rPr lang="fr-CH" sz="1600" b="1" dirty="0" err="1" smtClean="0">
                <a:solidFill>
                  <a:schemeClr val="tx1">
                    <a:lumMod val="95000"/>
                    <a:lumOff val="5000"/>
                  </a:schemeClr>
                </a:solidFill>
              </a:rPr>
              <a:t>steps</a:t>
            </a:r>
            <a:r>
              <a:rPr lang="en-FR" sz="1200" b="1" dirty="0" smtClean="0">
                <a:solidFill>
                  <a:schemeClr val="tx1">
                    <a:lumMod val="95000"/>
                    <a:lumOff val="5000"/>
                  </a:schemeClr>
                </a:solidFill>
              </a:rPr>
              <a:t>:</a:t>
            </a:r>
            <a:endParaRPr lang="fr-CH" sz="1200" b="1" dirty="0">
              <a:solidFill>
                <a:schemeClr val="tx1">
                  <a:lumMod val="95000"/>
                  <a:lumOff val="5000"/>
                </a:schemeClr>
              </a:solidFill>
            </a:endParaRPr>
          </a:p>
          <a:p>
            <a:pPr algn="ctr">
              <a:spcBef>
                <a:spcPts val="0"/>
              </a:spcBef>
            </a:pPr>
            <a:r>
              <a:rPr lang="fr-CH" sz="1200" b="1" dirty="0" smtClean="0">
                <a:solidFill>
                  <a:schemeClr val="tx1">
                    <a:lumMod val="95000"/>
                    <a:lumOff val="5000"/>
                  </a:schemeClr>
                </a:solidFill>
              </a:rPr>
              <a:t>- </a:t>
            </a:r>
            <a:r>
              <a:rPr lang="en-GB" sz="1400" dirty="0" smtClean="0"/>
              <a:t>Define </a:t>
            </a:r>
            <a:r>
              <a:rPr lang="en-GB" sz="1400" dirty="0"/>
              <a:t>which </a:t>
            </a:r>
            <a:r>
              <a:rPr lang="en-US" sz="1400" dirty="0"/>
              <a:t>TT </a:t>
            </a:r>
            <a:r>
              <a:rPr lang="en-GB" sz="1400" dirty="0"/>
              <a:t>undertakings will be </a:t>
            </a:r>
            <a:r>
              <a:rPr lang="en-GB" sz="1400" dirty="0" smtClean="0"/>
              <a:t>included. </a:t>
            </a:r>
          </a:p>
          <a:p>
            <a:pPr marL="171450" indent="-171450" algn="ctr">
              <a:spcBef>
                <a:spcPts val="0"/>
              </a:spcBef>
              <a:buFontTx/>
              <a:buChar char="-"/>
            </a:pPr>
            <a:r>
              <a:rPr lang="en-GB" sz="1400" dirty="0"/>
              <a:t>S</a:t>
            </a:r>
            <a:r>
              <a:rPr lang="en-GB" sz="1400" dirty="0" smtClean="0"/>
              <a:t>et </a:t>
            </a:r>
            <a:r>
              <a:rPr lang="en-GB" sz="1400" dirty="0"/>
              <a:t>out equivalence criteria for various research outcomes and </a:t>
            </a:r>
            <a:r>
              <a:rPr lang="en-US" sz="1400" dirty="0"/>
              <a:t>TT </a:t>
            </a:r>
            <a:r>
              <a:rPr lang="en-GB" sz="1400" dirty="0"/>
              <a:t>outcomes</a:t>
            </a:r>
            <a:endParaRPr lang="en-US" sz="1050" dirty="0"/>
          </a:p>
        </p:txBody>
      </p:sp>
      <p:sp>
        <p:nvSpPr>
          <p:cNvPr id="17" name="Oval Callout 16"/>
          <p:cNvSpPr/>
          <p:nvPr/>
        </p:nvSpPr>
        <p:spPr>
          <a:xfrm rot="21348145">
            <a:off x="2349980" y="3297785"/>
            <a:ext cx="2852928" cy="1618488"/>
          </a:xfrm>
          <a:prstGeom prst="wedgeEllipseCallout">
            <a:avLst/>
          </a:prstGeom>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fr-CH" b="1" dirty="0" smtClean="0">
                <a:solidFill>
                  <a:schemeClr val="tx1">
                    <a:lumMod val="95000"/>
                    <a:lumOff val="5000"/>
                  </a:schemeClr>
                </a:solidFill>
              </a:rPr>
              <a:t>Consistent p</a:t>
            </a:r>
            <a:r>
              <a:rPr lang="en-FR" b="1" dirty="0" smtClean="0">
                <a:solidFill>
                  <a:schemeClr val="tx1">
                    <a:lumMod val="95000"/>
                    <a:lumOff val="5000"/>
                  </a:schemeClr>
                </a:solidFill>
              </a:rPr>
              <a:t>olicies </a:t>
            </a:r>
            <a:r>
              <a:rPr lang="en-FR" b="1" dirty="0">
                <a:solidFill>
                  <a:schemeClr val="tx1">
                    <a:lumMod val="95000"/>
                    <a:lumOff val="5000"/>
                  </a:schemeClr>
                </a:solidFill>
              </a:rPr>
              <a:t>are lacking</a:t>
            </a:r>
          </a:p>
          <a:p>
            <a:pPr algn="ctr"/>
            <a:endParaRPr lang="en-US" dirty="0"/>
          </a:p>
        </p:txBody>
      </p:sp>
      <p:sp>
        <p:nvSpPr>
          <p:cNvPr id="18" name="Oval Callout 17"/>
          <p:cNvSpPr/>
          <p:nvPr/>
        </p:nvSpPr>
        <p:spPr>
          <a:xfrm rot="282646">
            <a:off x="288000" y="4220309"/>
            <a:ext cx="2834640" cy="1847088"/>
          </a:xfrm>
          <a:prstGeom prst="wedgeEllipseCallout">
            <a:avLst/>
          </a:prstGeom>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FR" b="1" dirty="0">
                <a:solidFill>
                  <a:schemeClr val="tx1">
                    <a:lumMod val="95000"/>
                    <a:lumOff val="5000"/>
                  </a:schemeClr>
                </a:solidFill>
              </a:rPr>
              <a:t>Misalignment between mission and promotion</a:t>
            </a:r>
          </a:p>
          <a:p>
            <a:pPr algn="ctr"/>
            <a:endParaRPr lang="en-US" dirty="0"/>
          </a:p>
        </p:txBody>
      </p:sp>
      <p:sp>
        <p:nvSpPr>
          <p:cNvPr id="9" name="Title 1"/>
          <p:cNvSpPr>
            <a:spLocks noGrp="1"/>
          </p:cNvSpPr>
          <p:nvPr>
            <p:ph type="title"/>
          </p:nvPr>
        </p:nvSpPr>
        <p:spPr>
          <a:xfrm>
            <a:off x="288000" y="288000"/>
            <a:ext cx="10515600" cy="769995"/>
          </a:xfrm>
        </p:spPr>
        <p:txBody>
          <a:bodyPr/>
          <a:lstStyle/>
          <a:p>
            <a:r>
              <a:rPr lang="fr-CH" dirty="0" smtClean="0">
                <a:solidFill>
                  <a:schemeClr val="accent5">
                    <a:lumMod val="75000"/>
                  </a:schemeClr>
                </a:solidFill>
                <a:latin typeface="Noto Sans" panose="020B0604020202020204" charset="0"/>
                <a:ea typeface="Noto Sans" panose="020B0604020202020204" charset="0"/>
              </a:rPr>
              <a:t> </a:t>
            </a:r>
            <a:r>
              <a:rPr lang="fr-CH" dirty="0" smtClean="0">
                <a:latin typeface="Noto Sans" panose="020B0604020202020204" charset="0"/>
                <a:ea typeface="Noto Sans" panose="020B0604020202020204" charset="0"/>
              </a:rPr>
              <a:t>Promotion and </a:t>
            </a:r>
            <a:r>
              <a:rPr lang="fr-CH" dirty="0" err="1" smtClean="0">
                <a:latin typeface="Noto Sans" panose="020B0604020202020204" charset="0"/>
                <a:ea typeface="Noto Sans" panose="020B0604020202020204" charset="0"/>
              </a:rPr>
              <a:t>Career</a:t>
            </a:r>
            <a:r>
              <a:rPr lang="fr-CH" dirty="0" smtClean="0">
                <a:latin typeface="Noto Sans" panose="020B0604020202020204" charset="0"/>
                <a:ea typeface="Noto Sans" panose="020B0604020202020204" charset="0"/>
              </a:rPr>
              <a:t> </a:t>
            </a:r>
            <a:r>
              <a:rPr lang="fr-CH" dirty="0" err="1" smtClean="0">
                <a:latin typeface="Noto Sans" panose="020B0604020202020204" charset="0"/>
                <a:ea typeface="Noto Sans" panose="020B0604020202020204" charset="0"/>
              </a:rPr>
              <a:t>Advancement</a:t>
            </a:r>
            <a:r>
              <a:rPr lang="fr-CH" dirty="0" smtClean="0">
                <a:latin typeface="Noto Sans" panose="020B0604020202020204" charset="0"/>
                <a:ea typeface="Noto Sans" panose="020B0604020202020204" charset="0"/>
              </a:rPr>
              <a:t> </a:t>
            </a:r>
            <a:r>
              <a:rPr lang="fr-CH" dirty="0" err="1" smtClean="0">
                <a:latin typeface="Noto Sans" panose="020B0604020202020204" charset="0"/>
                <a:ea typeface="Noto Sans" panose="020B0604020202020204" charset="0"/>
              </a:rPr>
              <a:t>Criteria</a:t>
            </a:r>
            <a:endParaRPr lang="en-US" dirty="0">
              <a:latin typeface="Noto Sans" panose="020B0604020202020204" charset="0"/>
              <a:ea typeface="Noto Sans" panose="020B0604020202020204" charset="0"/>
            </a:endParaRPr>
          </a:p>
        </p:txBody>
      </p:sp>
      <p:cxnSp>
        <p:nvCxnSpPr>
          <p:cNvPr id="8" name="Straight Connector 7">
            <a:extLst>
              <a:ext uri="{FF2B5EF4-FFF2-40B4-BE49-F238E27FC236}">
                <a16:creationId xmlns:a16="http://schemas.microsoft.com/office/drawing/2014/main" id="{9EEF213F-E384-7D40-8EDE-358233E8EEB6}"/>
              </a:ext>
            </a:extLst>
          </p:cNvPr>
          <p:cNvCxnSpPr>
            <a:cxnSpLocks/>
          </p:cNvCxnSpPr>
          <p:nvPr/>
        </p:nvCxnSpPr>
        <p:spPr bwMode="auto">
          <a:xfrm>
            <a:off x="288000" y="876627"/>
            <a:ext cx="9408400" cy="14971"/>
          </a:xfrm>
          <a:prstGeom prst="line">
            <a:avLst/>
          </a:prstGeom>
          <a:ln>
            <a:solidFill>
              <a:schemeClr val="accent6">
                <a:lumMod val="50000"/>
              </a:schemeClr>
            </a:solidFill>
            <a:headEnd type="none" w="med" len="med"/>
            <a:tailEnd type="none" w="med" len="med"/>
          </a:ln>
          <a:effectLst>
            <a:glow>
              <a:schemeClr val="accent1">
                <a:alpha val="40000"/>
              </a:schemeClr>
            </a:glow>
            <a:outerShdw blurRad="101600" dist="114300" dir="1020000" sx="101000" sy="101000" rotWithShape="0">
              <a:srgbClr val="000000">
                <a:alpha val="56000"/>
              </a:srgbClr>
            </a:outerShdw>
            <a:reflection stA="98000" endPos="65000" dist="50800" dir="5400000" sy="-100000" algn="bl" rotWithShape="0"/>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823631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970895278"/>
              </p:ext>
            </p:extLst>
          </p:nvPr>
        </p:nvGraphicFramePr>
        <p:xfrm>
          <a:off x="781892" y="1757922"/>
          <a:ext cx="10309780" cy="4242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p:cNvSpPr>
            <a:spLocks noGrp="1"/>
          </p:cNvSpPr>
          <p:nvPr>
            <p:ph type="title"/>
          </p:nvPr>
        </p:nvSpPr>
        <p:spPr>
          <a:xfrm>
            <a:off x="288000" y="288000"/>
            <a:ext cx="10515600" cy="769995"/>
          </a:xfrm>
        </p:spPr>
        <p:txBody>
          <a:bodyPr>
            <a:normAutofit/>
          </a:bodyPr>
          <a:lstStyle/>
          <a:p>
            <a:r>
              <a:rPr lang="fr-CH" sz="2800" b="1" dirty="0">
                <a:solidFill>
                  <a:schemeClr val="accent2">
                    <a:lumMod val="75000"/>
                  </a:schemeClr>
                </a:solidFill>
                <a:latin typeface="Noto Sans" panose="020B0604020202020204" charset="0"/>
                <a:ea typeface="Noto Sans" panose="020B0604020202020204" charset="0"/>
              </a:rPr>
              <a:t>Revenue </a:t>
            </a:r>
            <a:r>
              <a:rPr lang="fr-CH" sz="2800" b="1" dirty="0" smtClean="0">
                <a:solidFill>
                  <a:schemeClr val="accent2">
                    <a:lumMod val="75000"/>
                  </a:schemeClr>
                </a:solidFill>
                <a:latin typeface="Noto Sans" panose="020B0604020202020204" charset="0"/>
                <a:ea typeface="Noto Sans" panose="020B0604020202020204" charset="0"/>
              </a:rPr>
              <a:t>Sharing: </a:t>
            </a:r>
            <a:r>
              <a:rPr lang="fr-CH" sz="2800" b="1" dirty="0" err="1" smtClean="0">
                <a:solidFill>
                  <a:schemeClr val="accent2">
                    <a:lumMod val="75000"/>
                  </a:schemeClr>
                </a:solidFill>
                <a:latin typeface="Noto Sans" panose="020B0604020202020204" charset="0"/>
                <a:ea typeface="Noto Sans" panose="020B0604020202020204" charset="0"/>
              </a:rPr>
              <a:t>Examples</a:t>
            </a:r>
            <a:r>
              <a:rPr lang="fr-CH" sz="2800" b="1" dirty="0" smtClean="0">
                <a:solidFill>
                  <a:schemeClr val="accent2">
                    <a:lumMod val="75000"/>
                  </a:schemeClr>
                </a:solidFill>
                <a:latin typeface="Noto Sans" panose="020B0604020202020204" charset="0"/>
                <a:ea typeface="Noto Sans" panose="020B0604020202020204" charset="0"/>
              </a:rPr>
              <a:t> of National </a:t>
            </a:r>
            <a:r>
              <a:rPr lang="fr-CH" sz="2800" b="1" dirty="0" err="1" smtClean="0">
                <a:solidFill>
                  <a:schemeClr val="accent2">
                    <a:lumMod val="75000"/>
                  </a:schemeClr>
                </a:solidFill>
                <a:latin typeface="Noto Sans" panose="020B0604020202020204" charset="0"/>
                <a:ea typeface="Noto Sans" panose="020B0604020202020204" charset="0"/>
              </a:rPr>
              <a:t>law</a:t>
            </a:r>
            <a:r>
              <a:rPr lang="fr-CH" sz="2800" b="1" dirty="0" smtClean="0">
                <a:solidFill>
                  <a:schemeClr val="accent2">
                    <a:lumMod val="75000"/>
                  </a:schemeClr>
                </a:solidFill>
                <a:latin typeface="Noto Sans" panose="020B0604020202020204" charset="0"/>
                <a:ea typeface="Noto Sans" panose="020B0604020202020204" charset="0"/>
              </a:rPr>
              <a:t> provisions </a:t>
            </a:r>
            <a:endParaRPr lang="en-US" sz="2800" b="1" dirty="0">
              <a:solidFill>
                <a:schemeClr val="accent2">
                  <a:lumMod val="75000"/>
                </a:schemeClr>
              </a:solidFill>
              <a:latin typeface="Noto Sans" panose="020B0604020202020204" charset="0"/>
              <a:ea typeface="Noto Sans" panose="020B0604020202020204" charset="0"/>
            </a:endParaRPr>
          </a:p>
        </p:txBody>
      </p:sp>
    </p:spTree>
    <p:extLst>
      <p:ext uri="{BB962C8B-B14F-4D97-AF65-F5344CB8AC3E}">
        <p14:creationId xmlns:p14="http://schemas.microsoft.com/office/powerpoint/2010/main" val="7092419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000" y="1784707"/>
            <a:ext cx="4696124" cy="3855514"/>
          </a:xfrm>
        </p:spPr>
        <p:txBody>
          <a:bodyPr>
            <a:normAutofit/>
          </a:bodyPr>
          <a:lstStyle/>
          <a:p>
            <a:pPr marL="285750" indent="-285750">
              <a:buFont typeface="Arial" panose="020B0604020202020204" pitchFamily="34" charset="0"/>
              <a:buChar char="•"/>
            </a:pPr>
            <a:r>
              <a:rPr lang="en-US" sz="1400" b="1" dirty="0" smtClean="0"/>
              <a:t>Many universities give academic founders equity</a:t>
            </a:r>
          </a:p>
          <a:p>
            <a:pPr lvl="1">
              <a:buFont typeface="Wingdings" panose="05000000000000000000" pitchFamily="2" charset="2"/>
              <a:buChar char="ü"/>
            </a:pPr>
            <a:r>
              <a:rPr lang="fr-CH" sz="1400" dirty="0"/>
              <a:t>For </a:t>
            </a:r>
            <a:r>
              <a:rPr lang="fr-CH" sz="1400" dirty="0" err="1"/>
              <a:t>their</a:t>
            </a:r>
            <a:r>
              <a:rPr lang="fr-CH" sz="1400" dirty="0"/>
              <a:t> know-how</a:t>
            </a:r>
          </a:p>
          <a:p>
            <a:pPr lvl="1">
              <a:buFont typeface="Wingdings" panose="05000000000000000000" pitchFamily="2" charset="2"/>
              <a:buChar char="ü"/>
            </a:pPr>
            <a:r>
              <a:rPr lang="fr-CH" sz="1400" dirty="0"/>
              <a:t>For consulting </a:t>
            </a:r>
            <a:r>
              <a:rPr lang="fr-CH" sz="1400" dirty="0" smtClean="0"/>
              <a:t>time</a:t>
            </a:r>
          </a:p>
          <a:p>
            <a:pPr marL="457200" lvl="1" indent="0">
              <a:buNone/>
            </a:pPr>
            <a:endParaRPr lang="fr-CH" sz="1400" dirty="0"/>
          </a:p>
          <a:p>
            <a:pPr marL="285750" indent="-285750">
              <a:buFont typeface="Arial" panose="020B0604020202020204" pitchFamily="34" charset="0"/>
              <a:buChar char="•"/>
            </a:pPr>
            <a:r>
              <a:rPr lang="fr-CH" sz="1400" b="1" dirty="0" smtClean="0"/>
              <a:t>The </a:t>
            </a:r>
            <a:r>
              <a:rPr lang="fr-CH" sz="1400" b="1" dirty="0" err="1" smtClean="0"/>
              <a:t>rules</a:t>
            </a:r>
            <a:r>
              <a:rPr lang="fr-CH" sz="1400" b="1" dirty="0" smtClean="0"/>
              <a:t> and </a:t>
            </a:r>
            <a:r>
              <a:rPr lang="fr-CH" sz="1400" b="1" dirty="0" err="1" smtClean="0"/>
              <a:t>reward</a:t>
            </a:r>
            <a:r>
              <a:rPr lang="fr-CH" sz="1400" b="1" dirty="0" smtClean="0"/>
              <a:t> structures </a:t>
            </a:r>
            <a:r>
              <a:rPr lang="fr-CH" sz="1400" b="1" dirty="0" err="1" smtClean="0"/>
              <a:t>vary</a:t>
            </a:r>
            <a:r>
              <a:rPr lang="fr-CH" sz="1400" b="1" dirty="0" smtClean="0"/>
              <a:t> </a:t>
            </a:r>
            <a:r>
              <a:rPr lang="fr-CH" sz="1400" b="1" dirty="0" err="1" smtClean="0"/>
              <a:t>between</a:t>
            </a:r>
            <a:r>
              <a:rPr lang="fr-CH" sz="1400" b="1" dirty="0" smtClean="0"/>
              <a:t> </a:t>
            </a:r>
            <a:r>
              <a:rPr lang="fr-CH" sz="1400" b="1" dirty="0" err="1" smtClean="0"/>
              <a:t>universities</a:t>
            </a:r>
            <a:r>
              <a:rPr lang="fr-CH" sz="1400" b="1" dirty="0" smtClean="0"/>
              <a:t> and </a:t>
            </a:r>
            <a:r>
              <a:rPr lang="fr-CH" sz="1400" b="1" dirty="0" err="1" smtClean="0"/>
              <a:t>between</a:t>
            </a:r>
            <a:r>
              <a:rPr lang="fr-CH" sz="1400" b="1" dirty="0" smtClean="0"/>
              <a:t> countries</a:t>
            </a:r>
          </a:p>
          <a:p>
            <a:pPr lvl="1">
              <a:buFont typeface="Wingdings" panose="05000000000000000000" pitchFamily="2" charset="2"/>
              <a:buChar char="ü"/>
            </a:pPr>
            <a:r>
              <a:rPr lang="fr-CH" sz="1400" dirty="0"/>
              <a:t>In </a:t>
            </a:r>
            <a:r>
              <a:rPr lang="fr-CH" sz="1400" dirty="0" err="1"/>
              <a:t>some</a:t>
            </a:r>
            <a:r>
              <a:rPr lang="fr-CH" sz="1400" dirty="0"/>
              <a:t> countries, </a:t>
            </a:r>
            <a:r>
              <a:rPr lang="en-GB" sz="1400" dirty="0"/>
              <a:t>academic researchers cannot own shares in </a:t>
            </a:r>
            <a:r>
              <a:rPr lang="en-GB" sz="1400" dirty="0" smtClean="0"/>
              <a:t>spin-outs</a:t>
            </a:r>
          </a:p>
          <a:p>
            <a:endParaRPr lang="en-US" dirty="0"/>
          </a:p>
        </p:txBody>
      </p:sp>
      <p:graphicFrame>
        <p:nvGraphicFramePr>
          <p:cNvPr id="5" name="Diagram 4"/>
          <p:cNvGraphicFramePr/>
          <p:nvPr>
            <p:extLst>
              <p:ext uri="{D42A27DB-BD31-4B8C-83A1-F6EECF244321}">
                <p14:modId xmlns:p14="http://schemas.microsoft.com/office/powerpoint/2010/main" val="3288134388"/>
              </p:ext>
            </p:extLst>
          </p:nvPr>
        </p:nvGraphicFramePr>
        <p:xfrm>
          <a:off x="5459832" y="1490472"/>
          <a:ext cx="5660136" cy="4443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p:cNvSpPr>
            <a:spLocks noGrp="1"/>
          </p:cNvSpPr>
          <p:nvPr>
            <p:ph type="title"/>
          </p:nvPr>
        </p:nvSpPr>
        <p:spPr>
          <a:xfrm>
            <a:off x="288000" y="288000"/>
            <a:ext cx="10515600" cy="769995"/>
          </a:xfrm>
        </p:spPr>
        <p:txBody>
          <a:bodyPr/>
          <a:lstStyle/>
          <a:p>
            <a:r>
              <a:rPr lang="fr-CH" dirty="0" smtClean="0">
                <a:solidFill>
                  <a:schemeClr val="accent5">
                    <a:lumMod val="75000"/>
                  </a:schemeClr>
                </a:solidFill>
                <a:latin typeface="Noto Sans" panose="020B0604020202020204" charset="0"/>
                <a:ea typeface="Noto Sans" panose="020B0604020202020204" charset="0"/>
              </a:rPr>
              <a:t> </a:t>
            </a:r>
            <a:r>
              <a:rPr lang="fr-CH" dirty="0" err="1" smtClean="0">
                <a:latin typeface="Noto Sans" panose="020B0604020202020204" charset="0"/>
                <a:ea typeface="Noto Sans" panose="020B0604020202020204" charset="0"/>
              </a:rPr>
              <a:t>Founder-Researcher</a:t>
            </a:r>
            <a:r>
              <a:rPr lang="fr-CH" dirty="0" smtClean="0">
                <a:latin typeface="Noto Sans" panose="020B0604020202020204" charset="0"/>
                <a:ea typeface="Noto Sans" panose="020B0604020202020204" charset="0"/>
              </a:rPr>
              <a:t> </a:t>
            </a:r>
            <a:r>
              <a:rPr lang="fr-CH" dirty="0" err="1" smtClean="0">
                <a:latin typeface="Noto Sans" panose="020B0604020202020204" charset="0"/>
                <a:ea typeface="Noto Sans" panose="020B0604020202020204" charset="0"/>
              </a:rPr>
              <a:t>Equity</a:t>
            </a:r>
            <a:endParaRPr lang="en-US" dirty="0">
              <a:latin typeface="Noto Sans" panose="020B0604020202020204" charset="0"/>
              <a:ea typeface="Noto Sans" panose="020B0604020202020204" charset="0"/>
            </a:endParaRPr>
          </a:p>
        </p:txBody>
      </p:sp>
      <p:cxnSp>
        <p:nvCxnSpPr>
          <p:cNvPr id="7" name="Straight Connector 6">
            <a:extLst>
              <a:ext uri="{FF2B5EF4-FFF2-40B4-BE49-F238E27FC236}">
                <a16:creationId xmlns:a16="http://schemas.microsoft.com/office/drawing/2014/main" id="{9EEF213F-E384-7D40-8EDE-358233E8EEB6}"/>
              </a:ext>
            </a:extLst>
          </p:cNvPr>
          <p:cNvCxnSpPr>
            <a:cxnSpLocks/>
          </p:cNvCxnSpPr>
          <p:nvPr/>
        </p:nvCxnSpPr>
        <p:spPr bwMode="auto">
          <a:xfrm>
            <a:off x="288000" y="876627"/>
            <a:ext cx="9408400" cy="14971"/>
          </a:xfrm>
          <a:prstGeom prst="line">
            <a:avLst/>
          </a:prstGeom>
          <a:ln>
            <a:solidFill>
              <a:schemeClr val="accent6">
                <a:lumMod val="50000"/>
              </a:schemeClr>
            </a:solidFill>
            <a:headEnd type="none" w="med" len="med"/>
            <a:tailEnd type="none" w="med" len="med"/>
          </a:ln>
          <a:effectLst>
            <a:glow>
              <a:schemeClr val="accent1">
                <a:alpha val="40000"/>
              </a:schemeClr>
            </a:glow>
            <a:outerShdw blurRad="101600" dist="114300" dir="1020000" sx="101000" sy="101000" rotWithShape="0">
              <a:srgbClr val="000000">
                <a:alpha val="56000"/>
              </a:srgbClr>
            </a:outerShdw>
            <a:reflection stA="98000" endPos="65000" dist="50800" dir="5400000" sy="-100000" algn="bl" rotWithShape="0"/>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913451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721B1D0-B7AB-3109-D9A1-30EA29F26E04}"/>
              </a:ext>
            </a:extLst>
          </p:cNvPr>
          <p:cNvSpPr txBox="1">
            <a:spLocks/>
          </p:cNvSpPr>
          <p:nvPr/>
        </p:nvSpPr>
        <p:spPr>
          <a:xfrm>
            <a:off x="288000" y="288000"/>
            <a:ext cx="9144000" cy="2775240"/>
          </a:xfrm>
          <a:prstGeom prst="rect">
            <a:avLst/>
          </a:prstGeom>
        </p:spPr>
        <p:txBody>
          <a:bodyPr wrap="square" lIns="0" tIns="0" rIns="0" bIns="0" anchor="t" anchorCtr="0">
            <a:normAutofit/>
          </a:bodyPr>
          <a:lstStyle>
            <a:lvl1pPr algn="l" defTabSz="914400" rtl="0" eaLnBrk="1" latinLnBrk="0" hangingPunct="1">
              <a:lnSpc>
                <a:spcPct val="90000"/>
              </a:lnSpc>
              <a:spcBef>
                <a:spcPct val="0"/>
              </a:spcBef>
              <a:buNone/>
              <a:defRPr sz="3600" b="0" i="0" kern="1200" spc="-100" baseline="0">
                <a:solidFill>
                  <a:schemeClr val="tx1"/>
                </a:solidFill>
                <a:latin typeface="Noto Sans Med" panose="020B0502040504020204" pitchFamily="34" charset="0"/>
                <a:ea typeface="Noto Sans Med" panose="020B0502040504020204" pitchFamily="34" charset="0"/>
                <a:cs typeface="Noto Sans Med" panose="020B0502040504020204" pitchFamily="34" charset="0"/>
              </a:defRPr>
            </a:lvl1pPr>
          </a:lstStyle>
          <a:p>
            <a:r>
              <a:rPr lang="en-US" dirty="0"/>
              <a:t>Survey on Technology Transfer (TTO)</a:t>
            </a:r>
          </a:p>
          <a:p>
            <a:r>
              <a:rPr lang="en-US" dirty="0"/>
              <a:t>staff and researchers’ views</a:t>
            </a:r>
          </a:p>
          <a:p>
            <a:r>
              <a:rPr lang="en-US" dirty="0"/>
              <a:t>on Technology Transfer (TT)</a:t>
            </a:r>
            <a:endParaRPr lang="en-GB" dirty="0"/>
          </a:p>
        </p:txBody>
      </p:sp>
      <p:sp>
        <p:nvSpPr>
          <p:cNvPr id="5" name="Title 1">
            <a:extLst>
              <a:ext uri="{FF2B5EF4-FFF2-40B4-BE49-F238E27FC236}">
                <a16:creationId xmlns:a16="http://schemas.microsoft.com/office/drawing/2014/main" id="{3C50B69B-242D-3479-FCD7-26780F168F5C}"/>
              </a:ext>
            </a:extLst>
          </p:cNvPr>
          <p:cNvSpPr txBox="1">
            <a:spLocks/>
          </p:cNvSpPr>
          <p:nvPr/>
        </p:nvSpPr>
        <p:spPr>
          <a:xfrm>
            <a:off x="288000" y="2354186"/>
            <a:ext cx="9144000" cy="1850150"/>
          </a:xfrm>
          <a:prstGeom prst="rect">
            <a:avLst/>
          </a:prstGeom>
        </p:spPr>
        <p:txBody>
          <a:bodyPr vert="horz" wrap="square" lIns="0" tIns="0" rIns="0" bIns="0" rtlCol="0" anchor="t" anchorCtr="0">
            <a:normAutofit/>
          </a:bodyPr>
          <a:lstStyle>
            <a:lvl1pPr algn="l" defTabSz="914400" rtl="0" eaLnBrk="1" latinLnBrk="0" hangingPunct="1">
              <a:lnSpc>
                <a:spcPct val="90000"/>
              </a:lnSpc>
              <a:spcBef>
                <a:spcPct val="0"/>
              </a:spcBef>
              <a:buNone/>
              <a:defRPr sz="3600" b="0" i="0" kern="1200" spc="-100" baseline="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1pPr>
          </a:lstStyle>
          <a:p>
            <a:endParaRPr lang="en-GB" sz="3000" dirty="0">
              <a:solidFill>
                <a:schemeClr val="tx1">
                  <a:lumMod val="50000"/>
                  <a:lumOff val="50000"/>
                </a:schemeClr>
              </a:solidFill>
            </a:endParaRPr>
          </a:p>
        </p:txBody>
      </p:sp>
      <p:pic>
        <p:nvPicPr>
          <p:cNvPr id="21" name="Image 20">
            <a:extLst>
              <a:ext uri="{FF2B5EF4-FFF2-40B4-BE49-F238E27FC236}">
                <a16:creationId xmlns:a16="http://schemas.microsoft.com/office/drawing/2014/main" id="{CCF8E244-8564-EEE8-D3A9-BDDEC3BBC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782" y="-825290"/>
            <a:ext cx="9621078" cy="7712338"/>
          </a:xfrm>
          <a:prstGeom prst="rect">
            <a:avLst/>
          </a:prstGeom>
        </p:spPr>
      </p:pic>
      <p:pic>
        <p:nvPicPr>
          <p:cNvPr id="22" name="Image 21">
            <a:extLst>
              <a:ext uri="{FF2B5EF4-FFF2-40B4-BE49-F238E27FC236}">
                <a16:creationId xmlns:a16="http://schemas.microsoft.com/office/drawing/2014/main" id="{EB76FB8C-C051-CFA5-F2A9-8A40B1A7E684}"/>
              </a:ext>
            </a:extLst>
          </p:cNvPr>
          <p:cNvPicPr>
            <a:picLocks noChangeAspect="1"/>
          </p:cNvPicPr>
          <p:nvPr/>
        </p:nvPicPr>
        <p:blipFill>
          <a:blip r:embed="rId3"/>
          <a:stretch>
            <a:fillRect/>
          </a:stretch>
        </p:blipFill>
        <p:spPr>
          <a:xfrm>
            <a:off x="-1030157" y="3522970"/>
            <a:ext cx="2636313" cy="1647696"/>
          </a:xfrm>
          <a:prstGeom prst="rect">
            <a:avLst/>
          </a:prstGeom>
        </p:spPr>
      </p:pic>
    </p:spTree>
    <p:extLst>
      <p:ext uri="{BB962C8B-B14F-4D97-AF65-F5344CB8AC3E}">
        <p14:creationId xmlns:p14="http://schemas.microsoft.com/office/powerpoint/2010/main" val="1649038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We interviewed 755 participants from 88 countries and 5 continents – TTO head of Units, TTO staff and researchers</a:t>
            </a:r>
            <a:endParaRPr lang="en-US" sz="3200" dirty="0"/>
          </a:p>
        </p:txBody>
      </p:sp>
      <p:pic>
        <p:nvPicPr>
          <p:cNvPr id="3" name="Immagine 1"/>
          <p:cNvPicPr/>
          <p:nvPr/>
        </p:nvPicPr>
        <p:blipFill rotWithShape="1">
          <a:blip r:embed="rId2"/>
          <a:srcRect l="17898" t="13835" r="25607" b="19480"/>
          <a:stretch/>
        </p:blipFill>
        <p:spPr bwMode="auto">
          <a:xfrm>
            <a:off x="858982" y="1443037"/>
            <a:ext cx="9273309" cy="44682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2096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E2EBA-118F-4DA1-AC4E-FD20A9AEFE8B}"/>
              </a:ext>
            </a:extLst>
          </p:cNvPr>
          <p:cNvSpPr>
            <a:spLocks noGrp="1"/>
          </p:cNvSpPr>
          <p:nvPr>
            <p:ph type="title"/>
          </p:nvPr>
        </p:nvSpPr>
        <p:spPr/>
        <p:txBody>
          <a:bodyPr/>
          <a:lstStyle/>
          <a:p>
            <a:r>
              <a:rPr lang="en-US" dirty="0">
                <a:latin typeface="Noto Sans Med" panose="020B0502040504020204" pitchFamily="34" charset="0"/>
                <a:cs typeface="Noto Sans Med" panose="020B0502040504020204" pitchFamily="34" charset="0"/>
              </a:rPr>
              <a:t>Participation in the survey</a:t>
            </a:r>
          </a:p>
        </p:txBody>
      </p:sp>
      <p:sp>
        <p:nvSpPr>
          <p:cNvPr id="3" name="Content Placeholder 6">
            <a:extLst>
              <a:ext uri="{FF2B5EF4-FFF2-40B4-BE49-F238E27FC236}">
                <a16:creationId xmlns:a16="http://schemas.microsoft.com/office/drawing/2014/main" id="{269A78E5-F414-4E18-6831-7DC25BED772C}"/>
              </a:ext>
            </a:extLst>
          </p:cNvPr>
          <p:cNvSpPr txBox="1">
            <a:spLocks/>
          </p:cNvSpPr>
          <p:nvPr/>
        </p:nvSpPr>
        <p:spPr>
          <a:xfrm>
            <a:off x="288000" y="1043928"/>
            <a:ext cx="10597661" cy="3934692"/>
          </a:xfrm>
          <a:prstGeom prst="rect">
            <a:avLst/>
          </a:prstGeom>
        </p:spPr>
        <p:txBody>
          <a:bodyPr vert="horz" lIns="0" tIns="0" rIns="0" bIns="0" rtlCol="0">
            <a:normAutofit/>
          </a:bodyPr>
          <a:lstStyle>
            <a:lvl1pPr marL="0" indent="0" algn="l" defTabSz="914400" rtl="0" eaLnBrk="1" latinLnBrk="0" hangingPunct="1">
              <a:lnSpc>
                <a:spcPct val="150000"/>
              </a:lnSpc>
              <a:spcBef>
                <a:spcPts val="1000"/>
              </a:spcBef>
              <a:buFont typeface="Arial" panose="020B0604020202020204" pitchFamily="34" charset="0"/>
              <a:buNone/>
              <a:defRPr sz="24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755 participants from 88 countries</a:t>
            </a:r>
          </a:p>
        </p:txBody>
      </p:sp>
      <p:graphicFrame>
        <p:nvGraphicFramePr>
          <p:cNvPr id="8" name="Content Placeholder 5" descr="A sample vertical bar chart outlines [insert chart title]. The bar chart contains 4 categories, each with 3 values as follows.&#10;&#10;Category 1. Series 1, 4.3. Series 2, 2.4. Series 3, 2.&#10;Category 2. Series 1, 2.5. Series 2, 4.4. Series 3, 2.&#10;Category 3. Series 1, 3.5. Series 2, 1.8. Series 3, 3.&#10;Category 4. Series 1, 4.5. Series 2, 2.8. Series 3, 5.">
            <a:extLst>
              <a:ext uri="{FF2B5EF4-FFF2-40B4-BE49-F238E27FC236}">
                <a16:creationId xmlns:a16="http://schemas.microsoft.com/office/drawing/2014/main" id="{F15AEEF4-A6EF-F8FC-DAAE-388C1A436B31}"/>
              </a:ext>
            </a:extLst>
          </p:cNvPr>
          <p:cNvGraphicFramePr>
            <a:graphicFrameLocks noGrp="1"/>
          </p:cNvGraphicFramePr>
          <p:nvPr>
            <p:ph idx="1"/>
            <p:extLst>
              <p:ext uri="{D42A27DB-BD31-4B8C-83A1-F6EECF244321}">
                <p14:modId xmlns:p14="http://schemas.microsoft.com/office/powerpoint/2010/main" val="636119770"/>
              </p:ext>
            </p:extLst>
          </p:nvPr>
        </p:nvGraphicFramePr>
        <p:xfrm>
          <a:off x="1187450" y="2076450"/>
          <a:ext cx="10515600" cy="38560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22501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Objectives of the Survey</a:t>
            </a:r>
            <a:endParaRPr lang="en-US" dirty="0">
              <a:solidFill>
                <a:srgbClr val="0070C0"/>
              </a:solidFill>
            </a:endParaRPr>
          </a:p>
        </p:txBody>
      </p:sp>
      <p:sp>
        <p:nvSpPr>
          <p:cNvPr id="3" name="Content Placeholder 2"/>
          <p:cNvSpPr>
            <a:spLocks noGrp="1"/>
          </p:cNvSpPr>
          <p:nvPr>
            <p:ph idx="1"/>
          </p:nvPr>
        </p:nvSpPr>
        <p:spPr/>
        <p:txBody>
          <a:bodyPr>
            <a:normAutofit fontScale="55000" lnSpcReduction="20000"/>
          </a:bodyPr>
          <a:lstStyle/>
          <a:p>
            <a:endParaRPr lang="en-US" sz="2500" b="1" dirty="0" smtClean="0"/>
          </a:p>
          <a:p>
            <a:r>
              <a:rPr lang="en-US" sz="2900" b="1" dirty="0" smtClean="0">
                <a:solidFill>
                  <a:srgbClr val="0070C0"/>
                </a:solidFill>
              </a:rPr>
              <a:t>To provide input on improvement of TTOs practices:</a:t>
            </a:r>
          </a:p>
          <a:p>
            <a:pPr marL="342900" lvl="0" indent="-342900">
              <a:buFont typeface="Arial" panose="020B0604020202020204" pitchFamily="34" charset="0"/>
              <a:buChar char="•"/>
            </a:pPr>
            <a:r>
              <a:rPr lang="en-GB" sz="2500" dirty="0"/>
              <a:t>the situation (i.e. too few patents, too few spinouts, scarce researchers’ involvement with industry, insufficient invention reporting); </a:t>
            </a:r>
            <a:endParaRPr lang="en-US" sz="2500" dirty="0"/>
          </a:p>
          <a:p>
            <a:pPr marL="342900" lvl="0" indent="-342900">
              <a:buFont typeface="Arial" panose="020B0604020202020204" pitchFamily="34" charset="0"/>
              <a:buChar char="•"/>
            </a:pPr>
            <a:r>
              <a:rPr lang="en-GB" sz="2500" dirty="0"/>
              <a:t>the problem (what kind of incentive is lacking for researchers from the TTO’s perspective); </a:t>
            </a:r>
            <a:endParaRPr lang="en-US" sz="2500" dirty="0"/>
          </a:p>
          <a:p>
            <a:pPr marL="342900" lvl="0" indent="-342900">
              <a:buFont typeface="Arial" panose="020B0604020202020204" pitchFamily="34" charset="0"/>
              <a:buChar char="•"/>
            </a:pPr>
            <a:r>
              <a:rPr lang="en-GB" sz="2500" dirty="0"/>
              <a:t>the </a:t>
            </a:r>
            <a:r>
              <a:rPr lang="en-GB" sz="2500" dirty="0" smtClean="0"/>
              <a:t>potential improvement measures </a:t>
            </a:r>
            <a:r>
              <a:rPr lang="en-GB" sz="2500" dirty="0"/>
              <a:t>(with reference to researchers’ motivations, i.e. improve university’s entrepreneurial culture; increase researchers’ internal motivations towards TT; increase researchers’ recognition for their TT activities); </a:t>
            </a:r>
            <a:r>
              <a:rPr lang="en-GB" sz="2500" dirty="0" smtClean="0"/>
              <a:t>and</a:t>
            </a:r>
            <a:endParaRPr lang="en-US" sz="2500" dirty="0"/>
          </a:p>
          <a:p>
            <a:r>
              <a:rPr lang="en-US" sz="2900" b="1" dirty="0" smtClean="0">
                <a:solidFill>
                  <a:srgbClr val="0070C0"/>
                </a:solidFill>
              </a:rPr>
              <a:t>TTO Staff – </a:t>
            </a:r>
            <a:r>
              <a:rPr lang="en-US" sz="2900" dirty="0" smtClean="0"/>
              <a:t>motivation and job satisfaction</a:t>
            </a:r>
          </a:p>
          <a:p>
            <a:r>
              <a:rPr lang="en-US" sz="2900" b="1" dirty="0" smtClean="0">
                <a:solidFill>
                  <a:srgbClr val="0070C0"/>
                </a:solidFill>
              </a:rPr>
              <a:t>Researchers</a:t>
            </a:r>
            <a:r>
              <a:rPr lang="en-GB" sz="2500" dirty="0">
                <a:solidFill>
                  <a:srgbClr val="0070C0"/>
                </a:solidFill>
              </a:rPr>
              <a:t> </a:t>
            </a:r>
            <a:r>
              <a:rPr lang="en-GB" sz="2500" dirty="0" smtClean="0">
                <a:solidFill>
                  <a:srgbClr val="0070C0"/>
                </a:solidFill>
              </a:rPr>
              <a:t>-  </a:t>
            </a:r>
            <a:r>
              <a:rPr lang="en-GB" sz="2500" dirty="0"/>
              <a:t>to identify the factors that are more strongly associated with researchers’ engagement in TT activities. </a:t>
            </a:r>
            <a:endParaRPr lang="en-GB" sz="2500" dirty="0" smtClean="0"/>
          </a:p>
          <a:p>
            <a:endParaRPr lang="en-US" sz="2500" b="1" dirty="0" smtClean="0"/>
          </a:p>
          <a:p>
            <a:endParaRPr lang="en-US" b="1" dirty="0"/>
          </a:p>
        </p:txBody>
      </p:sp>
    </p:spTree>
    <p:extLst>
      <p:ext uri="{BB962C8B-B14F-4D97-AF65-F5344CB8AC3E}">
        <p14:creationId xmlns:p14="http://schemas.microsoft.com/office/powerpoint/2010/main" val="1063913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6B55-5F72-B2A9-0A7D-8B92815038C4}"/>
              </a:ext>
            </a:extLst>
          </p:cNvPr>
          <p:cNvSpPr>
            <a:spLocks noGrp="1"/>
          </p:cNvSpPr>
          <p:nvPr>
            <p:ph type="title"/>
          </p:nvPr>
        </p:nvSpPr>
        <p:spPr>
          <a:xfrm>
            <a:off x="288000" y="288000"/>
            <a:ext cx="10515600" cy="1325563"/>
          </a:xfrm>
        </p:spPr>
        <p:txBody>
          <a:bodyPr anchor="t">
            <a:normAutofit fontScale="90000"/>
          </a:bodyPr>
          <a:lstStyle/>
          <a:p>
            <a:r>
              <a:rPr lang="en-US" dirty="0">
                <a:effectLst/>
              </a:rPr>
              <a:t>Motivations and barriers </a:t>
            </a:r>
            <a:r>
              <a:rPr lang="en-US" dirty="0"/>
              <a:t>for r</a:t>
            </a:r>
            <a:r>
              <a:rPr lang="en-US" dirty="0">
                <a:effectLst/>
              </a:rPr>
              <a:t>esearchers and TTO staff</a:t>
            </a:r>
            <a:r>
              <a:rPr lang="en-IT" dirty="0">
                <a:effectLst/>
              </a:rPr>
              <a:t/>
            </a:r>
            <a:br>
              <a:rPr lang="en-IT" dirty="0">
                <a:effectLst/>
              </a:rPr>
            </a:br>
            <a:endParaRPr lang="en-IT" dirty="0"/>
          </a:p>
        </p:txBody>
      </p:sp>
      <p:graphicFrame>
        <p:nvGraphicFramePr>
          <p:cNvPr id="5" name="Content Placeholder 2">
            <a:extLst>
              <a:ext uri="{FF2B5EF4-FFF2-40B4-BE49-F238E27FC236}">
                <a16:creationId xmlns:a16="http://schemas.microsoft.com/office/drawing/2014/main" id="{D422715A-FB7B-67F6-82EF-C4272250786A}"/>
              </a:ext>
            </a:extLst>
          </p:cNvPr>
          <p:cNvGraphicFramePr>
            <a:graphicFrameLocks noGrp="1"/>
          </p:cNvGraphicFramePr>
          <p:nvPr>
            <p:ph idx="1"/>
            <p:extLst>
              <p:ext uri="{D42A27DB-BD31-4B8C-83A1-F6EECF244321}">
                <p14:modId xmlns:p14="http://schemas.microsoft.com/office/powerpoint/2010/main" val="2594049644"/>
              </p:ext>
            </p:extLst>
          </p:nvPr>
        </p:nvGraphicFramePr>
        <p:xfrm>
          <a:off x="1260000" y="1980000"/>
          <a:ext cx="10515600" cy="3855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150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8AC04-31C4-11B4-1CDC-83C8C43A18BF}"/>
              </a:ext>
            </a:extLst>
          </p:cNvPr>
          <p:cNvSpPr>
            <a:spLocks noGrp="1"/>
          </p:cNvSpPr>
          <p:nvPr>
            <p:ph type="title"/>
          </p:nvPr>
        </p:nvSpPr>
        <p:spPr>
          <a:xfrm>
            <a:off x="288000" y="288000"/>
            <a:ext cx="11445387" cy="1285877"/>
          </a:xfrm>
        </p:spPr>
        <p:txBody>
          <a:bodyPr anchor="t">
            <a:normAutofit/>
          </a:bodyPr>
          <a:lstStyle/>
          <a:p>
            <a:r>
              <a:rPr lang="en-IT" dirty="0">
                <a:solidFill>
                  <a:schemeClr val="tx1"/>
                </a:solidFill>
              </a:rPr>
              <a:t>The Context</a:t>
            </a:r>
          </a:p>
        </p:txBody>
      </p:sp>
      <p:graphicFrame>
        <p:nvGraphicFramePr>
          <p:cNvPr id="5" name="Content Placeholder 2">
            <a:extLst>
              <a:ext uri="{FF2B5EF4-FFF2-40B4-BE49-F238E27FC236}">
                <a16:creationId xmlns:a16="http://schemas.microsoft.com/office/drawing/2014/main" id="{2A839C91-F93A-0BB2-7DE4-6E3467BA48EB}"/>
              </a:ext>
            </a:extLst>
          </p:cNvPr>
          <p:cNvGraphicFramePr>
            <a:graphicFrameLocks noGrp="1"/>
          </p:cNvGraphicFramePr>
          <p:nvPr>
            <p:ph idx="1"/>
            <p:extLst>
              <p:ext uri="{D42A27DB-BD31-4B8C-83A1-F6EECF244321}">
                <p14:modId xmlns:p14="http://schemas.microsoft.com/office/powerpoint/2010/main" val="271313238"/>
              </p:ext>
            </p:extLst>
          </p:nvPr>
        </p:nvGraphicFramePr>
        <p:xfrm>
          <a:off x="272717" y="1246909"/>
          <a:ext cx="11631283" cy="51212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3782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Main reason to engage in technology transfer for researchers and TTO staff</a:t>
            </a:r>
            <a:r>
              <a:rPr lang="en-US" b="1" dirty="0"/>
              <a:t/>
            </a:r>
            <a:br>
              <a:rPr lang="en-US" b="1" dirty="0"/>
            </a:br>
            <a:endParaRPr lang="en-US" dirty="0"/>
          </a:p>
        </p:txBody>
      </p:sp>
      <p:sp>
        <p:nvSpPr>
          <p:cNvPr id="3" name="Content Placeholder 2"/>
          <p:cNvSpPr>
            <a:spLocks noGrp="1"/>
          </p:cNvSpPr>
          <p:nvPr>
            <p:ph idx="1"/>
          </p:nvPr>
        </p:nvSpPr>
        <p:spPr/>
        <p:txBody>
          <a:bodyPr>
            <a:normAutofit/>
          </a:bodyPr>
          <a:lstStyle/>
          <a:p>
            <a:r>
              <a:rPr lang="en-GB" b="1" dirty="0" smtClean="0"/>
              <a:t>Positive </a:t>
            </a:r>
            <a:r>
              <a:rPr lang="en-GB" b="1" dirty="0"/>
              <a:t>impact on society</a:t>
            </a:r>
            <a:r>
              <a:rPr lang="en-GB" dirty="0"/>
              <a:t> or to </a:t>
            </a:r>
            <a:r>
              <a:rPr lang="en-GB" b="1" dirty="0"/>
              <a:t>contribute to technological development</a:t>
            </a:r>
            <a:r>
              <a:rPr lang="en-GB" dirty="0"/>
              <a:t> for both researchers and TTO staff. </a:t>
            </a:r>
            <a:endParaRPr lang="en-GB" dirty="0" smtClean="0"/>
          </a:p>
          <a:p>
            <a:r>
              <a:rPr lang="en-GB" b="1" dirty="0"/>
              <a:t>A</a:t>
            </a:r>
            <a:r>
              <a:rPr lang="en-GB" b="1" dirty="0" smtClean="0"/>
              <a:t>ll </a:t>
            </a:r>
            <a:r>
              <a:rPr lang="en-GB" b="1" dirty="0"/>
              <a:t>the continents</a:t>
            </a:r>
            <a:r>
              <a:rPr lang="en-GB" dirty="0"/>
              <a:t>, with the only exception of researchers in </a:t>
            </a:r>
            <a:r>
              <a:rPr lang="en-GB" b="1" dirty="0"/>
              <a:t>Asia,</a:t>
            </a:r>
            <a:r>
              <a:rPr lang="en-GB" dirty="0"/>
              <a:t> where the most frequent motivation is the desire to </a:t>
            </a:r>
            <a:r>
              <a:rPr lang="en-GB" b="1" dirty="0"/>
              <a:t>get recognition for their work</a:t>
            </a:r>
            <a:r>
              <a:rPr lang="en-GB" dirty="0"/>
              <a:t>.</a:t>
            </a:r>
            <a:endParaRPr lang="en-US" dirty="0"/>
          </a:p>
          <a:p>
            <a:r>
              <a:rPr lang="en-GB" sz="1600" dirty="0"/>
              <a:t>This analysis does not include Australia due to the limited number of responses received from this continent. </a:t>
            </a:r>
            <a:endParaRPr lang="en-US" sz="1600" dirty="0"/>
          </a:p>
          <a:p>
            <a:endParaRPr lang="en-US" dirty="0"/>
          </a:p>
        </p:txBody>
      </p:sp>
    </p:spTree>
    <p:extLst>
      <p:ext uri="{BB962C8B-B14F-4D97-AF65-F5344CB8AC3E}">
        <p14:creationId xmlns:p14="http://schemas.microsoft.com/office/powerpoint/2010/main" val="566118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Une image contenant carte&#10;&#10;Description générée automatiquement">
            <a:extLst>
              <a:ext uri="{FF2B5EF4-FFF2-40B4-BE49-F238E27FC236}">
                <a16:creationId xmlns:a16="http://schemas.microsoft.com/office/drawing/2014/main" id="{B113D413-2995-39F2-E53E-BD46A4ED6EB3}"/>
              </a:ext>
            </a:extLst>
          </p:cNvPr>
          <p:cNvPicPr>
            <a:picLocks noChangeAspect="1"/>
          </p:cNvPicPr>
          <p:nvPr/>
        </p:nvPicPr>
        <p:blipFill>
          <a:blip r:embed="rId2" cstate="hqprint">
            <a:alphaModFix amt="53000"/>
            <a:extLst>
              <a:ext uri="{28A0092B-C50C-407E-A947-70E740481C1C}">
                <a14:useLocalDpi xmlns:a14="http://schemas.microsoft.com/office/drawing/2010/main" val="0"/>
              </a:ext>
            </a:extLst>
          </a:blip>
          <a:stretch>
            <a:fillRect/>
          </a:stretch>
        </p:blipFill>
        <p:spPr>
          <a:xfrm>
            <a:off x="1177588" y="600602"/>
            <a:ext cx="9299391" cy="6341987"/>
          </a:xfrm>
          <a:prstGeom prst="rect">
            <a:avLst/>
          </a:prstGeom>
        </p:spPr>
      </p:pic>
      <p:sp>
        <p:nvSpPr>
          <p:cNvPr id="4" name="Title 3">
            <a:extLst>
              <a:ext uri="{FF2B5EF4-FFF2-40B4-BE49-F238E27FC236}">
                <a16:creationId xmlns:a16="http://schemas.microsoft.com/office/drawing/2014/main" id="{E60F8C89-0A50-45F5-8643-0CB96E0A55E4}"/>
              </a:ext>
            </a:extLst>
          </p:cNvPr>
          <p:cNvSpPr>
            <a:spLocks noGrp="1"/>
          </p:cNvSpPr>
          <p:nvPr>
            <p:ph type="title"/>
          </p:nvPr>
        </p:nvSpPr>
        <p:spPr/>
        <p:txBody>
          <a:bodyPr/>
          <a:lstStyle/>
          <a:p>
            <a:r>
              <a:rPr lang="en-US" dirty="0">
                <a:latin typeface="Noto Sans Med" panose="020B0502040504020204" pitchFamily="34" charset="0"/>
                <a:cs typeface="Noto Sans Med" panose="020B0502040504020204" pitchFamily="34" charset="0"/>
              </a:rPr>
              <a:t>I engage in Technology Transfer because…</a:t>
            </a:r>
          </a:p>
        </p:txBody>
      </p:sp>
      <p:sp>
        <p:nvSpPr>
          <p:cNvPr id="16" name="Rectangle 15" descr="A light blue box labeled, Make it easy to protect I P assets.">
            <a:extLst>
              <a:ext uri="{FF2B5EF4-FFF2-40B4-BE49-F238E27FC236}">
                <a16:creationId xmlns:a16="http://schemas.microsoft.com/office/drawing/2014/main" id="{006ECC61-7998-6437-DBF8-AE46D35459BB}"/>
              </a:ext>
            </a:extLst>
          </p:cNvPr>
          <p:cNvSpPr/>
          <p:nvPr/>
        </p:nvSpPr>
        <p:spPr>
          <a:xfrm>
            <a:off x="5409580" y="1098061"/>
            <a:ext cx="3029533" cy="1325563"/>
          </a:xfrm>
          <a:prstGeom prst="rect">
            <a:avLst/>
          </a:prstGeom>
          <a:solidFill>
            <a:srgbClr val="0065D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pc="-50" dirty="0">
                <a:solidFill>
                  <a:schemeClr val="bg1"/>
                </a:solidFill>
                <a:latin typeface="Noto Sans" panose="020B0502040504020204" pitchFamily="34" charset="0"/>
                <a:ea typeface="Noto Sans" panose="020B0502040504020204" pitchFamily="34" charset="0"/>
                <a:cs typeface="Noto Sans" panose="020B0502040504020204" pitchFamily="34" charset="0"/>
              </a:rPr>
              <a:t>Europe</a:t>
            </a:r>
          </a:p>
          <a:p>
            <a:r>
              <a:rPr lang="en-GB" sz="1400" dirty="0">
                <a:solidFill>
                  <a:schemeClr val="bg1"/>
                </a:solidFill>
                <a:effectLst/>
                <a:latin typeface="Noto Sans Light" panose="020B0402040504020204" pitchFamily="34" charset="0"/>
                <a:ea typeface="Noto Sans Light" panose="020B0402040504020204" pitchFamily="34" charset="0"/>
                <a:cs typeface="Noto Sans Light" panose="020B0402040504020204" pitchFamily="34" charset="0"/>
              </a:rPr>
              <a:t>Researchers &amp; TTO Staff </a:t>
            </a:r>
          </a:p>
          <a:p>
            <a:r>
              <a:rPr lang="en-GB" sz="1400" dirty="0">
                <a:solidFill>
                  <a:schemeClr val="bg1"/>
                </a:solidFill>
                <a:effectLst/>
                <a:latin typeface="Noto Sans Thin" panose="020B0202040504020204" pitchFamily="34" charset="0"/>
                <a:ea typeface="Noto Sans Thin" panose="020B0202040504020204" pitchFamily="34" charset="0"/>
                <a:cs typeface="Noto Sans Thin" panose="020B0202040504020204" pitchFamily="34" charset="0"/>
              </a:rPr>
              <a:t>“I want to have a positive impact </a:t>
            </a:r>
            <a:br>
              <a:rPr lang="en-GB" sz="1400" dirty="0">
                <a:solidFill>
                  <a:schemeClr val="bg1"/>
                </a:solidFill>
                <a:effectLst/>
                <a:latin typeface="Noto Sans Thin" panose="020B0202040504020204" pitchFamily="34" charset="0"/>
                <a:ea typeface="Noto Sans Thin" panose="020B0202040504020204" pitchFamily="34" charset="0"/>
                <a:cs typeface="Noto Sans Thin" panose="020B0202040504020204" pitchFamily="34" charset="0"/>
              </a:rPr>
            </a:br>
            <a:r>
              <a:rPr lang="en-GB" sz="1400" dirty="0">
                <a:solidFill>
                  <a:schemeClr val="bg1"/>
                </a:solidFill>
                <a:effectLst/>
                <a:latin typeface="Noto Sans Thin" panose="020B0202040504020204" pitchFamily="34" charset="0"/>
                <a:ea typeface="Noto Sans Thin" panose="020B0202040504020204" pitchFamily="34" charset="0"/>
                <a:cs typeface="Noto Sans Thin" panose="020B0202040504020204" pitchFamily="34" charset="0"/>
              </a:rPr>
              <a:t>on society”</a:t>
            </a:r>
            <a:endParaRPr lang="en-US" sz="1400" spc="-50" dirty="0">
              <a:solidFill>
                <a:schemeClr val="bg1"/>
              </a:solidFill>
              <a:latin typeface="Noto Sans Thin" panose="020B0202040504020204" pitchFamily="34" charset="0"/>
              <a:ea typeface="Noto Sans Thin" panose="020B0202040504020204" pitchFamily="34" charset="0"/>
              <a:cs typeface="Noto Sans Thin" panose="020B0202040504020204" pitchFamily="34" charset="0"/>
            </a:endParaRPr>
          </a:p>
        </p:txBody>
      </p:sp>
      <p:sp>
        <p:nvSpPr>
          <p:cNvPr id="18" name="Rectangle 17" descr="A light blue box labeled, Make it easy to protect I P assets.">
            <a:extLst>
              <a:ext uri="{FF2B5EF4-FFF2-40B4-BE49-F238E27FC236}">
                <a16:creationId xmlns:a16="http://schemas.microsoft.com/office/drawing/2014/main" id="{E2387D0F-F91E-39B0-8956-F22EB0E7577D}"/>
              </a:ext>
            </a:extLst>
          </p:cNvPr>
          <p:cNvSpPr/>
          <p:nvPr/>
        </p:nvSpPr>
        <p:spPr>
          <a:xfrm>
            <a:off x="381941" y="3771594"/>
            <a:ext cx="3029533" cy="1325563"/>
          </a:xfrm>
          <a:prstGeom prst="rect">
            <a:avLst/>
          </a:prstGeom>
          <a:solidFill>
            <a:srgbClr val="0065D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latin typeface="Noto Sans" panose="020B0502040504020204" pitchFamily="34" charset="0"/>
                <a:ea typeface="Noto Sans" panose="020B0502040504020204" pitchFamily="34" charset="0"/>
                <a:cs typeface="Noto Sans" panose="020B0502040504020204" pitchFamily="34" charset="0"/>
              </a:rPr>
              <a:t>America </a:t>
            </a:r>
          </a:p>
          <a:p>
            <a:r>
              <a:rPr lang="en-GB" sz="1400"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rPr>
              <a:t>Researchers - </a:t>
            </a:r>
            <a:r>
              <a:rPr lang="en-GB" sz="1400" dirty="0">
                <a:solidFill>
                  <a:schemeClr val="bg1"/>
                </a:solidFill>
                <a:latin typeface="Noto Sans Thin" panose="020B0202040504020204" pitchFamily="34" charset="0"/>
                <a:ea typeface="Noto Sans Thin" panose="020B0202040504020204" pitchFamily="34" charset="0"/>
                <a:cs typeface="Noto Sans Thin" panose="020B0202040504020204" pitchFamily="34" charset="0"/>
              </a:rPr>
              <a:t>“</a:t>
            </a:r>
            <a:r>
              <a:rPr lang="en-US" sz="1400" dirty="0">
                <a:solidFill>
                  <a:schemeClr val="bg1"/>
                </a:solidFill>
                <a:latin typeface="Noto Sans Thin" panose="020B0202040504020204" pitchFamily="34" charset="0"/>
                <a:ea typeface="Noto Sans Thin" panose="020B0202040504020204" pitchFamily="34" charset="0"/>
                <a:cs typeface="Noto Sans Thin" panose="020B0202040504020204" pitchFamily="34" charset="0"/>
              </a:rPr>
              <a:t>I want to contribute to technological development</a:t>
            </a:r>
            <a:r>
              <a:rPr lang="en-GB" sz="1400" dirty="0">
                <a:solidFill>
                  <a:schemeClr val="bg1"/>
                </a:solidFill>
                <a:latin typeface="Noto Sans Thin" panose="020B0202040504020204" pitchFamily="34" charset="0"/>
                <a:ea typeface="Noto Sans Thin" panose="020B0202040504020204" pitchFamily="34" charset="0"/>
                <a:cs typeface="Noto Sans Thin" panose="020B0202040504020204" pitchFamily="34" charset="0"/>
              </a:rPr>
              <a:t>”</a:t>
            </a:r>
          </a:p>
          <a:p>
            <a:r>
              <a:rPr lang="en-GB" sz="1400"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rPr>
              <a:t>TTO Staff</a:t>
            </a:r>
            <a:r>
              <a:rPr lang="en-GB" sz="1400" dirty="0">
                <a:solidFill>
                  <a:schemeClr val="bg1"/>
                </a:solidFill>
                <a:effectLst/>
                <a:latin typeface="Noto Sans Light" panose="020B0402040504020204" pitchFamily="34" charset="0"/>
                <a:ea typeface="Noto Sans Light" panose="020B0402040504020204" pitchFamily="34" charset="0"/>
                <a:cs typeface="Noto Sans Light" panose="020B0402040504020204" pitchFamily="34" charset="0"/>
              </a:rPr>
              <a:t> - </a:t>
            </a:r>
            <a:r>
              <a:rPr lang="en-GB" sz="1400" dirty="0">
                <a:solidFill>
                  <a:schemeClr val="bg1"/>
                </a:solidFill>
                <a:effectLst/>
                <a:latin typeface="Noto Sans Thin" panose="020B0202040504020204" pitchFamily="34" charset="0"/>
                <a:ea typeface="Noto Sans Thin" panose="020B0202040504020204" pitchFamily="34" charset="0"/>
                <a:cs typeface="Noto Sans Thin" panose="020B0202040504020204" pitchFamily="34" charset="0"/>
              </a:rPr>
              <a:t>“I want to have a positive impact on society”</a:t>
            </a:r>
          </a:p>
        </p:txBody>
      </p:sp>
      <p:sp>
        <p:nvSpPr>
          <p:cNvPr id="19" name="Rectangle 18" descr="A light blue box labeled, Make it easy to protect I P assets.">
            <a:extLst>
              <a:ext uri="{FF2B5EF4-FFF2-40B4-BE49-F238E27FC236}">
                <a16:creationId xmlns:a16="http://schemas.microsoft.com/office/drawing/2014/main" id="{4308A5BE-1843-0641-B04D-8D94CE741F5B}"/>
              </a:ext>
            </a:extLst>
          </p:cNvPr>
          <p:cNvSpPr/>
          <p:nvPr/>
        </p:nvSpPr>
        <p:spPr>
          <a:xfrm>
            <a:off x="4827688" y="5097157"/>
            <a:ext cx="3029533" cy="1325563"/>
          </a:xfrm>
          <a:prstGeom prst="rect">
            <a:avLst/>
          </a:prstGeom>
          <a:solidFill>
            <a:srgbClr val="0065D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pc="-50" dirty="0">
                <a:solidFill>
                  <a:schemeClr val="bg1"/>
                </a:solidFill>
                <a:latin typeface="Noto Sans" panose="020B0502040504020204" pitchFamily="34" charset="0"/>
                <a:ea typeface="Noto Sans" panose="020B0502040504020204" pitchFamily="34" charset="0"/>
                <a:cs typeface="Noto Sans" panose="020B0502040504020204" pitchFamily="34" charset="0"/>
              </a:rPr>
              <a:t>Africa</a:t>
            </a:r>
          </a:p>
          <a:p>
            <a:r>
              <a:rPr lang="en-GB" sz="1400" dirty="0">
                <a:solidFill>
                  <a:schemeClr val="bg1"/>
                </a:solidFill>
                <a:effectLst/>
                <a:latin typeface="Noto Sans Light" panose="020B0402040504020204" pitchFamily="34" charset="0"/>
                <a:ea typeface="Noto Sans Light" panose="020B0402040504020204" pitchFamily="34" charset="0"/>
                <a:cs typeface="Noto Sans Light" panose="020B0402040504020204" pitchFamily="34" charset="0"/>
              </a:rPr>
              <a:t>Researchers &amp; TTO Staff </a:t>
            </a:r>
          </a:p>
          <a:p>
            <a:r>
              <a:rPr lang="en-GB" sz="1400" dirty="0">
                <a:solidFill>
                  <a:schemeClr val="bg1"/>
                </a:solidFill>
                <a:effectLst/>
                <a:latin typeface="Noto Sans Thin" panose="020B0202040504020204" pitchFamily="34" charset="0"/>
                <a:ea typeface="Noto Sans Thin" panose="020B0202040504020204" pitchFamily="34" charset="0"/>
                <a:cs typeface="Noto Sans Thin" panose="020B0202040504020204" pitchFamily="34" charset="0"/>
              </a:rPr>
              <a:t>“I want to have a positive impact </a:t>
            </a:r>
            <a:br>
              <a:rPr lang="en-GB" sz="1400" dirty="0">
                <a:solidFill>
                  <a:schemeClr val="bg1"/>
                </a:solidFill>
                <a:effectLst/>
                <a:latin typeface="Noto Sans Thin" panose="020B0202040504020204" pitchFamily="34" charset="0"/>
                <a:ea typeface="Noto Sans Thin" panose="020B0202040504020204" pitchFamily="34" charset="0"/>
                <a:cs typeface="Noto Sans Thin" panose="020B0202040504020204" pitchFamily="34" charset="0"/>
              </a:rPr>
            </a:br>
            <a:r>
              <a:rPr lang="en-GB" sz="1400" dirty="0">
                <a:solidFill>
                  <a:schemeClr val="bg1"/>
                </a:solidFill>
                <a:effectLst/>
                <a:latin typeface="Noto Sans Thin" panose="020B0202040504020204" pitchFamily="34" charset="0"/>
                <a:ea typeface="Noto Sans Thin" panose="020B0202040504020204" pitchFamily="34" charset="0"/>
                <a:cs typeface="Noto Sans Thin" panose="020B0202040504020204" pitchFamily="34" charset="0"/>
              </a:rPr>
              <a:t>on society”</a:t>
            </a:r>
            <a:endParaRPr lang="en-US" sz="1400" spc="-50" dirty="0">
              <a:solidFill>
                <a:schemeClr val="bg1"/>
              </a:solidFill>
              <a:latin typeface="Noto Sans Thin" panose="020B0202040504020204" pitchFamily="34" charset="0"/>
              <a:ea typeface="Noto Sans Thin" panose="020B0202040504020204" pitchFamily="34" charset="0"/>
              <a:cs typeface="Noto Sans Thin" panose="020B0202040504020204" pitchFamily="34" charset="0"/>
            </a:endParaRPr>
          </a:p>
        </p:txBody>
      </p:sp>
      <p:sp>
        <p:nvSpPr>
          <p:cNvPr id="20" name="Rectangle 19" descr="A light blue box labeled, Make it easy to protect I P assets.">
            <a:extLst>
              <a:ext uri="{FF2B5EF4-FFF2-40B4-BE49-F238E27FC236}">
                <a16:creationId xmlns:a16="http://schemas.microsoft.com/office/drawing/2014/main" id="{E81829A8-BAE3-B0FD-0EA8-78B385B9C0E7}"/>
              </a:ext>
            </a:extLst>
          </p:cNvPr>
          <p:cNvSpPr/>
          <p:nvPr/>
        </p:nvSpPr>
        <p:spPr>
          <a:xfrm>
            <a:off x="9060764" y="3304127"/>
            <a:ext cx="3029533" cy="1325563"/>
          </a:xfrm>
          <a:prstGeom prst="rect">
            <a:avLst/>
          </a:prstGeom>
          <a:solidFill>
            <a:srgbClr val="0065D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latin typeface="Noto Sans" panose="020B0502040504020204" pitchFamily="34" charset="0"/>
                <a:ea typeface="Noto Sans" panose="020B0502040504020204" pitchFamily="34" charset="0"/>
                <a:cs typeface="Noto Sans" panose="020B0502040504020204" pitchFamily="34" charset="0"/>
              </a:rPr>
              <a:t>Asia</a:t>
            </a:r>
          </a:p>
          <a:p>
            <a:r>
              <a:rPr lang="en-GB" sz="1400"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rPr>
              <a:t>Researchers - </a:t>
            </a:r>
            <a:r>
              <a:rPr lang="en-GB" sz="1400" dirty="0">
                <a:solidFill>
                  <a:schemeClr val="bg1"/>
                </a:solidFill>
                <a:latin typeface="Noto Sans Thin" panose="020B0202040504020204" pitchFamily="34" charset="0"/>
                <a:ea typeface="Noto Sans Thin" panose="020B0202040504020204" pitchFamily="34" charset="0"/>
                <a:cs typeface="Noto Sans Thin" panose="020B0202040504020204" pitchFamily="34" charset="0"/>
              </a:rPr>
              <a:t>“</a:t>
            </a:r>
            <a:r>
              <a:rPr lang="en-US" sz="1400" dirty="0">
                <a:solidFill>
                  <a:schemeClr val="bg1"/>
                </a:solidFill>
                <a:latin typeface="Noto Sans Thin" panose="020B0202040504020204" pitchFamily="34" charset="0"/>
                <a:ea typeface="Noto Sans Thin" panose="020B0202040504020204" pitchFamily="34" charset="0"/>
                <a:cs typeface="Noto Sans Thin" panose="020B0202040504020204" pitchFamily="34" charset="0"/>
              </a:rPr>
              <a:t>It allows me to get recognition for my work</a:t>
            </a:r>
            <a:r>
              <a:rPr lang="en-GB" sz="1400" dirty="0">
                <a:solidFill>
                  <a:schemeClr val="bg1"/>
                </a:solidFill>
                <a:latin typeface="Noto Sans Thin" panose="020B0202040504020204" pitchFamily="34" charset="0"/>
                <a:ea typeface="Noto Sans Thin" panose="020B0202040504020204" pitchFamily="34" charset="0"/>
                <a:cs typeface="Noto Sans Thin" panose="020B0202040504020204" pitchFamily="34" charset="0"/>
              </a:rPr>
              <a:t>”</a:t>
            </a:r>
          </a:p>
          <a:p>
            <a:r>
              <a:rPr lang="en-GB" sz="1400"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rPr>
              <a:t>TTO Staff</a:t>
            </a:r>
            <a:r>
              <a:rPr lang="en-GB" sz="1400" dirty="0">
                <a:solidFill>
                  <a:schemeClr val="bg1"/>
                </a:solidFill>
                <a:effectLst/>
                <a:latin typeface="Noto Sans Light" panose="020B0402040504020204" pitchFamily="34" charset="0"/>
                <a:ea typeface="Noto Sans Light" panose="020B0402040504020204" pitchFamily="34" charset="0"/>
                <a:cs typeface="Noto Sans Light" panose="020B0402040504020204" pitchFamily="34" charset="0"/>
              </a:rPr>
              <a:t> - </a:t>
            </a:r>
            <a:r>
              <a:rPr lang="en-GB" sz="1400" dirty="0">
                <a:solidFill>
                  <a:schemeClr val="bg1"/>
                </a:solidFill>
                <a:effectLst/>
                <a:latin typeface="Noto Sans Thin" panose="020B0202040504020204" pitchFamily="34" charset="0"/>
                <a:ea typeface="Noto Sans Thin" panose="020B0202040504020204" pitchFamily="34" charset="0"/>
                <a:cs typeface="Noto Sans Thin" panose="020B0202040504020204" pitchFamily="34" charset="0"/>
              </a:rPr>
              <a:t>“I want to have a positive impact on society”</a:t>
            </a:r>
          </a:p>
        </p:txBody>
      </p:sp>
    </p:spTree>
    <p:extLst>
      <p:ext uri="{BB962C8B-B14F-4D97-AF65-F5344CB8AC3E}">
        <p14:creationId xmlns:p14="http://schemas.microsoft.com/office/powerpoint/2010/main" val="1827680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6F6C7-A85B-40F5-98F7-F4ACA8DB6018}"/>
              </a:ext>
            </a:extLst>
          </p:cNvPr>
          <p:cNvSpPr>
            <a:spLocks noGrp="1"/>
          </p:cNvSpPr>
          <p:nvPr>
            <p:ph type="title"/>
          </p:nvPr>
        </p:nvSpPr>
        <p:spPr/>
        <p:txBody>
          <a:bodyPr>
            <a:normAutofit/>
          </a:bodyPr>
          <a:lstStyle/>
          <a:p>
            <a:r>
              <a:rPr lang="en-US" dirty="0">
                <a:latin typeface="Noto Sans Med" panose="020B0502040504020204" pitchFamily="34" charset="0"/>
                <a:cs typeface="Noto Sans Med" panose="020B0502040504020204" pitchFamily="34" charset="0"/>
              </a:rPr>
              <a:t>Why do researchers get engaged with TTOs?</a:t>
            </a:r>
          </a:p>
        </p:txBody>
      </p:sp>
      <p:sp>
        <p:nvSpPr>
          <p:cNvPr id="11" name="ZoneTexte 10">
            <a:extLst>
              <a:ext uri="{FF2B5EF4-FFF2-40B4-BE49-F238E27FC236}">
                <a16:creationId xmlns:a16="http://schemas.microsoft.com/office/drawing/2014/main" id="{5B6C220B-14D3-2F77-956F-5C869A6653D2}"/>
              </a:ext>
            </a:extLst>
          </p:cNvPr>
          <p:cNvSpPr txBox="1"/>
          <p:nvPr/>
        </p:nvSpPr>
        <p:spPr>
          <a:xfrm>
            <a:off x="472882" y="1786285"/>
            <a:ext cx="3421463" cy="3108543"/>
          </a:xfrm>
          <a:prstGeom prst="rect">
            <a:avLst/>
          </a:prstGeom>
          <a:noFill/>
          <a:ln>
            <a:solidFill>
              <a:srgbClr val="65CA00"/>
            </a:solidFill>
          </a:ln>
        </p:spPr>
        <p:txBody>
          <a:bodyPr wrap="square" rtlCol="0" anchor="ctr">
            <a:spAutoFit/>
          </a:bodyPr>
          <a:lstStyle/>
          <a:p>
            <a:pPr lvl="0">
              <a:lnSpc>
                <a:spcPct val="100000"/>
              </a:lnSpc>
            </a:pPr>
            <a:endParaRPr lang="en-GB" sz="1400" dirty="0">
              <a:solidFill>
                <a:srgbClr val="65CA00"/>
              </a:solidFill>
              <a:latin typeface="Noto Sans" panose="020B0502040504020204" pitchFamily="34" charset="0"/>
              <a:ea typeface="Noto Sans" panose="020B0502040504020204" pitchFamily="34" charset="0"/>
              <a:cs typeface="Noto Sans" panose="020B0502040504020204" pitchFamily="34" charset="0"/>
            </a:endParaRPr>
          </a:p>
          <a:p>
            <a:pPr lvl="0">
              <a:lnSpc>
                <a:spcPct val="100000"/>
              </a:lnSpc>
            </a:pPr>
            <a:endParaRPr lang="en-GB" sz="1400" dirty="0">
              <a:solidFill>
                <a:srgbClr val="65CA00"/>
              </a:solidFill>
              <a:latin typeface="Noto Sans" panose="020B0502040504020204" pitchFamily="34" charset="0"/>
              <a:ea typeface="Noto Sans" panose="020B0502040504020204" pitchFamily="34" charset="0"/>
              <a:cs typeface="Noto Sans" panose="020B0502040504020204" pitchFamily="34" charset="0"/>
            </a:endParaRPr>
          </a:p>
          <a:p>
            <a:pPr lvl="0">
              <a:lnSpc>
                <a:spcPct val="100000"/>
              </a:lnSpc>
            </a:pPr>
            <a:endParaRPr lang="en-GB" sz="1400" dirty="0">
              <a:solidFill>
                <a:srgbClr val="65CA00"/>
              </a:solidFill>
              <a:latin typeface="Noto Sans" panose="020B0502040504020204" pitchFamily="34" charset="0"/>
              <a:ea typeface="Noto Sans" panose="020B0502040504020204" pitchFamily="34" charset="0"/>
              <a:cs typeface="Noto Sans" panose="020B0502040504020204" pitchFamily="34" charset="0"/>
            </a:endParaRPr>
          </a:p>
          <a:p>
            <a:pPr lvl="0">
              <a:lnSpc>
                <a:spcPct val="100000"/>
              </a:lnSpc>
            </a:pPr>
            <a:endParaRPr lang="en-GB" sz="1400" dirty="0">
              <a:solidFill>
                <a:srgbClr val="65CA00"/>
              </a:solidFill>
              <a:latin typeface="Noto Sans" panose="020B0502040504020204" pitchFamily="34" charset="0"/>
              <a:ea typeface="Noto Sans" panose="020B0502040504020204" pitchFamily="34" charset="0"/>
              <a:cs typeface="Noto Sans" panose="020B0502040504020204" pitchFamily="34" charset="0"/>
            </a:endParaRPr>
          </a:p>
          <a:p>
            <a:pPr marL="285750" lvl="0" indent="-285750">
              <a:lnSpc>
                <a:spcPct val="100000"/>
              </a:lnSpc>
              <a:buFont typeface="Arial" panose="020B0604020202020204" pitchFamily="34" charset="0"/>
              <a:buChar char="•"/>
            </a:pPr>
            <a:r>
              <a:rPr lang="en-GB" sz="1400" dirty="0">
                <a:solidFill>
                  <a:srgbClr val="65CA00"/>
                </a:solidFill>
                <a:latin typeface="Noto Sans" panose="020B0502040504020204" pitchFamily="34" charset="0"/>
                <a:ea typeface="Noto Sans" panose="020B0502040504020204" pitchFamily="34" charset="0"/>
                <a:cs typeface="Noto Sans" panose="020B0502040504020204" pitchFamily="34" charset="0"/>
              </a:rPr>
              <a:t>Valuable intellectual experience</a:t>
            </a:r>
            <a:endParaRPr lang="en-US" sz="1400" dirty="0">
              <a:solidFill>
                <a:srgbClr val="65CA00"/>
              </a:solidFill>
              <a:latin typeface="Noto Sans" panose="020B0502040504020204" pitchFamily="34" charset="0"/>
              <a:ea typeface="Noto Sans" panose="020B0502040504020204" pitchFamily="34" charset="0"/>
              <a:cs typeface="Noto Sans" panose="020B0502040504020204" pitchFamily="34" charset="0"/>
            </a:endParaRPr>
          </a:p>
          <a:p>
            <a:pPr marL="285750" lvl="0" indent="-285750">
              <a:lnSpc>
                <a:spcPct val="100000"/>
              </a:lnSpc>
              <a:buFont typeface="Arial" panose="020B0604020202020204" pitchFamily="34" charset="0"/>
              <a:buChar char="•"/>
            </a:pPr>
            <a:r>
              <a:rPr lang="en-GB" sz="1400" dirty="0">
                <a:solidFill>
                  <a:srgbClr val="65CA00"/>
                </a:solidFill>
                <a:latin typeface="Noto Sans" panose="020B0502040504020204" pitchFamily="34" charset="0"/>
                <a:ea typeface="Noto Sans" panose="020B0502040504020204" pitchFamily="34" charset="0"/>
                <a:cs typeface="Noto Sans" panose="020B0502040504020204" pitchFamily="34" charset="0"/>
              </a:rPr>
              <a:t>Challenging and exciting activity</a:t>
            </a:r>
            <a:endParaRPr lang="en-US" sz="1400" dirty="0">
              <a:solidFill>
                <a:srgbClr val="65CA00"/>
              </a:solidFill>
              <a:latin typeface="Noto Sans" panose="020B0502040504020204" pitchFamily="34" charset="0"/>
              <a:ea typeface="Noto Sans" panose="020B0502040504020204" pitchFamily="34" charset="0"/>
              <a:cs typeface="Noto Sans" panose="020B0502040504020204" pitchFamily="34" charset="0"/>
            </a:endParaRPr>
          </a:p>
          <a:p>
            <a:pPr marL="285750" lvl="0" indent="-285750">
              <a:lnSpc>
                <a:spcPct val="100000"/>
              </a:lnSpc>
              <a:buFont typeface="Arial" panose="020B0604020202020204" pitchFamily="34" charset="0"/>
              <a:buChar char="•"/>
            </a:pPr>
            <a:r>
              <a:rPr lang="en-GB" sz="1400" dirty="0">
                <a:solidFill>
                  <a:srgbClr val="65CA00"/>
                </a:solidFill>
                <a:latin typeface="Noto Sans" panose="020B0502040504020204" pitchFamily="34" charset="0"/>
                <a:ea typeface="Noto Sans" panose="020B0502040504020204" pitchFamily="34" charset="0"/>
                <a:cs typeface="Noto Sans" panose="020B0502040504020204" pitchFamily="34" charset="0"/>
              </a:rPr>
              <a:t>Network of relationships with industry</a:t>
            </a:r>
            <a:endParaRPr lang="en-US" sz="1400" dirty="0">
              <a:solidFill>
                <a:srgbClr val="65CA00"/>
              </a:solidFill>
              <a:latin typeface="Noto Sans" panose="020B0502040504020204" pitchFamily="34" charset="0"/>
              <a:ea typeface="Noto Sans" panose="020B0502040504020204" pitchFamily="34" charset="0"/>
              <a:cs typeface="Noto Sans" panose="020B0502040504020204" pitchFamily="34" charset="0"/>
            </a:endParaRPr>
          </a:p>
          <a:p>
            <a:pPr marL="285750" lvl="0" indent="-285750">
              <a:lnSpc>
                <a:spcPct val="100000"/>
              </a:lnSpc>
              <a:buFont typeface="Arial" panose="020B0604020202020204" pitchFamily="34" charset="0"/>
              <a:buChar char="•"/>
            </a:pPr>
            <a:r>
              <a:rPr lang="en-GB" sz="1400" dirty="0">
                <a:solidFill>
                  <a:srgbClr val="65CA00"/>
                </a:solidFill>
                <a:latin typeface="Noto Sans" panose="020B0502040504020204" pitchFamily="34" charset="0"/>
                <a:ea typeface="Noto Sans" panose="020B0502040504020204" pitchFamily="34" charset="0"/>
                <a:cs typeface="Noto Sans" panose="020B0502040504020204" pitchFamily="34" charset="0"/>
              </a:rPr>
              <a:t>Insights on industry trends</a:t>
            </a:r>
            <a:endParaRPr lang="en-US" sz="1400" dirty="0">
              <a:solidFill>
                <a:srgbClr val="65CA00"/>
              </a:solidFill>
              <a:latin typeface="Noto Sans" panose="020B0502040504020204" pitchFamily="34" charset="0"/>
              <a:ea typeface="Noto Sans" panose="020B0502040504020204" pitchFamily="34" charset="0"/>
              <a:cs typeface="Noto Sans" panose="020B0502040504020204" pitchFamily="34" charset="0"/>
            </a:endParaRPr>
          </a:p>
          <a:p>
            <a:pPr marL="285750" lvl="0" indent="-285750">
              <a:lnSpc>
                <a:spcPct val="100000"/>
              </a:lnSpc>
              <a:buFont typeface="Arial" panose="020B0604020202020204" pitchFamily="34" charset="0"/>
              <a:buChar char="•"/>
            </a:pPr>
            <a:r>
              <a:rPr lang="en-GB" sz="1400" dirty="0">
                <a:solidFill>
                  <a:srgbClr val="65CA00"/>
                </a:solidFill>
                <a:latin typeface="Noto Sans" panose="020B0502040504020204" pitchFamily="34" charset="0"/>
                <a:ea typeface="Noto Sans" panose="020B0502040504020204" pitchFamily="34" charset="0"/>
                <a:cs typeface="Noto Sans" panose="020B0502040504020204" pitchFamily="34" charset="0"/>
              </a:rPr>
              <a:t>Contribution to technological development</a:t>
            </a:r>
          </a:p>
          <a:p>
            <a:pPr lvl="0">
              <a:lnSpc>
                <a:spcPct val="100000"/>
              </a:lnSpc>
            </a:pPr>
            <a:endParaRPr lang="en-GB" sz="1400" dirty="0">
              <a:solidFill>
                <a:srgbClr val="65CA00"/>
              </a:solidFill>
              <a:latin typeface="Noto Sans" panose="020B0502040504020204" pitchFamily="34" charset="0"/>
              <a:ea typeface="Noto Sans" panose="020B0502040504020204" pitchFamily="34" charset="0"/>
              <a:cs typeface="Noto Sans" panose="020B0502040504020204" pitchFamily="34" charset="0"/>
            </a:endParaRPr>
          </a:p>
          <a:p>
            <a:pPr marL="285750" lvl="0" indent="-285750">
              <a:lnSpc>
                <a:spcPct val="100000"/>
              </a:lnSpc>
              <a:buFont typeface="Arial" panose="020B0604020202020204" pitchFamily="34" charset="0"/>
              <a:buChar char="•"/>
            </a:pPr>
            <a:endParaRPr lang="en-GB" sz="1400" dirty="0">
              <a:solidFill>
                <a:srgbClr val="65CA00"/>
              </a:solidFill>
              <a:latin typeface="Noto Sans" panose="020B0502040504020204" pitchFamily="34" charset="0"/>
              <a:ea typeface="Noto Sans" panose="020B0502040504020204" pitchFamily="34" charset="0"/>
              <a:cs typeface="Noto Sans" panose="020B0502040504020204" pitchFamily="34" charset="0"/>
            </a:endParaRPr>
          </a:p>
          <a:p>
            <a:pPr marL="285750" lvl="0" indent="-285750">
              <a:lnSpc>
                <a:spcPct val="100000"/>
              </a:lnSpc>
              <a:buFont typeface="Arial" panose="020B0604020202020204" pitchFamily="34" charset="0"/>
              <a:buChar char="•"/>
            </a:pPr>
            <a:endParaRPr lang="en-US" sz="1400" dirty="0">
              <a:solidFill>
                <a:srgbClr val="65CA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4" name="ZoneTexte 13">
            <a:extLst>
              <a:ext uri="{FF2B5EF4-FFF2-40B4-BE49-F238E27FC236}">
                <a16:creationId xmlns:a16="http://schemas.microsoft.com/office/drawing/2014/main" id="{37BFC5A0-F36D-CCE0-B9D4-EAD05FA9368C}"/>
              </a:ext>
            </a:extLst>
          </p:cNvPr>
          <p:cNvSpPr txBox="1"/>
          <p:nvPr/>
        </p:nvSpPr>
        <p:spPr>
          <a:xfrm>
            <a:off x="4332362" y="2430345"/>
            <a:ext cx="3421463" cy="3108543"/>
          </a:xfrm>
          <a:prstGeom prst="rect">
            <a:avLst/>
          </a:prstGeom>
          <a:noFill/>
          <a:ln>
            <a:solidFill>
              <a:srgbClr val="0065DF"/>
            </a:solidFill>
          </a:ln>
        </p:spPr>
        <p:txBody>
          <a:bodyPr wrap="square" rtlCol="0" anchor="ctr">
            <a:spAutoFit/>
          </a:bodyPr>
          <a:lstStyle/>
          <a:p>
            <a:pPr lvl="0">
              <a:lnSpc>
                <a:spcPct val="100000"/>
              </a:lnSpc>
            </a:pPr>
            <a:endParaRPr lang="en-GB" sz="1400" dirty="0">
              <a:solidFill>
                <a:srgbClr val="0065DF"/>
              </a:solidFill>
              <a:latin typeface="Noto Sans" panose="020B0502040504020204" pitchFamily="34" charset="0"/>
              <a:ea typeface="Noto Sans" panose="020B0502040504020204" pitchFamily="34" charset="0"/>
              <a:cs typeface="Noto Sans" panose="020B0502040504020204" pitchFamily="34" charset="0"/>
            </a:endParaRPr>
          </a:p>
          <a:p>
            <a:pPr lvl="0">
              <a:lnSpc>
                <a:spcPct val="100000"/>
              </a:lnSpc>
            </a:pPr>
            <a:endParaRPr lang="en-GB" sz="1400" dirty="0">
              <a:solidFill>
                <a:srgbClr val="0065DF"/>
              </a:solidFill>
              <a:latin typeface="Noto Sans" panose="020B0502040504020204" pitchFamily="34" charset="0"/>
              <a:ea typeface="Noto Sans" panose="020B0502040504020204" pitchFamily="34" charset="0"/>
              <a:cs typeface="Noto Sans" panose="020B0502040504020204" pitchFamily="34" charset="0"/>
            </a:endParaRPr>
          </a:p>
          <a:p>
            <a:pPr lvl="0">
              <a:lnSpc>
                <a:spcPct val="100000"/>
              </a:lnSpc>
            </a:pPr>
            <a:endParaRPr lang="en-GB" sz="1400" dirty="0">
              <a:solidFill>
                <a:srgbClr val="0065DF"/>
              </a:solidFill>
              <a:latin typeface="Noto Sans" panose="020B0502040504020204" pitchFamily="34" charset="0"/>
              <a:ea typeface="Noto Sans" panose="020B0502040504020204" pitchFamily="34" charset="0"/>
              <a:cs typeface="Noto Sans" panose="020B0502040504020204" pitchFamily="34" charset="0"/>
            </a:endParaRPr>
          </a:p>
          <a:p>
            <a:pPr marL="285750" lvl="0" indent="-285750">
              <a:lnSpc>
                <a:spcPct val="100000"/>
              </a:lnSpc>
              <a:buFont typeface="Arial" panose="020B0604020202020204" pitchFamily="34" charset="0"/>
              <a:buChar char="•"/>
            </a:pPr>
            <a:r>
              <a:rPr lang="en-GB" sz="1400" dirty="0">
                <a:solidFill>
                  <a:srgbClr val="0065DF"/>
                </a:solidFill>
                <a:latin typeface="Noto Sans" panose="020B0502040504020204" pitchFamily="34" charset="0"/>
                <a:ea typeface="Noto Sans" panose="020B0502040504020204" pitchFamily="34" charset="0"/>
                <a:cs typeface="Noto Sans" panose="020B0502040504020204" pitchFamily="34" charset="0"/>
              </a:rPr>
              <a:t>Possibility to start a different career</a:t>
            </a:r>
            <a:endParaRPr lang="en-US" sz="1400" dirty="0">
              <a:solidFill>
                <a:srgbClr val="0065DF"/>
              </a:solidFill>
              <a:latin typeface="Noto Sans" panose="020B0502040504020204" pitchFamily="34" charset="0"/>
              <a:ea typeface="Noto Sans" panose="020B0502040504020204" pitchFamily="34" charset="0"/>
              <a:cs typeface="Noto Sans" panose="020B0502040504020204" pitchFamily="34" charset="0"/>
            </a:endParaRPr>
          </a:p>
          <a:p>
            <a:pPr marL="285750" lvl="0" indent="-285750">
              <a:lnSpc>
                <a:spcPct val="100000"/>
              </a:lnSpc>
              <a:buFont typeface="Arial" panose="020B0604020202020204" pitchFamily="34" charset="0"/>
              <a:buChar char="•"/>
            </a:pPr>
            <a:r>
              <a:rPr lang="en-GB" sz="1400" dirty="0">
                <a:solidFill>
                  <a:srgbClr val="0065DF"/>
                </a:solidFill>
                <a:latin typeface="Noto Sans" panose="020B0502040504020204" pitchFamily="34" charset="0"/>
                <a:ea typeface="Noto Sans" panose="020B0502040504020204" pitchFamily="34" charset="0"/>
                <a:cs typeface="Noto Sans" panose="020B0502040504020204" pitchFamily="34" charset="0"/>
              </a:rPr>
              <a:t>Visibility for further TT activities</a:t>
            </a:r>
            <a:endParaRPr lang="en-US" sz="1400" dirty="0">
              <a:solidFill>
                <a:srgbClr val="0065DF"/>
              </a:solidFill>
              <a:latin typeface="Noto Sans" panose="020B0502040504020204" pitchFamily="34" charset="0"/>
              <a:ea typeface="Noto Sans" panose="020B0502040504020204" pitchFamily="34" charset="0"/>
              <a:cs typeface="Noto Sans" panose="020B0502040504020204" pitchFamily="34" charset="0"/>
            </a:endParaRPr>
          </a:p>
          <a:p>
            <a:pPr marL="285750" lvl="0" indent="-285750">
              <a:lnSpc>
                <a:spcPct val="100000"/>
              </a:lnSpc>
              <a:buFont typeface="Arial" panose="020B0604020202020204" pitchFamily="34" charset="0"/>
              <a:buChar char="•"/>
            </a:pPr>
            <a:r>
              <a:rPr lang="en-GB" sz="1400" dirty="0">
                <a:solidFill>
                  <a:srgbClr val="0065DF"/>
                </a:solidFill>
                <a:latin typeface="Noto Sans" panose="020B0502040504020204" pitchFamily="34" charset="0"/>
                <a:ea typeface="Noto Sans" panose="020B0502040504020204" pitchFamily="34" charset="0"/>
                <a:cs typeface="Noto Sans" panose="020B0502040504020204" pitchFamily="34" charset="0"/>
              </a:rPr>
              <a:t>Recognition for one’s work</a:t>
            </a:r>
            <a:endParaRPr lang="en-US" sz="1400" dirty="0">
              <a:solidFill>
                <a:srgbClr val="0065DF"/>
              </a:solidFill>
              <a:latin typeface="Noto Sans" panose="020B0502040504020204" pitchFamily="34" charset="0"/>
              <a:ea typeface="Noto Sans" panose="020B0502040504020204" pitchFamily="34" charset="0"/>
              <a:cs typeface="Noto Sans" panose="020B0502040504020204" pitchFamily="34" charset="0"/>
            </a:endParaRPr>
          </a:p>
          <a:p>
            <a:pPr marL="285750" lvl="0" indent="-285750">
              <a:lnSpc>
                <a:spcPct val="100000"/>
              </a:lnSpc>
              <a:buFont typeface="Arial" panose="020B0604020202020204" pitchFamily="34" charset="0"/>
              <a:buChar char="•"/>
            </a:pPr>
            <a:r>
              <a:rPr lang="en-GB" sz="1400" dirty="0">
                <a:solidFill>
                  <a:srgbClr val="0065DF"/>
                </a:solidFill>
                <a:latin typeface="Noto Sans" panose="020B0502040504020204" pitchFamily="34" charset="0"/>
                <a:ea typeface="Noto Sans" panose="020B0502040504020204" pitchFamily="34" charset="0"/>
                <a:cs typeface="Noto Sans" panose="020B0502040504020204" pitchFamily="34" charset="0"/>
              </a:rPr>
              <a:t>Access to funding for research</a:t>
            </a:r>
            <a:endParaRPr lang="en-US" sz="1400" dirty="0">
              <a:solidFill>
                <a:srgbClr val="0065DF"/>
              </a:solidFill>
              <a:latin typeface="Noto Sans" panose="020B0502040504020204" pitchFamily="34" charset="0"/>
              <a:ea typeface="Noto Sans" panose="020B0502040504020204" pitchFamily="34" charset="0"/>
              <a:cs typeface="Noto Sans" panose="020B0502040504020204" pitchFamily="34" charset="0"/>
            </a:endParaRPr>
          </a:p>
          <a:p>
            <a:pPr marL="285750" lvl="0" indent="-285750">
              <a:lnSpc>
                <a:spcPct val="100000"/>
              </a:lnSpc>
              <a:buFont typeface="Arial" panose="020B0604020202020204" pitchFamily="34" charset="0"/>
              <a:buChar char="•"/>
            </a:pPr>
            <a:r>
              <a:rPr lang="en-GB" sz="1400" dirty="0">
                <a:solidFill>
                  <a:srgbClr val="0065DF"/>
                </a:solidFill>
                <a:latin typeface="Noto Sans" panose="020B0502040504020204" pitchFamily="34" charset="0"/>
                <a:ea typeface="Noto Sans" panose="020B0502040504020204" pitchFamily="34" charset="0"/>
                <a:cs typeface="Noto Sans" panose="020B0502040504020204" pitchFamily="34" charset="0"/>
              </a:rPr>
              <a:t>Monetary rewards</a:t>
            </a:r>
            <a:endParaRPr lang="en-US" sz="1400" dirty="0">
              <a:solidFill>
                <a:srgbClr val="0065DF"/>
              </a:solidFill>
              <a:latin typeface="Noto Sans" panose="020B0502040504020204" pitchFamily="34" charset="0"/>
              <a:ea typeface="Noto Sans" panose="020B0502040504020204" pitchFamily="34" charset="0"/>
              <a:cs typeface="Noto Sans" panose="020B0502040504020204" pitchFamily="34" charset="0"/>
            </a:endParaRPr>
          </a:p>
          <a:p>
            <a:pPr marL="285750" lvl="0" indent="-285750">
              <a:lnSpc>
                <a:spcPct val="100000"/>
              </a:lnSpc>
              <a:buFont typeface="Arial" panose="020B0604020202020204" pitchFamily="34" charset="0"/>
              <a:buChar char="•"/>
            </a:pPr>
            <a:r>
              <a:rPr lang="en-GB" sz="1400" dirty="0">
                <a:solidFill>
                  <a:srgbClr val="0065DF"/>
                </a:solidFill>
                <a:latin typeface="Noto Sans" panose="020B0502040504020204" pitchFamily="34" charset="0"/>
                <a:ea typeface="Noto Sans" panose="020B0502040504020204" pitchFamily="34" charset="0"/>
                <a:cs typeface="Noto Sans" panose="020B0502040504020204" pitchFamily="34" charset="0"/>
              </a:rPr>
              <a:t>Access to in-kind resources</a:t>
            </a:r>
            <a:endParaRPr lang="en-US" sz="1400" dirty="0">
              <a:solidFill>
                <a:srgbClr val="0065DF"/>
              </a:solidFill>
              <a:latin typeface="Noto Sans" panose="020B0502040504020204" pitchFamily="34" charset="0"/>
              <a:ea typeface="Noto Sans" panose="020B0502040504020204" pitchFamily="34" charset="0"/>
              <a:cs typeface="Noto Sans" panose="020B0502040504020204" pitchFamily="34" charset="0"/>
            </a:endParaRPr>
          </a:p>
          <a:p>
            <a:pPr marL="285750" lvl="0" indent="-285750">
              <a:lnSpc>
                <a:spcPct val="100000"/>
              </a:lnSpc>
              <a:buFont typeface="Arial" panose="020B0604020202020204" pitchFamily="34" charset="0"/>
              <a:buChar char="•"/>
            </a:pPr>
            <a:r>
              <a:rPr lang="en-GB" sz="1400" dirty="0">
                <a:solidFill>
                  <a:srgbClr val="0065DF"/>
                </a:solidFill>
                <a:latin typeface="Noto Sans" panose="020B0502040504020204" pitchFamily="34" charset="0"/>
                <a:ea typeface="Noto Sans" panose="020B0502040504020204" pitchFamily="34" charset="0"/>
                <a:cs typeface="Noto Sans" panose="020B0502040504020204" pitchFamily="34" charset="0"/>
              </a:rPr>
              <a:t>Promotions</a:t>
            </a:r>
          </a:p>
          <a:p>
            <a:pPr marL="285750" lvl="0" indent="-285750">
              <a:lnSpc>
                <a:spcPct val="100000"/>
              </a:lnSpc>
              <a:buFont typeface="Arial" panose="020B0604020202020204" pitchFamily="34" charset="0"/>
              <a:buChar char="•"/>
            </a:pPr>
            <a:endParaRPr lang="en-GB" sz="1400" dirty="0">
              <a:solidFill>
                <a:srgbClr val="0065DF"/>
              </a:solidFill>
              <a:latin typeface="Noto Sans" panose="020B0502040504020204" pitchFamily="34" charset="0"/>
              <a:ea typeface="Noto Sans" panose="020B0502040504020204" pitchFamily="34" charset="0"/>
              <a:cs typeface="Noto Sans" panose="020B0502040504020204" pitchFamily="34" charset="0"/>
            </a:endParaRPr>
          </a:p>
          <a:p>
            <a:pPr marL="285750" lvl="0" indent="-285750">
              <a:lnSpc>
                <a:spcPct val="100000"/>
              </a:lnSpc>
              <a:buFont typeface="Arial" panose="020B0604020202020204" pitchFamily="34" charset="0"/>
              <a:buChar char="•"/>
            </a:pPr>
            <a:endParaRPr lang="en-US" sz="1400" dirty="0">
              <a:solidFill>
                <a:srgbClr val="0065DF"/>
              </a:solidFill>
              <a:latin typeface="Noto Sans" panose="020B0502040504020204" pitchFamily="34" charset="0"/>
              <a:ea typeface="Noto Sans" panose="020B0502040504020204" pitchFamily="34" charset="0"/>
              <a:cs typeface="Noto Sans" panose="020B0502040504020204" pitchFamily="34" charset="0"/>
            </a:endParaRPr>
          </a:p>
          <a:p>
            <a:pPr lvl="0">
              <a:lnSpc>
                <a:spcPct val="100000"/>
              </a:lnSpc>
            </a:pPr>
            <a:endParaRPr lang="en-US" sz="1400" dirty="0">
              <a:solidFill>
                <a:srgbClr val="0065D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5" name="ZoneTexte 14">
            <a:extLst>
              <a:ext uri="{FF2B5EF4-FFF2-40B4-BE49-F238E27FC236}">
                <a16:creationId xmlns:a16="http://schemas.microsoft.com/office/drawing/2014/main" id="{40C6B0AF-CFE2-C690-4DEB-E0D9ABA8946E}"/>
              </a:ext>
            </a:extLst>
          </p:cNvPr>
          <p:cNvSpPr txBox="1"/>
          <p:nvPr/>
        </p:nvSpPr>
        <p:spPr>
          <a:xfrm>
            <a:off x="8239344" y="1786285"/>
            <a:ext cx="3421463" cy="3108543"/>
          </a:xfrm>
          <a:prstGeom prst="rect">
            <a:avLst/>
          </a:prstGeom>
          <a:noFill/>
          <a:ln>
            <a:solidFill>
              <a:srgbClr val="00CADF"/>
            </a:solidFill>
          </a:ln>
        </p:spPr>
        <p:txBody>
          <a:bodyPr wrap="square" rtlCol="0" anchor="ctr">
            <a:spAutoFit/>
          </a:bodyPr>
          <a:lstStyle/>
          <a:p>
            <a:pPr lvl="0">
              <a:lnSpc>
                <a:spcPct val="100000"/>
              </a:lnSpc>
            </a:pPr>
            <a:endParaRPr lang="en-GB" sz="1400" dirty="0">
              <a:solidFill>
                <a:srgbClr val="00CADF"/>
              </a:solidFill>
              <a:latin typeface="Noto Sans" panose="020B0502040504020204" pitchFamily="34" charset="0"/>
              <a:ea typeface="Noto Sans" panose="020B0502040504020204" pitchFamily="34" charset="0"/>
              <a:cs typeface="Noto Sans" panose="020B0502040504020204" pitchFamily="34" charset="0"/>
            </a:endParaRPr>
          </a:p>
          <a:p>
            <a:pPr marL="285750" lvl="0" indent="-285750">
              <a:lnSpc>
                <a:spcPct val="100000"/>
              </a:lnSpc>
              <a:buFont typeface="Arial" panose="020B0604020202020204" pitchFamily="34" charset="0"/>
              <a:buChar char="•"/>
            </a:pPr>
            <a:r>
              <a:rPr lang="en-GB" sz="1400" dirty="0">
                <a:solidFill>
                  <a:srgbClr val="00CADF"/>
                </a:solidFill>
                <a:latin typeface="Noto Sans" panose="020B0502040504020204" pitchFamily="34" charset="0"/>
                <a:ea typeface="Noto Sans" panose="020B0502040504020204" pitchFamily="34" charset="0"/>
                <a:cs typeface="Noto Sans" panose="020B0502040504020204" pitchFamily="34" charset="0"/>
              </a:rPr>
              <a:t>Encouragement from TTO to get involved in TT</a:t>
            </a:r>
            <a:endParaRPr lang="en-US" sz="1400" dirty="0">
              <a:solidFill>
                <a:srgbClr val="00CADF"/>
              </a:solidFill>
              <a:latin typeface="Noto Sans" panose="020B0502040504020204" pitchFamily="34" charset="0"/>
              <a:ea typeface="Noto Sans" panose="020B0502040504020204" pitchFamily="34" charset="0"/>
              <a:cs typeface="Noto Sans" panose="020B0502040504020204" pitchFamily="34" charset="0"/>
            </a:endParaRPr>
          </a:p>
          <a:p>
            <a:pPr marL="285750" lvl="0" indent="-285750">
              <a:lnSpc>
                <a:spcPct val="100000"/>
              </a:lnSpc>
              <a:buFont typeface="Arial" panose="020B0604020202020204" pitchFamily="34" charset="0"/>
              <a:buChar char="•"/>
            </a:pPr>
            <a:r>
              <a:rPr lang="en-US" sz="1400" dirty="0">
                <a:solidFill>
                  <a:srgbClr val="00CADF"/>
                </a:solidFill>
                <a:latin typeface="Noto Sans" panose="020B0502040504020204" pitchFamily="34" charset="0"/>
                <a:ea typeface="Noto Sans" panose="020B0502040504020204" pitchFamily="34" charset="0"/>
                <a:cs typeface="Noto Sans" panose="020B0502040504020204" pitchFamily="34" charset="0"/>
              </a:rPr>
              <a:t>Structured and effective ecosystem for TT</a:t>
            </a:r>
          </a:p>
          <a:p>
            <a:pPr marL="285750" lvl="0" indent="-285750">
              <a:lnSpc>
                <a:spcPct val="100000"/>
              </a:lnSpc>
              <a:buFont typeface="Arial" panose="020B0604020202020204" pitchFamily="34" charset="0"/>
              <a:buChar char="•"/>
            </a:pPr>
            <a:r>
              <a:rPr lang="en-GB" sz="1400" dirty="0">
                <a:solidFill>
                  <a:srgbClr val="00CADF"/>
                </a:solidFill>
                <a:latin typeface="Noto Sans" panose="020B0502040504020204" pitchFamily="34" charset="0"/>
                <a:ea typeface="Noto Sans" panose="020B0502040504020204" pitchFamily="34" charset="0"/>
                <a:cs typeface="Noto Sans" panose="020B0502040504020204" pitchFamily="34" charset="0"/>
              </a:rPr>
              <a:t>Internal rules that encourage researchers to get involved in TT</a:t>
            </a:r>
            <a:endParaRPr lang="en-US" sz="1400" dirty="0">
              <a:solidFill>
                <a:srgbClr val="00CADF"/>
              </a:solidFill>
              <a:latin typeface="Noto Sans" panose="020B0502040504020204" pitchFamily="34" charset="0"/>
              <a:ea typeface="Noto Sans" panose="020B0502040504020204" pitchFamily="34" charset="0"/>
              <a:cs typeface="Noto Sans" panose="020B0502040504020204" pitchFamily="34" charset="0"/>
            </a:endParaRPr>
          </a:p>
          <a:p>
            <a:pPr marL="285750" lvl="0" indent="-285750">
              <a:lnSpc>
                <a:spcPct val="100000"/>
              </a:lnSpc>
              <a:buFont typeface="Arial" panose="020B0604020202020204" pitchFamily="34" charset="0"/>
              <a:buChar char="•"/>
            </a:pPr>
            <a:r>
              <a:rPr lang="en-US" sz="1400" dirty="0">
                <a:solidFill>
                  <a:srgbClr val="00CADF"/>
                </a:solidFill>
                <a:latin typeface="Noto Sans" panose="020B0502040504020204" pitchFamily="34" charset="0"/>
                <a:ea typeface="Noto Sans" panose="020B0502040504020204" pitchFamily="34" charset="0"/>
                <a:cs typeface="Noto Sans" panose="020B0502040504020204" pitchFamily="34" charset="0"/>
              </a:rPr>
              <a:t>Clear communication on the importance of TT</a:t>
            </a:r>
          </a:p>
          <a:p>
            <a:pPr marL="285750" lvl="0" indent="-285750">
              <a:lnSpc>
                <a:spcPct val="100000"/>
              </a:lnSpc>
              <a:buFont typeface="Arial" panose="020B0604020202020204" pitchFamily="34" charset="0"/>
              <a:buChar char="•"/>
            </a:pPr>
            <a:r>
              <a:rPr lang="en-GB" sz="1400" dirty="0">
                <a:solidFill>
                  <a:srgbClr val="00CADF"/>
                </a:solidFill>
                <a:latin typeface="Noto Sans" panose="020B0502040504020204" pitchFamily="34" charset="0"/>
                <a:ea typeface="Noto Sans" panose="020B0502040504020204" pitchFamily="34" charset="0"/>
                <a:cs typeface="Noto Sans" panose="020B0502040504020204" pitchFamily="34" charset="0"/>
              </a:rPr>
              <a:t>Strong support for the third mission</a:t>
            </a:r>
            <a:endParaRPr lang="en-US" sz="1400" dirty="0">
              <a:solidFill>
                <a:srgbClr val="00CADF"/>
              </a:solidFill>
              <a:latin typeface="Noto Sans" panose="020B0502040504020204" pitchFamily="34" charset="0"/>
              <a:ea typeface="Noto Sans" panose="020B0502040504020204" pitchFamily="34" charset="0"/>
              <a:cs typeface="Noto Sans" panose="020B0502040504020204" pitchFamily="34" charset="0"/>
            </a:endParaRPr>
          </a:p>
          <a:p>
            <a:pPr marL="285750" lvl="0" indent="-285750">
              <a:lnSpc>
                <a:spcPct val="100000"/>
              </a:lnSpc>
              <a:buFont typeface="Arial" panose="020B0604020202020204" pitchFamily="34" charset="0"/>
              <a:buChar char="•"/>
            </a:pPr>
            <a:r>
              <a:rPr lang="en-GB" sz="1400" dirty="0">
                <a:solidFill>
                  <a:srgbClr val="00CADF"/>
                </a:solidFill>
                <a:latin typeface="Noto Sans" panose="020B0502040504020204" pitchFamily="34" charset="0"/>
                <a:ea typeface="Noto Sans" panose="020B0502040504020204" pitchFamily="34" charset="0"/>
                <a:cs typeface="Noto Sans" panose="020B0502040504020204" pitchFamily="34" charset="0"/>
              </a:rPr>
              <a:t>Services that facilitate TT</a:t>
            </a:r>
            <a:endParaRPr lang="en-US" sz="1400" dirty="0">
              <a:solidFill>
                <a:srgbClr val="00CADF"/>
              </a:solidFill>
              <a:latin typeface="Noto Sans" panose="020B0502040504020204" pitchFamily="34" charset="0"/>
              <a:ea typeface="Noto Sans" panose="020B0502040504020204" pitchFamily="34" charset="0"/>
              <a:cs typeface="Noto Sans" panose="020B0502040504020204" pitchFamily="34" charset="0"/>
            </a:endParaRPr>
          </a:p>
          <a:p>
            <a:pPr marL="285750" lvl="0" indent="-285750">
              <a:lnSpc>
                <a:spcPct val="100000"/>
              </a:lnSpc>
              <a:buFont typeface="Arial" panose="020B0604020202020204" pitchFamily="34" charset="0"/>
              <a:buChar char="•"/>
            </a:pPr>
            <a:r>
              <a:rPr lang="en-GB" sz="1400" dirty="0">
                <a:solidFill>
                  <a:srgbClr val="00CADF"/>
                </a:solidFill>
                <a:latin typeface="Noto Sans" panose="020B0502040504020204" pitchFamily="34" charset="0"/>
                <a:ea typeface="Noto Sans" panose="020B0502040504020204" pitchFamily="34" charset="0"/>
                <a:cs typeface="Noto Sans" panose="020B0502040504020204" pitchFamily="34" charset="0"/>
              </a:rPr>
              <a:t>Strong entrepreneurial culture</a:t>
            </a:r>
            <a:endParaRPr lang="en-US" sz="1400" dirty="0">
              <a:solidFill>
                <a:srgbClr val="00CADF"/>
              </a:solidFill>
              <a:latin typeface="Noto Sans" panose="020B0502040504020204" pitchFamily="34" charset="0"/>
              <a:ea typeface="Noto Sans" panose="020B0502040504020204" pitchFamily="34" charset="0"/>
              <a:cs typeface="Noto Sans" panose="020B0502040504020204" pitchFamily="34" charset="0"/>
            </a:endParaRPr>
          </a:p>
          <a:p>
            <a:pPr lvl="0">
              <a:lnSpc>
                <a:spcPct val="100000"/>
              </a:lnSpc>
            </a:pPr>
            <a:endParaRPr lang="en-US" sz="1400" dirty="0">
              <a:solidFill>
                <a:srgbClr val="00CAD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0" name="Rectangle 19" descr="A light blue box labeled, Improve access to the I P system.">
            <a:extLst>
              <a:ext uri="{FF2B5EF4-FFF2-40B4-BE49-F238E27FC236}">
                <a16:creationId xmlns:a16="http://schemas.microsoft.com/office/drawing/2014/main" id="{BD5E25BF-4463-E7BD-C5C1-6A4CFF0F152D}"/>
              </a:ext>
            </a:extLst>
          </p:cNvPr>
          <p:cNvSpPr/>
          <p:nvPr/>
        </p:nvSpPr>
        <p:spPr>
          <a:xfrm>
            <a:off x="472881" y="4894828"/>
            <a:ext cx="3421463" cy="648000"/>
          </a:xfrm>
          <a:prstGeom prst="rect">
            <a:avLst/>
          </a:prstGeom>
          <a:solidFill>
            <a:srgbClr val="65C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50" dirty="0">
                <a:latin typeface="Noto Sans" panose="020B0502040504020204" pitchFamily="34" charset="0"/>
                <a:ea typeface="Noto Sans" panose="020B0502040504020204" pitchFamily="34" charset="0"/>
                <a:cs typeface="Noto Sans" panose="020B0502040504020204" pitchFamily="34" charset="0"/>
              </a:rPr>
              <a:t>Internal motivations</a:t>
            </a:r>
          </a:p>
        </p:txBody>
      </p:sp>
      <p:sp>
        <p:nvSpPr>
          <p:cNvPr id="21" name="Rectangle 20" descr="A light blue box labeled, Improve access to the I P system.">
            <a:extLst>
              <a:ext uri="{FF2B5EF4-FFF2-40B4-BE49-F238E27FC236}">
                <a16:creationId xmlns:a16="http://schemas.microsoft.com/office/drawing/2014/main" id="{60442AC7-DC35-1EB3-E0B6-4F99FB053DDE}"/>
              </a:ext>
            </a:extLst>
          </p:cNvPr>
          <p:cNvSpPr/>
          <p:nvPr/>
        </p:nvSpPr>
        <p:spPr>
          <a:xfrm>
            <a:off x="4332361" y="1786285"/>
            <a:ext cx="3421463" cy="648000"/>
          </a:xfrm>
          <a:prstGeom prst="rect">
            <a:avLst/>
          </a:prstGeom>
          <a:solidFill>
            <a:srgbClr val="006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50" dirty="0">
                <a:latin typeface="Noto Sans" panose="020B0502040504020204" pitchFamily="34" charset="0"/>
                <a:ea typeface="Noto Sans" panose="020B0502040504020204" pitchFamily="34" charset="0"/>
                <a:cs typeface="Noto Sans" panose="020B0502040504020204" pitchFamily="34" charset="0"/>
              </a:rPr>
              <a:t>External motivations</a:t>
            </a:r>
          </a:p>
        </p:txBody>
      </p:sp>
      <p:sp>
        <p:nvSpPr>
          <p:cNvPr id="22" name="Rectangle 21" descr="A light blue box labeled, Improve access to the I P system.">
            <a:extLst>
              <a:ext uri="{FF2B5EF4-FFF2-40B4-BE49-F238E27FC236}">
                <a16:creationId xmlns:a16="http://schemas.microsoft.com/office/drawing/2014/main" id="{1976125F-0AEA-74AD-21BA-8388C880F693}"/>
              </a:ext>
            </a:extLst>
          </p:cNvPr>
          <p:cNvSpPr/>
          <p:nvPr/>
        </p:nvSpPr>
        <p:spPr>
          <a:xfrm>
            <a:off x="8238841" y="4894828"/>
            <a:ext cx="3421463" cy="648000"/>
          </a:xfrm>
          <a:prstGeom prst="rect">
            <a:avLst/>
          </a:prstGeom>
          <a:solidFill>
            <a:srgbClr val="00C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50" dirty="0">
                <a:latin typeface="Noto Sans" panose="020B0502040504020204" pitchFamily="34" charset="0"/>
                <a:ea typeface="Noto Sans" panose="020B0502040504020204" pitchFamily="34" charset="0"/>
                <a:cs typeface="Noto Sans" panose="020B0502040504020204" pitchFamily="34" charset="0"/>
              </a:rPr>
              <a:t>Contextual factors</a:t>
            </a:r>
          </a:p>
        </p:txBody>
      </p:sp>
      <p:pic>
        <p:nvPicPr>
          <p:cNvPr id="37" name="Image 36">
            <a:extLst>
              <a:ext uri="{FF2B5EF4-FFF2-40B4-BE49-F238E27FC236}">
                <a16:creationId xmlns:a16="http://schemas.microsoft.com/office/drawing/2014/main" id="{459F8D8E-7D6B-1675-584B-105ECDD003EE}"/>
              </a:ext>
            </a:extLst>
          </p:cNvPr>
          <p:cNvPicPr>
            <a:picLocks noChangeAspect="1"/>
          </p:cNvPicPr>
          <p:nvPr/>
        </p:nvPicPr>
        <p:blipFill>
          <a:blip r:embed="rId2"/>
          <a:stretch>
            <a:fillRect/>
          </a:stretch>
        </p:blipFill>
        <p:spPr>
          <a:xfrm>
            <a:off x="2111202" y="5538754"/>
            <a:ext cx="4051300" cy="635000"/>
          </a:xfrm>
          <a:prstGeom prst="rect">
            <a:avLst/>
          </a:prstGeom>
        </p:spPr>
      </p:pic>
      <p:pic>
        <p:nvPicPr>
          <p:cNvPr id="38" name="Image 37">
            <a:extLst>
              <a:ext uri="{FF2B5EF4-FFF2-40B4-BE49-F238E27FC236}">
                <a16:creationId xmlns:a16="http://schemas.microsoft.com/office/drawing/2014/main" id="{A838DFAF-02E9-1DFA-ADAC-7EC3E8A2B38E}"/>
              </a:ext>
            </a:extLst>
          </p:cNvPr>
          <p:cNvPicPr>
            <a:picLocks noChangeAspect="1"/>
          </p:cNvPicPr>
          <p:nvPr/>
        </p:nvPicPr>
        <p:blipFill>
          <a:blip r:embed="rId3"/>
          <a:stretch>
            <a:fillRect/>
          </a:stretch>
        </p:blipFill>
        <p:spPr>
          <a:xfrm flipH="1">
            <a:off x="6096000" y="1160479"/>
            <a:ext cx="3950368" cy="635000"/>
          </a:xfrm>
          <a:prstGeom prst="rect">
            <a:avLst/>
          </a:prstGeom>
        </p:spPr>
      </p:pic>
    </p:spTree>
    <p:extLst>
      <p:ext uri="{BB962C8B-B14F-4D97-AF65-F5344CB8AC3E}">
        <p14:creationId xmlns:p14="http://schemas.microsoft.com/office/powerpoint/2010/main" val="1474896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BF5893F0-7CB2-35F7-FA8B-9D408B60543E}"/>
              </a:ext>
            </a:extLst>
          </p:cNvPr>
          <p:cNvPicPr>
            <a:picLocks noChangeAspect="1"/>
          </p:cNvPicPr>
          <p:nvPr/>
        </p:nvPicPr>
        <p:blipFill>
          <a:blip r:embed="rId2"/>
          <a:stretch>
            <a:fillRect/>
          </a:stretch>
        </p:blipFill>
        <p:spPr>
          <a:xfrm>
            <a:off x="7206248" y="2054819"/>
            <a:ext cx="4040007" cy="4099201"/>
          </a:xfrm>
          <a:prstGeom prst="rect">
            <a:avLst/>
          </a:prstGeom>
        </p:spPr>
      </p:pic>
      <p:sp>
        <p:nvSpPr>
          <p:cNvPr id="2" name="Title 1">
            <a:extLst>
              <a:ext uri="{FF2B5EF4-FFF2-40B4-BE49-F238E27FC236}">
                <a16:creationId xmlns:a16="http://schemas.microsoft.com/office/drawing/2014/main" id="{2B80B92E-2759-428E-BE19-52F443E0B0AC}"/>
              </a:ext>
            </a:extLst>
          </p:cNvPr>
          <p:cNvSpPr>
            <a:spLocks noGrp="1"/>
          </p:cNvSpPr>
          <p:nvPr>
            <p:ph type="title"/>
          </p:nvPr>
        </p:nvSpPr>
        <p:spPr/>
        <p:txBody>
          <a:bodyPr>
            <a:normAutofit/>
          </a:bodyPr>
          <a:lstStyle/>
          <a:p>
            <a:r>
              <a:rPr lang="en-US" dirty="0">
                <a:latin typeface="Noto Sans Med" panose="020B0502040504020204" pitchFamily="34" charset="0"/>
                <a:cs typeface="Noto Sans Med" panose="020B0502040504020204" pitchFamily="34" charset="0"/>
              </a:rPr>
              <a:t>What role does researchers </a:t>
            </a:r>
            <a:r>
              <a:rPr lang="en-US" dirty="0"/>
              <a:t>motivation </a:t>
            </a:r>
            <a:br>
              <a:rPr lang="en-US" dirty="0"/>
            </a:br>
            <a:r>
              <a:rPr lang="en-US" dirty="0"/>
              <a:t>play in the success of TT?</a:t>
            </a:r>
            <a:endParaRPr lang="en-US" dirty="0">
              <a:latin typeface="Noto Sans Med" panose="020B0502040504020204" pitchFamily="34" charset="0"/>
              <a:cs typeface="Noto Sans Med" panose="020B0502040504020204" pitchFamily="34" charset="0"/>
            </a:endParaRPr>
          </a:p>
        </p:txBody>
      </p:sp>
      <p:sp>
        <p:nvSpPr>
          <p:cNvPr id="33" name="Rectangle 32" descr="A light blue box labeled, Improve access to the I P system.">
            <a:extLst>
              <a:ext uri="{FF2B5EF4-FFF2-40B4-BE49-F238E27FC236}">
                <a16:creationId xmlns:a16="http://schemas.microsoft.com/office/drawing/2014/main" id="{461D20FC-5013-FEBA-AA0F-EC0AB0103108}"/>
              </a:ext>
            </a:extLst>
          </p:cNvPr>
          <p:cNvSpPr/>
          <p:nvPr/>
        </p:nvSpPr>
        <p:spPr>
          <a:xfrm>
            <a:off x="7641527" y="2691745"/>
            <a:ext cx="3428791" cy="28894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pc="-50" dirty="0">
                <a:solidFill>
                  <a:schemeClr val="bg1"/>
                </a:solidFill>
                <a:latin typeface="Noto Sans Med" panose="020B0502040504020204" pitchFamily="34" charset="0"/>
                <a:ea typeface="Noto Sans Med" panose="020B0502040504020204" pitchFamily="34" charset="0"/>
                <a:cs typeface="Noto Sans Med" panose="020B0502040504020204" pitchFamily="34" charset="0"/>
              </a:rPr>
              <a:t>Valorization</a:t>
            </a:r>
          </a:p>
          <a:p>
            <a:r>
              <a:rPr lang="en-US" sz="1400" spc="-50" dirty="0">
                <a:solidFill>
                  <a:schemeClr val="bg1"/>
                </a:solidFill>
                <a:latin typeface="Noto Sans" panose="020B0502040504020204" pitchFamily="34" charset="0"/>
                <a:ea typeface="Noto Sans" panose="020B0502040504020204" pitchFamily="34" charset="0"/>
                <a:cs typeface="Noto Sans" panose="020B0502040504020204" pitchFamily="34" charset="0"/>
              </a:rPr>
              <a:t>Second-phase TT </a:t>
            </a:r>
            <a:r>
              <a:rPr lang="en-US" spc="-50" dirty="0">
                <a:solidFill>
                  <a:schemeClr val="bg1"/>
                </a:solidFill>
                <a:latin typeface="Noto Sans" panose="020B0502040504020204" pitchFamily="34" charset="0"/>
                <a:ea typeface="Noto Sans" panose="020B0502040504020204" pitchFamily="34" charset="0"/>
                <a:cs typeface="Noto Sans" panose="020B0502040504020204" pitchFamily="34" charset="0"/>
              </a:rPr>
              <a:t/>
            </a:r>
            <a:br>
              <a:rPr lang="en-US" spc="-50" dirty="0">
                <a:solidFill>
                  <a:schemeClr val="bg1"/>
                </a:solidFill>
                <a:latin typeface="Noto Sans" panose="020B0502040504020204" pitchFamily="34" charset="0"/>
                <a:ea typeface="Noto Sans" panose="020B0502040504020204" pitchFamily="34" charset="0"/>
                <a:cs typeface="Noto Sans" panose="020B0502040504020204" pitchFamily="34" charset="0"/>
              </a:rPr>
            </a:br>
            <a:r>
              <a:rPr lang="en-GB" sz="1400" dirty="0">
                <a:solidFill>
                  <a:schemeClr val="bg1"/>
                </a:solidFill>
                <a:latin typeface="Noto Sans Thin" panose="020B0202040504020204" pitchFamily="34" charset="0"/>
                <a:ea typeface="Noto Sans Thin" panose="020B0202040504020204" pitchFamily="34" charset="0"/>
                <a:cs typeface="Noto Sans Thin" panose="020B0202040504020204" pitchFamily="34" charset="0"/>
              </a:rPr>
              <a:t>(</a:t>
            </a:r>
            <a:r>
              <a:rPr lang="en-US" sz="1400" dirty="0">
                <a:solidFill>
                  <a:schemeClr val="bg1"/>
                </a:solidFill>
                <a:latin typeface="Noto Sans Thin" panose="020B0202040504020204" pitchFamily="34" charset="0"/>
                <a:ea typeface="Noto Sans Thin" panose="020B0202040504020204" pitchFamily="34" charset="0"/>
                <a:cs typeface="Noto Sans Thin" panose="020B0202040504020204" pitchFamily="34" charset="0"/>
              </a:rPr>
              <a:t>licensing, spinout development, joint ventures, open innovation</a:t>
            </a:r>
            <a:r>
              <a:rPr lang="en-GB" sz="1400" dirty="0">
                <a:solidFill>
                  <a:schemeClr val="bg1"/>
                </a:solidFill>
                <a:latin typeface="Noto Sans Thin" panose="020B0202040504020204" pitchFamily="34" charset="0"/>
                <a:ea typeface="Noto Sans Thin" panose="020B0202040504020204" pitchFamily="34" charset="0"/>
                <a:cs typeface="Noto Sans Thin" panose="020B0202040504020204" pitchFamily="34" charset="0"/>
              </a:rPr>
              <a:t>)</a:t>
            </a:r>
          </a:p>
          <a:p>
            <a:pPr marL="285750" lvl="0" indent="-285750">
              <a:lnSpc>
                <a:spcPct val="100000"/>
              </a:lnSpc>
              <a:buFont typeface="Arial" panose="020B0604020202020204" pitchFamily="34" charset="0"/>
              <a:buChar char="•"/>
            </a:pPr>
            <a:endParaRPr lang="en-GB" sz="1400"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a:p>
            <a:pPr marL="285750" indent="-285750">
              <a:buFont typeface="Arial" panose="020B0604020202020204" pitchFamily="34" charset="0"/>
              <a:buChar char="•"/>
            </a:pPr>
            <a:r>
              <a:rPr lang="en-US" sz="1400" b="1" spc="-50" dirty="0">
                <a:solidFill>
                  <a:schemeClr val="bg1"/>
                </a:solidFill>
                <a:latin typeface="Noto Sans" panose="020B0502040504020204" pitchFamily="34" charset="0"/>
                <a:ea typeface="Noto Sans" panose="020B0502040504020204" pitchFamily="34" charset="0"/>
                <a:cs typeface="Noto Sans" panose="020B0502040504020204" pitchFamily="34" charset="0"/>
              </a:rPr>
              <a:t>Contextual factors:</a:t>
            </a:r>
            <a:endParaRPr lang="en-GB" sz="1400" b="1"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a:p>
            <a:pPr marL="285750" indent="-285750">
              <a:buFont typeface="Arial" panose="020B0604020202020204" pitchFamily="34" charset="0"/>
              <a:buChar char="•"/>
            </a:pPr>
            <a:r>
              <a:rPr lang="en-US" sz="1400" spc="-50" dirty="0">
                <a:solidFill>
                  <a:schemeClr val="bg1"/>
                </a:solidFill>
                <a:latin typeface="Noto Sans" panose="020B0502040504020204" pitchFamily="34" charset="0"/>
                <a:ea typeface="Noto Sans" panose="020B0502040504020204" pitchFamily="34" charset="0"/>
                <a:cs typeface="Noto Sans" panose="020B0502040504020204" pitchFamily="34" charset="0"/>
              </a:rPr>
              <a:t>Structured and effective ecosystem for TT</a:t>
            </a:r>
          </a:p>
          <a:p>
            <a:pPr marL="285750" indent="-285750">
              <a:buFont typeface="Arial" panose="020B0604020202020204" pitchFamily="34" charset="0"/>
              <a:buChar char="•"/>
            </a:pPr>
            <a:r>
              <a:rPr lang="en-US" sz="1400" spc="-50" dirty="0">
                <a:solidFill>
                  <a:schemeClr val="bg1"/>
                </a:solidFill>
                <a:latin typeface="Noto Sans" panose="020B0502040504020204" pitchFamily="34" charset="0"/>
                <a:ea typeface="Noto Sans" panose="020B0502040504020204" pitchFamily="34" charset="0"/>
                <a:cs typeface="Noto Sans" panose="020B0502040504020204" pitchFamily="34" charset="0"/>
              </a:rPr>
              <a:t>Clear communication on the importance of TT</a:t>
            </a:r>
          </a:p>
        </p:txBody>
      </p:sp>
      <p:pic>
        <p:nvPicPr>
          <p:cNvPr id="5" name="Image 4">
            <a:extLst>
              <a:ext uri="{FF2B5EF4-FFF2-40B4-BE49-F238E27FC236}">
                <a16:creationId xmlns:a16="http://schemas.microsoft.com/office/drawing/2014/main" id="{84BC0BCF-C8AA-FDC8-30F6-632021C57F3A}"/>
              </a:ext>
            </a:extLst>
          </p:cNvPr>
          <p:cNvPicPr>
            <a:picLocks noChangeAspect="1"/>
          </p:cNvPicPr>
          <p:nvPr/>
        </p:nvPicPr>
        <p:blipFill>
          <a:blip r:embed="rId3"/>
          <a:stretch>
            <a:fillRect/>
          </a:stretch>
        </p:blipFill>
        <p:spPr>
          <a:xfrm>
            <a:off x="2804766" y="1640191"/>
            <a:ext cx="3672647" cy="4197311"/>
          </a:xfrm>
          <a:prstGeom prst="rect">
            <a:avLst/>
          </a:prstGeom>
        </p:spPr>
      </p:pic>
      <p:sp>
        <p:nvSpPr>
          <p:cNvPr id="32" name="Rectangle 31" descr="A light blue box labeled, Improve access to the I P system.">
            <a:extLst>
              <a:ext uri="{FF2B5EF4-FFF2-40B4-BE49-F238E27FC236}">
                <a16:creationId xmlns:a16="http://schemas.microsoft.com/office/drawing/2014/main" id="{4A6F7193-D7AF-98AB-131A-2ABCB35DE1C8}"/>
              </a:ext>
            </a:extLst>
          </p:cNvPr>
          <p:cNvSpPr/>
          <p:nvPr/>
        </p:nvSpPr>
        <p:spPr>
          <a:xfrm>
            <a:off x="2981808" y="2593687"/>
            <a:ext cx="3421463" cy="30237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pc="-50" dirty="0">
                <a:solidFill>
                  <a:srgbClr val="0065DF"/>
                </a:solidFill>
                <a:latin typeface="Noto Sans Med" panose="020B0502040504020204" pitchFamily="34" charset="0"/>
                <a:ea typeface="Noto Sans Med" panose="020B0502040504020204" pitchFamily="34" charset="0"/>
                <a:cs typeface="Noto Sans Med" panose="020B0502040504020204" pitchFamily="34" charset="0"/>
              </a:rPr>
              <a:t>IP development and protection</a:t>
            </a:r>
          </a:p>
          <a:p>
            <a:r>
              <a:rPr lang="en-US" sz="1400" spc="-50" dirty="0">
                <a:solidFill>
                  <a:srgbClr val="0065DF"/>
                </a:solidFill>
                <a:latin typeface="Noto Sans" panose="020B0502040504020204" pitchFamily="34" charset="0"/>
                <a:ea typeface="Noto Sans" panose="020B0502040504020204" pitchFamily="34" charset="0"/>
                <a:cs typeface="Noto Sans" panose="020B0502040504020204" pitchFamily="34" charset="0"/>
              </a:rPr>
              <a:t>First-phase TT </a:t>
            </a:r>
            <a:r>
              <a:rPr lang="en-US" spc="-50" dirty="0">
                <a:solidFill>
                  <a:srgbClr val="0065DF"/>
                </a:solidFill>
                <a:latin typeface="Noto Sans" panose="020B0502040504020204" pitchFamily="34" charset="0"/>
                <a:ea typeface="Noto Sans" panose="020B0502040504020204" pitchFamily="34" charset="0"/>
                <a:cs typeface="Noto Sans" panose="020B0502040504020204" pitchFamily="34" charset="0"/>
              </a:rPr>
              <a:t/>
            </a:r>
            <a:br>
              <a:rPr lang="en-US" spc="-50" dirty="0">
                <a:solidFill>
                  <a:srgbClr val="0065DF"/>
                </a:solidFill>
                <a:latin typeface="Noto Sans" panose="020B0502040504020204" pitchFamily="34" charset="0"/>
                <a:ea typeface="Noto Sans" panose="020B0502040504020204" pitchFamily="34" charset="0"/>
                <a:cs typeface="Noto Sans" panose="020B0502040504020204" pitchFamily="34" charset="0"/>
              </a:rPr>
            </a:br>
            <a:r>
              <a:rPr lang="en-GB" sz="1400" dirty="0">
                <a:solidFill>
                  <a:srgbClr val="0065DF"/>
                </a:solidFill>
                <a:latin typeface="Noto Sans Thin" panose="020B0202040504020204" pitchFamily="34" charset="0"/>
                <a:ea typeface="Noto Sans Thin" panose="020B0202040504020204" pitchFamily="34" charset="0"/>
                <a:cs typeface="Noto Sans Thin" panose="020B0202040504020204" pitchFamily="34" charset="0"/>
              </a:rPr>
              <a:t>(research agreements, consulting, disclosure, patenting)</a:t>
            </a:r>
          </a:p>
          <a:p>
            <a:pPr lvl="0">
              <a:lnSpc>
                <a:spcPct val="100000"/>
              </a:lnSpc>
            </a:pPr>
            <a:endParaRPr lang="en-GB" sz="1400" dirty="0">
              <a:solidFill>
                <a:srgbClr val="0065DF"/>
              </a:solidFill>
              <a:latin typeface="Noto Sans" panose="020B0502040504020204" pitchFamily="34" charset="0"/>
              <a:ea typeface="Noto Sans" panose="020B0502040504020204" pitchFamily="34" charset="0"/>
              <a:cs typeface="Noto Sans" panose="020B0502040504020204" pitchFamily="34" charset="0"/>
            </a:endParaRPr>
          </a:p>
          <a:p>
            <a:pPr marL="285750" indent="-285750">
              <a:buFont typeface="Arial" panose="020B0604020202020204" pitchFamily="34" charset="0"/>
              <a:buChar char="•"/>
            </a:pPr>
            <a:r>
              <a:rPr lang="en-US" sz="1400" b="1" spc="-50" dirty="0">
                <a:solidFill>
                  <a:srgbClr val="0065DF"/>
                </a:solidFill>
                <a:latin typeface="Noto Sans" panose="020B0502040504020204" pitchFamily="34" charset="0"/>
                <a:ea typeface="Noto Sans" panose="020B0502040504020204" pitchFamily="34" charset="0"/>
                <a:cs typeface="Noto Sans" panose="020B0502040504020204" pitchFamily="34" charset="0"/>
              </a:rPr>
              <a:t>Internal motivations: </a:t>
            </a:r>
          </a:p>
          <a:p>
            <a:pPr marL="285750" indent="-285750">
              <a:buFont typeface="Arial" panose="020B0604020202020204" pitchFamily="34" charset="0"/>
              <a:buChar char="•"/>
            </a:pPr>
            <a:r>
              <a:rPr lang="en-US" sz="1400" spc="-50" dirty="0">
                <a:solidFill>
                  <a:srgbClr val="0065DF"/>
                </a:solidFill>
                <a:latin typeface="Noto Sans" panose="020B0502040504020204" pitchFamily="34" charset="0"/>
                <a:ea typeface="Noto Sans" panose="020B0502040504020204" pitchFamily="34" charset="0"/>
                <a:cs typeface="Noto Sans" panose="020B0502040504020204" pitchFamily="34" charset="0"/>
              </a:rPr>
              <a:t>Possibility to get insights on industry trends</a:t>
            </a:r>
          </a:p>
          <a:p>
            <a:pPr marL="285750" indent="-285750">
              <a:buFont typeface="Arial" panose="020B0604020202020204" pitchFamily="34" charset="0"/>
              <a:buChar char="•"/>
            </a:pPr>
            <a:r>
              <a:rPr lang="en-US" sz="1400" spc="-50" dirty="0">
                <a:solidFill>
                  <a:srgbClr val="0065DF"/>
                </a:solidFill>
                <a:latin typeface="Noto Sans" panose="020B0502040504020204" pitchFamily="34" charset="0"/>
                <a:ea typeface="Noto Sans" panose="020B0502040504020204" pitchFamily="34" charset="0"/>
                <a:cs typeface="Noto Sans" panose="020B0502040504020204" pitchFamily="34" charset="0"/>
              </a:rPr>
              <a:t>External motivations are less relevant than internal ones</a:t>
            </a:r>
          </a:p>
          <a:p>
            <a:pPr marL="285750" lvl="0" indent="-285750">
              <a:lnSpc>
                <a:spcPct val="100000"/>
              </a:lnSpc>
              <a:buFont typeface="Arial" panose="020B0604020202020204" pitchFamily="34" charset="0"/>
              <a:buChar char="•"/>
            </a:pPr>
            <a:endParaRPr lang="en-GB" sz="1400" dirty="0">
              <a:solidFill>
                <a:srgbClr val="0065DF"/>
              </a:solidFill>
              <a:latin typeface="Noto Sans" panose="020B0502040504020204" pitchFamily="34" charset="0"/>
              <a:ea typeface="Noto Sans" panose="020B0502040504020204" pitchFamily="34" charset="0"/>
              <a:cs typeface="Noto Sans" panose="020B0502040504020204" pitchFamily="34" charset="0"/>
            </a:endParaRPr>
          </a:p>
          <a:p>
            <a:pPr marL="285750" lvl="0" indent="-285750">
              <a:lnSpc>
                <a:spcPct val="100000"/>
              </a:lnSpc>
              <a:buFont typeface="Arial" panose="020B0604020202020204" pitchFamily="34" charset="0"/>
              <a:buChar char="•"/>
            </a:pPr>
            <a:endParaRPr lang="en-GB" sz="1400" dirty="0">
              <a:solidFill>
                <a:srgbClr val="0065DF"/>
              </a:solidFill>
              <a:latin typeface="Noto Sans" panose="020B0502040504020204" pitchFamily="34" charset="0"/>
              <a:ea typeface="Noto Sans" panose="020B0502040504020204" pitchFamily="34" charset="0"/>
              <a:cs typeface="Noto Sans" panose="020B0502040504020204" pitchFamily="34" charset="0"/>
            </a:endParaRPr>
          </a:p>
          <a:p>
            <a:endParaRPr lang="en-US" sz="1400" dirty="0">
              <a:solidFill>
                <a:srgbClr val="0065DF"/>
              </a:solidFill>
              <a:latin typeface="Noto Sans Thin" panose="020B0202040504020204" pitchFamily="34" charset="0"/>
              <a:ea typeface="Noto Sans Thin" panose="020B0202040504020204" pitchFamily="34" charset="0"/>
              <a:cs typeface="Noto Sans Thin" panose="020B0202040504020204" pitchFamily="34" charset="0"/>
            </a:endParaRPr>
          </a:p>
        </p:txBody>
      </p:sp>
      <p:sp>
        <p:nvSpPr>
          <p:cNvPr id="7" name="Rectangle 6">
            <a:extLst>
              <a:ext uri="{FF2B5EF4-FFF2-40B4-BE49-F238E27FC236}">
                <a16:creationId xmlns:a16="http://schemas.microsoft.com/office/drawing/2014/main" id="{D66BA3FE-40E3-B2CD-D420-77AB7ADD9929}"/>
              </a:ext>
            </a:extLst>
          </p:cNvPr>
          <p:cNvSpPr/>
          <p:nvPr/>
        </p:nvSpPr>
        <p:spPr>
          <a:xfrm rot="232075">
            <a:off x="3553827" y="6056025"/>
            <a:ext cx="6480438" cy="45719"/>
          </a:xfrm>
          <a:prstGeom prst="rect">
            <a:avLst/>
          </a:prstGeom>
          <a:solidFill>
            <a:srgbClr val="65C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65CA00"/>
              </a:solidFill>
            </a:endParaRPr>
          </a:p>
        </p:txBody>
      </p:sp>
      <p:pic>
        <p:nvPicPr>
          <p:cNvPr id="13" name="Image 12">
            <a:extLst>
              <a:ext uri="{FF2B5EF4-FFF2-40B4-BE49-F238E27FC236}">
                <a16:creationId xmlns:a16="http://schemas.microsoft.com/office/drawing/2014/main" id="{7706D65A-1287-73D7-BDAA-DD9C43AF9D61}"/>
              </a:ext>
            </a:extLst>
          </p:cNvPr>
          <p:cNvPicPr>
            <a:picLocks noChangeAspect="1"/>
          </p:cNvPicPr>
          <p:nvPr/>
        </p:nvPicPr>
        <p:blipFill>
          <a:blip r:embed="rId4"/>
          <a:stretch>
            <a:fillRect/>
          </a:stretch>
        </p:blipFill>
        <p:spPr>
          <a:xfrm>
            <a:off x="6568723" y="6071466"/>
            <a:ext cx="450646" cy="358326"/>
          </a:xfrm>
          <a:prstGeom prst="rect">
            <a:avLst/>
          </a:prstGeom>
        </p:spPr>
      </p:pic>
      <p:sp>
        <p:nvSpPr>
          <p:cNvPr id="4" name="Content Placeholder 6">
            <a:extLst>
              <a:ext uri="{FF2B5EF4-FFF2-40B4-BE49-F238E27FC236}">
                <a16:creationId xmlns:a16="http://schemas.microsoft.com/office/drawing/2014/main" id="{BC6402F0-B1CA-D1A5-58BF-75A8063693C9}"/>
              </a:ext>
            </a:extLst>
          </p:cNvPr>
          <p:cNvSpPr txBox="1">
            <a:spLocks/>
          </p:cNvSpPr>
          <p:nvPr/>
        </p:nvSpPr>
        <p:spPr>
          <a:xfrm rot="266568">
            <a:off x="5174326" y="5611000"/>
            <a:ext cx="2969550" cy="620990"/>
          </a:xfrm>
          <a:prstGeom prst="rect">
            <a:avLst/>
          </a:prstGeom>
        </p:spPr>
        <p:txBody>
          <a:bodyPr vert="horz" lIns="0" tIns="0" rIns="0" bIns="0" rtlCol="0">
            <a:normAutofit fontScale="85000" lnSpcReduction="10000"/>
          </a:bodyPr>
          <a:lstStyle>
            <a:lvl1pPr marL="0" indent="0" algn="l" defTabSz="914400" rtl="0" eaLnBrk="1" latinLnBrk="0" hangingPunct="1">
              <a:lnSpc>
                <a:spcPct val="150000"/>
              </a:lnSpc>
              <a:spcBef>
                <a:spcPts val="1000"/>
              </a:spcBef>
              <a:buFont typeface="Arial" panose="020B0604020202020204" pitchFamily="34" charset="0"/>
              <a:buNone/>
              <a:defRPr sz="24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65CA00"/>
                </a:solidFill>
              </a:rPr>
              <a:t>Engagement with TTO</a:t>
            </a:r>
          </a:p>
        </p:txBody>
      </p:sp>
    </p:spTree>
    <p:extLst>
      <p:ext uri="{BB962C8B-B14F-4D97-AF65-F5344CB8AC3E}">
        <p14:creationId xmlns:p14="http://schemas.microsoft.com/office/powerpoint/2010/main" val="248122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F1D77EF0-86C9-48A9-C0DD-4DF4B33DD213}"/>
              </a:ext>
            </a:extLst>
          </p:cNvPr>
          <p:cNvPicPr>
            <a:picLocks noChangeAspect="1"/>
          </p:cNvPicPr>
          <p:nvPr/>
        </p:nvPicPr>
        <p:blipFill>
          <a:blip r:embed="rId2"/>
          <a:stretch>
            <a:fillRect/>
          </a:stretch>
        </p:blipFill>
        <p:spPr>
          <a:xfrm>
            <a:off x="8356213" y="1729768"/>
            <a:ext cx="3585192" cy="3398462"/>
          </a:xfrm>
          <a:prstGeom prst="rect">
            <a:avLst/>
          </a:prstGeom>
          <a:effectLst>
            <a:innerShdw blurRad="63500" dist="50800" dir="2700000">
              <a:prstClr val="black">
                <a:alpha val="50000"/>
              </a:prstClr>
            </a:innerShdw>
          </a:effectLst>
        </p:spPr>
      </p:pic>
      <p:sp>
        <p:nvSpPr>
          <p:cNvPr id="2" name="Title 1">
            <a:extLst>
              <a:ext uri="{FF2B5EF4-FFF2-40B4-BE49-F238E27FC236}">
                <a16:creationId xmlns:a16="http://schemas.microsoft.com/office/drawing/2014/main" id="{2B80B92E-2759-428E-BE19-52F443E0B0AC}"/>
              </a:ext>
            </a:extLst>
          </p:cNvPr>
          <p:cNvSpPr>
            <a:spLocks noGrp="1"/>
          </p:cNvSpPr>
          <p:nvPr>
            <p:ph type="title"/>
          </p:nvPr>
        </p:nvSpPr>
        <p:spPr/>
        <p:txBody>
          <a:bodyPr>
            <a:normAutofit/>
          </a:bodyPr>
          <a:lstStyle/>
          <a:p>
            <a:r>
              <a:rPr lang="en-US" dirty="0">
                <a:latin typeface="Noto Sans Med" panose="020B0502040504020204" pitchFamily="34" charset="0"/>
                <a:cs typeface="Noto Sans Med" panose="020B0502040504020204" pitchFamily="34" charset="0"/>
              </a:rPr>
              <a:t>Perspectives of researchers and TTO staff</a:t>
            </a:r>
          </a:p>
        </p:txBody>
      </p:sp>
      <p:graphicFrame>
        <p:nvGraphicFramePr>
          <p:cNvPr id="7" name="Content Placeholder 5" descr="A sample vertical bar chart outlines [insert chart title]. The bar chart contains 4 categories, each with 3 values as follows.&#10;&#10;Category 1. Series 1, 4.3. Series 2, 2.4. Series 3, 2.&#10;Category 2. Series 1, 2.5. Series 2, 4.4. Series 3, 2.&#10;Category 3. Series 1, 3.5. Series 2, 1.8. Series 3, 3.&#10;Category 4. Series 1, 4.5. Series 2, 2.8. Series 3, 5.">
            <a:extLst>
              <a:ext uri="{FF2B5EF4-FFF2-40B4-BE49-F238E27FC236}">
                <a16:creationId xmlns:a16="http://schemas.microsoft.com/office/drawing/2014/main" id="{169A3319-6F10-9D4B-B635-463AA60A3BB9}"/>
              </a:ext>
            </a:extLst>
          </p:cNvPr>
          <p:cNvGraphicFramePr>
            <a:graphicFrameLocks noGrp="1"/>
          </p:cNvGraphicFramePr>
          <p:nvPr>
            <p:ph idx="1"/>
            <p:extLst>
              <p:ext uri="{D42A27DB-BD31-4B8C-83A1-F6EECF244321}">
                <p14:modId xmlns:p14="http://schemas.microsoft.com/office/powerpoint/2010/main" val="3540360846"/>
              </p:ext>
            </p:extLst>
          </p:nvPr>
        </p:nvGraphicFramePr>
        <p:xfrm>
          <a:off x="288000" y="1371600"/>
          <a:ext cx="7956884" cy="4560888"/>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descr="A light blue box labeled, Make it easy to protect I P assets.">
            <a:extLst>
              <a:ext uri="{FF2B5EF4-FFF2-40B4-BE49-F238E27FC236}">
                <a16:creationId xmlns:a16="http://schemas.microsoft.com/office/drawing/2014/main" id="{564332A3-88E2-0B9C-624E-EFDAAEC075DC}"/>
              </a:ext>
            </a:extLst>
          </p:cNvPr>
          <p:cNvSpPr/>
          <p:nvPr/>
        </p:nvSpPr>
        <p:spPr>
          <a:xfrm>
            <a:off x="9003493" y="2869991"/>
            <a:ext cx="2290632" cy="156410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rPr>
              <a:t>The researchers' opinions </a:t>
            </a:r>
          </a:p>
          <a:p>
            <a:pPr algn="ctr"/>
            <a:r>
              <a:rPr lang="en-US" sz="1400" dirty="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rPr>
              <a:t>differ significantly from the opinions of both the employees of TTO and the heads of TTO departments</a:t>
            </a:r>
          </a:p>
        </p:txBody>
      </p:sp>
      <p:pic>
        <p:nvPicPr>
          <p:cNvPr id="25" name="Image 24">
            <a:extLst>
              <a:ext uri="{FF2B5EF4-FFF2-40B4-BE49-F238E27FC236}">
                <a16:creationId xmlns:a16="http://schemas.microsoft.com/office/drawing/2014/main" id="{593F91C5-8EF0-E01E-A69C-75CCFABC17C5}"/>
              </a:ext>
            </a:extLst>
          </p:cNvPr>
          <p:cNvPicPr>
            <a:picLocks noChangeAspect="1"/>
          </p:cNvPicPr>
          <p:nvPr/>
        </p:nvPicPr>
        <p:blipFill rotWithShape="1">
          <a:blip r:embed="rId4"/>
          <a:srcRect t="1" b="1430"/>
          <a:stretch/>
        </p:blipFill>
        <p:spPr>
          <a:xfrm>
            <a:off x="5421663" y="1665028"/>
            <a:ext cx="1666960" cy="1732596"/>
          </a:xfrm>
          <a:prstGeom prst="rect">
            <a:avLst/>
          </a:prstGeom>
        </p:spPr>
      </p:pic>
      <p:pic>
        <p:nvPicPr>
          <p:cNvPr id="28" name="Image 27">
            <a:extLst>
              <a:ext uri="{FF2B5EF4-FFF2-40B4-BE49-F238E27FC236}">
                <a16:creationId xmlns:a16="http://schemas.microsoft.com/office/drawing/2014/main" id="{6152E06B-E841-B01E-F53C-08BF30DE952B}"/>
              </a:ext>
            </a:extLst>
          </p:cNvPr>
          <p:cNvPicPr>
            <a:picLocks noChangeAspect="1"/>
          </p:cNvPicPr>
          <p:nvPr/>
        </p:nvPicPr>
        <p:blipFill>
          <a:blip r:embed="rId5"/>
          <a:stretch>
            <a:fillRect/>
          </a:stretch>
        </p:blipFill>
        <p:spPr>
          <a:xfrm>
            <a:off x="6110675" y="1339676"/>
            <a:ext cx="288936" cy="273887"/>
          </a:xfrm>
          <a:prstGeom prst="rect">
            <a:avLst/>
          </a:prstGeom>
        </p:spPr>
      </p:pic>
    </p:spTree>
    <p:extLst>
      <p:ext uri="{BB962C8B-B14F-4D97-AF65-F5344CB8AC3E}">
        <p14:creationId xmlns:p14="http://schemas.microsoft.com/office/powerpoint/2010/main" val="932274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TTO Staff</a:t>
            </a:r>
            <a:endParaRPr lang="en-US" dirty="0"/>
          </a:p>
        </p:txBody>
      </p:sp>
      <p:sp>
        <p:nvSpPr>
          <p:cNvPr id="3" name="Content Placeholder 2"/>
          <p:cNvSpPr>
            <a:spLocks noGrp="1"/>
          </p:cNvSpPr>
          <p:nvPr>
            <p:ph idx="1"/>
          </p:nvPr>
        </p:nvSpPr>
        <p:spPr/>
        <p:txBody>
          <a:bodyPr>
            <a:normAutofit fontScale="70000" lnSpcReduction="20000"/>
          </a:bodyPr>
          <a:lstStyle/>
          <a:p>
            <a:r>
              <a:rPr lang="en-GB" b="1" u="sng" dirty="0"/>
              <a:t>For TTO staff</a:t>
            </a:r>
            <a:r>
              <a:rPr lang="en-GB" b="1" dirty="0"/>
              <a:t>, stronger motivations lead to stronger satisfaction with working in a </a:t>
            </a:r>
            <a:r>
              <a:rPr lang="en-GB" b="1" dirty="0" smtClean="0"/>
              <a:t>TTO</a:t>
            </a:r>
            <a:r>
              <a:rPr lang="en-GB" dirty="0" smtClean="0"/>
              <a:t>.</a:t>
            </a:r>
            <a:endParaRPr lang="en-US" dirty="0"/>
          </a:p>
          <a:p>
            <a:pPr marL="342900" indent="-342900">
              <a:buFont typeface="Arial" panose="020B0604020202020204" pitchFamily="34" charset="0"/>
              <a:buChar char="•"/>
            </a:pPr>
            <a:r>
              <a:rPr lang="en-GB" dirty="0" smtClean="0"/>
              <a:t> </a:t>
            </a:r>
            <a:r>
              <a:rPr lang="en-GB" dirty="0"/>
              <a:t>TT is a challenging, exciting and intellectually valuable </a:t>
            </a:r>
            <a:r>
              <a:rPr lang="en-GB" dirty="0" smtClean="0"/>
              <a:t>experience</a:t>
            </a:r>
          </a:p>
          <a:p>
            <a:pPr marL="342900" indent="-342900">
              <a:buFont typeface="Arial" panose="020B0604020202020204" pitchFamily="34" charset="0"/>
              <a:buChar char="•"/>
            </a:pPr>
            <a:r>
              <a:rPr lang="en-GB" dirty="0" smtClean="0"/>
              <a:t> </a:t>
            </a:r>
            <a:r>
              <a:rPr lang="en-GB" dirty="0" smtClean="0">
                <a:solidFill>
                  <a:srgbClr val="00B0F0"/>
                </a:solidFill>
              </a:rPr>
              <a:t>It </a:t>
            </a:r>
            <a:r>
              <a:rPr lang="en-GB" dirty="0">
                <a:solidFill>
                  <a:srgbClr val="00B0F0"/>
                </a:solidFill>
              </a:rPr>
              <a:t>allows to get insights on industry trends (among internal motivations), </a:t>
            </a:r>
            <a:r>
              <a:rPr lang="en-GB" dirty="0"/>
              <a:t>and that it </a:t>
            </a:r>
            <a:endParaRPr lang="en-GB" dirty="0" smtClean="0"/>
          </a:p>
          <a:p>
            <a:pPr marL="342900" indent="-342900">
              <a:buFont typeface="Arial" panose="020B0604020202020204" pitchFamily="34" charset="0"/>
              <a:buChar char="•"/>
            </a:pPr>
            <a:r>
              <a:rPr lang="en-GB" dirty="0">
                <a:solidFill>
                  <a:srgbClr val="65CA00"/>
                </a:solidFill>
              </a:rPr>
              <a:t>M</a:t>
            </a:r>
            <a:r>
              <a:rPr lang="en-GB" dirty="0" smtClean="0">
                <a:solidFill>
                  <a:srgbClr val="65CA00"/>
                </a:solidFill>
              </a:rPr>
              <a:t>akes </a:t>
            </a:r>
            <a:r>
              <a:rPr lang="en-GB" dirty="0">
                <a:solidFill>
                  <a:srgbClr val="65CA00"/>
                </a:solidFill>
              </a:rPr>
              <a:t>it possible to get recognition for one’s work (among external motivations</a:t>
            </a:r>
            <a:r>
              <a:rPr lang="en-GB" dirty="0" smtClean="0">
                <a:solidFill>
                  <a:srgbClr val="65CA00"/>
                </a:solidFill>
              </a:rPr>
              <a:t>).</a:t>
            </a:r>
          </a:p>
          <a:p>
            <a:pPr marL="342900" indent="-342900">
              <a:buFont typeface="Arial" panose="020B0604020202020204" pitchFamily="34" charset="0"/>
              <a:buChar char="•"/>
            </a:pPr>
            <a:r>
              <a:rPr lang="en-GB" dirty="0" smtClean="0"/>
              <a:t>Internal motivation always higher than external, and in balance with satisfaction to work in TTO.</a:t>
            </a:r>
          </a:p>
          <a:p>
            <a:pPr marL="342900" indent="-342900">
              <a:buFont typeface="Arial" panose="020B0604020202020204" pitchFamily="34" charset="0"/>
              <a:buChar char="•"/>
            </a:pPr>
            <a:r>
              <a:rPr lang="en-GB" dirty="0" smtClean="0"/>
              <a:t> </a:t>
            </a:r>
            <a:r>
              <a:rPr lang="en-GB" dirty="0"/>
              <a:t>Although the desire to contribute to technological development and to have a positive impact on society are primary drivers for TTO staff ,</a:t>
            </a:r>
            <a:r>
              <a:rPr lang="en-GB" dirty="0" smtClean="0"/>
              <a:t> </a:t>
            </a:r>
            <a:r>
              <a:rPr lang="en-GB" dirty="0"/>
              <a:t>they appear to be relatively less relevant as predictors of job satisfaction. </a:t>
            </a:r>
            <a:endParaRPr lang="en-US" dirty="0"/>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862523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Researchers: diversity and inclusion factors</a:t>
            </a:r>
            <a:r>
              <a:rPr lang="en-US" b="1" dirty="0"/>
              <a:t/>
            </a:r>
            <a:br>
              <a:rPr lang="en-US" b="1" dirty="0"/>
            </a:br>
            <a:endParaRPr lang="en-US" dirty="0"/>
          </a:p>
        </p:txBody>
      </p:sp>
      <p:sp>
        <p:nvSpPr>
          <p:cNvPr id="3" name="Content Placeholder 2"/>
          <p:cNvSpPr>
            <a:spLocks noGrp="1"/>
          </p:cNvSpPr>
          <p:nvPr>
            <p:ph idx="1"/>
          </p:nvPr>
        </p:nvSpPr>
        <p:spPr>
          <a:xfrm>
            <a:off x="1188000" y="1573877"/>
            <a:ext cx="10597661" cy="4438015"/>
          </a:xfrm>
        </p:spPr>
        <p:txBody>
          <a:bodyPr>
            <a:noAutofit/>
          </a:bodyPr>
          <a:lstStyle/>
          <a:p>
            <a:pPr marL="342900" lvl="0" indent="-342900">
              <a:buFont typeface="Arial" panose="020B0604020202020204" pitchFamily="34" charset="0"/>
              <a:buChar char="•"/>
            </a:pPr>
            <a:r>
              <a:rPr lang="en-US" sz="1600" b="1" dirty="0"/>
              <a:t>Female </a:t>
            </a:r>
            <a:r>
              <a:rPr lang="en-US" sz="1600" dirty="0" smtClean="0"/>
              <a:t>respondents tend </a:t>
            </a:r>
            <a:r>
              <a:rPr lang="en-US" sz="1600" dirty="0"/>
              <a:t>to be more motivated than male </a:t>
            </a:r>
            <a:r>
              <a:rPr lang="en-US" sz="1600" dirty="0" smtClean="0"/>
              <a:t>ones </a:t>
            </a:r>
            <a:r>
              <a:rPr lang="en-US" sz="1600" dirty="0"/>
              <a:t>by the desire to check the validity and practical </a:t>
            </a:r>
            <a:r>
              <a:rPr lang="en-US" sz="1600" b="1" dirty="0"/>
              <a:t>application of their </a:t>
            </a:r>
            <a:r>
              <a:rPr lang="en-US" sz="1600" b="1" dirty="0" smtClean="0"/>
              <a:t>research</a:t>
            </a:r>
            <a:r>
              <a:rPr lang="en-US" sz="1600" dirty="0" smtClean="0"/>
              <a:t>, </a:t>
            </a:r>
            <a:r>
              <a:rPr lang="en-US" sz="1600" dirty="0"/>
              <a:t>but also by the possibility to get </a:t>
            </a:r>
            <a:r>
              <a:rPr lang="en-US" sz="1600" b="1" dirty="0"/>
              <a:t>recognition</a:t>
            </a:r>
            <a:r>
              <a:rPr lang="en-US" sz="1600" dirty="0"/>
              <a:t> for their </a:t>
            </a:r>
            <a:r>
              <a:rPr lang="en-US" sz="1600" dirty="0" smtClean="0"/>
              <a:t>work </a:t>
            </a:r>
            <a:r>
              <a:rPr lang="en-US" sz="1600" dirty="0"/>
              <a:t>or to be considered for </a:t>
            </a:r>
            <a:r>
              <a:rPr lang="en-US" sz="1600" b="1" dirty="0"/>
              <a:t>promotions</a:t>
            </a:r>
            <a:r>
              <a:rPr lang="en-US" sz="1600" dirty="0"/>
              <a:t> as a consequence of their TT </a:t>
            </a:r>
            <a:r>
              <a:rPr lang="en-US" sz="1600" dirty="0" smtClean="0"/>
              <a:t>activity. </a:t>
            </a:r>
            <a:endParaRPr lang="en-US" sz="1600" dirty="0"/>
          </a:p>
          <a:p>
            <a:pPr marL="342900" lvl="0" indent="-342900">
              <a:buFont typeface="Arial" panose="020B0604020202020204" pitchFamily="34" charset="0"/>
              <a:buChar char="•"/>
            </a:pPr>
            <a:r>
              <a:rPr lang="en-US" sz="1600" b="1" dirty="0"/>
              <a:t>Younger </a:t>
            </a:r>
            <a:r>
              <a:rPr lang="en-US" sz="1600" dirty="0"/>
              <a:t>respondents are more motivated than older ones by the desire to increase their </a:t>
            </a:r>
            <a:r>
              <a:rPr lang="en-US" sz="1600" b="1" dirty="0"/>
              <a:t>network</a:t>
            </a:r>
            <a:r>
              <a:rPr lang="en-US" sz="1600" dirty="0"/>
              <a:t> of professional relationships with </a:t>
            </a:r>
            <a:r>
              <a:rPr lang="en-US" sz="1600" dirty="0" smtClean="0"/>
              <a:t>industry</a:t>
            </a:r>
            <a:r>
              <a:rPr lang="en-GB" sz="1600" dirty="0" smtClean="0"/>
              <a:t>, </a:t>
            </a:r>
            <a:r>
              <a:rPr lang="en-GB" sz="1600" dirty="0"/>
              <a:t>and by the possibility to receive </a:t>
            </a:r>
            <a:r>
              <a:rPr lang="en-GB" sz="1600" b="1" dirty="0" smtClean="0"/>
              <a:t>promotions</a:t>
            </a:r>
            <a:r>
              <a:rPr lang="en-GB" sz="1600" dirty="0" smtClean="0"/>
              <a:t> </a:t>
            </a:r>
            <a:r>
              <a:rPr lang="en-GB" sz="1600" dirty="0"/>
              <a:t>or </a:t>
            </a:r>
            <a:r>
              <a:rPr lang="en-GB" sz="1600" b="1" dirty="0"/>
              <a:t>monetary rewards</a:t>
            </a:r>
            <a:r>
              <a:rPr lang="en-GB" sz="1600" dirty="0"/>
              <a:t> </a:t>
            </a:r>
            <a:r>
              <a:rPr lang="en-GB" sz="1600" dirty="0" smtClean="0"/>
              <a:t> </a:t>
            </a:r>
            <a:r>
              <a:rPr lang="en-GB" sz="1600" dirty="0"/>
              <a:t>and to start a </a:t>
            </a:r>
            <a:r>
              <a:rPr lang="en-GB" sz="1600" b="1" dirty="0"/>
              <a:t>different </a:t>
            </a:r>
            <a:r>
              <a:rPr lang="en-GB" sz="1600" b="1" dirty="0" smtClean="0"/>
              <a:t>career</a:t>
            </a:r>
            <a:r>
              <a:rPr lang="en-GB" sz="1600" dirty="0" smtClean="0"/>
              <a:t>. </a:t>
            </a:r>
            <a:endParaRPr lang="en-US" sz="1600" dirty="0"/>
          </a:p>
          <a:p>
            <a:pPr marL="342900" lvl="0" indent="-342900">
              <a:buFont typeface="Arial" panose="020B0604020202020204" pitchFamily="34" charset="0"/>
              <a:buChar char="•"/>
            </a:pPr>
            <a:r>
              <a:rPr lang="en-US" sz="1600" dirty="0"/>
              <a:t>Similar associations are observed for researchers with </a:t>
            </a:r>
            <a:r>
              <a:rPr lang="en-US" sz="1600" b="1" dirty="0"/>
              <a:t>fixed-term </a:t>
            </a:r>
            <a:r>
              <a:rPr lang="en-US" sz="1600" b="1" dirty="0" smtClean="0"/>
              <a:t>contract</a:t>
            </a:r>
            <a:r>
              <a:rPr lang="en-US" sz="1600" dirty="0" smtClean="0"/>
              <a:t> </a:t>
            </a:r>
            <a:r>
              <a:rPr lang="en-US" sz="1600" dirty="0"/>
              <a:t>permanent </a:t>
            </a:r>
            <a:r>
              <a:rPr lang="en-US" sz="1600" dirty="0" smtClean="0"/>
              <a:t>contracts : </a:t>
            </a:r>
            <a:r>
              <a:rPr lang="en-US" sz="1600" dirty="0"/>
              <a:t>they are more strongly motivated by the possibility to increase their </a:t>
            </a:r>
            <a:r>
              <a:rPr lang="en-US" sz="1600" b="1" dirty="0"/>
              <a:t>network</a:t>
            </a:r>
            <a:r>
              <a:rPr lang="en-US" sz="1600" dirty="0"/>
              <a:t> of professional relationships with </a:t>
            </a:r>
            <a:r>
              <a:rPr lang="en-US" sz="1600" dirty="0" smtClean="0"/>
              <a:t>industry, </a:t>
            </a:r>
            <a:r>
              <a:rPr lang="en-US" sz="1600" dirty="0"/>
              <a:t>to get </a:t>
            </a:r>
            <a:r>
              <a:rPr lang="en-US" sz="1600" b="1" dirty="0"/>
              <a:t>recognition</a:t>
            </a:r>
            <a:r>
              <a:rPr lang="en-US" sz="1600" dirty="0"/>
              <a:t> for their work </a:t>
            </a:r>
            <a:r>
              <a:rPr lang="en-US" sz="1600" dirty="0" smtClean="0"/>
              <a:t> </a:t>
            </a:r>
            <a:r>
              <a:rPr lang="en-GB" sz="1600" dirty="0"/>
              <a:t>and to start a </a:t>
            </a:r>
            <a:r>
              <a:rPr lang="en-GB" sz="1600" b="1" dirty="0"/>
              <a:t>different career</a:t>
            </a:r>
            <a:r>
              <a:rPr lang="en-GB" sz="1600" dirty="0"/>
              <a:t> </a:t>
            </a:r>
            <a:r>
              <a:rPr lang="en-GB" sz="1600" dirty="0" smtClean="0"/>
              <a:t>; </a:t>
            </a:r>
            <a:r>
              <a:rPr lang="en-GB" sz="1600" dirty="0"/>
              <a:t>further, they show</a:t>
            </a:r>
            <a:r>
              <a:rPr lang="en-US" sz="1600" dirty="0"/>
              <a:t> a stronger interest for getting </a:t>
            </a:r>
            <a:r>
              <a:rPr lang="en-US" sz="1600" b="1" dirty="0"/>
              <a:t>insights on industry</a:t>
            </a:r>
            <a:r>
              <a:rPr lang="en-US" sz="1600" dirty="0"/>
              <a:t> trends </a:t>
            </a:r>
            <a:r>
              <a:rPr lang="en-US" sz="1600" dirty="0" smtClean="0"/>
              <a:t>. </a:t>
            </a:r>
            <a:endParaRPr lang="en-US" sz="1600" dirty="0"/>
          </a:p>
          <a:p>
            <a:pPr marL="342900" lvl="0" indent="-342900">
              <a:buFont typeface="Arial" panose="020B0604020202020204" pitchFamily="34" charset="0"/>
              <a:buChar char="•"/>
            </a:pPr>
            <a:r>
              <a:rPr lang="en-GB" sz="1600" dirty="0"/>
              <a:t>No effects of prior experience outside academia were observed on motivations. </a:t>
            </a:r>
            <a:endParaRPr lang="en-US" sz="1600" dirty="0"/>
          </a:p>
          <a:p>
            <a:endParaRPr lang="en-US" sz="1600" dirty="0"/>
          </a:p>
          <a:p>
            <a:endParaRPr lang="en-US" sz="1600" dirty="0"/>
          </a:p>
        </p:txBody>
      </p:sp>
    </p:spTree>
    <p:extLst>
      <p:ext uri="{BB962C8B-B14F-4D97-AF65-F5344CB8AC3E}">
        <p14:creationId xmlns:p14="http://schemas.microsoft.com/office/powerpoint/2010/main" val="396841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0B92E-2759-428E-BE19-52F443E0B0AC}"/>
              </a:ext>
            </a:extLst>
          </p:cNvPr>
          <p:cNvSpPr>
            <a:spLocks noGrp="1"/>
          </p:cNvSpPr>
          <p:nvPr>
            <p:ph type="title"/>
          </p:nvPr>
        </p:nvSpPr>
        <p:spPr/>
        <p:txBody>
          <a:bodyPr>
            <a:normAutofit/>
          </a:bodyPr>
          <a:lstStyle/>
          <a:p>
            <a:r>
              <a:rPr lang="en-US" dirty="0">
                <a:latin typeface="Noto Sans Med" panose="020B0502040504020204" pitchFamily="34" charset="0"/>
                <a:cs typeface="Noto Sans Med" panose="020B0502040504020204" pitchFamily="34" charset="0"/>
              </a:rPr>
              <a:t>Gender of researchers: diversity &amp; inclusion</a:t>
            </a:r>
          </a:p>
        </p:txBody>
      </p:sp>
      <p:graphicFrame>
        <p:nvGraphicFramePr>
          <p:cNvPr id="6" name="Content Placeholder 5" descr="A sample vertical bar chart outlines [insert chart title]. The bar chart contains 4 categories, each with 3 values as follows.&#10;&#10;Category 1. Series 1, 4.3. Series 2, 2.4. Series 3, 2.&#10;Category 2. Series 1, 2.5. Series 2, 4.4. Series 3, 2.&#10;Category 3. Series 1, 3.5. Series 2, 1.8. Series 3, 3.&#10;Category 4. Series 1, 4.5. Series 2, 2.8. Series 3, 5.">
            <a:extLst>
              <a:ext uri="{FF2B5EF4-FFF2-40B4-BE49-F238E27FC236}">
                <a16:creationId xmlns:a16="http://schemas.microsoft.com/office/drawing/2014/main" id="{B0032E91-B9DD-AF3A-FFC7-6ED2FCC51A6F}"/>
              </a:ext>
            </a:extLst>
          </p:cNvPr>
          <p:cNvGraphicFramePr>
            <a:graphicFrameLocks noGrp="1"/>
          </p:cNvGraphicFramePr>
          <p:nvPr>
            <p:ph idx="1"/>
            <p:extLst>
              <p:ext uri="{D42A27DB-BD31-4B8C-83A1-F6EECF244321}">
                <p14:modId xmlns:p14="http://schemas.microsoft.com/office/powerpoint/2010/main" val="1209959929"/>
              </p:ext>
            </p:extLst>
          </p:nvPr>
        </p:nvGraphicFramePr>
        <p:xfrm>
          <a:off x="838200" y="2076450"/>
          <a:ext cx="10515600" cy="3856038"/>
        </p:xfrm>
        <a:graphic>
          <a:graphicData uri="http://schemas.openxmlformats.org/drawingml/2006/chart">
            <c:chart xmlns:c="http://schemas.openxmlformats.org/drawingml/2006/chart" xmlns:r="http://schemas.openxmlformats.org/officeDocument/2006/relationships" r:id="rId2"/>
          </a:graphicData>
        </a:graphic>
      </p:graphicFrame>
      <p:sp>
        <p:nvSpPr>
          <p:cNvPr id="8" name="Content Placeholder 6">
            <a:extLst>
              <a:ext uri="{FF2B5EF4-FFF2-40B4-BE49-F238E27FC236}">
                <a16:creationId xmlns:a16="http://schemas.microsoft.com/office/drawing/2014/main" id="{380D9D64-137F-6C32-8A3A-71BBFFD54D69}"/>
              </a:ext>
            </a:extLst>
          </p:cNvPr>
          <p:cNvSpPr txBox="1">
            <a:spLocks/>
          </p:cNvSpPr>
          <p:nvPr/>
        </p:nvSpPr>
        <p:spPr>
          <a:xfrm>
            <a:off x="288000" y="1043928"/>
            <a:ext cx="10597661" cy="670572"/>
          </a:xfrm>
          <a:prstGeom prst="rect">
            <a:avLst/>
          </a:prstGeom>
        </p:spPr>
        <p:txBody>
          <a:bodyPr vert="horz" lIns="0" tIns="0" rIns="0" bIns="0" rtlCol="0">
            <a:normAutofit/>
          </a:bodyPr>
          <a:lstStyle>
            <a:lvl1pPr marL="0" indent="0" algn="l" defTabSz="914400" rtl="0" eaLnBrk="1" latinLnBrk="0" hangingPunct="1">
              <a:lnSpc>
                <a:spcPct val="150000"/>
              </a:lnSpc>
              <a:spcBef>
                <a:spcPts val="1000"/>
              </a:spcBef>
              <a:buFont typeface="Arial" panose="020B0604020202020204" pitchFamily="34" charset="0"/>
              <a:buNone/>
              <a:defRPr sz="24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Level of agreement (range 0-5)</a:t>
            </a:r>
          </a:p>
        </p:txBody>
      </p:sp>
    </p:spTree>
    <p:extLst>
      <p:ext uri="{BB962C8B-B14F-4D97-AF65-F5344CB8AC3E}">
        <p14:creationId xmlns:p14="http://schemas.microsoft.com/office/powerpoint/2010/main" val="3550708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0B92E-2759-428E-BE19-52F443E0B0AC}"/>
              </a:ext>
            </a:extLst>
          </p:cNvPr>
          <p:cNvSpPr>
            <a:spLocks noGrp="1"/>
          </p:cNvSpPr>
          <p:nvPr>
            <p:ph type="title"/>
          </p:nvPr>
        </p:nvSpPr>
        <p:spPr/>
        <p:txBody>
          <a:bodyPr>
            <a:normAutofit/>
          </a:bodyPr>
          <a:lstStyle/>
          <a:p>
            <a:r>
              <a:rPr lang="en-US" dirty="0">
                <a:latin typeface="Noto Sans Med" panose="020B0502040504020204" pitchFamily="34" charset="0"/>
                <a:cs typeface="Noto Sans Med" panose="020B0502040504020204" pitchFamily="34" charset="0"/>
              </a:rPr>
              <a:t>Age of researchers: diversity &amp; inclusion</a:t>
            </a:r>
          </a:p>
        </p:txBody>
      </p:sp>
      <p:graphicFrame>
        <p:nvGraphicFramePr>
          <p:cNvPr id="6" name="Content Placeholder 5" descr="A sample vertical bar chart outlines [insert chart title]. The bar chart contains 4 categories, each with 3 values as follows.&#10;&#10;Category 1. Series 1, 4.3. Series 2, 2.4. Series 3, 2.&#10;Category 2. Series 1, 2.5. Series 2, 4.4. Series 3, 2.&#10;Category 3. Series 1, 3.5. Series 2, 1.8. Series 3, 3.&#10;Category 4. Series 1, 4.5. Series 2, 2.8. Series 3, 5.">
            <a:extLst>
              <a:ext uri="{FF2B5EF4-FFF2-40B4-BE49-F238E27FC236}">
                <a16:creationId xmlns:a16="http://schemas.microsoft.com/office/drawing/2014/main" id="{B0032E91-B9DD-AF3A-FFC7-6ED2FCC51A6F}"/>
              </a:ext>
            </a:extLst>
          </p:cNvPr>
          <p:cNvGraphicFramePr>
            <a:graphicFrameLocks noGrp="1"/>
          </p:cNvGraphicFramePr>
          <p:nvPr>
            <p:ph idx="1"/>
            <p:extLst>
              <p:ext uri="{D42A27DB-BD31-4B8C-83A1-F6EECF244321}">
                <p14:modId xmlns:p14="http://schemas.microsoft.com/office/powerpoint/2010/main" val="3340128723"/>
              </p:ext>
            </p:extLst>
          </p:nvPr>
        </p:nvGraphicFramePr>
        <p:xfrm>
          <a:off x="838200" y="1766455"/>
          <a:ext cx="10871200" cy="4304145"/>
        </p:xfrm>
        <a:graphic>
          <a:graphicData uri="http://schemas.openxmlformats.org/drawingml/2006/chart">
            <c:chart xmlns:c="http://schemas.openxmlformats.org/drawingml/2006/chart" xmlns:r="http://schemas.openxmlformats.org/officeDocument/2006/relationships" r:id="rId2"/>
          </a:graphicData>
        </a:graphic>
      </p:graphicFrame>
      <p:sp>
        <p:nvSpPr>
          <p:cNvPr id="8" name="Content Placeholder 6">
            <a:extLst>
              <a:ext uri="{FF2B5EF4-FFF2-40B4-BE49-F238E27FC236}">
                <a16:creationId xmlns:a16="http://schemas.microsoft.com/office/drawing/2014/main" id="{380D9D64-137F-6C32-8A3A-71BBFFD54D69}"/>
              </a:ext>
            </a:extLst>
          </p:cNvPr>
          <p:cNvSpPr txBox="1">
            <a:spLocks/>
          </p:cNvSpPr>
          <p:nvPr/>
        </p:nvSpPr>
        <p:spPr>
          <a:xfrm>
            <a:off x="288000" y="1043928"/>
            <a:ext cx="10597661" cy="722527"/>
          </a:xfrm>
          <a:prstGeom prst="rect">
            <a:avLst/>
          </a:prstGeom>
        </p:spPr>
        <p:txBody>
          <a:bodyPr vert="horz" lIns="0" tIns="0" rIns="0" bIns="0" rtlCol="0">
            <a:normAutofit/>
          </a:bodyPr>
          <a:lstStyle>
            <a:lvl1pPr marL="0" indent="0" algn="l" defTabSz="914400" rtl="0" eaLnBrk="1" latinLnBrk="0" hangingPunct="1">
              <a:lnSpc>
                <a:spcPct val="150000"/>
              </a:lnSpc>
              <a:spcBef>
                <a:spcPts val="1000"/>
              </a:spcBef>
              <a:buFont typeface="Arial" panose="020B0604020202020204" pitchFamily="34" charset="0"/>
              <a:buNone/>
              <a:defRPr sz="24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Level of agreement (range 0-5)</a:t>
            </a:r>
          </a:p>
        </p:txBody>
      </p:sp>
    </p:spTree>
    <p:extLst>
      <p:ext uri="{BB962C8B-B14F-4D97-AF65-F5344CB8AC3E}">
        <p14:creationId xmlns:p14="http://schemas.microsoft.com/office/powerpoint/2010/main" val="1906412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0B92E-2759-428E-BE19-52F443E0B0AC}"/>
              </a:ext>
            </a:extLst>
          </p:cNvPr>
          <p:cNvSpPr>
            <a:spLocks noGrp="1"/>
          </p:cNvSpPr>
          <p:nvPr>
            <p:ph type="title"/>
          </p:nvPr>
        </p:nvSpPr>
        <p:spPr/>
        <p:txBody>
          <a:bodyPr>
            <a:normAutofit/>
          </a:bodyPr>
          <a:lstStyle/>
          <a:p>
            <a:r>
              <a:rPr lang="en-US" dirty="0">
                <a:latin typeface="Noto Sans Med" panose="020B0502040504020204" pitchFamily="34" charset="0"/>
                <a:cs typeface="Noto Sans Med" panose="020B0502040504020204" pitchFamily="34" charset="0"/>
              </a:rPr>
              <a:t>Motivation of TTO staff</a:t>
            </a:r>
          </a:p>
        </p:txBody>
      </p:sp>
      <p:pic>
        <p:nvPicPr>
          <p:cNvPr id="3" name="Image 2">
            <a:extLst>
              <a:ext uri="{FF2B5EF4-FFF2-40B4-BE49-F238E27FC236}">
                <a16:creationId xmlns:a16="http://schemas.microsoft.com/office/drawing/2014/main" id="{AC69898A-50ED-E2FA-6C93-1474B89BD5B6}"/>
              </a:ext>
            </a:extLst>
          </p:cNvPr>
          <p:cNvPicPr>
            <a:picLocks noChangeAspect="1"/>
          </p:cNvPicPr>
          <p:nvPr/>
        </p:nvPicPr>
        <p:blipFill>
          <a:blip r:embed="rId2"/>
          <a:stretch>
            <a:fillRect/>
          </a:stretch>
        </p:blipFill>
        <p:spPr>
          <a:xfrm>
            <a:off x="367044" y="1289149"/>
            <a:ext cx="3744738" cy="4279701"/>
          </a:xfrm>
          <a:prstGeom prst="rect">
            <a:avLst/>
          </a:prstGeom>
          <a:noFill/>
          <a:effectLst>
            <a:innerShdw blurRad="63500" dist="50800" dir="2700000">
              <a:prstClr val="black">
                <a:alpha val="50000"/>
              </a:prstClr>
            </a:innerShdw>
          </a:effectLst>
        </p:spPr>
      </p:pic>
      <p:sp>
        <p:nvSpPr>
          <p:cNvPr id="21" name="Text Placeholder 3">
            <a:extLst>
              <a:ext uri="{FF2B5EF4-FFF2-40B4-BE49-F238E27FC236}">
                <a16:creationId xmlns:a16="http://schemas.microsoft.com/office/drawing/2014/main" id="{B6DBAE3C-0551-98C5-6786-290000124C7A}"/>
              </a:ext>
            </a:extLst>
          </p:cNvPr>
          <p:cNvSpPr txBox="1">
            <a:spLocks/>
          </p:cNvSpPr>
          <p:nvPr/>
        </p:nvSpPr>
        <p:spPr>
          <a:xfrm>
            <a:off x="300474" y="2350965"/>
            <a:ext cx="3744738" cy="2103114"/>
          </a:xfrm>
          <a:prstGeom prst="rect">
            <a:avLst/>
          </a:prstGeom>
        </p:spPr>
        <p:txBody>
          <a:bodyPr vert="horz" lIns="0" tIns="0" rIns="0" bIns="0" rtlCol="0" anchor="ctr">
            <a:normAutofit/>
          </a:bodyPr>
          <a:lstStyle>
            <a:lvl1pPr marL="0" indent="0" algn="l" defTabSz="914400" rtl="0" eaLnBrk="1" latinLnBrk="0" hangingPunct="1">
              <a:lnSpc>
                <a:spcPct val="150000"/>
              </a:lnSpc>
              <a:spcBef>
                <a:spcPts val="1000"/>
              </a:spcBef>
              <a:buFont typeface="Arial" panose="020B0604020202020204" pitchFamily="34" charset="0"/>
              <a:buNone/>
              <a:defRPr sz="24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Job</a:t>
            </a:r>
            <a:br>
              <a:rPr lang="en-US" dirty="0"/>
            </a:br>
            <a:r>
              <a:rPr lang="en-US" dirty="0"/>
              <a:t>satisfaction</a:t>
            </a:r>
          </a:p>
        </p:txBody>
      </p:sp>
      <p:sp>
        <p:nvSpPr>
          <p:cNvPr id="4" name="Rectangle 3" descr="A light blue box labeled, Support policymakers.">
            <a:extLst>
              <a:ext uri="{FF2B5EF4-FFF2-40B4-BE49-F238E27FC236}">
                <a16:creationId xmlns:a16="http://schemas.microsoft.com/office/drawing/2014/main" id="{099B90ED-7D1F-17F6-3B13-D6165FB90785}"/>
              </a:ext>
            </a:extLst>
          </p:cNvPr>
          <p:cNvSpPr/>
          <p:nvPr/>
        </p:nvSpPr>
        <p:spPr>
          <a:xfrm>
            <a:off x="7309321" y="1784828"/>
            <a:ext cx="3744739" cy="1466590"/>
          </a:xfrm>
          <a:prstGeom prst="rect">
            <a:avLst/>
          </a:prstGeom>
          <a:solidFill>
            <a:srgbClr val="65CA00"/>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200"/>
              </a:spcAft>
            </a:pPr>
            <a:r>
              <a:rPr lang="en-GB" sz="1800" dirty="0">
                <a:solidFill>
                  <a:schemeClr val="bg1"/>
                </a:solidFill>
                <a:latin typeface="Noto Sans" panose="020B0502040504020204" pitchFamily="34" charset="0"/>
                <a:ea typeface="Noto Sans" panose="020B0502040504020204" pitchFamily="34" charset="0"/>
                <a:cs typeface="Noto Sans" panose="020B0502040504020204" pitchFamily="34" charset="0"/>
              </a:rPr>
              <a:t>Internal motivations</a:t>
            </a:r>
            <a:endParaRPr lang="it-IT" sz="1800"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a:p>
            <a:pPr marL="499110" indent="-457200">
              <a:lnSpc>
                <a:spcPct val="106000"/>
              </a:lnSpc>
              <a:spcAft>
                <a:spcPts val="200"/>
              </a:spcAft>
              <a:buFont typeface="+mj-lt"/>
              <a:buAutoNum type="arabicPeriod"/>
              <a:defRPr/>
            </a:pPr>
            <a:r>
              <a:rPr lang="en-GB" sz="1400"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rPr>
              <a:t>Insights on industry trends</a:t>
            </a:r>
          </a:p>
          <a:p>
            <a:pPr marL="499110" indent="-457200">
              <a:lnSpc>
                <a:spcPct val="106000"/>
              </a:lnSpc>
              <a:spcAft>
                <a:spcPts val="200"/>
              </a:spcAft>
              <a:buFont typeface="+mj-lt"/>
              <a:buAutoNum type="arabicPeriod"/>
              <a:defRPr/>
            </a:pPr>
            <a:r>
              <a:rPr lang="en-GB" sz="1400"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rPr>
              <a:t>Challenging and exciting activity</a:t>
            </a:r>
            <a:endParaRPr lang="it-IT" sz="1400"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endParaRPr>
          </a:p>
          <a:p>
            <a:pPr marL="499110" lvl="0" indent="-457200">
              <a:lnSpc>
                <a:spcPct val="106000"/>
              </a:lnSpc>
              <a:spcAft>
                <a:spcPts val="200"/>
              </a:spcAft>
              <a:buFont typeface="+mj-lt"/>
              <a:buAutoNum type="arabicPeriod"/>
              <a:defRPr/>
            </a:pPr>
            <a:r>
              <a:rPr lang="en-GB" sz="1400"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rPr>
              <a:t>Valuable intellectual experience </a:t>
            </a:r>
          </a:p>
        </p:txBody>
      </p:sp>
      <p:sp>
        <p:nvSpPr>
          <p:cNvPr id="5" name="Rectangle 4" descr="A light blue box labeled, Support policymakers.">
            <a:extLst>
              <a:ext uri="{FF2B5EF4-FFF2-40B4-BE49-F238E27FC236}">
                <a16:creationId xmlns:a16="http://schemas.microsoft.com/office/drawing/2014/main" id="{2CF59952-E71F-DEF4-9AD5-5A49D59A31BC}"/>
              </a:ext>
            </a:extLst>
          </p:cNvPr>
          <p:cNvSpPr/>
          <p:nvPr/>
        </p:nvSpPr>
        <p:spPr>
          <a:xfrm>
            <a:off x="7309321" y="3848086"/>
            <a:ext cx="3744739" cy="1466590"/>
          </a:xfrm>
          <a:prstGeom prst="rect">
            <a:avLst/>
          </a:prstGeom>
          <a:solidFill>
            <a:srgbClr val="0065DF"/>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200"/>
              </a:spcAft>
            </a:pPr>
            <a:r>
              <a:rPr lang="en-GB" sz="1800" dirty="0">
                <a:solidFill>
                  <a:schemeClr val="bg1"/>
                </a:solidFill>
                <a:latin typeface="Noto Sans" panose="020B0502040504020204" pitchFamily="34" charset="0"/>
                <a:ea typeface="Noto Sans" panose="020B0502040504020204" pitchFamily="34" charset="0"/>
                <a:cs typeface="Noto Sans" panose="020B0502040504020204" pitchFamily="34" charset="0"/>
              </a:rPr>
              <a:t>External motivations</a:t>
            </a:r>
            <a:endParaRPr lang="it-IT" sz="1800" dirty="0">
              <a:solidFill>
                <a:schemeClr val="bg1"/>
              </a:solidFill>
              <a:latin typeface="Noto Sans Thin" panose="020B0202040504020204" pitchFamily="34" charset="0"/>
              <a:ea typeface="Noto Sans Thin" panose="020B0202040504020204" pitchFamily="34" charset="0"/>
              <a:cs typeface="Noto Sans Thin" panose="020B0202040504020204" pitchFamily="34" charset="0"/>
            </a:endParaRPr>
          </a:p>
          <a:p>
            <a:pPr marL="499110" indent="-457200">
              <a:lnSpc>
                <a:spcPct val="106000"/>
              </a:lnSpc>
              <a:spcAft>
                <a:spcPts val="200"/>
              </a:spcAft>
              <a:buFont typeface="+mj-lt"/>
              <a:buAutoNum type="arabicPeriod"/>
              <a:defRPr/>
            </a:pPr>
            <a:r>
              <a:rPr lang="en-GB" sz="1400"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rPr>
              <a:t>Recognition for one’s work</a:t>
            </a:r>
            <a:endParaRPr lang="it-IT" sz="1400"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endParaRPr>
          </a:p>
          <a:p>
            <a:pPr marL="499110" indent="-457200">
              <a:lnSpc>
                <a:spcPct val="106000"/>
              </a:lnSpc>
              <a:spcAft>
                <a:spcPts val="200"/>
              </a:spcAft>
              <a:buFont typeface="+mj-lt"/>
              <a:buAutoNum type="arabicPeriod"/>
              <a:defRPr/>
            </a:pPr>
            <a:r>
              <a:rPr lang="en-GB" sz="1400"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rPr>
              <a:t>Visibility for further TT activities</a:t>
            </a:r>
            <a:endParaRPr lang="it-IT" sz="1400"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endParaRPr>
          </a:p>
        </p:txBody>
      </p:sp>
      <p:cxnSp>
        <p:nvCxnSpPr>
          <p:cNvPr id="7" name="Connecteur droit avec flèche 6">
            <a:extLst>
              <a:ext uri="{FF2B5EF4-FFF2-40B4-BE49-F238E27FC236}">
                <a16:creationId xmlns:a16="http://schemas.microsoft.com/office/drawing/2014/main" id="{6B5AD04E-E774-C210-6EDC-97188854119A}"/>
              </a:ext>
            </a:extLst>
          </p:cNvPr>
          <p:cNvCxnSpPr>
            <a:cxnSpLocks/>
          </p:cNvCxnSpPr>
          <p:nvPr/>
        </p:nvCxnSpPr>
        <p:spPr>
          <a:xfrm>
            <a:off x="4630615" y="2377443"/>
            <a:ext cx="2301526" cy="0"/>
          </a:xfrm>
          <a:prstGeom prst="straightConnector1">
            <a:avLst/>
          </a:prstGeom>
          <a:ln w="9525">
            <a:solidFill>
              <a:srgbClr val="65CA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BC2B0E9C-587F-24ED-2171-1BF05C4CDF65}"/>
              </a:ext>
            </a:extLst>
          </p:cNvPr>
          <p:cNvCxnSpPr>
            <a:cxnSpLocks/>
          </p:cNvCxnSpPr>
          <p:nvPr/>
        </p:nvCxnSpPr>
        <p:spPr>
          <a:xfrm>
            <a:off x="4630615" y="4593104"/>
            <a:ext cx="2338596" cy="0"/>
          </a:xfrm>
          <a:prstGeom prst="straightConnector1">
            <a:avLst/>
          </a:prstGeom>
          <a:ln w="9525">
            <a:solidFill>
              <a:srgbClr val="0065DF"/>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A8707E2E-67B6-59B3-4985-02EC6092FA7A}"/>
              </a:ext>
            </a:extLst>
          </p:cNvPr>
          <p:cNvSpPr txBox="1"/>
          <p:nvPr/>
        </p:nvSpPr>
        <p:spPr>
          <a:xfrm>
            <a:off x="5386927" y="1869086"/>
            <a:ext cx="884728" cy="369332"/>
          </a:xfrm>
          <a:prstGeom prst="rect">
            <a:avLst/>
          </a:prstGeom>
          <a:noFill/>
        </p:spPr>
        <p:txBody>
          <a:bodyPr wrap="square">
            <a:spAutoFit/>
          </a:bodyPr>
          <a:lstStyle/>
          <a:p>
            <a:pPr algn="ctr"/>
            <a:r>
              <a:rPr lang="en-US" spc="-50" dirty="0">
                <a:solidFill>
                  <a:srgbClr val="65CA00"/>
                </a:solidFill>
                <a:latin typeface="Noto Sans" panose="020B0502040504020204" pitchFamily="34" charset="0"/>
                <a:ea typeface="Noto Sans" panose="020B0502040504020204" pitchFamily="34" charset="0"/>
                <a:cs typeface="Noto Sans" panose="020B0502040504020204" pitchFamily="34" charset="0"/>
              </a:rPr>
              <a:t>20.3%</a:t>
            </a:r>
            <a:endParaRPr lang="en-US" sz="1400" dirty="0">
              <a:solidFill>
                <a:srgbClr val="65CA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4" name="ZoneTexte 13">
            <a:extLst>
              <a:ext uri="{FF2B5EF4-FFF2-40B4-BE49-F238E27FC236}">
                <a16:creationId xmlns:a16="http://schemas.microsoft.com/office/drawing/2014/main" id="{9D8A362E-4FE1-CE0C-4794-A82C3DD76421}"/>
              </a:ext>
            </a:extLst>
          </p:cNvPr>
          <p:cNvSpPr txBox="1"/>
          <p:nvPr/>
        </p:nvSpPr>
        <p:spPr>
          <a:xfrm>
            <a:off x="5386927" y="4084747"/>
            <a:ext cx="884728" cy="369332"/>
          </a:xfrm>
          <a:prstGeom prst="rect">
            <a:avLst/>
          </a:prstGeom>
          <a:noFill/>
        </p:spPr>
        <p:txBody>
          <a:bodyPr wrap="square">
            <a:spAutoFit/>
          </a:bodyPr>
          <a:lstStyle/>
          <a:p>
            <a:pPr algn="ctr"/>
            <a:r>
              <a:rPr lang="en-US" spc="-50" dirty="0">
                <a:solidFill>
                  <a:srgbClr val="0065DF"/>
                </a:solidFill>
                <a:latin typeface="Noto Sans" panose="020B0502040504020204" pitchFamily="34" charset="0"/>
                <a:ea typeface="Noto Sans" panose="020B0502040504020204" pitchFamily="34" charset="0"/>
                <a:cs typeface="Noto Sans" panose="020B0502040504020204" pitchFamily="34" charset="0"/>
              </a:rPr>
              <a:t>18.0%</a:t>
            </a:r>
            <a:endParaRPr lang="en-US" sz="1400" dirty="0">
              <a:solidFill>
                <a:srgbClr val="0065DF"/>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936733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219" y="1789254"/>
            <a:ext cx="10515600" cy="612751"/>
          </a:xfrm>
        </p:spPr>
        <p:txBody>
          <a:bodyPr>
            <a:normAutofit/>
          </a:bodyPr>
          <a:lstStyle/>
          <a:p>
            <a:r>
              <a:rPr lang="en-US" sz="2400" dirty="0"/>
              <a:t>WIPO Guide on </a:t>
            </a:r>
            <a:r>
              <a:rPr lang="en-US" sz="2400" dirty="0" smtClean="0"/>
              <a:t>Incentives is written for</a:t>
            </a:r>
            <a:r>
              <a:rPr lang="fr-CH" sz="2400" dirty="0" smtClean="0"/>
              <a:t>:</a:t>
            </a:r>
            <a:endParaRPr lang="en-US" sz="24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6344410"/>
              </p:ext>
            </p:extLst>
          </p:nvPr>
        </p:nvGraphicFramePr>
        <p:xfrm>
          <a:off x="355219" y="2402005"/>
          <a:ext cx="9989784" cy="4017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txBox="1">
            <a:spLocks/>
          </p:cNvSpPr>
          <p:nvPr/>
        </p:nvSpPr>
        <p:spPr>
          <a:xfrm>
            <a:off x="355219" y="208910"/>
            <a:ext cx="10515600" cy="612751"/>
          </a:xfrm>
          <a:prstGeom prst="rect">
            <a:avLst/>
          </a:prstGeom>
        </p:spPr>
        <p:txBody>
          <a:bodyPr vert="horz" lIns="0" tIns="0" rIns="0" bIns="0" rtlCol="0" anchor="t" anchorCtr="0">
            <a:noAutofit/>
          </a:bodyPr>
          <a:lstStyle>
            <a:lvl1pPr>
              <a:lnSpc>
                <a:spcPct val="90000"/>
              </a:lnSpc>
              <a:spcBef>
                <a:spcPct val="0"/>
              </a:spcBef>
              <a:buNone/>
              <a:defRPr sz="3200" b="0" i="0" spc="-100" baseline="0">
                <a:latin typeface="Noto Sans Med" panose="020B0502040504020204" pitchFamily="34" charset="0"/>
                <a:ea typeface="Noto Sans Med" panose="020B0502040504020204" pitchFamily="34" charset="0"/>
                <a:cs typeface="Noto Sans Med" panose="020B0502040504020204" pitchFamily="34" charset="0"/>
              </a:defRPr>
            </a:lvl1pPr>
          </a:lstStyle>
          <a:p>
            <a:r>
              <a:rPr lang="en-US" sz="2400" dirty="0" smtClean="0"/>
              <a:t>WIPO Guide  - Looking for responses for slow changes in entrepreneurial ecology at universities and R&amp;D. Lack </a:t>
            </a:r>
            <a:r>
              <a:rPr lang="en-US" sz="2400" dirty="0"/>
              <a:t>of incentives for the central </a:t>
            </a:r>
            <a:r>
              <a:rPr lang="en-US" sz="2400" dirty="0" smtClean="0"/>
              <a:t>stakeholders:  researchers and TT staff. </a:t>
            </a:r>
            <a:endParaRPr lang="en-US" sz="2400" dirty="0"/>
          </a:p>
        </p:txBody>
      </p:sp>
      <p:sp>
        <p:nvSpPr>
          <p:cNvPr id="3" name="Down Arrow 2"/>
          <p:cNvSpPr/>
          <p:nvPr/>
        </p:nvSpPr>
        <p:spPr>
          <a:xfrm>
            <a:off x="2320119" y="1050878"/>
            <a:ext cx="436729" cy="600501"/>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58250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35F363DA-A2EC-1D48-0889-3C7F6DDE469E}"/>
              </a:ext>
            </a:extLst>
          </p:cNvPr>
          <p:cNvPicPr>
            <a:picLocks noChangeAspect="1"/>
          </p:cNvPicPr>
          <p:nvPr/>
        </p:nvPicPr>
        <p:blipFill>
          <a:blip r:embed="rId3"/>
          <a:stretch>
            <a:fillRect/>
          </a:stretch>
        </p:blipFill>
        <p:spPr>
          <a:xfrm>
            <a:off x="594018" y="1513709"/>
            <a:ext cx="6159036" cy="4897289"/>
          </a:xfrm>
          <a:prstGeom prst="rect">
            <a:avLst/>
          </a:prstGeom>
          <a:solidFill>
            <a:schemeClr val="bg1"/>
          </a:solidFill>
          <a:effectLst>
            <a:innerShdw blurRad="63500" dist="50800">
              <a:prstClr val="black">
                <a:alpha val="50000"/>
              </a:prstClr>
            </a:innerShdw>
          </a:effectLst>
        </p:spPr>
      </p:pic>
      <p:sp>
        <p:nvSpPr>
          <p:cNvPr id="2" name="Title 1">
            <a:extLst>
              <a:ext uri="{FF2B5EF4-FFF2-40B4-BE49-F238E27FC236}">
                <a16:creationId xmlns:a16="http://schemas.microsoft.com/office/drawing/2014/main" id="{EB6021EA-24A5-4366-9A84-140FACB68875}"/>
              </a:ext>
            </a:extLst>
          </p:cNvPr>
          <p:cNvSpPr>
            <a:spLocks noGrp="1"/>
          </p:cNvSpPr>
          <p:nvPr>
            <p:ph type="title"/>
          </p:nvPr>
        </p:nvSpPr>
        <p:spPr>
          <a:xfrm>
            <a:off x="313400" y="179457"/>
            <a:ext cx="10515600" cy="1325563"/>
          </a:xfrm>
        </p:spPr>
        <p:txBody>
          <a:bodyPr/>
          <a:lstStyle/>
          <a:p>
            <a:r>
              <a:rPr lang="en-US" dirty="0">
                <a:latin typeface="Noto Sans Med" panose="020B0502040504020204" pitchFamily="34" charset="0"/>
                <a:cs typeface="Noto Sans Med" panose="020B0502040504020204" pitchFamily="34" charset="0"/>
              </a:rPr>
              <a:t>The main difficulties researchers face</a:t>
            </a:r>
            <a:br>
              <a:rPr lang="en-US" dirty="0">
                <a:latin typeface="Noto Sans Med" panose="020B0502040504020204" pitchFamily="34" charset="0"/>
                <a:cs typeface="Noto Sans Med" panose="020B0502040504020204" pitchFamily="34" charset="0"/>
              </a:rPr>
            </a:br>
            <a:r>
              <a:rPr lang="en-US" dirty="0">
                <a:latin typeface="Noto Sans Med" panose="020B0502040504020204" pitchFamily="34" charset="0"/>
                <a:cs typeface="Noto Sans Med" panose="020B0502040504020204" pitchFamily="34" charset="0"/>
              </a:rPr>
              <a:t>in creation of </a:t>
            </a:r>
            <a:r>
              <a:rPr lang="en-US" dirty="0" smtClean="0">
                <a:latin typeface="Noto Sans Med" panose="020B0502040504020204" pitchFamily="34" charset="0"/>
                <a:cs typeface="Noto Sans Med" panose="020B0502040504020204" pitchFamily="34" charset="0"/>
              </a:rPr>
              <a:t>spinouts – why they resist</a:t>
            </a:r>
            <a:endParaRPr lang="en-US" dirty="0">
              <a:latin typeface="Noto Sans Med" panose="020B0502040504020204" pitchFamily="34" charset="0"/>
              <a:cs typeface="Noto Sans Med" panose="020B0502040504020204" pitchFamily="34" charset="0"/>
            </a:endParaRPr>
          </a:p>
        </p:txBody>
      </p:sp>
      <p:sp>
        <p:nvSpPr>
          <p:cNvPr id="13" name="Rectangle 12" descr="A light blue box labeled, Support policymakers.">
            <a:extLst>
              <a:ext uri="{FF2B5EF4-FFF2-40B4-BE49-F238E27FC236}">
                <a16:creationId xmlns:a16="http://schemas.microsoft.com/office/drawing/2014/main" id="{F824509B-C9C0-B782-87E4-0ECDCD39BF46}"/>
              </a:ext>
            </a:extLst>
          </p:cNvPr>
          <p:cNvSpPr/>
          <p:nvPr/>
        </p:nvSpPr>
        <p:spPr>
          <a:xfrm>
            <a:off x="7003415" y="2905836"/>
            <a:ext cx="4594567" cy="2044811"/>
          </a:xfrm>
          <a:prstGeom prst="rect">
            <a:avLst/>
          </a:prstGeom>
          <a:solidFill>
            <a:srgbClr val="006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800" dirty="0">
                <a:solidFill>
                  <a:schemeClr val="bg1"/>
                </a:solidFill>
                <a:latin typeface="Noto Sans" panose="020B0502040504020204" pitchFamily="34" charset="0"/>
                <a:ea typeface="Noto Sans" panose="020B0502040504020204" pitchFamily="34" charset="0"/>
                <a:cs typeface="Noto Sans" panose="020B0502040504020204" pitchFamily="34" charset="0"/>
              </a:rPr>
              <a:t>Governments play a key role in developing specific strategies, tools and incentives that can be used to:</a:t>
            </a:r>
          </a:p>
          <a:p>
            <a:pPr marL="457200" indent="-457200">
              <a:buFont typeface="+mj-lt"/>
              <a:buAutoNum type="arabicPeriod"/>
            </a:pPr>
            <a:r>
              <a:rPr lang="en-US" sz="1400"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rPr>
              <a:t>Increase the motivation of researchers;</a:t>
            </a:r>
          </a:p>
          <a:p>
            <a:pPr marL="457200" indent="-457200">
              <a:buFont typeface="+mj-lt"/>
              <a:buAutoNum type="arabicPeriod"/>
            </a:pPr>
            <a:r>
              <a:rPr lang="en-US" sz="1400"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rPr>
              <a:t>Ensure respect for diversity and inclusion;</a:t>
            </a:r>
          </a:p>
          <a:p>
            <a:pPr marL="457200" indent="-457200">
              <a:buFont typeface="+mj-lt"/>
              <a:buAutoNum type="arabicPeriod"/>
            </a:pPr>
            <a:r>
              <a:rPr lang="en-US" sz="1400"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rPr>
              <a:t>Enable TTOs to guide researchers effectively. </a:t>
            </a:r>
          </a:p>
        </p:txBody>
      </p:sp>
      <p:grpSp>
        <p:nvGrpSpPr>
          <p:cNvPr id="23" name="Groupe 22">
            <a:extLst>
              <a:ext uri="{FF2B5EF4-FFF2-40B4-BE49-F238E27FC236}">
                <a16:creationId xmlns:a16="http://schemas.microsoft.com/office/drawing/2014/main" id="{0A31B1AD-BB82-CB13-E4BF-FEE60654EABC}"/>
              </a:ext>
            </a:extLst>
          </p:cNvPr>
          <p:cNvGrpSpPr/>
          <p:nvPr/>
        </p:nvGrpSpPr>
        <p:grpSpPr>
          <a:xfrm>
            <a:off x="1536158" y="1765482"/>
            <a:ext cx="4274757" cy="4391369"/>
            <a:chOff x="1200625" y="885430"/>
            <a:chExt cx="4274757" cy="5074466"/>
          </a:xfrm>
        </p:grpSpPr>
        <p:sp>
          <p:nvSpPr>
            <p:cNvPr id="16" name="Rectangle 15" descr="A light blue box labeled, Support policymakers.">
              <a:extLst>
                <a:ext uri="{FF2B5EF4-FFF2-40B4-BE49-F238E27FC236}">
                  <a16:creationId xmlns:a16="http://schemas.microsoft.com/office/drawing/2014/main" id="{95100FC5-5A94-4C05-9186-B28288789F80}"/>
                </a:ext>
              </a:extLst>
            </p:cNvPr>
            <p:cNvSpPr/>
            <p:nvPr/>
          </p:nvSpPr>
          <p:spPr>
            <a:xfrm>
              <a:off x="1200625" y="885430"/>
              <a:ext cx="4274757" cy="648000"/>
            </a:xfrm>
            <a:prstGeom prst="rect">
              <a:avLst/>
            </a:prstGeom>
            <a:noFill/>
            <a:ln>
              <a:solidFill>
                <a:srgbClr val="65C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400" dirty="0">
                  <a:solidFill>
                    <a:srgbClr val="65CA00"/>
                  </a:solidFill>
                  <a:latin typeface="Noto Sans" panose="020B0502040504020204" pitchFamily="34" charset="0"/>
                  <a:ea typeface="Noto Sans" panose="020B0502040504020204" pitchFamily="34" charset="0"/>
                  <a:cs typeface="Noto Sans" panose="020B0502040504020204" pitchFamily="34" charset="0"/>
                </a:rPr>
                <a:t>Fear of not being able to provide stable funding for spinout company</a:t>
              </a:r>
              <a:endParaRPr lang="en-US" sz="1400" dirty="0">
                <a:solidFill>
                  <a:srgbClr val="65CA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7" name="Rectangle 16" descr="A light blue box labeled, Support policymakers.">
              <a:extLst>
                <a:ext uri="{FF2B5EF4-FFF2-40B4-BE49-F238E27FC236}">
                  <a16:creationId xmlns:a16="http://schemas.microsoft.com/office/drawing/2014/main" id="{DD759008-32E9-F5FC-03F2-444264CA4DBF}"/>
                </a:ext>
              </a:extLst>
            </p:cNvPr>
            <p:cNvSpPr/>
            <p:nvPr/>
          </p:nvSpPr>
          <p:spPr>
            <a:xfrm>
              <a:off x="1200625" y="1613563"/>
              <a:ext cx="4274757" cy="648000"/>
            </a:xfrm>
            <a:prstGeom prst="rect">
              <a:avLst/>
            </a:prstGeom>
            <a:noFill/>
            <a:ln>
              <a:solidFill>
                <a:srgbClr val="65C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400" dirty="0">
                  <a:solidFill>
                    <a:srgbClr val="65CA00"/>
                  </a:solidFill>
                  <a:latin typeface="Noto Sans" panose="020B0502040504020204" pitchFamily="34" charset="0"/>
                  <a:ea typeface="Noto Sans" panose="020B0502040504020204" pitchFamily="34" charset="0"/>
                  <a:cs typeface="Noto Sans" panose="020B0502040504020204" pitchFamily="34" charset="0"/>
                </a:rPr>
                <a:t>Lack of financial skills</a:t>
              </a:r>
              <a:endParaRPr lang="en-US" sz="1400" dirty="0">
                <a:solidFill>
                  <a:srgbClr val="65CA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8" name="Rectangle 17" descr="A light blue box labeled, Support policymakers.">
              <a:extLst>
                <a:ext uri="{FF2B5EF4-FFF2-40B4-BE49-F238E27FC236}">
                  <a16:creationId xmlns:a16="http://schemas.microsoft.com/office/drawing/2014/main" id="{7B69C132-8E61-04FE-665B-74ACDBCFB04B}"/>
                </a:ext>
              </a:extLst>
            </p:cNvPr>
            <p:cNvSpPr/>
            <p:nvPr/>
          </p:nvSpPr>
          <p:spPr>
            <a:xfrm>
              <a:off x="1200625" y="2358630"/>
              <a:ext cx="4274757" cy="648000"/>
            </a:xfrm>
            <a:prstGeom prst="rect">
              <a:avLst/>
            </a:prstGeom>
            <a:noFill/>
            <a:ln>
              <a:solidFill>
                <a:srgbClr val="65C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400" dirty="0">
                  <a:solidFill>
                    <a:srgbClr val="65CA00"/>
                  </a:solidFill>
                  <a:latin typeface="Noto Sans" panose="020B0502040504020204" pitchFamily="34" charset="0"/>
                  <a:ea typeface="Noto Sans" panose="020B0502040504020204" pitchFamily="34" charset="0"/>
                  <a:cs typeface="Noto Sans" panose="020B0502040504020204" pitchFamily="34" charset="0"/>
                </a:rPr>
                <a:t>Lack of business skills</a:t>
              </a:r>
              <a:endParaRPr lang="en-US" sz="1400" dirty="0">
                <a:solidFill>
                  <a:srgbClr val="65CA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9" name="Rectangle 18" descr="A light blue box labeled, Support policymakers.">
              <a:extLst>
                <a:ext uri="{FF2B5EF4-FFF2-40B4-BE49-F238E27FC236}">
                  <a16:creationId xmlns:a16="http://schemas.microsoft.com/office/drawing/2014/main" id="{149672C7-1CFD-775B-615D-AA57C240B5B8}"/>
                </a:ext>
              </a:extLst>
            </p:cNvPr>
            <p:cNvSpPr/>
            <p:nvPr/>
          </p:nvSpPr>
          <p:spPr>
            <a:xfrm>
              <a:off x="1200625" y="3100035"/>
              <a:ext cx="4274757" cy="648000"/>
            </a:xfrm>
            <a:prstGeom prst="rect">
              <a:avLst/>
            </a:prstGeom>
            <a:noFill/>
            <a:ln>
              <a:solidFill>
                <a:srgbClr val="65C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400" dirty="0">
                  <a:solidFill>
                    <a:srgbClr val="65CA00"/>
                  </a:solidFill>
                  <a:latin typeface="Noto Sans" panose="020B0502040504020204" pitchFamily="34" charset="0"/>
                  <a:ea typeface="Noto Sans" panose="020B0502040504020204" pitchFamily="34" charset="0"/>
                  <a:cs typeface="Noto Sans" panose="020B0502040504020204" pitchFamily="34" charset="0"/>
                </a:rPr>
                <a:t>Lack of technical-scientific skills</a:t>
              </a:r>
              <a:endParaRPr lang="en-US" sz="1400" dirty="0">
                <a:solidFill>
                  <a:srgbClr val="65CA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0" name="Rectangle 19" descr="A light blue box labeled, Support policymakers.">
              <a:extLst>
                <a:ext uri="{FF2B5EF4-FFF2-40B4-BE49-F238E27FC236}">
                  <a16:creationId xmlns:a16="http://schemas.microsoft.com/office/drawing/2014/main" id="{C04D5ED5-5771-2592-C0DD-87D4EB49BAC1}"/>
                </a:ext>
              </a:extLst>
            </p:cNvPr>
            <p:cNvSpPr/>
            <p:nvPr/>
          </p:nvSpPr>
          <p:spPr>
            <a:xfrm>
              <a:off x="1200625" y="3816727"/>
              <a:ext cx="4274757" cy="648000"/>
            </a:xfrm>
            <a:prstGeom prst="rect">
              <a:avLst/>
            </a:prstGeom>
            <a:noFill/>
            <a:ln>
              <a:solidFill>
                <a:srgbClr val="65C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400" dirty="0">
                  <a:solidFill>
                    <a:srgbClr val="65CA00"/>
                  </a:solidFill>
                  <a:latin typeface="Noto Sans" panose="020B0502040504020204" pitchFamily="34" charset="0"/>
                  <a:ea typeface="Noto Sans" panose="020B0502040504020204" pitchFamily="34" charset="0"/>
                  <a:cs typeface="Noto Sans" panose="020B0502040504020204" pitchFamily="34" charset="0"/>
                </a:rPr>
                <a:t>Fear that the spinouts may become an obstacle for academic career</a:t>
              </a:r>
              <a:endParaRPr lang="en-US" sz="1400" dirty="0">
                <a:solidFill>
                  <a:srgbClr val="65CA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1" name="Rectangle 20" descr="A light blue box labeled, Support policymakers.">
              <a:extLst>
                <a:ext uri="{FF2B5EF4-FFF2-40B4-BE49-F238E27FC236}">
                  <a16:creationId xmlns:a16="http://schemas.microsoft.com/office/drawing/2014/main" id="{2F0B1F98-A996-B650-00DB-BBB45DBF0664}"/>
                </a:ext>
              </a:extLst>
            </p:cNvPr>
            <p:cNvSpPr/>
            <p:nvPr/>
          </p:nvSpPr>
          <p:spPr>
            <a:xfrm>
              <a:off x="1200625" y="4558133"/>
              <a:ext cx="4274757" cy="648000"/>
            </a:xfrm>
            <a:prstGeom prst="rect">
              <a:avLst/>
            </a:prstGeom>
            <a:noFill/>
            <a:ln>
              <a:solidFill>
                <a:srgbClr val="65C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400" dirty="0">
                  <a:solidFill>
                    <a:srgbClr val="65CA00"/>
                  </a:solidFill>
                  <a:latin typeface="Noto Sans" panose="020B0502040504020204" pitchFamily="34" charset="0"/>
                  <a:ea typeface="Noto Sans" panose="020B0502040504020204" pitchFamily="34" charset="0"/>
                  <a:cs typeface="Noto Sans" panose="020B0502040504020204" pitchFamily="34" charset="0"/>
                </a:rPr>
                <a:t>Fear of not being recognized by Institution</a:t>
              </a:r>
              <a:endParaRPr lang="en-US" sz="1400" dirty="0">
                <a:solidFill>
                  <a:srgbClr val="65CA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2" name="Rectangle 21" descr="A light blue box labeled, Support policymakers.">
              <a:extLst>
                <a:ext uri="{FF2B5EF4-FFF2-40B4-BE49-F238E27FC236}">
                  <a16:creationId xmlns:a16="http://schemas.microsoft.com/office/drawing/2014/main" id="{8FD8D5DF-7543-C85C-8EFF-A60B0E9AEAAC}"/>
                </a:ext>
              </a:extLst>
            </p:cNvPr>
            <p:cNvSpPr/>
            <p:nvPr/>
          </p:nvSpPr>
          <p:spPr>
            <a:xfrm>
              <a:off x="1200625" y="5311896"/>
              <a:ext cx="4274757" cy="648000"/>
            </a:xfrm>
            <a:prstGeom prst="rect">
              <a:avLst/>
            </a:prstGeom>
            <a:noFill/>
            <a:ln>
              <a:solidFill>
                <a:srgbClr val="65C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400" dirty="0">
                  <a:solidFill>
                    <a:srgbClr val="65CA00"/>
                  </a:solidFill>
                  <a:latin typeface="Noto Sans" panose="020B0502040504020204" pitchFamily="34" charset="0"/>
                  <a:ea typeface="Noto Sans" panose="020B0502040504020204" pitchFamily="34" charset="0"/>
                  <a:cs typeface="Noto Sans" panose="020B0502040504020204" pitchFamily="34" charset="0"/>
                </a:rPr>
                <a:t>Lack of intellectual property support and/or of clear national legislation for academic spinouts</a:t>
              </a:r>
              <a:endParaRPr lang="en-US" sz="1400" dirty="0">
                <a:solidFill>
                  <a:srgbClr val="65CA00"/>
                </a:solidFill>
                <a:latin typeface="Noto Sans" panose="020B0502040504020204" pitchFamily="34" charset="0"/>
                <a:ea typeface="Noto Sans" panose="020B0502040504020204" pitchFamily="34" charset="0"/>
                <a:cs typeface="Noto Sans" panose="020B0502040504020204" pitchFamily="34" charset="0"/>
              </a:endParaRPr>
            </a:p>
          </p:txBody>
        </p:sp>
      </p:grpSp>
    </p:spTree>
    <p:extLst>
      <p:ext uri="{BB962C8B-B14F-4D97-AF65-F5344CB8AC3E}">
        <p14:creationId xmlns:p14="http://schemas.microsoft.com/office/powerpoint/2010/main" val="3017029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4A430-99DE-0B89-E4CC-D026246CB5E7}"/>
              </a:ext>
            </a:extLst>
          </p:cNvPr>
          <p:cNvSpPr>
            <a:spLocks noGrp="1"/>
          </p:cNvSpPr>
          <p:nvPr>
            <p:ph type="title"/>
          </p:nvPr>
        </p:nvSpPr>
        <p:spPr>
          <a:xfrm>
            <a:off x="288000" y="288000"/>
            <a:ext cx="11445387" cy="1285877"/>
          </a:xfrm>
        </p:spPr>
        <p:txBody>
          <a:bodyPr anchor="t">
            <a:normAutofit/>
          </a:bodyPr>
          <a:lstStyle/>
          <a:p>
            <a:r>
              <a:rPr lang="en-IT" dirty="0"/>
              <a:t>Lesson </a:t>
            </a:r>
            <a:r>
              <a:rPr lang="en-IT" dirty="0" smtClean="0"/>
              <a:t>Learned</a:t>
            </a:r>
            <a:r>
              <a:rPr lang="en-US" dirty="0" smtClean="0"/>
              <a:t> from the Survey</a:t>
            </a:r>
            <a:endParaRPr lang="en-IT" dirty="0"/>
          </a:p>
        </p:txBody>
      </p:sp>
      <p:graphicFrame>
        <p:nvGraphicFramePr>
          <p:cNvPr id="5" name="Content Placeholder 2">
            <a:extLst>
              <a:ext uri="{FF2B5EF4-FFF2-40B4-BE49-F238E27FC236}">
                <a16:creationId xmlns:a16="http://schemas.microsoft.com/office/drawing/2014/main" id="{AF7A98C6-6F17-85DF-C205-F28F82A1A9ED}"/>
              </a:ext>
            </a:extLst>
          </p:cNvPr>
          <p:cNvGraphicFramePr>
            <a:graphicFrameLocks noGrp="1"/>
          </p:cNvGraphicFramePr>
          <p:nvPr>
            <p:ph idx="1"/>
            <p:extLst>
              <p:ext uri="{D42A27DB-BD31-4B8C-83A1-F6EECF244321}">
                <p14:modId xmlns:p14="http://schemas.microsoft.com/office/powerpoint/2010/main" val="1407800110"/>
              </p:ext>
            </p:extLst>
          </p:nvPr>
        </p:nvGraphicFramePr>
        <p:xfrm>
          <a:off x="143969" y="930938"/>
          <a:ext cx="11589418" cy="5393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663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1187999" y="252248"/>
            <a:ext cx="4471121" cy="5183352"/>
          </a:xfrm>
        </p:spPr>
        <p:txBody>
          <a:bodyPr/>
          <a:lstStyle/>
          <a:p>
            <a:r>
              <a:rPr lang="en-US" dirty="0" smtClean="0"/>
              <a:t>Academic collaboration and TT require New Culture with clear vision what the impact is and how to measure it;</a:t>
            </a:r>
          </a:p>
          <a:p>
            <a:r>
              <a:rPr lang="en-US" dirty="0" smtClean="0"/>
              <a:t>Governments have a key role in creating an enabling eco systems, with  TT clear policies, adapted infrastructure  and sustainable funding for TT activities;</a:t>
            </a:r>
          </a:p>
          <a:p>
            <a:r>
              <a:rPr lang="en-US" dirty="0" smtClean="0"/>
              <a:t>Changes may be slow on the national / regional level, but institutionally measures can be more effectively adopted – NOW;</a:t>
            </a:r>
          </a:p>
          <a:p>
            <a:r>
              <a:rPr lang="en-US" dirty="0" smtClean="0"/>
              <a:t>Top management’s support is essential;</a:t>
            </a:r>
          </a:p>
          <a:p>
            <a:r>
              <a:rPr lang="en-US" dirty="0" smtClean="0"/>
              <a:t>There is a need for alignment between institutional business model and IP </a:t>
            </a:r>
            <a:r>
              <a:rPr lang="en-US" dirty="0" err="1" smtClean="0"/>
              <a:t>Inst.Policy</a:t>
            </a:r>
            <a:r>
              <a:rPr lang="en-US" dirty="0" smtClean="0"/>
              <a:t>,  so that IP will be considered as the tool for reaching business objectives. </a:t>
            </a:r>
          </a:p>
          <a:p>
            <a:endParaRPr lang="en-US" dirty="0" smtClean="0"/>
          </a:p>
          <a:p>
            <a:endParaRPr lang="en-US" dirty="0" smtClean="0"/>
          </a:p>
          <a:p>
            <a:endParaRPr lang="en-US" dirty="0" smtClean="0"/>
          </a:p>
          <a:p>
            <a:endParaRPr lang="en-US" dirty="0" smtClean="0"/>
          </a:p>
        </p:txBody>
      </p:sp>
    </p:spTree>
    <p:extLst>
      <p:ext uri="{BB962C8B-B14F-4D97-AF65-F5344CB8AC3E}">
        <p14:creationId xmlns:p14="http://schemas.microsoft.com/office/powerpoint/2010/main" val="3792435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F18102-8EE4-42CE-A81D-CEF6EAFBF404}"/>
              </a:ext>
            </a:extLst>
          </p:cNvPr>
          <p:cNvSpPr>
            <a:spLocks noGrp="1"/>
          </p:cNvSpPr>
          <p:nvPr>
            <p:ph type="title"/>
          </p:nvPr>
        </p:nvSpPr>
        <p:spPr>
          <a:xfrm>
            <a:off x="1188001" y="1518835"/>
            <a:ext cx="5783070" cy="2738196"/>
          </a:xfrm>
        </p:spPr>
        <p:txBody>
          <a:bodyPr/>
          <a:lstStyle/>
          <a:p>
            <a:r>
              <a:rPr lang="en-US" dirty="0"/>
              <a:t>Thank you for </a:t>
            </a:r>
            <a:br>
              <a:rPr lang="en-US" dirty="0"/>
            </a:br>
            <a:r>
              <a:rPr lang="en-US" dirty="0"/>
              <a:t>your attention!</a:t>
            </a:r>
          </a:p>
        </p:txBody>
      </p:sp>
      <p:sp>
        <p:nvSpPr>
          <p:cNvPr id="5" name="Content Placeholder 4">
            <a:extLst>
              <a:ext uri="{FF2B5EF4-FFF2-40B4-BE49-F238E27FC236}">
                <a16:creationId xmlns:a16="http://schemas.microsoft.com/office/drawing/2014/main" id="{7D66AF64-FEA8-4CCB-B641-95258B85E947}"/>
              </a:ext>
            </a:extLst>
          </p:cNvPr>
          <p:cNvSpPr>
            <a:spLocks noGrp="1"/>
          </p:cNvSpPr>
          <p:nvPr>
            <p:ph idx="4294967295"/>
          </p:nvPr>
        </p:nvSpPr>
        <p:spPr>
          <a:xfrm>
            <a:off x="1849120" y="5003535"/>
            <a:ext cx="4317999" cy="365126"/>
          </a:xfrm>
        </p:spPr>
        <p:txBody>
          <a:bodyPr lIns="0" tIns="0" rIns="0" bIns="0">
            <a:normAutofit/>
          </a:bodyPr>
          <a:lstStyle/>
          <a:p>
            <a:pPr marL="0" indent="0">
              <a:buNone/>
            </a:pPr>
            <a:r>
              <a:rPr lang="en-US" sz="900" dirty="0"/>
              <a:t>2022</a:t>
            </a:r>
          </a:p>
        </p:txBody>
      </p:sp>
      <p:sp>
        <p:nvSpPr>
          <p:cNvPr id="6" name="Content Placeholder 4">
            <a:extLst>
              <a:ext uri="{FF2B5EF4-FFF2-40B4-BE49-F238E27FC236}">
                <a16:creationId xmlns:a16="http://schemas.microsoft.com/office/drawing/2014/main" id="{B55C035A-16B3-2B50-375B-8A894ACA3591}"/>
              </a:ext>
            </a:extLst>
          </p:cNvPr>
          <p:cNvSpPr txBox="1">
            <a:spLocks/>
          </p:cNvSpPr>
          <p:nvPr/>
        </p:nvSpPr>
        <p:spPr>
          <a:xfrm>
            <a:off x="2147570" y="6089385"/>
            <a:ext cx="4317999" cy="365126"/>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900" dirty="0" err="1"/>
              <a:t>Unsplash</a:t>
            </a:r>
            <a:endParaRPr lang="en-US" sz="900" dirty="0"/>
          </a:p>
        </p:txBody>
      </p:sp>
      <p:pic>
        <p:nvPicPr>
          <p:cNvPr id="4" name="Image 3">
            <a:extLst>
              <a:ext uri="{FF2B5EF4-FFF2-40B4-BE49-F238E27FC236}">
                <a16:creationId xmlns:a16="http://schemas.microsoft.com/office/drawing/2014/main" id="{CDDE2739-FEDD-D758-EEE9-C93AA2C8B6EE}"/>
              </a:ext>
            </a:extLst>
          </p:cNvPr>
          <p:cNvPicPr>
            <a:picLocks noChangeAspect="1"/>
          </p:cNvPicPr>
          <p:nvPr/>
        </p:nvPicPr>
        <p:blipFill>
          <a:blip r:embed="rId2"/>
          <a:stretch>
            <a:fillRect/>
          </a:stretch>
        </p:blipFill>
        <p:spPr>
          <a:xfrm>
            <a:off x="11003797" y="6439185"/>
            <a:ext cx="916550" cy="189302"/>
          </a:xfrm>
          <a:prstGeom prst="rect">
            <a:avLst/>
          </a:prstGeom>
        </p:spPr>
      </p:pic>
      <p:pic>
        <p:nvPicPr>
          <p:cNvPr id="10" name="Image 9">
            <a:extLst>
              <a:ext uri="{FF2B5EF4-FFF2-40B4-BE49-F238E27FC236}">
                <a16:creationId xmlns:a16="http://schemas.microsoft.com/office/drawing/2014/main" id="{3C1C7DEA-F355-2755-1B53-6635CF978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1505" y="-4381608"/>
            <a:ext cx="9431462" cy="11541999"/>
          </a:xfrm>
          <a:prstGeom prst="rect">
            <a:avLst/>
          </a:prstGeom>
        </p:spPr>
      </p:pic>
      <p:pic>
        <p:nvPicPr>
          <p:cNvPr id="11" name="Image 10">
            <a:extLst>
              <a:ext uri="{FF2B5EF4-FFF2-40B4-BE49-F238E27FC236}">
                <a16:creationId xmlns:a16="http://schemas.microsoft.com/office/drawing/2014/main" id="{46CBF563-0CC6-1FC4-541F-4119E8280DEA}"/>
              </a:ext>
            </a:extLst>
          </p:cNvPr>
          <p:cNvPicPr>
            <a:picLocks noChangeAspect="1"/>
          </p:cNvPicPr>
          <p:nvPr/>
        </p:nvPicPr>
        <p:blipFill>
          <a:blip r:embed="rId4"/>
          <a:stretch>
            <a:fillRect/>
          </a:stretch>
        </p:blipFill>
        <p:spPr>
          <a:xfrm>
            <a:off x="-1752051" y="2887933"/>
            <a:ext cx="2636313" cy="1647696"/>
          </a:xfrm>
          <a:prstGeom prst="rect">
            <a:avLst/>
          </a:prstGeom>
        </p:spPr>
      </p:pic>
    </p:spTree>
    <p:extLst>
      <p:ext uri="{BB962C8B-B14F-4D97-AF65-F5344CB8AC3E}">
        <p14:creationId xmlns:p14="http://schemas.microsoft.com/office/powerpoint/2010/main" val="3897543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Typology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72328780"/>
              </p:ext>
            </p:extLst>
          </p:nvPr>
        </p:nvGraphicFramePr>
        <p:xfrm>
          <a:off x="949579" y="1613563"/>
          <a:ext cx="10515600" cy="3856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20938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37433154"/>
              </p:ext>
            </p:extLst>
          </p:nvPr>
        </p:nvGraphicFramePr>
        <p:xfrm>
          <a:off x="1457376" y="566968"/>
          <a:ext cx="8198688" cy="6206421"/>
        </p:xfrm>
        <a:graphic>
          <a:graphicData uri="http://schemas.openxmlformats.org/drawingml/2006/table">
            <a:tbl>
              <a:tblPr firstRow="1" bandRow="1">
                <a:tableStyleId>{21E4AEA4-8DFA-4A89-87EB-49C32662AFE0}</a:tableStyleId>
              </a:tblPr>
              <a:tblGrid>
                <a:gridCol w="2992997">
                  <a:extLst>
                    <a:ext uri="{9D8B030D-6E8A-4147-A177-3AD203B41FA5}">
                      <a16:colId xmlns:a16="http://schemas.microsoft.com/office/drawing/2014/main" val="3357878490"/>
                    </a:ext>
                  </a:extLst>
                </a:gridCol>
                <a:gridCol w="2566326">
                  <a:extLst>
                    <a:ext uri="{9D8B030D-6E8A-4147-A177-3AD203B41FA5}">
                      <a16:colId xmlns:a16="http://schemas.microsoft.com/office/drawing/2014/main" val="3394019468"/>
                    </a:ext>
                  </a:extLst>
                </a:gridCol>
                <a:gridCol w="2639365">
                  <a:extLst>
                    <a:ext uri="{9D8B030D-6E8A-4147-A177-3AD203B41FA5}">
                      <a16:colId xmlns:a16="http://schemas.microsoft.com/office/drawing/2014/main" val="2769994851"/>
                    </a:ext>
                  </a:extLst>
                </a:gridCol>
              </a:tblGrid>
              <a:tr h="361477">
                <a:tc>
                  <a:txBody>
                    <a:bodyPr/>
                    <a:lstStyle/>
                    <a:p>
                      <a:pPr algn="ctr"/>
                      <a:r>
                        <a:rPr lang="fr-CH" sz="2400" dirty="0" smtClean="0"/>
                        <a:t>Non-</a:t>
                      </a:r>
                      <a:r>
                        <a:rPr lang="fr-CH" sz="2400" dirty="0" err="1" smtClean="0"/>
                        <a:t>financial</a:t>
                      </a:r>
                      <a:r>
                        <a:rPr lang="fr-CH" sz="2400" dirty="0" smtClean="0"/>
                        <a:t> </a:t>
                      </a:r>
                      <a:r>
                        <a:rPr lang="fr-CH" sz="2400" dirty="0" err="1" smtClean="0"/>
                        <a:t>incentives</a:t>
                      </a:r>
                      <a:endParaRPr lang="fr-CH" sz="2400" dirty="0" smtClean="0"/>
                    </a:p>
                    <a:p>
                      <a:pPr algn="ctr"/>
                      <a:endParaRPr lang="en-US" sz="2400" dirty="0"/>
                    </a:p>
                  </a:txBody>
                  <a:tcPr/>
                </a:tc>
                <a:tc>
                  <a:txBody>
                    <a:bodyPr/>
                    <a:lstStyle/>
                    <a:p>
                      <a:pPr algn="ctr"/>
                      <a:r>
                        <a:rPr lang="fr-CH" sz="2400" dirty="0" err="1" smtClean="0"/>
                        <a:t>Career</a:t>
                      </a:r>
                      <a:r>
                        <a:rPr lang="fr-CH" sz="2400" dirty="0" smtClean="0"/>
                        <a:t> </a:t>
                      </a:r>
                      <a:r>
                        <a:rPr lang="fr-CH" sz="2400" dirty="0" err="1" smtClean="0"/>
                        <a:t>advancement</a:t>
                      </a:r>
                      <a:endParaRPr lang="en-US" sz="2800" dirty="0"/>
                    </a:p>
                  </a:txBody>
                  <a:tcPr/>
                </a:tc>
                <a:tc>
                  <a:txBody>
                    <a:bodyPr/>
                    <a:lstStyle/>
                    <a:p>
                      <a:pPr algn="ctr"/>
                      <a:r>
                        <a:rPr lang="fr-CH" sz="2400" dirty="0" smtClean="0"/>
                        <a:t>Financial </a:t>
                      </a:r>
                      <a:r>
                        <a:rPr lang="fr-CH" sz="2400" dirty="0" err="1" smtClean="0"/>
                        <a:t>incentives</a:t>
                      </a:r>
                      <a:endParaRPr lang="fr-CH" sz="2400" dirty="0" smtClean="0"/>
                    </a:p>
                  </a:txBody>
                  <a:tcPr/>
                </a:tc>
                <a:extLst>
                  <a:ext uri="{0D108BD9-81ED-4DB2-BD59-A6C34878D82A}">
                    <a16:rowId xmlns:a16="http://schemas.microsoft.com/office/drawing/2014/main" val="1590334278"/>
                  </a:ext>
                </a:extLst>
              </a:tr>
              <a:tr h="883426">
                <a:tc>
                  <a:txBody>
                    <a:bodyPr/>
                    <a:lstStyle/>
                    <a:p>
                      <a:pPr marL="285750" indent="-285750">
                        <a:buFont typeface="Arial" panose="020B0604020202020204" pitchFamily="34" charset="0"/>
                        <a:buChar char="•"/>
                      </a:pPr>
                      <a:r>
                        <a:rPr lang="fr-CH" dirty="0" smtClean="0"/>
                        <a:t>Recognition</a:t>
                      </a:r>
                      <a:endParaRPr lang="fr-CH" baseline="0" dirty="0" smtClean="0"/>
                    </a:p>
                  </a:txBody>
                  <a:tcPr/>
                </a:tc>
                <a:tc>
                  <a:txBody>
                    <a:bodyPr/>
                    <a:lstStyle/>
                    <a:p>
                      <a:pPr marL="285750" indent="-285750">
                        <a:buFont typeface="Arial" panose="020B0604020202020204" pitchFamily="34" charset="0"/>
                        <a:buChar char="•"/>
                      </a:pPr>
                      <a:r>
                        <a:rPr lang="fr-CH" dirty="0" smtClean="0"/>
                        <a:t>Promotion </a:t>
                      </a:r>
                      <a:r>
                        <a:rPr lang="fr-CH" dirty="0" err="1" smtClean="0"/>
                        <a:t>criteria</a:t>
                      </a:r>
                      <a:endParaRPr lang="en-US" dirty="0"/>
                    </a:p>
                  </a:txBody>
                  <a:tcPr/>
                </a:tc>
                <a:tc>
                  <a:txBody>
                    <a:bodyPr/>
                    <a:lstStyle/>
                    <a:p>
                      <a:pPr marL="285750" indent="-285750">
                        <a:buFont typeface="Arial" panose="020B0604020202020204" pitchFamily="34" charset="0"/>
                        <a:buChar char="•"/>
                      </a:pPr>
                      <a:r>
                        <a:rPr lang="fr-CH" dirty="0" smtClean="0"/>
                        <a:t>To encourage </a:t>
                      </a:r>
                      <a:r>
                        <a:rPr lang="fr-CH" dirty="0" err="1" smtClean="0"/>
                        <a:t>licensing</a:t>
                      </a:r>
                      <a:endParaRPr lang="en-US" dirty="0"/>
                    </a:p>
                  </a:txBody>
                  <a:tcPr/>
                </a:tc>
                <a:extLst>
                  <a:ext uri="{0D108BD9-81ED-4DB2-BD59-A6C34878D82A}">
                    <a16:rowId xmlns:a16="http://schemas.microsoft.com/office/drawing/2014/main" val="3777438569"/>
                  </a:ext>
                </a:extLst>
              </a:tr>
              <a:tr h="903693">
                <a:tc>
                  <a:txBody>
                    <a:bodyPr/>
                    <a:lstStyle/>
                    <a:p>
                      <a:pPr marL="285750" indent="-285750">
                        <a:buFont typeface="Arial" panose="020B0604020202020204" pitchFamily="34" charset="0"/>
                        <a:buChar char="•"/>
                      </a:pPr>
                      <a:r>
                        <a:rPr lang="fr-CH" dirty="0" smtClean="0"/>
                        <a:t>Flexible </a:t>
                      </a:r>
                      <a:r>
                        <a:rPr lang="fr-CH" dirty="0" err="1" smtClean="0"/>
                        <a:t>working</a:t>
                      </a:r>
                      <a:r>
                        <a:rPr lang="fr-CH" dirty="0" smtClean="0"/>
                        <a:t> conditions</a:t>
                      </a:r>
                      <a:endParaRPr lang="en-US"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smtClean="0"/>
                        <a:t>Other policies targeting career advancement – like mobility</a:t>
                      </a:r>
                      <a:endParaRPr lang="en-US" sz="1800" kern="1200" dirty="0" smtClean="0">
                        <a:solidFill>
                          <a:schemeClr val="dk1"/>
                        </a:solidFill>
                        <a:latin typeface="+mn-lt"/>
                        <a:ea typeface="+mn-ea"/>
                        <a:cs typeface="+mn-cs"/>
                      </a:endParaRPr>
                    </a:p>
                  </a:txBody>
                  <a:tcPr/>
                </a:tc>
                <a:tc>
                  <a:txBody>
                    <a:bodyPr/>
                    <a:lstStyle/>
                    <a:p>
                      <a:pPr marL="285750" indent="-285750">
                        <a:buFont typeface="Arial" panose="020B0604020202020204" pitchFamily="34" charset="0"/>
                        <a:buChar char="•"/>
                      </a:pPr>
                      <a:r>
                        <a:rPr lang="fr-CH" dirty="0" smtClean="0"/>
                        <a:t>To encourage spin-</a:t>
                      </a:r>
                      <a:r>
                        <a:rPr lang="fr-CH" dirty="0" err="1" smtClean="0"/>
                        <a:t>outs</a:t>
                      </a:r>
                      <a:endParaRPr lang="en-US" dirty="0"/>
                    </a:p>
                  </a:txBody>
                  <a:tcPr/>
                </a:tc>
                <a:extLst>
                  <a:ext uri="{0D108BD9-81ED-4DB2-BD59-A6C34878D82A}">
                    <a16:rowId xmlns:a16="http://schemas.microsoft.com/office/drawing/2014/main" val="2391484338"/>
                  </a:ext>
                </a:extLst>
              </a:tr>
              <a:tr h="618398">
                <a:tc>
                  <a:txBody>
                    <a:bodyPr/>
                    <a:lstStyle/>
                    <a:p>
                      <a:pPr marL="285750" indent="-285750">
                        <a:buFont typeface="Arial" panose="020B0604020202020204" pitchFamily="34" charset="0"/>
                        <a:buChar char="•"/>
                      </a:pPr>
                      <a:r>
                        <a:rPr lang="fr-CH" dirty="0" smtClean="0"/>
                        <a:t>Support for TT</a:t>
                      </a:r>
                      <a:endParaRPr lang="en-US" dirty="0"/>
                    </a:p>
                  </a:txBody>
                  <a:tcPr/>
                </a:tc>
                <a:tc>
                  <a:txBody>
                    <a:bodyPr/>
                    <a:lstStyle/>
                    <a:p>
                      <a:endParaRPr lang="en-US"/>
                    </a:p>
                  </a:txBody>
                  <a:tcPr/>
                </a:tc>
                <a:tc>
                  <a:txBody>
                    <a:bodyPr/>
                    <a:lstStyle/>
                    <a:p>
                      <a:pPr marL="285750" indent="-285750">
                        <a:buFont typeface="Arial" panose="020B0604020202020204" pitchFamily="34" charset="0"/>
                        <a:buChar char="•"/>
                      </a:pPr>
                      <a:r>
                        <a:rPr lang="fr-CH" dirty="0" smtClean="0"/>
                        <a:t>To encourage KE</a:t>
                      </a:r>
                      <a:endParaRPr lang="en-US" dirty="0"/>
                    </a:p>
                  </a:txBody>
                  <a:tcPr/>
                </a:tc>
                <a:extLst>
                  <a:ext uri="{0D108BD9-81ED-4DB2-BD59-A6C34878D82A}">
                    <a16:rowId xmlns:a16="http://schemas.microsoft.com/office/drawing/2014/main" val="3301338140"/>
                  </a:ext>
                </a:extLst>
              </a:tr>
              <a:tr h="632585">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dirty="0" err="1" smtClean="0"/>
                        <a:t>Additional</a:t>
                      </a:r>
                      <a:r>
                        <a:rPr lang="fr-CH" dirty="0" smtClean="0"/>
                        <a:t> </a:t>
                      </a:r>
                      <a:r>
                        <a:rPr lang="fr-CH" dirty="0" err="1" smtClean="0"/>
                        <a:t>funds</a:t>
                      </a:r>
                      <a:endParaRPr lang="en-US" dirty="0" smtClean="0"/>
                    </a:p>
                    <a:p>
                      <a:pPr marL="0" indent="0">
                        <a:buFont typeface="Arial" panose="020B0604020202020204" pitchFamily="34" charset="0"/>
                        <a:buNone/>
                      </a:pPr>
                      <a:endParaRPr lang="en-US" dirty="0"/>
                    </a:p>
                  </a:txBody>
                  <a:tcPr/>
                </a:tc>
                <a:tc>
                  <a:txBody>
                    <a:bodyPr/>
                    <a:lstStyle/>
                    <a:p>
                      <a:endParaRPr lang="en-US" dirty="0"/>
                    </a:p>
                  </a:txBody>
                  <a:tcPr/>
                </a:tc>
                <a:tc>
                  <a:txBody>
                    <a:bodyPr/>
                    <a:lstStyle/>
                    <a:p>
                      <a:pPr marL="285750" indent="-285750">
                        <a:buFont typeface="Arial" panose="020B0604020202020204" pitchFamily="34" charset="0"/>
                        <a:buChar char="•"/>
                      </a:pPr>
                      <a:endParaRPr lang="en-US" dirty="0"/>
                    </a:p>
                  </a:txBody>
                  <a:tcPr/>
                </a:tc>
                <a:extLst>
                  <a:ext uri="{0D108BD9-81ED-4DB2-BD59-A6C34878D82A}">
                    <a16:rowId xmlns:a16="http://schemas.microsoft.com/office/drawing/2014/main" val="778508040"/>
                  </a:ext>
                </a:extLst>
              </a:tr>
              <a:tr h="681237">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800" kern="1200" dirty="0" smtClean="0">
                          <a:solidFill>
                            <a:schemeClr val="dk1"/>
                          </a:solidFill>
                          <a:latin typeface="+mn-lt"/>
                          <a:ea typeface="+mn-ea"/>
                          <a:cs typeface="+mn-cs"/>
                        </a:rPr>
                        <a:t>Right to </a:t>
                      </a:r>
                      <a:r>
                        <a:rPr lang="fr-CH" sz="1800" kern="1200" dirty="0" err="1" smtClean="0">
                          <a:solidFill>
                            <a:schemeClr val="dk1"/>
                          </a:solidFill>
                          <a:latin typeface="+mn-lt"/>
                          <a:ea typeface="+mn-ea"/>
                          <a:cs typeface="+mn-cs"/>
                        </a:rPr>
                        <a:t>publish</a:t>
                      </a:r>
                      <a:endParaRPr lang="en-US" dirty="0" smtClean="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02921187"/>
                  </a:ext>
                </a:extLst>
              </a:tr>
              <a:tr h="632585">
                <a:tc>
                  <a:txBody>
                    <a:bodyPr/>
                    <a:lstStyle/>
                    <a:p>
                      <a:pPr marL="285750" indent="-285750">
                        <a:buFont typeface="Arial" panose="020B0604020202020204" pitchFamily="34" charset="0"/>
                        <a:buChar char="•"/>
                      </a:pPr>
                      <a:r>
                        <a:rPr lang="fr-CH" dirty="0" err="1" smtClean="0"/>
                        <a:t>Returning</a:t>
                      </a:r>
                      <a:r>
                        <a:rPr lang="fr-CH" dirty="0" smtClean="0"/>
                        <a:t> IP to the </a:t>
                      </a:r>
                      <a:r>
                        <a:rPr lang="fr-CH" dirty="0" err="1" smtClean="0"/>
                        <a:t>inventor</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336445837"/>
                  </a:ext>
                </a:extLst>
              </a:tr>
              <a:tr h="361477">
                <a:tc>
                  <a:txBody>
                    <a:bodyPr/>
                    <a:lstStyle/>
                    <a:p>
                      <a:pPr marL="285750" indent="-285750">
                        <a:buFont typeface="Arial" panose="020B0604020202020204" pitchFamily="34" charset="0"/>
                        <a:buChar char="•"/>
                      </a:pP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030520264"/>
                  </a:ext>
                </a:extLst>
              </a:tr>
            </a:tbl>
          </a:graphicData>
        </a:graphic>
      </p:graphicFrame>
    </p:spTree>
    <p:extLst>
      <p:ext uri="{BB962C8B-B14F-4D97-AF65-F5344CB8AC3E}">
        <p14:creationId xmlns:p14="http://schemas.microsoft.com/office/powerpoint/2010/main" val="10239543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Recognition</a:t>
            </a:r>
            <a:endParaRPr lang="en-US" dirty="0"/>
          </a:p>
        </p:txBody>
      </p:sp>
      <p:sp>
        <p:nvSpPr>
          <p:cNvPr id="3" name="Content Placeholder 2"/>
          <p:cNvSpPr>
            <a:spLocks noGrp="1"/>
          </p:cNvSpPr>
          <p:nvPr>
            <p:ph sz="half" idx="1"/>
          </p:nvPr>
        </p:nvSpPr>
        <p:spPr/>
        <p:txBody>
          <a:bodyPr>
            <a:normAutofit fontScale="85000" lnSpcReduction="20000"/>
          </a:bodyPr>
          <a:lstStyle/>
          <a:p>
            <a:pPr algn="just">
              <a:lnSpc>
                <a:spcPct val="100000"/>
              </a:lnSpc>
              <a:spcBef>
                <a:spcPts val="0"/>
              </a:spcBef>
            </a:pPr>
            <a:r>
              <a:rPr lang="en-GB" dirty="0" smtClean="0">
                <a:latin typeface="Arial" panose="020B0604020202020204" pitchFamily="34" charset="0"/>
                <a:ea typeface="Times New Roman" panose="02020603050405020304" pitchFamily="18" charset="0"/>
              </a:rPr>
              <a:t>This is a very personal incentive to respond to internal motivation of the staff – researchers, TTO or students</a:t>
            </a:r>
            <a:endParaRPr lang="en-US" sz="2800" dirty="0">
              <a:latin typeface="Times New Roman" panose="02020603050405020304" pitchFamily="18" charset="0"/>
              <a:ea typeface="Times New Roman" panose="02020603050405020304" pitchFamily="18" charset="0"/>
            </a:endParaRPr>
          </a:p>
          <a:p>
            <a:pPr algn="just">
              <a:spcBef>
                <a:spcPts val="0"/>
              </a:spcBef>
            </a:pPr>
            <a:r>
              <a:rPr lang="en-GB" dirty="0">
                <a:latin typeface="Arial" panose="020B0604020202020204" pitchFamily="34"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GB" b="1" dirty="0">
                <a:latin typeface="Arial" panose="020B0604020202020204" pitchFamily="34" charset="0"/>
                <a:ea typeface="Times New Roman" panose="02020603050405020304" pitchFamily="18" charset="0"/>
              </a:rPr>
              <a:t>Direct praise </a:t>
            </a:r>
            <a:r>
              <a:rPr lang="en-GB" dirty="0">
                <a:latin typeface="Arial" panose="020B0604020202020204" pitchFamily="34" charset="0"/>
                <a:ea typeface="Times New Roman" panose="02020603050405020304" pitchFamily="18" charset="0"/>
              </a:rPr>
              <a:t>in speeches, reports, etc. </a:t>
            </a:r>
          </a:p>
          <a:p>
            <a:pPr marL="342900" marR="0" lvl="0" indent="-342900" algn="just">
              <a:lnSpc>
                <a:spcPct val="115000"/>
              </a:lnSpc>
              <a:spcBef>
                <a:spcPts val="0"/>
              </a:spcBef>
              <a:spcAft>
                <a:spcPts val="0"/>
              </a:spcAft>
              <a:buFont typeface="Symbol" panose="05050102010706020507" pitchFamily="18" charset="2"/>
              <a:buChar char=""/>
            </a:pPr>
            <a:r>
              <a:rPr lang="en-GB" b="1" dirty="0">
                <a:latin typeface="Arial" panose="020B0604020202020204" pitchFamily="34" charset="0"/>
                <a:ea typeface="Times New Roman" panose="02020603050405020304" pitchFamily="18" charset="0"/>
              </a:rPr>
              <a:t>Success stories</a:t>
            </a:r>
            <a:endParaRPr lang="en-US" dirty="0">
              <a:latin typeface="Arial" panose="020B0604020202020204" pitchFamily="34" charset="0"/>
              <a:ea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GB" b="1" dirty="0">
                <a:latin typeface="Arial" panose="020B0604020202020204" pitchFamily="34" charset="0"/>
                <a:ea typeface="Times New Roman" panose="02020603050405020304" pitchFamily="18" charset="0"/>
              </a:rPr>
              <a:t>Prizes and </a:t>
            </a:r>
            <a:r>
              <a:rPr lang="en-GB" b="1" dirty="0" smtClean="0">
                <a:latin typeface="Arial" panose="020B0604020202020204" pitchFamily="34" charset="0"/>
                <a:ea typeface="Times New Roman" panose="02020603050405020304" pitchFamily="18" charset="0"/>
              </a:rPr>
              <a:t>awards</a:t>
            </a:r>
          </a:p>
          <a:p>
            <a:pPr marL="342900" marR="0" lvl="0" indent="-342900" algn="just">
              <a:lnSpc>
                <a:spcPct val="115000"/>
              </a:lnSpc>
              <a:spcBef>
                <a:spcPts val="0"/>
              </a:spcBef>
              <a:spcAft>
                <a:spcPts val="0"/>
              </a:spcAft>
              <a:buFont typeface="Symbol" panose="05050102010706020507" pitchFamily="18" charset="2"/>
              <a:buChar char=""/>
            </a:pPr>
            <a:r>
              <a:rPr lang="en-GB" b="1" dirty="0" smtClean="0">
                <a:latin typeface="Arial" panose="020B0604020202020204" pitchFamily="34" charset="0"/>
                <a:ea typeface="Times New Roman" panose="02020603050405020304" pitchFamily="18" charset="0"/>
              </a:rPr>
              <a:t>Incentives for students</a:t>
            </a:r>
            <a:endParaRPr lang="en-GB" dirty="0">
              <a:latin typeface="Arial" panose="020B0604020202020204" pitchFamily="34" charset="0"/>
              <a:ea typeface="Times New Roman" panose="02020603050405020304" pitchFamily="18" charset="0"/>
            </a:endParaRPr>
          </a:p>
          <a:p>
            <a:pPr marR="0" lvl="0" algn="just">
              <a:lnSpc>
                <a:spcPct val="115000"/>
              </a:lnSpc>
              <a:spcBef>
                <a:spcPts val="0"/>
              </a:spcBef>
              <a:spcAft>
                <a:spcPts val="0"/>
              </a:spcAft>
            </a:pPr>
            <a:endParaRPr lang="en-US" dirty="0">
              <a:latin typeface="Arial" panose="020B0604020202020204" pitchFamily="34" charset="0"/>
              <a:ea typeface="Times New Roman" panose="02020603050405020304" pitchFamily="18" charset="0"/>
            </a:endParaRPr>
          </a:p>
          <a:p>
            <a:pPr algn="just">
              <a:spcBef>
                <a:spcPts val="0"/>
              </a:spcBef>
            </a:pPr>
            <a:r>
              <a:rPr lang="fr-CH" dirty="0">
                <a:latin typeface="Arial" panose="020B0604020202020204" pitchFamily="34" charset="0"/>
                <a:ea typeface="Times New Roman" panose="02020603050405020304" pitchFamily="18" charset="0"/>
              </a:rPr>
              <a:t>Recognition </a:t>
            </a:r>
            <a:r>
              <a:rPr lang="fr-CH" dirty="0" err="1">
                <a:latin typeface="Arial" panose="020B0604020202020204" pitchFamily="34" charset="0"/>
                <a:ea typeface="Times New Roman" panose="02020603050405020304" pitchFamily="18" charset="0"/>
              </a:rPr>
              <a:t>schemes</a:t>
            </a:r>
            <a:r>
              <a:rPr lang="fr-CH" dirty="0">
                <a:latin typeface="Arial" panose="020B0604020202020204" pitchFamily="34" charset="0"/>
                <a:ea typeface="Times New Roman" panose="02020603050405020304" pitchFamily="18" charset="0"/>
              </a:rPr>
              <a:t> </a:t>
            </a:r>
            <a:r>
              <a:rPr lang="fr-CH" dirty="0" err="1">
                <a:latin typeface="Arial" panose="020B0604020202020204" pitchFamily="34" charset="0"/>
                <a:ea typeface="Times New Roman" panose="02020603050405020304" pitchFamily="18" charset="0"/>
              </a:rPr>
              <a:t>can</a:t>
            </a:r>
            <a:r>
              <a:rPr lang="fr-CH" dirty="0">
                <a:latin typeface="Arial" panose="020B0604020202020204" pitchFamily="34" charset="0"/>
                <a:ea typeface="Times New Roman" panose="02020603050405020304" pitchFamily="18" charset="0"/>
              </a:rPr>
              <a:t> </a:t>
            </a:r>
            <a:r>
              <a:rPr lang="fr-CH" dirty="0" err="1">
                <a:latin typeface="Arial" panose="020B0604020202020204" pitchFamily="34" charset="0"/>
                <a:ea typeface="Times New Roman" panose="02020603050405020304" pitchFamily="18" charset="0"/>
              </a:rPr>
              <a:t>be</a:t>
            </a:r>
            <a:r>
              <a:rPr lang="fr-CH" dirty="0">
                <a:latin typeface="Arial" panose="020B0604020202020204" pitchFamily="34" charset="0"/>
                <a:ea typeface="Times New Roman" panose="02020603050405020304" pitchFamily="18" charset="0"/>
              </a:rPr>
              <a:t> </a:t>
            </a:r>
            <a:r>
              <a:rPr lang="fr-CH" dirty="0" err="1">
                <a:latin typeface="Arial" panose="020B0604020202020204" pitchFamily="34" charset="0"/>
                <a:ea typeface="Times New Roman" panose="02020603050405020304" pitchFamily="18" charset="0"/>
              </a:rPr>
              <a:t>granted</a:t>
            </a:r>
            <a:endParaRPr lang="en-US" sz="2800" dirty="0">
              <a:latin typeface="Times New Roman" panose="02020603050405020304" pitchFamily="18" charset="0"/>
              <a:ea typeface="Times New Roman" panose="02020603050405020304" pitchFamily="18" charset="0"/>
            </a:endParaRPr>
          </a:p>
          <a:p>
            <a:pPr marL="342900" indent="-342900" algn="just">
              <a:lnSpc>
                <a:spcPct val="115000"/>
              </a:lnSpc>
              <a:spcBef>
                <a:spcPts val="0"/>
              </a:spcBef>
              <a:buFont typeface="Symbol" panose="05050102010706020507" pitchFamily="18" charset="2"/>
              <a:buChar char=""/>
            </a:pPr>
            <a:r>
              <a:rPr lang="fr-CH" b="1" dirty="0">
                <a:latin typeface="Arial" panose="020B0604020202020204" pitchFamily="34" charset="0"/>
                <a:ea typeface="Times New Roman" panose="02020603050405020304" pitchFamily="18" charset="0"/>
              </a:rPr>
              <a:t>At national </a:t>
            </a:r>
            <a:r>
              <a:rPr lang="fr-CH" b="1" dirty="0" err="1">
                <a:latin typeface="Arial" panose="020B0604020202020204" pitchFamily="34" charset="0"/>
                <a:ea typeface="Times New Roman" panose="02020603050405020304" pitchFamily="18" charset="0"/>
              </a:rPr>
              <a:t>level</a:t>
            </a:r>
            <a:endParaRPr lang="fr-CH" b="1" dirty="0">
              <a:latin typeface="Arial" panose="020B0604020202020204" pitchFamily="34" charset="0"/>
              <a:ea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fr-CH" b="1" dirty="0">
                <a:latin typeface="Arial" panose="020B0604020202020204" pitchFamily="34" charset="0"/>
                <a:ea typeface="Times New Roman" panose="02020603050405020304" pitchFamily="18" charset="0"/>
              </a:rPr>
              <a:t>At </a:t>
            </a:r>
            <a:r>
              <a:rPr lang="fr-CH" b="1" dirty="0" err="1">
                <a:latin typeface="Arial" panose="020B0604020202020204" pitchFamily="34" charset="0"/>
                <a:ea typeface="Times New Roman" panose="02020603050405020304" pitchFamily="18" charset="0"/>
              </a:rPr>
              <a:t>institutional</a:t>
            </a:r>
            <a:r>
              <a:rPr lang="fr-CH" b="1" dirty="0">
                <a:latin typeface="Arial" panose="020B0604020202020204" pitchFamily="34" charset="0"/>
                <a:ea typeface="Times New Roman" panose="02020603050405020304" pitchFamily="18" charset="0"/>
              </a:rPr>
              <a:t> </a:t>
            </a:r>
            <a:r>
              <a:rPr lang="fr-CH" b="1" dirty="0" err="1" smtClean="0">
                <a:latin typeface="Arial" panose="020B0604020202020204" pitchFamily="34" charset="0"/>
                <a:ea typeface="Times New Roman" panose="02020603050405020304" pitchFamily="18" charset="0"/>
              </a:rPr>
              <a:t>level</a:t>
            </a:r>
            <a:endParaRPr lang="fr-CH" b="1" dirty="0" smtClean="0">
              <a:latin typeface="Arial" panose="020B0604020202020204" pitchFamily="34" charset="0"/>
              <a:ea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fr-CH" b="1" dirty="0">
                <a:latin typeface="Arial" panose="020B0604020202020204" pitchFamily="34" charset="0"/>
                <a:ea typeface="Times New Roman" panose="02020603050405020304" pitchFamily="18" charset="0"/>
              </a:rPr>
              <a:t>P</a:t>
            </a:r>
            <a:r>
              <a:rPr lang="fr-CH" b="1" dirty="0" smtClean="0">
                <a:latin typeface="Arial" panose="020B0604020202020204" pitchFamily="34" charset="0"/>
                <a:ea typeface="Times New Roman" panose="02020603050405020304" pitchFamily="18" charset="0"/>
              </a:rPr>
              <a:t>rofessional Associations </a:t>
            </a:r>
            <a:endParaRPr lang="en-US" dirty="0">
              <a:latin typeface="Arial" panose="020B0604020202020204" pitchFamily="34" charset="0"/>
              <a:ea typeface="Times New Roman" panose="02020603050405020304" pitchFamily="18" charset="0"/>
            </a:endParaRPr>
          </a:p>
          <a:p>
            <a:endParaRPr lang="en-US" dirty="0"/>
          </a:p>
        </p:txBody>
      </p:sp>
      <p:pic>
        <p:nvPicPr>
          <p:cNvPr id="5" name="Content Placeholder 4"/>
          <p:cNvPicPr>
            <a:picLocks noGrp="1" noChangeAspect="1"/>
          </p:cNvPicPr>
          <p:nvPr>
            <p:ph sz="half" idx="2"/>
          </p:nvPr>
        </p:nvPicPr>
        <p:blipFill>
          <a:blip r:embed="rId2"/>
          <a:stretch>
            <a:fillRect/>
          </a:stretch>
        </p:blipFill>
        <p:spPr>
          <a:xfrm>
            <a:off x="6817778" y="840510"/>
            <a:ext cx="3985822" cy="5171354"/>
          </a:xfrm>
          <a:prstGeom prst="rect">
            <a:avLst/>
          </a:prstGeom>
        </p:spPr>
      </p:pic>
    </p:spTree>
    <p:extLst>
      <p:ext uri="{BB962C8B-B14F-4D97-AF65-F5344CB8AC3E}">
        <p14:creationId xmlns:p14="http://schemas.microsoft.com/office/powerpoint/2010/main" val="1681739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1858367791"/>
              </p:ext>
            </p:extLst>
          </p:nvPr>
        </p:nvGraphicFramePr>
        <p:xfrm>
          <a:off x="2211184" y="1057995"/>
          <a:ext cx="9327919" cy="5668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p:cNvSpPr>
            <a:spLocks noGrp="1"/>
          </p:cNvSpPr>
          <p:nvPr>
            <p:ph type="title"/>
          </p:nvPr>
        </p:nvSpPr>
        <p:spPr>
          <a:xfrm>
            <a:off x="288000" y="288000"/>
            <a:ext cx="10515600" cy="769995"/>
          </a:xfrm>
        </p:spPr>
        <p:txBody>
          <a:bodyPr/>
          <a:lstStyle/>
          <a:p>
            <a:r>
              <a:rPr lang="fr-CH" dirty="0" smtClean="0">
                <a:latin typeface="Noto Sans" panose="020B0604020202020204" charset="0"/>
                <a:ea typeface="Noto Sans" panose="020B0604020202020204" charset="0"/>
              </a:rPr>
              <a:t>Flexible </a:t>
            </a:r>
            <a:r>
              <a:rPr lang="fr-CH" dirty="0" err="1" smtClean="0">
                <a:latin typeface="Noto Sans" panose="020B0604020202020204" charset="0"/>
                <a:ea typeface="Noto Sans" panose="020B0604020202020204" charset="0"/>
              </a:rPr>
              <a:t>Employment</a:t>
            </a:r>
            <a:r>
              <a:rPr lang="fr-CH" dirty="0" smtClean="0">
                <a:latin typeface="Noto Sans" panose="020B0604020202020204" charset="0"/>
                <a:ea typeface="Noto Sans" panose="020B0604020202020204" charset="0"/>
              </a:rPr>
              <a:t> Conditions</a:t>
            </a:r>
            <a:endParaRPr lang="en-US" dirty="0">
              <a:latin typeface="Noto Sans" panose="020B0604020202020204" charset="0"/>
              <a:ea typeface="Noto Sans" panose="020B0604020202020204" charset="0"/>
            </a:endParaRPr>
          </a:p>
        </p:txBody>
      </p:sp>
      <p:sp>
        <p:nvSpPr>
          <p:cNvPr id="7" name="Content Placeholder 2"/>
          <p:cNvSpPr txBox="1">
            <a:spLocks/>
          </p:cNvSpPr>
          <p:nvPr/>
        </p:nvSpPr>
        <p:spPr>
          <a:xfrm>
            <a:off x="493274" y="1499809"/>
            <a:ext cx="10515600" cy="3855514"/>
          </a:xfrm>
          <a:prstGeom prst="rect">
            <a:avLst/>
          </a:prstGeom>
        </p:spPr>
        <p:txBody>
          <a:bodyPr vert="horz" lIns="0" tIns="0" rIns="0" bIns="0" rtlCol="0">
            <a:normAutofit/>
          </a:bodyPr>
          <a:lstStyle>
            <a:lvl1pPr marL="0" indent="0" algn="l" defTabSz="914400" rtl="0" eaLnBrk="1" latinLnBrk="0" hangingPunct="1">
              <a:lnSpc>
                <a:spcPct val="150000"/>
              </a:lnSpc>
              <a:spcBef>
                <a:spcPts val="1000"/>
              </a:spcBef>
              <a:buFont typeface="Arial" panose="020B0604020202020204" pitchFamily="34" charset="0"/>
              <a:buNone/>
              <a:defRPr sz="24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spcBef>
                <a:spcPts val="0"/>
              </a:spcBef>
              <a:buFont typeface="Arial" panose="020B0604020202020204" pitchFamily="34" charset="0"/>
              <a:buChar char="•"/>
            </a:pPr>
            <a:r>
              <a:rPr lang="en-GB" sz="2000" dirty="0" smtClean="0">
                <a:solidFill>
                  <a:srgbClr val="000000"/>
                </a:solidFill>
                <a:latin typeface="Arial" panose="020B0604020202020204" pitchFamily="34" charset="0"/>
                <a:ea typeface="Arial" panose="020B0604020202020204" pitchFamily="34" charset="0"/>
                <a:cs typeface="Noto Sans Symbols"/>
              </a:rPr>
              <a:t>Sabbaticals and mobility schemes</a:t>
            </a:r>
          </a:p>
          <a:p>
            <a:pPr marL="1028700" lvl="1" indent="-342900" algn="just">
              <a:spcBef>
                <a:spcPts val="0"/>
              </a:spcBef>
            </a:pPr>
            <a:r>
              <a:rPr lang="en-GB" sz="2000" dirty="0" smtClean="0">
                <a:solidFill>
                  <a:srgbClr val="000000"/>
                </a:solidFill>
                <a:latin typeface="Arial" panose="020B0604020202020204" pitchFamily="34" charset="0"/>
                <a:ea typeface="Arial" panose="020B0604020202020204" pitchFamily="34" charset="0"/>
                <a:cs typeface="Noto Sans Symbols"/>
              </a:rPr>
              <a:t>Spin offs </a:t>
            </a:r>
          </a:p>
          <a:p>
            <a:pPr marL="1028700" lvl="1" indent="-342900" algn="just">
              <a:spcBef>
                <a:spcPts val="0"/>
              </a:spcBef>
            </a:pPr>
            <a:r>
              <a:rPr lang="en-GB" sz="2000" dirty="0" smtClean="0">
                <a:solidFill>
                  <a:srgbClr val="000000"/>
                </a:solidFill>
                <a:latin typeface="Arial" panose="020B0604020202020204" pitchFamily="34" charset="0"/>
                <a:ea typeface="Arial" panose="020B0604020202020204" pitchFamily="34" charset="0"/>
                <a:cs typeface="Noto Sans Symbols"/>
              </a:rPr>
              <a:t>Working with industry</a:t>
            </a:r>
          </a:p>
          <a:p>
            <a:pPr marL="1028700" lvl="1" indent="-342900" algn="just">
              <a:spcBef>
                <a:spcPts val="0"/>
              </a:spcBef>
            </a:pPr>
            <a:r>
              <a:rPr lang="en-GB" sz="2000" dirty="0" smtClean="0">
                <a:solidFill>
                  <a:srgbClr val="000000"/>
                </a:solidFill>
                <a:latin typeface="Arial" panose="020B0604020202020204" pitchFamily="34" charset="0"/>
                <a:ea typeface="Arial" panose="020B0604020202020204" pitchFamily="34" charset="0"/>
                <a:cs typeface="Noto Sans Symbols"/>
              </a:rPr>
              <a:t>Upgrading competences </a:t>
            </a:r>
            <a:endParaRPr lang="en-US" sz="2000" dirty="0" smtClean="0">
              <a:solidFill>
                <a:srgbClr val="000000"/>
              </a:solidFill>
              <a:latin typeface="Arial" panose="020B0604020202020204" pitchFamily="34" charset="0"/>
              <a:ea typeface="Arial" panose="020B0604020202020204" pitchFamily="34" charset="0"/>
              <a:cs typeface="Noto Sans Symbols"/>
            </a:endParaRPr>
          </a:p>
          <a:p>
            <a:pPr marL="342900" indent="-342900" algn="just">
              <a:spcBef>
                <a:spcPts val="0"/>
              </a:spcBef>
              <a:buFont typeface="Arial" panose="020B0604020202020204" pitchFamily="34" charset="0"/>
              <a:buChar char="•"/>
            </a:pPr>
            <a:r>
              <a:rPr lang="en-GB" sz="2000" dirty="0" smtClean="0">
                <a:solidFill>
                  <a:srgbClr val="000000"/>
                </a:solidFill>
                <a:latin typeface="Arial" panose="020B0604020202020204" pitchFamily="34" charset="0"/>
                <a:ea typeface="Arial" panose="020B0604020202020204" pitchFamily="34" charset="0"/>
                <a:cs typeface="Noto Sans Symbols"/>
              </a:rPr>
              <a:t>Teaching and admin reductions  </a:t>
            </a:r>
            <a:endParaRPr lang="en-US" sz="2000" dirty="0" smtClean="0">
              <a:solidFill>
                <a:srgbClr val="000000"/>
              </a:solidFill>
              <a:latin typeface="Arial" panose="020B0604020202020204" pitchFamily="34" charset="0"/>
              <a:ea typeface="Arial" panose="020B0604020202020204" pitchFamily="34" charset="0"/>
              <a:cs typeface="Noto Sans Symbols"/>
            </a:endParaRPr>
          </a:p>
          <a:p>
            <a:pPr marL="342900" indent="-342900" algn="just">
              <a:spcBef>
                <a:spcPts val="0"/>
              </a:spcBef>
              <a:buFont typeface="Arial" panose="020B0604020202020204" pitchFamily="34" charset="0"/>
              <a:buChar char="•"/>
            </a:pPr>
            <a:r>
              <a:rPr lang="en-GB" sz="2000" dirty="0" smtClean="0">
                <a:solidFill>
                  <a:srgbClr val="000000"/>
                </a:solidFill>
                <a:latin typeface="Arial" panose="020B0604020202020204" pitchFamily="34" charset="0"/>
                <a:ea typeface="Arial" panose="020B0604020202020204" pitchFamily="34" charset="0"/>
                <a:cs typeface="Noto Sans Symbols"/>
              </a:rPr>
              <a:t>Time allocation for consulting  </a:t>
            </a:r>
            <a:r>
              <a:rPr lang="en-US" sz="2000" dirty="0" smtClean="0">
                <a:solidFill>
                  <a:srgbClr val="000000"/>
                </a:solidFill>
                <a:latin typeface="Arial" panose="020B0604020202020204" pitchFamily="34" charset="0"/>
                <a:ea typeface="Arial" panose="020B0604020202020204" pitchFamily="34" charset="0"/>
                <a:cs typeface="Noto Sans Symbols"/>
              </a:rPr>
              <a:t> </a:t>
            </a:r>
            <a:endParaRPr lang="en-US" sz="2000" dirty="0"/>
          </a:p>
        </p:txBody>
      </p:sp>
      <p:sp>
        <p:nvSpPr>
          <p:cNvPr id="5" name="Rectangle 4"/>
          <p:cNvSpPr/>
          <p:nvPr/>
        </p:nvSpPr>
        <p:spPr>
          <a:xfrm>
            <a:off x="2380495" y="6125318"/>
            <a:ext cx="2972902" cy="414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chemeClr val="tx1"/>
                </a:solidFill>
              </a:rPr>
              <a:t>Source: </a:t>
            </a:r>
            <a:r>
              <a:rPr lang="fr-CH" sz="1200" dirty="0">
                <a:solidFill>
                  <a:schemeClr val="tx1"/>
                </a:solidFill>
              </a:rPr>
              <a:t>https://www.research.olemiss.edu/sites/default/files/ACA_FG_300_005.pdf</a:t>
            </a:r>
            <a:endParaRPr lang="en-US" sz="1200" dirty="0">
              <a:solidFill>
                <a:schemeClr val="tx1"/>
              </a:solidFill>
            </a:endParaRPr>
          </a:p>
        </p:txBody>
      </p:sp>
      <p:cxnSp>
        <p:nvCxnSpPr>
          <p:cNvPr id="9" name="Straight Connector 8">
            <a:extLst>
              <a:ext uri="{FF2B5EF4-FFF2-40B4-BE49-F238E27FC236}">
                <a16:creationId xmlns:a16="http://schemas.microsoft.com/office/drawing/2014/main" id="{9EEF213F-E384-7D40-8EDE-358233E8EEB6}"/>
              </a:ext>
            </a:extLst>
          </p:cNvPr>
          <p:cNvCxnSpPr>
            <a:cxnSpLocks/>
          </p:cNvCxnSpPr>
          <p:nvPr/>
        </p:nvCxnSpPr>
        <p:spPr bwMode="auto">
          <a:xfrm>
            <a:off x="288000" y="871962"/>
            <a:ext cx="9408400" cy="14971"/>
          </a:xfrm>
          <a:prstGeom prst="line">
            <a:avLst/>
          </a:prstGeom>
          <a:ln>
            <a:solidFill>
              <a:schemeClr val="accent6">
                <a:lumMod val="50000"/>
              </a:schemeClr>
            </a:solidFill>
            <a:headEnd type="none" w="med" len="med"/>
            <a:tailEnd type="none" w="med" len="med"/>
          </a:ln>
          <a:effectLst>
            <a:glow>
              <a:schemeClr val="accent1">
                <a:alpha val="40000"/>
              </a:schemeClr>
            </a:glow>
            <a:outerShdw blurRad="101600" dist="114300" dir="1020000" sx="101000" sy="101000" rotWithShape="0">
              <a:srgbClr val="000000">
                <a:alpha val="56000"/>
              </a:srgbClr>
            </a:outerShdw>
            <a:reflection stA="98000" endPos="65000" dist="50800" dir="5400000" sy="-100000" algn="bl" rotWithShape="0"/>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930493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88000" y="288000"/>
            <a:ext cx="10515600" cy="769995"/>
          </a:xfrm>
        </p:spPr>
        <p:txBody>
          <a:bodyPr/>
          <a:lstStyle/>
          <a:p>
            <a:r>
              <a:rPr lang="fr-CH" dirty="0" err="1" smtClean="0">
                <a:latin typeface="Noto Sans" panose="020B0604020202020204" charset="0"/>
                <a:ea typeface="Noto Sans" panose="020B0604020202020204" charset="0"/>
              </a:rPr>
              <a:t>Providing</a:t>
            </a:r>
            <a:r>
              <a:rPr lang="fr-CH" dirty="0" smtClean="0">
                <a:latin typeface="Noto Sans" panose="020B0604020202020204" charset="0"/>
                <a:ea typeface="Noto Sans" panose="020B0604020202020204" charset="0"/>
              </a:rPr>
              <a:t> Support to </a:t>
            </a:r>
            <a:r>
              <a:rPr lang="fr-CH" dirty="0" err="1" smtClean="0">
                <a:latin typeface="Noto Sans" panose="020B0604020202020204" charset="0"/>
                <a:ea typeface="Noto Sans" panose="020B0604020202020204" charset="0"/>
              </a:rPr>
              <a:t>Researchers</a:t>
            </a:r>
            <a:r>
              <a:rPr lang="fr-CH" dirty="0" smtClean="0">
                <a:latin typeface="Noto Sans" panose="020B0604020202020204" charset="0"/>
                <a:ea typeface="Noto Sans" panose="020B0604020202020204" charset="0"/>
              </a:rPr>
              <a:t> for TT</a:t>
            </a:r>
            <a:endParaRPr lang="en-US" dirty="0">
              <a:latin typeface="Noto Sans" panose="020B0604020202020204" charset="0"/>
              <a:ea typeface="Noto Sans" panose="020B0604020202020204" charset="0"/>
            </a:endParaRPr>
          </a:p>
        </p:txBody>
      </p:sp>
      <p:sp>
        <p:nvSpPr>
          <p:cNvPr id="7" name="Content Placeholder 2"/>
          <p:cNvSpPr txBox="1">
            <a:spLocks/>
          </p:cNvSpPr>
          <p:nvPr/>
        </p:nvSpPr>
        <p:spPr>
          <a:xfrm>
            <a:off x="493274" y="1499809"/>
            <a:ext cx="10515600" cy="3855514"/>
          </a:xfrm>
          <a:prstGeom prst="rect">
            <a:avLst/>
          </a:prstGeom>
        </p:spPr>
        <p:txBody>
          <a:bodyPr vert="horz" lIns="0" tIns="0" rIns="0" bIns="0" rtlCol="0">
            <a:normAutofit lnSpcReduction="10000"/>
          </a:bodyPr>
          <a:lstStyle>
            <a:lvl1pPr marL="0" indent="0" algn="l" defTabSz="914400" rtl="0" eaLnBrk="1" latinLnBrk="0" hangingPunct="1">
              <a:lnSpc>
                <a:spcPct val="150000"/>
              </a:lnSpc>
              <a:spcBef>
                <a:spcPts val="1000"/>
              </a:spcBef>
              <a:buFont typeface="Arial" panose="020B0604020202020204" pitchFamily="34" charset="0"/>
              <a:buNone/>
              <a:defRPr sz="24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spcBef>
                <a:spcPts val="0"/>
              </a:spcBef>
            </a:pPr>
            <a:r>
              <a:rPr lang="en-GB" sz="2000" b="1" dirty="0" smtClean="0">
                <a:latin typeface="Arial" panose="020B0604020202020204" pitchFamily="34" charset="0"/>
                <a:ea typeface="Arial" panose="020B0604020202020204" pitchFamily="34" charset="0"/>
                <a:cs typeface="Noto Sans Symbols"/>
              </a:rPr>
              <a:t>Number of researchers do not engage in TT due to the lack of support for IP commercialization</a:t>
            </a:r>
          </a:p>
          <a:p>
            <a:pPr marL="342900" lvl="0" indent="-342900" algn="just">
              <a:spcBef>
                <a:spcPts val="0"/>
              </a:spcBef>
              <a:buFont typeface="Arial" panose="020B0604020202020204" pitchFamily="34" charset="0"/>
              <a:buChar char="•"/>
            </a:pPr>
            <a:r>
              <a:rPr lang="en-GB" sz="2000" dirty="0" smtClean="0">
                <a:solidFill>
                  <a:srgbClr val="000000"/>
                </a:solidFill>
                <a:latin typeface="Arial" panose="020B0604020202020204" pitchFamily="34" charset="0"/>
                <a:ea typeface="Arial" panose="020B0604020202020204" pitchFamily="34" charset="0"/>
                <a:cs typeface="Noto Sans Symbols"/>
              </a:rPr>
              <a:t>Entrepreneurship </a:t>
            </a:r>
            <a:r>
              <a:rPr lang="en-GB" sz="2000" dirty="0">
                <a:solidFill>
                  <a:srgbClr val="000000"/>
                </a:solidFill>
                <a:latin typeface="Arial" panose="020B0604020202020204" pitchFamily="34" charset="0"/>
                <a:ea typeface="Arial" panose="020B0604020202020204" pitchFamily="34" charset="0"/>
                <a:cs typeface="Noto Sans Symbols"/>
              </a:rPr>
              <a:t>coaching and mentoring</a:t>
            </a:r>
            <a:endParaRPr lang="en-US" dirty="0">
              <a:latin typeface="Noto Sans Symbols"/>
              <a:ea typeface="Noto Sans Symbols"/>
              <a:cs typeface="Noto Sans Symbols"/>
            </a:endParaRPr>
          </a:p>
          <a:p>
            <a:pPr marL="342900" lvl="0" indent="-342900" algn="just">
              <a:spcBef>
                <a:spcPts val="0"/>
              </a:spcBef>
              <a:buFont typeface="Arial" panose="020B0604020202020204" pitchFamily="34" charset="0"/>
              <a:buChar char="•"/>
            </a:pPr>
            <a:r>
              <a:rPr lang="en-GB" sz="2000" dirty="0" smtClean="0">
                <a:solidFill>
                  <a:srgbClr val="000000"/>
                </a:solidFill>
                <a:latin typeface="Arial" panose="020B0604020202020204" pitchFamily="34" charset="0"/>
                <a:ea typeface="Arial" panose="020B0604020202020204" pitchFamily="34" charset="0"/>
                <a:cs typeface="Noto Sans Symbols"/>
              </a:rPr>
              <a:t>Business </a:t>
            </a:r>
            <a:r>
              <a:rPr lang="en-GB" sz="2000" dirty="0">
                <a:solidFill>
                  <a:srgbClr val="000000"/>
                </a:solidFill>
                <a:latin typeface="Arial" panose="020B0604020202020204" pitchFamily="34" charset="0"/>
                <a:ea typeface="Arial" panose="020B0604020202020204" pitchFamily="34" charset="0"/>
                <a:cs typeface="Noto Sans Symbols"/>
              </a:rPr>
              <a:t>plan competitions, </a:t>
            </a:r>
            <a:r>
              <a:rPr lang="en-GB" sz="2000" dirty="0" smtClean="0">
                <a:solidFill>
                  <a:srgbClr val="000000"/>
                </a:solidFill>
                <a:latin typeface="Arial" panose="020B0604020202020204" pitchFamily="34" charset="0"/>
                <a:ea typeface="Arial" panose="020B0604020202020204" pitchFamily="34" charset="0"/>
                <a:cs typeface="Noto Sans Symbols"/>
              </a:rPr>
              <a:t>networking</a:t>
            </a:r>
            <a:endParaRPr lang="en-US" dirty="0">
              <a:latin typeface="Noto Sans Symbols"/>
              <a:ea typeface="Noto Sans Symbols"/>
              <a:cs typeface="Noto Sans Symbols"/>
            </a:endParaRPr>
          </a:p>
          <a:p>
            <a:pPr marL="342900" lvl="0" indent="-342900" algn="just">
              <a:spcBef>
                <a:spcPts val="0"/>
              </a:spcBef>
              <a:buFont typeface="Arial" panose="020B0604020202020204" pitchFamily="34" charset="0"/>
              <a:buChar char="•"/>
            </a:pPr>
            <a:r>
              <a:rPr lang="en-GB" sz="2000" dirty="0" smtClean="0">
                <a:solidFill>
                  <a:srgbClr val="000000"/>
                </a:solidFill>
                <a:latin typeface="Arial" panose="020B0604020202020204" pitchFamily="34" charset="0"/>
                <a:ea typeface="Arial" panose="020B0604020202020204" pitchFamily="34" charset="0"/>
                <a:cs typeface="Noto Sans Symbols"/>
              </a:rPr>
              <a:t>TTO </a:t>
            </a:r>
            <a:r>
              <a:rPr lang="en-GB" sz="2000" dirty="0">
                <a:solidFill>
                  <a:srgbClr val="000000"/>
                </a:solidFill>
                <a:latin typeface="Arial" panose="020B0604020202020204" pitchFamily="34" charset="0"/>
                <a:ea typeface="Arial" panose="020B0604020202020204" pitchFamily="34" charset="0"/>
                <a:cs typeface="Noto Sans Symbols"/>
              </a:rPr>
              <a:t>support for spinout creation</a:t>
            </a:r>
            <a:endParaRPr lang="en-US" dirty="0">
              <a:latin typeface="Noto Sans Symbols"/>
              <a:ea typeface="Noto Sans Symbols"/>
              <a:cs typeface="Noto Sans Symbols"/>
            </a:endParaRPr>
          </a:p>
          <a:p>
            <a:pPr marL="342900" lvl="0" indent="-342900" algn="just">
              <a:spcBef>
                <a:spcPts val="0"/>
              </a:spcBef>
              <a:buFont typeface="Arial" panose="020B0604020202020204" pitchFamily="34" charset="0"/>
              <a:buChar char="•"/>
            </a:pPr>
            <a:r>
              <a:rPr lang="en-GB" sz="2000" dirty="0">
                <a:solidFill>
                  <a:srgbClr val="000000"/>
                </a:solidFill>
                <a:latin typeface="Arial" panose="020B0604020202020204" pitchFamily="34" charset="0"/>
                <a:ea typeface="Arial" panose="020B0604020202020204" pitchFamily="34" charset="0"/>
                <a:cs typeface="Noto Sans Symbols"/>
              </a:rPr>
              <a:t>Development of business concept or preliminary business </a:t>
            </a:r>
            <a:r>
              <a:rPr lang="en-GB" sz="2000" dirty="0" smtClean="0">
                <a:solidFill>
                  <a:srgbClr val="000000"/>
                </a:solidFill>
                <a:latin typeface="Arial" panose="020B0604020202020204" pitchFamily="34" charset="0"/>
                <a:ea typeface="Arial" panose="020B0604020202020204" pitchFamily="34" charset="0"/>
                <a:cs typeface="Noto Sans Symbols"/>
              </a:rPr>
              <a:t>plan</a:t>
            </a:r>
            <a:endParaRPr lang="en-US" dirty="0">
              <a:latin typeface="Noto Sans Symbols"/>
              <a:ea typeface="Noto Sans Symbols"/>
              <a:cs typeface="Noto Sans Symbols"/>
            </a:endParaRPr>
          </a:p>
          <a:p>
            <a:pPr marL="342900" lvl="0" indent="-342900" algn="just">
              <a:spcBef>
                <a:spcPts val="0"/>
              </a:spcBef>
              <a:buFont typeface="Arial" panose="020B0604020202020204" pitchFamily="34" charset="0"/>
              <a:buChar char="•"/>
            </a:pPr>
            <a:r>
              <a:rPr lang="en-GB" sz="2000" dirty="0">
                <a:solidFill>
                  <a:srgbClr val="000000"/>
                </a:solidFill>
                <a:latin typeface="Arial" panose="020B0604020202020204" pitchFamily="34" charset="0"/>
                <a:ea typeface="Arial" panose="020B0604020202020204" pitchFamily="34" charset="0"/>
                <a:cs typeface="Noto Sans Symbols"/>
              </a:rPr>
              <a:t>IP due diligence </a:t>
            </a:r>
          </a:p>
          <a:p>
            <a:pPr marL="342900" lvl="0" indent="-342900" algn="just">
              <a:spcBef>
                <a:spcPts val="0"/>
              </a:spcBef>
              <a:buFont typeface="Arial" panose="020B0604020202020204" pitchFamily="34" charset="0"/>
              <a:buChar char="•"/>
            </a:pPr>
            <a:r>
              <a:rPr lang="en-GB" sz="2000" dirty="0">
                <a:solidFill>
                  <a:srgbClr val="000000"/>
                </a:solidFill>
                <a:latin typeface="Arial" panose="020B0604020202020204" pitchFamily="34" charset="0"/>
                <a:ea typeface="Arial" panose="020B0604020202020204" pitchFamily="34" charset="0"/>
                <a:cs typeface="Noto Sans Symbols"/>
              </a:rPr>
              <a:t>Market assessment and technology </a:t>
            </a:r>
            <a:r>
              <a:rPr lang="en-GB" sz="2000" dirty="0" smtClean="0">
                <a:solidFill>
                  <a:srgbClr val="000000"/>
                </a:solidFill>
                <a:latin typeface="Arial" panose="020B0604020202020204" pitchFamily="34" charset="0"/>
                <a:ea typeface="Arial" panose="020B0604020202020204" pitchFamily="34" charset="0"/>
                <a:cs typeface="Noto Sans Symbols"/>
              </a:rPr>
              <a:t>positioning</a:t>
            </a:r>
            <a:endParaRPr lang="en-US" dirty="0">
              <a:latin typeface="Noto Sans Symbols"/>
              <a:ea typeface="Noto Sans Symbols"/>
              <a:cs typeface="Noto Sans Symbols"/>
            </a:endParaRPr>
          </a:p>
          <a:p>
            <a:pPr marL="342900" lvl="0" indent="-342900" algn="just">
              <a:spcBef>
                <a:spcPts val="0"/>
              </a:spcBef>
              <a:buFont typeface="Arial" panose="020B0604020202020204" pitchFamily="34" charset="0"/>
              <a:buChar char="•"/>
            </a:pPr>
            <a:r>
              <a:rPr lang="en-GB" sz="2000" dirty="0">
                <a:solidFill>
                  <a:srgbClr val="000000"/>
                </a:solidFill>
                <a:latin typeface="Arial" panose="020B0604020202020204" pitchFamily="34" charset="0"/>
                <a:ea typeface="Arial" panose="020B0604020202020204" pitchFamily="34" charset="0"/>
                <a:cs typeface="Noto Sans Symbols"/>
              </a:rPr>
              <a:t>Introduction to financial community and guidance on fundraising</a:t>
            </a:r>
            <a:endParaRPr lang="en-US" sz="2000" dirty="0"/>
          </a:p>
        </p:txBody>
      </p:sp>
      <p:cxnSp>
        <p:nvCxnSpPr>
          <p:cNvPr id="9" name="Straight Connector 8">
            <a:extLst>
              <a:ext uri="{FF2B5EF4-FFF2-40B4-BE49-F238E27FC236}">
                <a16:creationId xmlns:a16="http://schemas.microsoft.com/office/drawing/2014/main" id="{9EEF213F-E384-7D40-8EDE-358233E8EEB6}"/>
              </a:ext>
            </a:extLst>
          </p:cNvPr>
          <p:cNvCxnSpPr>
            <a:cxnSpLocks/>
          </p:cNvCxnSpPr>
          <p:nvPr/>
        </p:nvCxnSpPr>
        <p:spPr bwMode="auto">
          <a:xfrm>
            <a:off x="288000" y="898645"/>
            <a:ext cx="9408400" cy="14971"/>
          </a:xfrm>
          <a:prstGeom prst="line">
            <a:avLst/>
          </a:prstGeom>
          <a:ln>
            <a:solidFill>
              <a:schemeClr val="accent6">
                <a:lumMod val="50000"/>
              </a:schemeClr>
            </a:solidFill>
            <a:headEnd type="none" w="med" len="med"/>
            <a:tailEnd type="none" w="med" len="med"/>
          </a:ln>
          <a:effectLst>
            <a:glow>
              <a:schemeClr val="accent1">
                <a:alpha val="40000"/>
              </a:schemeClr>
            </a:glow>
            <a:outerShdw blurRad="101600" dist="114300" dir="1020000" sx="101000" sy="101000" rotWithShape="0">
              <a:srgbClr val="000000">
                <a:alpha val="56000"/>
              </a:srgbClr>
            </a:outerShdw>
            <a:reflection stA="98000" endPos="65000" dist="50800" dir="5400000" sy="-100000" algn="bl" rotWithShape="0"/>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646829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0352" y="1353312"/>
            <a:ext cx="11245248" cy="4482202"/>
          </a:xfrm>
        </p:spPr>
        <p:txBody>
          <a:bodyPr/>
          <a:lstStyle/>
          <a:p>
            <a:pPr marL="342900" lvl="0" indent="-342900" algn="just">
              <a:spcBef>
                <a:spcPts val="0"/>
              </a:spcBef>
              <a:buFont typeface="Arial" panose="020B0604020202020204" pitchFamily="34" charset="0"/>
              <a:buChar char="•"/>
            </a:pPr>
            <a:r>
              <a:rPr lang="fr-CH" dirty="0" err="1" smtClean="0">
                <a:solidFill>
                  <a:srgbClr val="000000"/>
                </a:solidFill>
                <a:latin typeface="Arial" panose="020B0604020202020204" pitchFamily="34" charset="0"/>
                <a:ea typeface="Arial" panose="020B0604020202020204" pitchFamily="34" charset="0"/>
                <a:cs typeface="Noto Sans Symbols"/>
              </a:rPr>
              <a:t>Research</a:t>
            </a:r>
            <a:r>
              <a:rPr lang="fr-CH" dirty="0" smtClean="0">
                <a:solidFill>
                  <a:srgbClr val="000000"/>
                </a:solidFill>
                <a:latin typeface="Arial" panose="020B0604020202020204" pitchFamily="34" charset="0"/>
                <a:ea typeface="Arial" panose="020B0604020202020204" pitchFamily="34" charset="0"/>
                <a:cs typeface="Noto Sans Symbols"/>
              </a:rPr>
              <a:t> </a:t>
            </a:r>
            <a:r>
              <a:rPr lang="fr-CH" dirty="0" err="1">
                <a:solidFill>
                  <a:srgbClr val="000000"/>
                </a:solidFill>
                <a:latin typeface="Arial" panose="020B0604020202020204" pitchFamily="34" charset="0"/>
                <a:ea typeface="Arial" panose="020B0604020202020204" pitchFamily="34" charset="0"/>
                <a:cs typeface="Noto Sans Symbols"/>
              </a:rPr>
              <a:t>funds</a:t>
            </a:r>
            <a:endParaRPr lang="fr-CH" dirty="0">
              <a:solidFill>
                <a:srgbClr val="000000"/>
              </a:solidFill>
              <a:latin typeface="Arial" panose="020B0604020202020204" pitchFamily="34" charset="0"/>
              <a:ea typeface="Arial" panose="020B0604020202020204" pitchFamily="34" charset="0"/>
              <a:cs typeface="Noto Sans Symbols"/>
            </a:endParaRPr>
          </a:p>
          <a:p>
            <a:pPr marL="342900" lvl="0" indent="-342900" algn="just">
              <a:spcBef>
                <a:spcPts val="0"/>
              </a:spcBef>
              <a:buFont typeface="Arial" panose="020B0604020202020204" pitchFamily="34" charset="0"/>
              <a:buChar char="•"/>
            </a:pPr>
            <a:r>
              <a:rPr lang="fr-CH" dirty="0" err="1">
                <a:solidFill>
                  <a:srgbClr val="000000"/>
                </a:solidFill>
                <a:latin typeface="Arial" panose="020B0604020202020204" pitchFamily="34" charset="0"/>
                <a:ea typeface="Times New Roman" panose="02020603050405020304" pitchFamily="18" charset="0"/>
              </a:rPr>
              <a:t>PoC</a:t>
            </a:r>
            <a:r>
              <a:rPr lang="fr-CH" dirty="0">
                <a:solidFill>
                  <a:srgbClr val="000000"/>
                </a:solidFill>
                <a:latin typeface="Arial" panose="020B0604020202020204" pitchFamily="34" charset="0"/>
                <a:ea typeface="Times New Roman" panose="02020603050405020304" pitchFamily="18" charset="0"/>
              </a:rPr>
              <a:t> </a:t>
            </a:r>
            <a:r>
              <a:rPr lang="fr-CH" dirty="0" err="1">
                <a:solidFill>
                  <a:srgbClr val="000000"/>
                </a:solidFill>
                <a:latin typeface="Arial" panose="020B0604020202020204" pitchFamily="34" charset="0"/>
                <a:ea typeface="Times New Roman" panose="02020603050405020304" pitchFamily="18" charset="0"/>
              </a:rPr>
              <a:t>funds</a:t>
            </a:r>
            <a:endParaRPr lang="fr-CH" dirty="0">
              <a:solidFill>
                <a:srgbClr val="000000"/>
              </a:solidFill>
              <a:latin typeface="Arial" panose="020B0604020202020204" pitchFamily="34" charset="0"/>
              <a:ea typeface="Times New Roman" panose="02020603050405020304" pitchFamily="18" charset="0"/>
            </a:endParaRPr>
          </a:p>
          <a:p>
            <a:pPr marL="342900" lvl="0" indent="-342900" algn="just">
              <a:spcBef>
                <a:spcPts val="0"/>
              </a:spcBef>
              <a:buFont typeface="Arial" panose="020B0604020202020204" pitchFamily="34" charset="0"/>
              <a:buChar char="•"/>
            </a:pPr>
            <a:r>
              <a:rPr lang="fr-CH" dirty="0" err="1">
                <a:solidFill>
                  <a:srgbClr val="000000"/>
                </a:solidFill>
                <a:latin typeface="Arial" panose="020B0604020202020204" pitchFamily="34" charset="0"/>
                <a:ea typeface="Times New Roman" panose="02020603050405020304" pitchFamily="18" charset="0"/>
              </a:rPr>
              <a:t>Translational</a:t>
            </a:r>
            <a:r>
              <a:rPr lang="fr-CH" dirty="0">
                <a:solidFill>
                  <a:srgbClr val="000000"/>
                </a:solidFill>
                <a:latin typeface="Arial" panose="020B0604020202020204" pitchFamily="34" charset="0"/>
                <a:ea typeface="Times New Roman" panose="02020603050405020304" pitchFamily="18" charset="0"/>
              </a:rPr>
              <a:t> </a:t>
            </a:r>
            <a:r>
              <a:rPr lang="fr-CH" dirty="0" err="1">
                <a:solidFill>
                  <a:srgbClr val="000000"/>
                </a:solidFill>
                <a:latin typeface="Arial" panose="020B0604020202020204" pitchFamily="34" charset="0"/>
                <a:ea typeface="Times New Roman" panose="02020603050405020304" pitchFamily="18" charset="0"/>
              </a:rPr>
              <a:t>funds</a:t>
            </a:r>
            <a:r>
              <a:rPr lang="en-GB" dirty="0">
                <a:solidFill>
                  <a:srgbClr val="000000"/>
                </a:solidFill>
                <a:latin typeface="Arial" panose="020B0604020202020204" pitchFamily="34" charset="0"/>
                <a:ea typeface="Times New Roman" panose="02020603050405020304" pitchFamily="18" charset="0"/>
              </a:rPr>
              <a:t> </a:t>
            </a:r>
            <a:endParaRPr lang="en-US" dirty="0">
              <a:solidFill>
                <a:srgbClr val="960706"/>
              </a:solidFill>
            </a:endParaRPr>
          </a:p>
          <a:p>
            <a:endParaRPr lang="fr-CH" dirty="0" smtClean="0">
              <a:solidFill>
                <a:srgbClr val="960706"/>
              </a:solidFill>
            </a:endParaRPr>
          </a:p>
          <a:p>
            <a:endParaRPr lang="en-US" dirty="0"/>
          </a:p>
        </p:txBody>
      </p:sp>
      <p:sp>
        <p:nvSpPr>
          <p:cNvPr id="6" name="Title 1"/>
          <p:cNvSpPr>
            <a:spLocks noGrp="1"/>
          </p:cNvSpPr>
          <p:nvPr>
            <p:ph type="title"/>
          </p:nvPr>
        </p:nvSpPr>
        <p:spPr>
          <a:xfrm>
            <a:off x="288000" y="288000"/>
            <a:ext cx="10515600" cy="769995"/>
          </a:xfrm>
        </p:spPr>
        <p:txBody>
          <a:bodyPr/>
          <a:lstStyle/>
          <a:p>
            <a:r>
              <a:rPr lang="fr-CH" dirty="0" smtClean="0">
                <a:latin typeface="Noto Sans" panose="020B0604020202020204" charset="0"/>
                <a:ea typeface="Noto Sans" panose="020B0604020202020204" charset="0"/>
              </a:rPr>
              <a:t>Access to </a:t>
            </a:r>
            <a:r>
              <a:rPr lang="fr-CH" dirty="0" err="1" smtClean="0">
                <a:latin typeface="Noto Sans" panose="020B0604020202020204" charset="0"/>
                <a:ea typeface="Noto Sans" panose="020B0604020202020204" charset="0"/>
              </a:rPr>
              <a:t>Additional</a:t>
            </a:r>
            <a:r>
              <a:rPr lang="fr-CH" dirty="0" smtClean="0">
                <a:latin typeface="Noto Sans" panose="020B0604020202020204" charset="0"/>
                <a:ea typeface="Noto Sans" panose="020B0604020202020204" charset="0"/>
              </a:rPr>
              <a:t> Funds</a:t>
            </a:r>
            <a:endParaRPr lang="en-US" dirty="0">
              <a:latin typeface="Noto Sans" panose="020B0604020202020204" charset="0"/>
              <a:ea typeface="Noto Sans" panose="020B0604020202020204" charset="0"/>
            </a:endParaRPr>
          </a:p>
        </p:txBody>
      </p:sp>
      <p:graphicFrame>
        <p:nvGraphicFramePr>
          <p:cNvPr id="7" name="Diagram 6"/>
          <p:cNvGraphicFramePr/>
          <p:nvPr>
            <p:extLst>
              <p:ext uri="{D42A27DB-BD31-4B8C-83A1-F6EECF244321}">
                <p14:modId xmlns:p14="http://schemas.microsoft.com/office/powerpoint/2010/main" val="3108660589"/>
              </p:ext>
            </p:extLst>
          </p:nvPr>
        </p:nvGraphicFramePr>
        <p:xfrm>
          <a:off x="2211184" y="1057995"/>
          <a:ext cx="9327919" cy="5668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Connector 7">
            <a:extLst>
              <a:ext uri="{FF2B5EF4-FFF2-40B4-BE49-F238E27FC236}">
                <a16:creationId xmlns:a16="http://schemas.microsoft.com/office/drawing/2014/main" id="{9EEF213F-E384-7D40-8EDE-358233E8EEB6}"/>
              </a:ext>
            </a:extLst>
          </p:cNvPr>
          <p:cNvCxnSpPr>
            <a:cxnSpLocks/>
          </p:cNvCxnSpPr>
          <p:nvPr/>
        </p:nvCxnSpPr>
        <p:spPr bwMode="auto">
          <a:xfrm>
            <a:off x="288000" y="887880"/>
            <a:ext cx="9408400" cy="14971"/>
          </a:xfrm>
          <a:prstGeom prst="line">
            <a:avLst/>
          </a:prstGeom>
          <a:ln>
            <a:solidFill>
              <a:schemeClr val="accent6">
                <a:lumMod val="50000"/>
              </a:schemeClr>
            </a:solidFill>
            <a:headEnd type="none" w="med" len="med"/>
            <a:tailEnd type="none" w="med" len="med"/>
          </a:ln>
          <a:effectLst>
            <a:glow>
              <a:schemeClr val="accent1">
                <a:alpha val="40000"/>
              </a:schemeClr>
            </a:glow>
            <a:outerShdw blurRad="101600" dist="114300" dir="1020000" sx="101000" sy="101000" rotWithShape="0">
              <a:srgbClr val="000000">
                <a:alpha val="56000"/>
              </a:srgbClr>
            </a:outerShdw>
            <a:reflection stA="98000" endPos="65000" dist="50800" dir="5400000" sy="-100000" algn="bl" rotWithShape="0"/>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3505773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GII2021">
      <a:dk1>
        <a:srgbClr val="000000"/>
      </a:dk1>
      <a:lt1>
        <a:srgbClr val="FFFFFF"/>
      </a:lt1>
      <a:dk2>
        <a:srgbClr val="3B59A2"/>
      </a:dk2>
      <a:lt2>
        <a:srgbClr val="92B3DF"/>
      </a:lt2>
      <a:accent1>
        <a:srgbClr val="475F1C"/>
      </a:accent1>
      <a:accent2>
        <a:srgbClr val="9CBD30"/>
      </a:accent2>
      <a:accent3>
        <a:srgbClr val="D3E276"/>
      </a:accent3>
      <a:accent4>
        <a:srgbClr val="2C71A7"/>
      </a:accent4>
      <a:accent5>
        <a:srgbClr val="388FD1"/>
      </a:accent5>
      <a:accent6>
        <a:srgbClr val="A1CDF1"/>
      </a:accent6>
      <a:hlink>
        <a:srgbClr val="94CEF4"/>
      </a:hlink>
      <a:folHlink>
        <a:srgbClr val="A1CDF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PO_PowerPoint_template_E_ACCESSIBLE.potx [Read-Only]" id="{5A4829E5-D55F-432D-B6F7-8D59536C8FF9}" vid="{B603CDA2-EC47-40EC-BD13-6B87E6AF3F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Thème Office</Template>
  <TotalTime>1291</TotalTime>
  <Words>6152</Words>
  <Application>Microsoft Office PowerPoint</Application>
  <PresentationFormat>Widescreen</PresentationFormat>
  <Paragraphs>477</Paragraphs>
  <Slides>33</Slides>
  <Notes>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Symbol</vt:lpstr>
      <vt:lpstr>Noto Sans Symbols</vt:lpstr>
      <vt:lpstr>Arial Rounded MT Bold</vt:lpstr>
      <vt:lpstr>Noto Sans Light</vt:lpstr>
      <vt:lpstr>Microsoft Sans Serif</vt:lpstr>
      <vt:lpstr>Wingdings</vt:lpstr>
      <vt:lpstr>Arial</vt:lpstr>
      <vt:lpstr>Noto Sans Med</vt:lpstr>
      <vt:lpstr>Calibri</vt:lpstr>
      <vt:lpstr>Noto Sans Thin</vt:lpstr>
      <vt:lpstr>Noto Sans</vt:lpstr>
      <vt:lpstr>Times New Roman</vt:lpstr>
      <vt:lpstr>Thème Office</vt:lpstr>
      <vt:lpstr>PowerPoint Presentation</vt:lpstr>
      <vt:lpstr>The Context</vt:lpstr>
      <vt:lpstr>WIPO Guide on Incentives is written for:</vt:lpstr>
      <vt:lpstr>Typology</vt:lpstr>
      <vt:lpstr>PowerPoint Presentation</vt:lpstr>
      <vt:lpstr>Recognition</vt:lpstr>
      <vt:lpstr>Flexible Employment Conditions</vt:lpstr>
      <vt:lpstr>Providing Support to Researchers for TT</vt:lpstr>
      <vt:lpstr>Access to Additional Funds</vt:lpstr>
      <vt:lpstr>Additionnal Funds – PoC – Help to Bridge the Gap – Source, Size and   Criteria </vt:lpstr>
      <vt:lpstr>PowerPoint Presentation</vt:lpstr>
      <vt:lpstr> Promotion and Career Advancement Criteria</vt:lpstr>
      <vt:lpstr>Revenue Sharing: Examples of National law provisions </vt:lpstr>
      <vt:lpstr> Founder-Researcher Equity</vt:lpstr>
      <vt:lpstr>PowerPoint Presentation</vt:lpstr>
      <vt:lpstr>We interviewed 755 participants from 88 countries and 5 continents – TTO head of Units, TTO staff and researchers</vt:lpstr>
      <vt:lpstr>Participation in the survey</vt:lpstr>
      <vt:lpstr>Objectives of the Survey</vt:lpstr>
      <vt:lpstr>Motivations and barriers for researchers and TTO staff </vt:lpstr>
      <vt:lpstr>Main reason to engage in technology transfer for researchers and TTO staff </vt:lpstr>
      <vt:lpstr>I engage in Technology Transfer because…</vt:lpstr>
      <vt:lpstr>Why do researchers get engaged with TTOs?</vt:lpstr>
      <vt:lpstr>What role does researchers motivation  play in the success of TT?</vt:lpstr>
      <vt:lpstr>Perspectives of researchers and TTO staff</vt:lpstr>
      <vt:lpstr>TTO Staff</vt:lpstr>
      <vt:lpstr>Researchers: diversity and inclusion factors </vt:lpstr>
      <vt:lpstr>Gender of researchers: diversity &amp; inclusion</vt:lpstr>
      <vt:lpstr>Age of researchers: diversity &amp; inclusion</vt:lpstr>
      <vt:lpstr>Motivation of TTO staff</vt:lpstr>
      <vt:lpstr>The main difficulties researchers face in creation of spinouts – why they resist</vt:lpstr>
      <vt:lpstr>Lesson Learned from the Survey</vt:lpstr>
      <vt:lpstr>PowerPoint Presentation</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type 2</dc:title>
  <dc:creator>Editorial Design</dc:creator>
  <cp:keywords>FOR OFFICIAL USE ONLY</cp:keywords>
  <cp:lastModifiedBy>SPASIC Olga</cp:lastModifiedBy>
  <cp:revision>61</cp:revision>
  <dcterms:created xsi:type="dcterms:W3CDTF">2021-08-19T15:46:30Z</dcterms:created>
  <dcterms:modified xsi:type="dcterms:W3CDTF">2023-03-14T07:35:32Z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00b06fa4-0d90-41e7-afc7-dac110fddca3</vt:lpwstr>
  </property>
  <property fmtid="{D5CDD505-2E9C-101B-9397-08002B2CF9AE}" pid="3" name="Classification">
    <vt:lpwstr>For Official Use Only</vt:lpwstr>
  </property>
  <property fmtid="{D5CDD505-2E9C-101B-9397-08002B2CF9AE}" pid="4" name="VisualMarkings">
    <vt:lpwstr>Footer</vt:lpwstr>
  </property>
  <property fmtid="{D5CDD505-2E9C-101B-9397-08002B2CF9AE}" pid="5" name="Alignment">
    <vt:lpwstr>Centre</vt:lpwstr>
  </property>
  <property fmtid="{D5CDD505-2E9C-101B-9397-08002B2CF9AE}" pid="6" name="Language">
    <vt:lpwstr>English</vt:lpwstr>
  </property>
  <property fmtid="{D5CDD505-2E9C-101B-9397-08002B2CF9AE}" pid="7" name="TCSClassification">
    <vt:lpwstr>FOR OFFICIAL USE ONLY</vt:lpwstr>
  </property>
</Properties>
</file>