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4" r:id="rId17"/>
    <p:sldId id="271" r:id="rId18"/>
    <p:sldId id="272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73" r:id="rId27"/>
    <p:sldId id="275" r:id="rId28"/>
    <p:sldId id="283" r:id="rId29"/>
    <p:sldId id="284" r:id="rId30"/>
    <p:sldId id="285" r:id="rId31"/>
    <p:sldId id="286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54F898-723E-47C7-B6AC-15F4CCD5D48A}" type="doc">
      <dgm:prSet loTypeId="urn:microsoft.com/office/officeart/2005/8/layout/pyramid2" loCatId="list" qsTypeId="urn:microsoft.com/office/officeart/2005/8/quickstyle/simple1" qsCatId="simple" csTypeId="urn:microsoft.com/office/officeart/2005/8/colors/accent0_2" csCatId="mainScheme" phldr="1"/>
      <dgm:spPr/>
    </dgm:pt>
    <dgm:pt modelId="{C27CF5BB-0CD6-4AF4-A378-4A62BD7FB3A4}">
      <dgm:prSet phldrT="[Текст]"/>
      <dgm:spPr/>
      <dgm:t>
        <a:bodyPr/>
        <a:lstStyle/>
        <a:p>
          <a:r>
            <a:rPr lang="ru-RU" dirty="0" smtClean="0"/>
            <a:t>Программа инновационного развития</a:t>
          </a:r>
          <a:endParaRPr lang="ru-RU" dirty="0"/>
        </a:p>
      </dgm:t>
    </dgm:pt>
    <dgm:pt modelId="{FD5DD321-AB7D-496D-AD80-BCBFFA833C0C}" type="parTrans" cxnId="{D35423A7-DC70-48BD-9696-89259E56BF92}">
      <dgm:prSet/>
      <dgm:spPr/>
      <dgm:t>
        <a:bodyPr/>
        <a:lstStyle/>
        <a:p>
          <a:endParaRPr lang="ru-RU"/>
        </a:p>
      </dgm:t>
    </dgm:pt>
    <dgm:pt modelId="{C2B89F52-1DF1-4847-ACFA-E1018E3769A2}" type="sibTrans" cxnId="{D35423A7-DC70-48BD-9696-89259E56BF92}">
      <dgm:prSet/>
      <dgm:spPr/>
      <dgm:t>
        <a:bodyPr/>
        <a:lstStyle/>
        <a:p>
          <a:endParaRPr lang="ru-RU"/>
        </a:p>
      </dgm:t>
    </dgm:pt>
    <dgm:pt modelId="{65DF4F14-FE4E-4027-B28F-112524C09259}">
      <dgm:prSet phldrT="[Текст]"/>
      <dgm:spPr/>
      <dgm:t>
        <a:bodyPr/>
        <a:lstStyle/>
        <a:p>
          <a:r>
            <a:rPr lang="ru-RU" dirty="0" smtClean="0"/>
            <a:t>Научно-технические программы</a:t>
          </a:r>
          <a:endParaRPr lang="ru-RU" dirty="0"/>
        </a:p>
      </dgm:t>
    </dgm:pt>
    <dgm:pt modelId="{EBC25666-56CA-48FA-84DA-2745D2D6C06A}" type="parTrans" cxnId="{E0207A50-D85D-4603-B7C9-E49719EE495D}">
      <dgm:prSet/>
      <dgm:spPr/>
      <dgm:t>
        <a:bodyPr/>
        <a:lstStyle/>
        <a:p>
          <a:endParaRPr lang="ru-RU"/>
        </a:p>
      </dgm:t>
    </dgm:pt>
    <dgm:pt modelId="{38428439-F591-48EC-BFCA-AEE5C492077C}" type="sibTrans" cxnId="{E0207A50-D85D-4603-B7C9-E49719EE495D}">
      <dgm:prSet/>
      <dgm:spPr/>
      <dgm:t>
        <a:bodyPr/>
        <a:lstStyle/>
        <a:p>
          <a:endParaRPr lang="ru-RU"/>
        </a:p>
      </dgm:t>
    </dgm:pt>
    <dgm:pt modelId="{983264AD-468D-498F-997B-3128E1B21E55}">
      <dgm:prSet phldrT="[Текст]"/>
      <dgm:spPr/>
      <dgm:t>
        <a:bodyPr/>
        <a:lstStyle/>
        <a:p>
          <a:r>
            <a:rPr lang="ru-RU" dirty="0" smtClean="0"/>
            <a:t>Программы научных исследований</a:t>
          </a:r>
          <a:endParaRPr lang="ru-RU" dirty="0"/>
        </a:p>
      </dgm:t>
    </dgm:pt>
    <dgm:pt modelId="{06CB32A9-7AF5-40BD-825B-B8C095714693}" type="parTrans" cxnId="{808980F4-EB0B-4B7C-AA48-0214312C3A05}">
      <dgm:prSet/>
      <dgm:spPr/>
      <dgm:t>
        <a:bodyPr/>
        <a:lstStyle/>
        <a:p>
          <a:endParaRPr lang="ru-RU"/>
        </a:p>
      </dgm:t>
    </dgm:pt>
    <dgm:pt modelId="{3AA0D49E-40D0-43C8-A049-3F11EC0C2604}" type="sibTrans" cxnId="{808980F4-EB0B-4B7C-AA48-0214312C3A05}">
      <dgm:prSet/>
      <dgm:spPr/>
      <dgm:t>
        <a:bodyPr/>
        <a:lstStyle/>
        <a:p>
          <a:endParaRPr lang="ru-RU"/>
        </a:p>
      </dgm:t>
    </dgm:pt>
    <dgm:pt modelId="{39C8D382-4F56-40AD-BEE9-5B80B4D8E99C}" type="pres">
      <dgm:prSet presAssocID="{7654F898-723E-47C7-B6AC-15F4CCD5D48A}" presName="compositeShape" presStyleCnt="0">
        <dgm:presLayoutVars>
          <dgm:dir/>
          <dgm:resizeHandles/>
        </dgm:presLayoutVars>
      </dgm:prSet>
      <dgm:spPr/>
    </dgm:pt>
    <dgm:pt modelId="{D64744C2-3218-4A66-9D29-5B744C00F70B}" type="pres">
      <dgm:prSet presAssocID="{7654F898-723E-47C7-B6AC-15F4CCD5D48A}" presName="pyramid" presStyleLbl="node1" presStyleIdx="0" presStyleCnt="1"/>
      <dgm:spPr/>
    </dgm:pt>
    <dgm:pt modelId="{E111DD7B-9971-467F-B405-9D9D02BE64FE}" type="pres">
      <dgm:prSet presAssocID="{7654F898-723E-47C7-B6AC-15F4CCD5D48A}" presName="theList" presStyleCnt="0"/>
      <dgm:spPr/>
    </dgm:pt>
    <dgm:pt modelId="{E99B826A-6594-4982-9A72-1C37338EB2B6}" type="pres">
      <dgm:prSet presAssocID="{C27CF5BB-0CD6-4AF4-A378-4A62BD7FB3A4}" presName="aNode" presStyleLbl="fgAcc1" presStyleIdx="0" presStyleCnt="3" custScaleX="155204">
        <dgm:presLayoutVars>
          <dgm:bulletEnabled val="1"/>
        </dgm:presLayoutVars>
      </dgm:prSet>
      <dgm:spPr/>
    </dgm:pt>
    <dgm:pt modelId="{18A6CC7B-2547-4922-B6B4-96C65FB656F0}" type="pres">
      <dgm:prSet presAssocID="{C27CF5BB-0CD6-4AF4-A378-4A62BD7FB3A4}" presName="aSpace" presStyleCnt="0"/>
      <dgm:spPr/>
    </dgm:pt>
    <dgm:pt modelId="{E1A48869-D950-4C0E-B7D0-27940CC65D64}" type="pres">
      <dgm:prSet presAssocID="{65DF4F14-FE4E-4027-B28F-112524C09259}" presName="aNode" presStyleLbl="fgAcc1" presStyleIdx="1" presStyleCnt="3" custScaleX="155204">
        <dgm:presLayoutVars>
          <dgm:bulletEnabled val="1"/>
        </dgm:presLayoutVars>
      </dgm:prSet>
      <dgm:spPr/>
    </dgm:pt>
    <dgm:pt modelId="{FE201270-F1A5-4C85-8531-1265A98DEA5D}" type="pres">
      <dgm:prSet presAssocID="{65DF4F14-FE4E-4027-B28F-112524C09259}" presName="aSpace" presStyleCnt="0"/>
      <dgm:spPr/>
    </dgm:pt>
    <dgm:pt modelId="{BC59BA35-AEC4-41D2-889D-B6FE062C7D8E}" type="pres">
      <dgm:prSet presAssocID="{983264AD-468D-498F-997B-3128E1B21E55}" presName="aNode" presStyleLbl="fgAcc1" presStyleIdx="2" presStyleCnt="3" custScaleX="155204">
        <dgm:presLayoutVars>
          <dgm:bulletEnabled val="1"/>
        </dgm:presLayoutVars>
      </dgm:prSet>
      <dgm:spPr/>
    </dgm:pt>
    <dgm:pt modelId="{A0F5B77E-67D5-4936-B0BB-758DA6B91A41}" type="pres">
      <dgm:prSet presAssocID="{983264AD-468D-498F-997B-3128E1B21E55}" presName="aSpace" presStyleCnt="0"/>
      <dgm:spPr/>
    </dgm:pt>
  </dgm:ptLst>
  <dgm:cxnLst>
    <dgm:cxn modelId="{4E367E6A-55FC-49C5-9DDF-B216464D529A}" type="presOf" srcId="{983264AD-468D-498F-997B-3128E1B21E55}" destId="{BC59BA35-AEC4-41D2-889D-B6FE062C7D8E}" srcOrd="0" destOrd="0" presId="urn:microsoft.com/office/officeart/2005/8/layout/pyramid2"/>
    <dgm:cxn modelId="{E040D015-2231-456E-A224-04D2460FE190}" type="presOf" srcId="{65DF4F14-FE4E-4027-B28F-112524C09259}" destId="{E1A48869-D950-4C0E-B7D0-27940CC65D64}" srcOrd="0" destOrd="0" presId="urn:microsoft.com/office/officeart/2005/8/layout/pyramid2"/>
    <dgm:cxn modelId="{98CCE666-A94F-48DC-A184-356A22B06A5D}" type="presOf" srcId="{7654F898-723E-47C7-B6AC-15F4CCD5D48A}" destId="{39C8D382-4F56-40AD-BEE9-5B80B4D8E99C}" srcOrd="0" destOrd="0" presId="urn:microsoft.com/office/officeart/2005/8/layout/pyramid2"/>
    <dgm:cxn modelId="{D35423A7-DC70-48BD-9696-89259E56BF92}" srcId="{7654F898-723E-47C7-B6AC-15F4CCD5D48A}" destId="{C27CF5BB-0CD6-4AF4-A378-4A62BD7FB3A4}" srcOrd="0" destOrd="0" parTransId="{FD5DD321-AB7D-496D-AD80-BCBFFA833C0C}" sibTransId="{C2B89F52-1DF1-4847-ACFA-E1018E3769A2}"/>
    <dgm:cxn modelId="{808980F4-EB0B-4B7C-AA48-0214312C3A05}" srcId="{7654F898-723E-47C7-B6AC-15F4CCD5D48A}" destId="{983264AD-468D-498F-997B-3128E1B21E55}" srcOrd="2" destOrd="0" parTransId="{06CB32A9-7AF5-40BD-825B-B8C095714693}" sibTransId="{3AA0D49E-40D0-43C8-A049-3F11EC0C2604}"/>
    <dgm:cxn modelId="{E0207A50-D85D-4603-B7C9-E49719EE495D}" srcId="{7654F898-723E-47C7-B6AC-15F4CCD5D48A}" destId="{65DF4F14-FE4E-4027-B28F-112524C09259}" srcOrd="1" destOrd="0" parTransId="{EBC25666-56CA-48FA-84DA-2745D2D6C06A}" sibTransId="{38428439-F591-48EC-BFCA-AEE5C492077C}"/>
    <dgm:cxn modelId="{DA2145E5-5F36-4CC4-945D-DF88DB8A1986}" type="presOf" srcId="{C27CF5BB-0CD6-4AF4-A378-4A62BD7FB3A4}" destId="{E99B826A-6594-4982-9A72-1C37338EB2B6}" srcOrd="0" destOrd="0" presId="urn:microsoft.com/office/officeart/2005/8/layout/pyramid2"/>
    <dgm:cxn modelId="{578A1245-387F-428F-BF5E-D335FF89EAAB}" type="presParOf" srcId="{39C8D382-4F56-40AD-BEE9-5B80B4D8E99C}" destId="{D64744C2-3218-4A66-9D29-5B744C00F70B}" srcOrd="0" destOrd="0" presId="urn:microsoft.com/office/officeart/2005/8/layout/pyramid2"/>
    <dgm:cxn modelId="{A34A87EE-6796-4785-9B46-1E8C55D49D14}" type="presParOf" srcId="{39C8D382-4F56-40AD-BEE9-5B80B4D8E99C}" destId="{E111DD7B-9971-467F-B405-9D9D02BE64FE}" srcOrd="1" destOrd="0" presId="urn:microsoft.com/office/officeart/2005/8/layout/pyramid2"/>
    <dgm:cxn modelId="{EB12D1C8-7FEB-407E-B032-87DAFCD93E89}" type="presParOf" srcId="{E111DD7B-9971-467F-B405-9D9D02BE64FE}" destId="{E99B826A-6594-4982-9A72-1C37338EB2B6}" srcOrd="0" destOrd="0" presId="urn:microsoft.com/office/officeart/2005/8/layout/pyramid2"/>
    <dgm:cxn modelId="{F0B61283-1FBE-4B97-B60D-BE590D68C4E4}" type="presParOf" srcId="{E111DD7B-9971-467F-B405-9D9D02BE64FE}" destId="{18A6CC7B-2547-4922-B6B4-96C65FB656F0}" srcOrd="1" destOrd="0" presId="urn:microsoft.com/office/officeart/2005/8/layout/pyramid2"/>
    <dgm:cxn modelId="{E20E0A72-674A-4CAD-B46A-75465450AC09}" type="presParOf" srcId="{E111DD7B-9971-467F-B405-9D9D02BE64FE}" destId="{E1A48869-D950-4C0E-B7D0-27940CC65D64}" srcOrd="2" destOrd="0" presId="urn:microsoft.com/office/officeart/2005/8/layout/pyramid2"/>
    <dgm:cxn modelId="{0CA7E921-72D4-4D80-9FD8-711B2B028468}" type="presParOf" srcId="{E111DD7B-9971-467F-B405-9D9D02BE64FE}" destId="{FE201270-F1A5-4C85-8531-1265A98DEA5D}" srcOrd="3" destOrd="0" presId="urn:microsoft.com/office/officeart/2005/8/layout/pyramid2"/>
    <dgm:cxn modelId="{92AC1A85-1344-4682-B047-FC0B41206148}" type="presParOf" srcId="{E111DD7B-9971-467F-B405-9D9D02BE64FE}" destId="{BC59BA35-AEC4-41D2-889D-B6FE062C7D8E}" srcOrd="4" destOrd="0" presId="urn:microsoft.com/office/officeart/2005/8/layout/pyramid2"/>
    <dgm:cxn modelId="{2C06183B-4788-4602-8D22-7CF90EB51214}" type="presParOf" srcId="{E111DD7B-9971-467F-B405-9D9D02BE64FE}" destId="{A0F5B77E-67D5-4936-B0BB-758DA6B91A41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4744C2-3218-4A66-9D29-5B744C00F70B}">
      <dsp:nvSpPr>
        <dsp:cNvPr id="0" name=""/>
        <dsp:cNvSpPr/>
      </dsp:nvSpPr>
      <dsp:spPr>
        <a:xfrm>
          <a:off x="1986075" y="0"/>
          <a:ext cx="5477608" cy="5477608"/>
        </a:xfrm>
        <a:prstGeom prst="triangl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9B826A-6594-4982-9A72-1C37338EB2B6}">
      <dsp:nvSpPr>
        <dsp:cNvPr id="0" name=""/>
        <dsp:cNvSpPr/>
      </dsp:nvSpPr>
      <dsp:spPr>
        <a:xfrm>
          <a:off x="3742125" y="550702"/>
          <a:ext cx="5525953" cy="1296652"/>
        </a:xfrm>
        <a:prstGeom prst="round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Программа инновационного развития</a:t>
          </a:r>
          <a:endParaRPr lang="ru-RU" sz="3200" kern="1200" dirty="0"/>
        </a:p>
      </dsp:txBody>
      <dsp:txXfrm>
        <a:off x="3805422" y="613999"/>
        <a:ext cx="5399359" cy="1170058"/>
      </dsp:txXfrm>
    </dsp:sp>
    <dsp:sp modelId="{E1A48869-D950-4C0E-B7D0-27940CC65D64}">
      <dsp:nvSpPr>
        <dsp:cNvPr id="0" name=""/>
        <dsp:cNvSpPr/>
      </dsp:nvSpPr>
      <dsp:spPr>
        <a:xfrm>
          <a:off x="3742125" y="2009436"/>
          <a:ext cx="5525953" cy="1296652"/>
        </a:xfrm>
        <a:prstGeom prst="round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Научно-технические программы</a:t>
          </a:r>
          <a:endParaRPr lang="ru-RU" sz="3100" kern="1200" dirty="0"/>
        </a:p>
      </dsp:txBody>
      <dsp:txXfrm>
        <a:off x="3805422" y="2072733"/>
        <a:ext cx="5399359" cy="1170058"/>
      </dsp:txXfrm>
    </dsp:sp>
    <dsp:sp modelId="{BC59BA35-AEC4-41D2-889D-B6FE062C7D8E}">
      <dsp:nvSpPr>
        <dsp:cNvPr id="0" name=""/>
        <dsp:cNvSpPr/>
      </dsp:nvSpPr>
      <dsp:spPr>
        <a:xfrm>
          <a:off x="3742125" y="3468171"/>
          <a:ext cx="5525953" cy="1296652"/>
        </a:xfrm>
        <a:prstGeom prst="round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Программы научных исследований</a:t>
          </a:r>
          <a:endParaRPr lang="ru-RU" sz="3000" kern="1200" dirty="0"/>
        </a:p>
      </dsp:txBody>
      <dsp:txXfrm>
        <a:off x="3805422" y="3531468"/>
        <a:ext cx="5399359" cy="11700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3C7C407-22FE-4E14-BDA6-EA51D091E125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1E8CDCF-9295-4128-B268-A0ED524E215F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2906754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7C407-22FE-4E14-BDA6-EA51D091E125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8CDCF-9295-4128-B268-A0ED524E21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82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7C407-22FE-4E14-BDA6-EA51D091E125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8CDCF-9295-4128-B268-A0ED524E21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006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7C407-22FE-4E14-BDA6-EA51D091E125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8CDCF-9295-4128-B268-A0ED524E21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86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C7C407-22FE-4E14-BDA6-EA51D091E125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E8CDCF-9295-4128-B268-A0ED524E215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9223427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7C407-22FE-4E14-BDA6-EA51D091E125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8CDCF-9295-4128-B268-A0ED524E21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902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7C407-22FE-4E14-BDA6-EA51D091E125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8CDCF-9295-4128-B268-A0ED524E21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202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7C407-22FE-4E14-BDA6-EA51D091E125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8CDCF-9295-4128-B268-A0ED524E21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717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7C407-22FE-4E14-BDA6-EA51D091E125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8CDCF-9295-4128-B268-A0ED524E21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954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C7C407-22FE-4E14-BDA6-EA51D091E125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E8CDCF-9295-4128-B268-A0ED524E215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72643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C7C407-22FE-4E14-BDA6-EA51D091E125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E8CDCF-9295-4128-B268-A0ED524E215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99326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E3C7C407-22FE-4E14-BDA6-EA51D091E125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41E8CDCF-9295-4128-B268-A0ED524E215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94680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6962" y="1178168"/>
            <a:ext cx="9794630" cy="4497393"/>
          </a:xfrm>
        </p:spPr>
        <p:txBody>
          <a:bodyPr anchor="ctr"/>
          <a:lstStyle/>
          <a:p>
            <a:r>
              <a:rPr lang="ru-RU" sz="4000" dirty="0"/>
              <a:t>Определение правообладателей </a:t>
            </a:r>
            <a:r>
              <a:rPr lang="ru-RU" sz="4000" dirty="0" smtClean="0"/>
              <a:t>Интеллектуальной собственности: существующие </a:t>
            </a:r>
            <a:r>
              <a:rPr lang="ru-RU" sz="4000" dirty="0"/>
              <a:t>возможности в Республике Беларусь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49919" y="4765430"/>
            <a:ext cx="6831673" cy="910132"/>
          </a:xfrm>
        </p:spPr>
        <p:txBody>
          <a:bodyPr/>
          <a:lstStyle/>
          <a:p>
            <a:pPr algn="r"/>
            <a:r>
              <a:rPr lang="ru-RU" dirty="0" smtClean="0"/>
              <a:t>Калинин Антон</a:t>
            </a:r>
          </a:p>
          <a:p>
            <a:pPr algn="r"/>
            <a:r>
              <a:rPr lang="ru-RU" dirty="0" smtClean="0"/>
              <a:t>Научно-технологический парк БНТУ «Политехник»</a:t>
            </a:r>
            <a:endParaRPr lang="ru-RU" dirty="0"/>
          </a:p>
        </p:txBody>
      </p:sp>
      <p:pic>
        <p:nvPicPr>
          <p:cNvPr id="4" name="Picture 2" descr="Картинки по запросу бнту лого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9502" y="740774"/>
            <a:ext cx="1230985" cy="87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Похожее изображение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68" b="13856"/>
          <a:stretch/>
        </p:blipFill>
        <p:spPr bwMode="auto">
          <a:xfrm>
            <a:off x="10227112" y="740774"/>
            <a:ext cx="1220471" cy="87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531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7685" y="184638"/>
            <a:ext cx="11271737" cy="6682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Взаимодействие работника и нанимателя при создании служебных ОПС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7685" y="1503485"/>
            <a:ext cx="11148646" cy="501161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Если наниматель получит патент (свидетельство) на служебный ОПС или примет решение о сохранении указанного ОПС в тайне либо о передаче права на получение патента (свидетельства) другому лицу, работник имеет право на вознаграждение за создание ОПС, а в случае, если наниматель не получит патент (свидетельство) по поданной им заявке по зависящим от него причинам, – на получение компенсации. 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Право на вознаграждение за служебные изобретение, полезную модель, промышленный образец или на получение компенсации переходит только к наследникам автора (соавторов).</a:t>
            </a:r>
          </a:p>
          <a:p>
            <a:pPr marL="0" indent="0" algn="just">
              <a:buNone/>
            </a:pPr>
            <a:r>
              <a:rPr lang="ru-RU" dirty="0" smtClean="0"/>
              <a:t>Наниматель </a:t>
            </a:r>
            <a:r>
              <a:rPr lang="ru-RU" dirty="0"/>
              <a:t>в случае принятия им решения о патентовании (регистрации) служебного ОПС в зарубежных странах должен в письменной форме проинформировать об этом работника, создавшего служебный ОПС, указав страны, где он собирается истребовать охрану. О намерении патентовать (регистрировать) служебный ОПС в странах, где наниматель не получает охрану, работник письменно уведомляет нанимателя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 smtClean="0"/>
              <a:t>Прекращение </a:t>
            </a:r>
            <a:r>
              <a:rPr lang="ru-RU" dirty="0"/>
              <a:t>трудового договора не влияет на права и обязанности работника и нанимателя, возникшие в связи с созданием служебных изобретения, полезной модели, промышленного образца.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64036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7685" y="184637"/>
            <a:ext cx="11271737" cy="110783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Стимулирование создания и использования служебных ОПС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7685" y="1503485"/>
            <a:ext cx="11148646" cy="501161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За </a:t>
            </a:r>
            <a:r>
              <a:rPr lang="ru-RU" dirty="0"/>
              <a:t>создание изобретения – </a:t>
            </a:r>
            <a:r>
              <a:rPr lang="ru-RU" b="1" dirty="0"/>
              <a:t>12,5 базовой </a:t>
            </a:r>
            <a:r>
              <a:rPr lang="ru-RU" b="1" dirty="0" smtClean="0"/>
              <a:t>величины (</a:t>
            </a:r>
            <a:r>
              <a:rPr lang="en-US" b="1" dirty="0" smtClean="0"/>
              <a:t>185 USD</a:t>
            </a:r>
            <a:r>
              <a:rPr lang="ru-RU" b="1" dirty="0" smtClean="0"/>
              <a:t>)</a:t>
            </a:r>
            <a:r>
              <a:rPr lang="ru-RU" dirty="0" smtClean="0"/>
              <a:t>, </a:t>
            </a:r>
            <a:r>
              <a:rPr lang="ru-RU" dirty="0"/>
              <a:t>а лицам, содействующим его созданию, – </a:t>
            </a:r>
            <a:r>
              <a:rPr lang="ru-RU" b="1" dirty="0"/>
              <a:t>5 базовых </a:t>
            </a:r>
            <a:r>
              <a:rPr lang="ru-RU" b="1" dirty="0" smtClean="0"/>
              <a:t>величин</a:t>
            </a:r>
            <a:r>
              <a:rPr lang="en-US" b="1" dirty="0" smtClean="0"/>
              <a:t> </a:t>
            </a:r>
            <a:r>
              <a:rPr lang="ru-RU" b="1" dirty="0" smtClean="0"/>
              <a:t>(</a:t>
            </a:r>
            <a:r>
              <a:rPr lang="en-US" b="1" dirty="0" smtClean="0"/>
              <a:t>75 </a:t>
            </a:r>
            <a:r>
              <a:rPr lang="en-US" b="1" dirty="0"/>
              <a:t>USD</a:t>
            </a:r>
            <a:r>
              <a:rPr lang="ru-RU" b="1" dirty="0" smtClean="0"/>
              <a:t>)</a:t>
            </a:r>
            <a:r>
              <a:rPr lang="ru-RU" dirty="0" smtClean="0"/>
              <a:t>;</a:t>
            </a: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За </a:t>
            </a:r>
            <a:r>
              <a:rPr lang="ru-RU" dirty="0"/>
              <a:t>создание полезной модели, промышленного образца, топологии интегральной микросхемы – </a:t>
            </a:r>
            <a:r>
              <a:rPr lang="ru-RU" b="1" dirty="0"/>
              <a:t>10 базовых </a:t>
            </a:r>
            <a:r>
              <a:rPr lang="ru-RU" b="1" dirty="0" smtClean="0"/>
              <a:t>величин</a:t>
            </a:r>
            <a:r>
              <a:rPr lang="en-US" b="1" dirty="0" smtClean="0"/>
              <a:t> </a:t>
            </a:r>
            <a:r>
              <a:rPr lang="ru-RU" b="1" dirty="0"/>
              <a:t>(</a:t>
            </a:r>
            <a:r>
              <a:rPr lang="en-US" b="1" dirty="0" smtClean="0"/>
              <a:t>150 </a:t>
            </a:r>
            <a:r>
              <a:rPr lang="en-US" b="1" dirty="0"/>
              <a:t>USD</a:t>
            </a:r>
            <a:r>
              <a:rPr lang="ru-RU" b="1" dirty="0"/>
              <a:t>)</a:t>
            </a:r>
            <a:r>
              <a:rPr lang="ru-RU" dirty="0"/>
              <a:t>,</a:t>
            </a:r>
            <a:r>
              <a:rPr lang="ru-RU" b="1" dirty="0" smtClean="0"/>
              <a:t> </a:t>
            </a:r>
            <a:r>
              <a:rPr lang="ru-RU" dirty="0"/>
              <a:t>за каждый такой объект, а лицам, содействующим их созданию, – </a:t>
            </a:r>
            <a:r>
              <a:rPr lang="ru-RU" b="1" dirty="0"/>
              <a:t>4 базовые </a:t>
            </a:r>
            <a:r>
              <a:rPr lang="ru-RU" b="1" dirty="0" smtClean="0"/>
              <a:t>величины</a:t>
            </a:r>
            <a:r>
              <a:rPr lang="en-US" b="1" dirty="0" smtClean="0"/>
              <a:t> </a:t>
            </a:r>
            <a:r>
              <a:rPr lang="ru-RU" b="1" dirty="0" smtClean="0"/>
              <a:t>(</a:t>
            </a:r>
            <a:r>
              <a:rPr lang="en-US" b="1" dirty="0" smtClean="0"/>
              <a:t>60 </a:t>
            </a:r>
            <a:r>
              <a:rPr lang="en-US" b="1" dirty="0"/>
              <a:t>USD</a:t>
            </a:r>
            <a:r>
              <a:rPr lang="ru-RU" b="1" dirty="0"/>
              <a:t>)</a:t>
            </a:r>
            <a:r>
              <a:rPr lang="ru-RU" dirty="0" smtClean="0"/>
              <a:t>;</a:t>
            </a: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За </a:t>
            </a:r>
            <a:r>
              <a:rPr lang="ru-RU" dirty="0"/>
              <a:t>создание сорта растения, в случае если наниматель не получит патент на сорт растения по поданной им заявке по зависящим от него причинам, – </a:t>
            </a:r>
            <a:r>
              <a:rPr lang="ru-RU" b="1" dirty="0"/>
              <a:t>10 базовых величин (</a:t>
            </a:r>
            <a:r>
              <a:rPr lang="en-US" b="1" dirty="0"/>
              <a:t>150 USD</a:t>
            </a:r>
            <a:r>
              <a:rPr lang="ru-RU" b="1" dirty="0" smtClean="0"/>
              <a:t>)</a:t>
            </a:r>
            <a:r>
              <a:rPr lang="en-US" b="1" dirty="0" smtClean="0"/>
              <a:t> </a:t>
            </a:r>
            <a:r>
              <a:rPr lang="ru-RU" dirty="0" smtClean="0"/>
              <a:t>за </a:t>
            </a:r>
            <a:r>
              <a:rPr lang="ru-RU" dirty="0"/>
              <a:t>один сорт растения, а лицам, содействующим его созданию, – </a:t>
            </a:r>
            <a:r>
              <a:rPr lang="ru-RU" b="1" dirty="0"/>
              <a:t>4 базовые </a:t>
            </a:r>
            <a:r>
              <a:rPr lang="ru-RU" b="1" dirty="0" smtClean="0"/>
              <a:t>величины</a:t>
            </a:r>
            <a:r>
              <a:rPr lang="en-US" b="1" dirty="0" smtClean="0"/>
              <a:t> </a:t>
            </a:r>
            <a:r>
              <a:rPr lang="ru-RU" b="1" dirty="0" smtClean="0"/>
              <a:t>(</a:t>
            </a:r>
            <a:r>
              <a:rPr lang="en-US" b="1" dirty="0" smtClean="0"/>
              <a:t>60 </a:t>
            </a:r>
            <a:r>
              <a:rPr lang="en-US" b="1" dirty="0"/>
              <a:t>USD</a:t>
            </a:r>
            <a:r>
              <a:rPr lang="ru-RU" b="1" dirty="0"/>
              <a:t>)</a:t>
            </a:r>
            <a:r>
              <a:rPr lang="ru-RU" dirty="0" smtClean="0"/>
              <a:t>;</a:t>
            </a: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За </a:t>
            </a:r>
            <a:r>
              <a:rPr lang="ru-RU" dirty="0"/>
              <a:t>использование служебного объекта права промышленной собственности – 10 процентов, а лицам, содействующим его использованию, – 3 процента от прибыли, приходящейся на служебный объект права промышленной собственности, в том числе от прибыли по лицензионным и иным договорам, остающейся после уплаты налогов, сборов, иных обязательных платежей, полученной обладателем имущественных прав на служебный объект права промышленной собственности (нанимателем, если он примет решение о сохранении служебных изобретения, полезной модели, промышленного образца, топологии интегральной микросхемы в тайне) от его использования, либо в размере </a:t>
            </a:r>
            <a:r>
              <a:rPr lang="ru-RU" b="1" dirty="0"/>
              <a:t>30 базовых величин </a:t>
            </a:r>
            <a:r>
              <a:rPr lang="ru-RU" b="1" dirty="0" smtClean="0"/>
              <a:t>(</a:t>
            </a:r>
            <a:r>
              <a:rPr lang="en-US" b="1" dirty="0" smtClean="0"/>
              <a:t>440 </a:t>
            </a:r>
            <a:r>
              <a:rPr lang="en-US" b="1" dirty="0"/>
              <a:t>USD</a:t>
            </a:r>
            <a:r>
              <a:rPr lang="ru-RU" b="1" dirty="0" smtClean="0"/>
              <a:t>)</a:t>
            </a:r>
            <a:r>
              <a:rPr lang="en-US" b="1" dirty="0" smtClean="0"/>
              <a:t> </a:t>
            </a:r>
            <a:r>
              <a:rPr lang="ru-RU" dirty="0" smtClean="0"/>
              <a:t>автору </a:t>
            </a:r>
            <a:r>
              <a:rPr lang="ru-RU" dirty="0"/>
              <a:t>(соавторам) и </a:t>
            </a:r>
            <a:r>
              <a:rPr lang="ru-RU" b="1" dirty="0"/>
              <a:t>10 базовых величин (</a:t>
            </a:r>
            <a:r>
              <a:rPr lang="en-US" b="1" dirty="0"/>
              <a:t>150 USD</a:t>
            </a:r>
            <a:r>
              <a:rPr lang="ru-RU" b="1" dirty="0" smtClean="0"/>
              <a:t>)</a:t>
            </a:r>
            <a:r>
              <a:rPr lang="en-US" b="1" dirty="0" smtClean="0"/>
              <a:t> </a:t>
            </a:r>
            <a:r>
              <a:rPr lang="ru-RU" dirty="0" smtClean="0"/>
              <a:t>лицам</a:t>
            </a:r>
            <a:r>
              <a:rPr lang="ru-RU" dirty="0"/>
              <a:t>, содействующим использованию служебного объекта права промышленной собственности, за полный год его использования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2838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7685" y="184637"/>
            <a:ext cx="11271737" cy="110783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Стимулирование создания и использования служебных ОПС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7685" y="1503485"/>
            <a:ext cx="11148646" cy="501161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Минимальная</a:t>
            </a:r>
            <a:r>
              <a:rPr lang="en-US" dirty="0" smtClean="0"/>
              <a:t> </a:t>
            </a:r>
            <a:r>
              <a:rPr lang="ru-RU" dirty="0" smtClean="0"/>
              <a:t>компенсация </a:t>
            </a:r>
            <a:r>
              <a:rPr lang="ru-RU" dirty="0"/>
              <a:t>за создание изобретения, полезной модели, промышленного образца, топологии интегральной микросхемы, в случае если наниматель не получит патент (свидетельство) по поданной им заявке по зависящим от него причинам</a:t>
            </a:r>
            <a:r>
              <a:rPr lang="ru-RU" dirty="0" smtClean="0"/>
              <a:t>:</a:t>
            </a:r>
            <a:endParaRPr lang="ru-RU" dirty="0"/>
          </a:p>
          <a:p>
            <a:pPr marL="0" indent="0" algn="just">
              <a:buNone/>
            </a:pPr>
            <a:r>
              <a:rPr lang="ru-RU" b="1" dirty="0" smtClean="0"/>
              <a:t>12,5 </a:t>
            </a:r>
            <a:r>
              <a:rPr lang="ru-RU" b="1" dirty="0"/>
              <a:t>базовой величины </a:t>
            </a:r>
            <a:r>
              <a:rPr lang="ru-RU" b="1" dirty="0" smtClean="0"/>
              <a:t>(</a:t>
            </a:r>
            <a:r>
              <a:rPr lang="en-US" b="1" dirty="0" smtClean="0"/>
              <a:t>185 </a:t>
            </a:r>
            <a:r>
              <a:rPr lang="en-US" b="1" dirty="0"/>
              <a:t>USD</a:t>
            </a:r>
            <a:r>
              <a:rPr lang="ru-RU" b="1" dirty="0" smtClean="0"/>
              <a:t>)</a:t>
            </a:r>
            <a:r>
              <a:rPr lang="en-US" b="1" dirty="0" smtClean="0"/>
              <a:t> </a:t>
            </a:r>
            <a:r>
              <a:rPr lang="ru-RU" dirty="0" smtClean="0"/>
              <a:t>за </a:t>
            </a:r>
            <a:r>
              <a:rPr lang="ru-RU" dirty="0"/>
              <a:t>создание изобретения автору (соавторам), а лицам, содействующим созданию, – </a:t>
            </a:r>
            <a:r>
              <a:rPr lang="ru-RU" b="1" dirty="0"/>
              <a:t>5 базовых </a:t>
            </a:r>
            <a:r>
              <a:rPr lang="ru-RU" b="1" dirty="0" smtClean="0"/>
              <a:t>величин</a:t>
            </a:r>
            <a:r>
              <a:rPr lang="en-US" b="1" dirty="0" smtClean="0"/>
              <a:t> </a:t>
            </a:r>
            <a:r>
              <a:rPr lang="ru-RU" b="1" dirty="0"/>
              <a:t>(</a:t>
            </a:r>
            <a:r>
              <a:rPr lang="en-US" b="1" dirty="0"/>
              <a:t>75 USD</a:t>
            </a:r>
            <a:r>
              <a:rPr lang="ru-RU" b="1" dirty="0"/>
              <a:t>)</a:t>
            </a:r>
            <a:r>
              <a:rPr lang="ru-RU" dirty="0" smtClean="0"/>
              <a:t>;</a:t>
            </a:r>
            <a:endParaRPr lang="ru-RU" dirty="0"/>
          </a:p>
          <a:p>
            <a:pPr marL="0" indent="0" algn="just">
              <a:buNone/>
            </a:pPr>
            <a:r>
              <a:rPr lang="ru-RU" b="1" dirty="0" smtClean="0"/>
              <a:t>10 </a:t>
            </a:r>
            <a:r>
              <a:rPr lang="ru-RU" b="1" dirty="0"/>
              <a:t>базовых величин </a:t>
            </a:r>
            <a:r>
              <a:rPr lang="ru-RU" b="1" dirty="0" smtClean="0"/>
              <a:t>(</a:t>
            </a:r>
            <a:r>
              <a:rPr lang="en-US" b="1" dirty="0" smtClean="0"/>
              <a:t>150 </a:t>
            </a:r>
            <a:r>
              <a:rPr lang="en-US" b="1" dirty="0"/>
              <a:t>USD</a:t>
            </a:r>
            <a:r>
              <a:rPr lang="ru-RU" b="1" dirty="0" smtClean="0"/>
              <a:t>)</a:t>
            </a:r>
            <a:r>
              <a:rPr lang="en-US" b="1" dirty="0" smtClean="0"/>
              <a:t> </a:t>
            </a:r>
            <a:r>
              <a:rPr lang="ru-RU" dirty="0" smtClean="0"/>
              <a:t>за </a:t>
            </a:r>
            <a:r>
              <a:rPr lang="ru-RU" dirty="0"/>
              <a:t>создание полезной модели, промышленного образца, топологии интегральной микросхемы автору (соавторам), а лицам, содействующим созданию, – </a:t>
            </a:r>
            <a:r>
              <a:rPr lang="ru-RU" b="1" dirty="0"/>
              <a:t>4 базовые </a:t>
            </a:r>
            <a:r>
              <a:rPr lang="ru-RU" b="1" dirty="0" smtClean="0"/>
              <a:t>величины</a:t>
            </a:r>
            <a:r>
              <a:rPr lang="en-US" b="1" dirty="0" smtClean="0"/>
              <a:t> </a:t>
            </a:r>
            <a:r>
              <a:rPr lang="ru-RU" b="1" dirty="0" smtClean="0"/>
              <a:t>(</a:t>
            </a:r>
            <a:r>
              <a:rPr lang="en-US" b="1" dirty="0" smtClean="0"/>
              <a:t>60 </a:t>
            </a:r>
            <a:r>
              <a:rPr lang="en-US" b="1" dirty="0"/>
              <a:t>USD</a:t>
            </a:r>
            <a:r>
              <a:rPr lang="ru-RU" b="1" dirty="0"/>
              <a:t>)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6965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7685" y="184637"/>
            <a:ext cx="11271737" cy="110783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Стимулирование создания и использования служебных ОПС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7685" y="1292469"/>
            <a:ext cx="11148646" cy="536330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Лицами</a:t>
            </a:r>
            <a:r>
              <a:rPr lang="ru-RU" dirty="0"/>
              <a:t>, содействующими созданию и использованию служебного </a:t>
            </a:r>
            <a:r>
              <a:rPr lang="ru-RU" dirty="0" smtClean="0"/>
              <a:t>ОПС, </a:t>
            </a:r>
            <a:r>
              <a:rPr lang="ru-RU" dirty="0"/>
              <a:t>являются лица, участвующие в осуществлении мер по созданию, правовой охране и использованию служебного объекта права промышленной собственности, в том числе</a:t>
            </a:r>
            <a:r>
              <a:rPr lang="ru-RU" dirty="0" smtClean="0"/>
              <a:t>:</a:t>
            </a:r>
          </a:p>
          <a:p>
            <a:pPr algn="just"/>
            <a:r>
              <a:rPr lang="ru-RU" dirty="0"/>
              <a:t>в выполнении расчетов при создании служебного объекта права промышленной собственности;</a:t>
            </a:r>
          </a:p>
          <a:p>
            <a:pPr algn="just"/>
            <a:r>
              <a:rPr lang="ru-RU" dirty="0" smtClean="0"/>
              <a:t>в </a:t>
            </a:r>
            <a:r>
              <a:rPr lang="ru-RU" dirty="0"/>
              <a:t>проведении экспериментов, позволивших выявить новые технические решения, признанные служебными объектами права промышленной собственности;</a:t>
            </a:r>
          </a:p>
          <a:p>
            <a:pPr algn="just"/>
            <a:r>
              <a:rPr lang="ru-RU" dirty="0" smtClean="0"/>
              <a:t>в </a:t>
            </a:r>
            <a:r>
              <a:rPr lang="ru-RU" dirty="0"/>
              <a:t>подборе экспериментальных, расчетных, информационных или иных материалов в целях выявления новых технических решений;</a:t>
            </a:r>
          </a:p>
          <a:p>
            <a:pPr algn="just"/>
            <a:r>
              <a:rPr lang="ru-RU" dirty="0" smtClean="0"/>
              <a:t>в </a:t>
            </a:r>
            <a:r>
              <a:rPr lang="ru-RU" dirty="0"/>
              <a:t>конструкторской или технологической отработке принципиального решения, найденного автором служебного объекта права промышленной собственности;</a:t>
            </a:r>
          </a:p>
          <a:p>
            <a:pPr algn="just"/>
            <a:r>
              <a:rPr lang="ru-RU" dirty="0" smtClean="0"/>
              <a:t>в </a:t>
            </a:r>
            <a:r>
              <a:rPr lang="ru-RU" dirty="0"/>
              <a:t>выполнении патентных исследований, обеспечивших качественное составление заявки на служебный объект права промышленной собственности;</a:t>
            </a:r>
          </a:p>
          <a:p>
            <a:pPr algn="just"/>
            <a:r>
              <a:rPr lang="ru-RU" dirty="0" smtClean="0"/>
              <a:t>в </a:t>
            </a:r>
            <a:r>
              <a:rPr lang="ru-RU" dirty="0"/>
              <a:t>проведении дополнительных патентных исследований и обосновании полезности технических решений;</a:t>
            </a:r>
          </a:p>
          <a:p>
            <a:pPr algn="just"/>
            <a:r>
              <a:rPr lang="ru-RU" dirty="0" smtClean="0"/>
              <a:t>в </a:t>
            </a:r>
            <a:r>
              <a:rPr lang="ru-RU" dirty="0"/>
              <a:t>разработке технической документации, относящейся к служебному объекту права промышленной собственности;</a:t>
            </a:r>
          </a:p>
          <a:p>
            <a:pPr algn="just"/>
            <a:r>
              <a:rPr lang="ru-RU" dirty="0" smtClean="0"/>
              <a:t>в </a:t>
            </a:r>
            <a:r>
              <a:rPr lang="ru-RU" dirty="0"/>
              <a:t>лабораторных и производственных исследованиях, изготовлении и испытании опытных и головных образцов;</a:t>
            </a:r>
          </a:p>
          <a:p>
            <a:pPr algn="just"/>
            <a:r>
              <a:rPr lang="ru-RU" dirty="0" smtClean="0"/>
              <a:t>в </a:t>
            </a:r>
            <a:r>
              <a:rPr lang="ru-RU" dirty="0"/>
              <a:t>организации производства по использованию служебного объекта права промышленной собственности;</a:t>
            </a:r>
          </a:p>
          <a:p>
            <a:pPr algn="just"/>
            <a:r>
              <a:rPr lang="ru-RU" dirty="0" smtClean="0"/>
              <a:t>в </a:t>
            </a:r>
            <a:r>
              <a:rPr lang="ru-RU" dirty="0"/>
              <a:t>маркетинговых исследованиях;</a:t>
            </a:r>
          </a:p>
          <a:p>
            <a:pPr algn="just"/>
            <a:r>
              <a:rPr lang="ru-RU" dirty="0" smtClean="0"/>
              <a:t>в </a:t>
            </a:r>
            <a:r>
              <a:rPr lang="ru-RU" dirty="0"/>
              <a:t>заключении лицензионных и иных договоров;</a:t>
            </a:r>
          </a:p>
          <a:p>
            <a:pPr algn="just"/>
            <a:r>
              <a:rPr lang="ru-RU" dirty="0" smtClean="0"/>
              <a:t>в </a:t>
            </a:r>
            <a:r>
              <a:rPr lang="ru-RU" dirty="0"/>
              <a:t>осуществлении иных мер, не относящихся к принятию управленческих решений должностными лицами организаций.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9535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6138" y="167054"/>
            <a:ext cx="11435862" cy="127488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Государственные программы в области научной, научно-технической и инновационной деятельности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2558757"/>
              </p:ext>
            </p:extLst>
          </p:nvPr>
        </p:nvGraphicFramePr>
        <p:xfrm>
          <a:off x="756138" y="1230923"/>
          <a:ext cx="11254154" cy="5477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108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7346" y="175846"/>
            <a:ext cx="11289323" cy="14859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Обязательная коммерциализация результатов исследований и разработок, созданных за счет государственных средств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7346" y="1758462"/>
            <a:ext cx="11201400" cy="4923692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Результаты </a:t>
            </a:r>
            <a:r>
              <a:rPr lang="ru-RU" dirty="0"/>
              <a:t>НТД - объекты интеллектуальной собственности и документированная научно-техническая информация, созданные при осуществлении научной и научно-технической деятельности полностью или частично за счет государственных средств в соответствии с договорами на выполнение НИОКТР (заданиями</a:t>
            </a:r>
            <a:r>
              <a:rPr lang="ru-RU" dirty="0" smtClean="0"/>
              <a:t>)</a:t>
            </a:r>
          </a:p>
          <a:p>
            <a:pPr algn="just"/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Коммерциализация </a:t>
            </a:r>
            <a:r>
              <a:rPr lang="ru-RU" dirty="0"/>
              <a:t>результатов НТД - введение в гражданский оборот и (или) использование для собственных </a:t>
            </a:r>
            <a:r>
              <a:rPr lang="ru-RU" dirty="0" smtClean="0"/>
              <a:t>нужд</a:t>
            </a:r>
            <a:r>
              <a:rPr lang="ru-RU" dirty="0"/>
              <a:t> результатов НТД или товаров (работ, услуг), создаваемых (выполняемых, оказываемых) с применением данных результатов, обеспечивающих достижение экономического и (или) социального </a:t>
            </a:r>
            <a:r>
              <a:rPr lang="ru-RU" dirty="0" smtClean="0"/>
              <a:t>эффектов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Не подлежат обязательной коммерциализации созданные полностью или частично за счет государственных средств:</a:t>
            </a:r>
          </a:p>
          <a:p>
            <a:pPr algn="just"/>
            <a:r>
              <a:rPr lang="ru-RU" dirty="0" smtClean="0"/>
              <a:t>фундаментальных </a:t>
            </a:r>
            <a:r>
              <a:rPr lang="ru-RU" dirty="0"/>
              <a:t>научных исследований;</a:t>
            </a:r>
          </a:p>
          <a:p>
            <a:pPr algn="just"/>
            <a:r>
              <a:rPr lang="ru-RU" dirty="0" smtClean="0"/>
              <a:t>результаты </a:t>
            </a:r>
            <a:r>
              <a:rPr lang="ru-RU" dirty="0"/>
              <a:t>прикладных научных исследований, имеющие промежуточный или побочный характер;</a:t>
            </a:r>
          </a:p>
          <a:p>
            <a:pPr algn="just"/>
            <a:r>
              <a:rPr lang="ru-RU" dirty="0" smtClean="0"/>
              <a:t>результаты </a:t>
            </a:r>
            <a:r>
              <a:rPr lang="ru-RU" dirty="0"/>
              <a:t>прикладных научных исследований, являющиеся объектами авторского права, направленные на достижение только социального эффекта и (или) использование для собственных нужд</a:t>
            </a:r>
            <a:r>
              <a:rPr lang="ru-RU" dirty="0" smtClean="0"/>
              <a:t>;</a:t>
            </a:r>
            <a:endParaRPr lang="ru-RU" dirty="0"/>
          </a:p>
          <a:p>
            <a:pPr algn="just"/>
            <a:r>
              <a:rPr lang="ru-RU" dirty="0"/>
              <a:t>результаты НТД, созданные в рамках договоров на выполнение научно-исследовательских, опытно-конструкторских и опытно-технологических работ, заданий для бюджетных организаций, получателей средств инновационных фондов, исполненных в части создания результатов НТД до 7 августа 2013 г.</a:t>
            </a:r>
          </a:p>
        </p:txBody>
      </p:sp>
    </p:spTree>
    <p:extLst>
      <p:ext uri="{BB962C8B-B14F-4D97-AF65-F5344CB8AC3E}">
        <p14:creationId xmlns:p14="http://schemas.microsoft.com/office/powerpoint/2010/main" val="238070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7346" y="175846"/>
            <a:ext cx="11289323" cy="67700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Способы коммерциализации результатов НТД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7346" y="852854"/>
            <a:ext cx="11201400" cy="5829300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dirty="0"/>
              <a:t>реализация товаров (работ, услуг), создаваемых (выполняемых, оказываемых) с применением результатов НТД, или использование данных результатов для собственных нужд;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/>
              <a:t>предоставление </a:t>
            </a:r>
            <a:r>
              <a:rPr lang="ru-RU" dirty="0"/>
              <a:t>на возмездной основе другим лицам права на использование результатов НТД;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/>
              <a:t>полная </a:t>
            </a:r>
            <a:r>
              <a:rPr lang="ru-RU" dirty="0"/>
              <a:t>передача на возмездной основе другим лицам имущественных прав на результаты НТД;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/>
              <a:t>безвозмездная </a:t>
            </a:r>
            <a:r>
              <a:rPr lang="ru-RU" dirty="0"/>
              <a:t>передача другим лицам имущественных прав на результаты НТД или безвозмездное предоставление права на использование данных результатов с условием последующей их коммерциализации приобретателем этих </a:t>
            </a:r>
            <a:r>
              <a:rPr lang="ru-RU" dirty="0" smtClean="0"/>
              <a:t>прав;</a:t>
            </a:r>
            <a:endParaRPr lang="ru-RU" dirty="0"/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/>
              <a:t>возмездная </a:t>
            </a:r>
            <a:r>
              <a:rPr lang="ru-RU" dirty="0"/>
              <a:t>передача сведений (части сведений), составляющих секреты производства (ноу-хау);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/>
              <a:t>безвозмездная </a:t>
            </a:r>
            <a:r>
              <a:rPr lang="ru-RU" dirty="0"/>
              <a:t>передача сведений (части сведений), составляющих секреты производства (ноу-хау), с условием последующей их коммерциализации </a:t>
            </a:r>
            <a:r>
              <a:rPr lang="ru-RU" dirty="0" smtClean="0"/>
              <a:t>приобретателем;</a:t>
            </a:r>
            <a:endParaRPr lang="ru-RU" dirty="0"/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/>
              <a:t>возмездная </a:t>
            </a:r>
            <a:r>
              <a:rPr lang="ru-RU" dirty="0"/>
              <a:t>передача документированной научно-технической информации;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/>
              <a:t>безвозмездная </a:t>
            </a:r>
            <a:r>
              <a:rPr lang="ru-RU" dirty="0"/>
              <a:t>передача документированной научно-технической информации с условием последующей ее коммерциализации </a:t>
            </a:r>
            <a:r>
              <a:rPr lang="ru-RU" dirty="0" smtClean="0"/>
              <a:t>приобретателем;</a:t>
            </a:r>
            <a:endParaRPr lang="ru-RU" dirty="0"/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/>
              <a:t>иные </a:t>
            </a:r>
            <a:r>
              <a:rPr lang="ru-RU" dirty="0"/>
              <a:t>способы, предусмотренные актами законодательства.</a:t>
            </a:r>
          </a:p>
        </p:txBody>
      </p:sp>
    </p:spTree>
    <p:extLst>
      <p:ext uri="{BB962C8B-B14F-4D97-AF65-F5344CB8AC3E}">
        <p14:creationId xmlns:p14="http://schemas.microsoft.com/office/powerpoint/2010/main" val="217565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7346" y="175846"/>
            <a:ext cx="11289323" cy="1116623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Определение обладателей имущественных прав на результаты НТД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7346" y="1362808"/>
            <a:ext cx="11201400" cy="531934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Решения об определении обладателя (обладателей) имущественных прав на результаты НТД, передаче имущественных прав на данные результаты и предоставлении права на их использование другим лицам, а также о сроках и способах коммерциализации принимаются </a:t>
            </a:r>
            <a:r>
              <a:rPr lang="ru-RU" dirty="0" smtClean="0"/>
              <a:t>государственным </a:t>
            </a:r>
            <a:r>
              <a:rPr lang="ru-RU" dirty="0"/>
              <a:t>заказчиком (при необходимости коллегиально</a:t>
            </a:r>
            <a:r>
              <a:rPr lang="ru-RU" dirty="0" smtClean="0"/>
              <a:t>).</a:t>
            </a:r>
          </a:p>
          <a:p>
            <a:pPr marL="0" indent="0" algn="just">
              <a:buNone/>
            </a:pPr>
            <a:r>
              <a:rPr lang="ru-RU" dirty="0"/>
              <a:t>Обладателем имущественных прав на результаты </a:t>
            </a:r>
            <a:r>
              <a:rPr lang="ru-RU" dirty="0" smtClean="0"/>
              <a:t>НТД определяется </a:t>
            </a:r>
            <a:r>
              <a:rPr lang="ru-RU" dirty="0"/>
              <a:t>головная организация-исполнитель или исполнитель - резидент Республики Беларусь, если иное </a:t>
            </a:r>
            <a:r>
              <a:rPr lang="ru-RU" dirty="0" smtClean="0"/>
              <a:t>не </a:t>
            </a:r>
            <a:r>
              <a:rPr lang="ru-RU" dirty="0"/>
              <a:t>предусмотрено </a:t>
            </a:r>
            <a:r>
              <a:rPr lang="ru-RU" dirty="0" smtClean="0"/>
              <a:t>решением </a:t>
            </a:r>
            <a:r>
              <a:rPr lang="ru-RU" dirty="0"/>
              <a:t>государственного заказчика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/>
              <a:t>Обладателем (обладателями) имущественных прав на результаты НТД </a:t>
            </a:r>
            <a:r>
              <a:rPr lang="ru-RU" dirty="0" smtClean="0"/>
              <a:t>определяются</a:t>
            </a:r>
            <a:r>
              <a:rPr lang="ru-RU" dirty="0"/>
              <a:t>:</a:t>
            </a:r>
          </a:p>
          <a:p>
            <a:pPr algn="just"/>
            <a:r>
              <a:rPr lang="ru-RU" b="1" dirty="0" smtClean="0"/>
              <a:t>государственный </a:t>
            </a:r>
            <a:r>
              <a:rPr lang="ru-RU" b="1" dirty="0"/>
              <a:t>заказчик и (или) исполнитель </a:t>
            </a:r>
            <a:r>
              <a:rPr lang="ru-RU" dirty="0"/>
              <a:t>(головная организация-исполнитель), являющийся подчиненной государственному заказчику (входящей в его состав, систему) </a:t>
            </a:r>
            <a:r>
              <a:rPr lang="ru-RU" dirty="0" smtClean="0"/>
              <a:t>организацией;</a:t>
            </a:r>
            <a:endParaRPr lang="ru-RU" dirty="0"/>
          </a:p>
          <a:p>
            <a:pPr algn="just"/>
            <a:r>
              <a:rPr lang="ru-RU" b="1" dirty="0" smtClean="0"/>
              <a:t>государственный </a:t>
            </a:r>
            <a:r>
              <a:rPr lang="ru-RU" b="1" dirty="0"/>
              <a:t>заказчик или исполнитель (головная организация-исполнитель) совместно с лицом, затратившим собственные средства на создание результатов НТД</a:t>
            </a:r>
            <a:r>
              <a:rPr lang="ru-RU" dirty="0"/>
              <a:t>, - на результаты НТД, финансирование которых предусматривалось частично за счет средств, не являющихся государственными.</a:t>
            </a:r>
          </a:p>
        </p:txBody>
      </p:sp>
    </p:spTree>
    <p:extLst>
      <p:ext uri="{BB962C8B-B14F-4D97-AF65-F5344CB8AC3E}">
        <p14:creationId xmlns:p14="http://schemas.microsoft.com/office/powerpoint/2010/main" val="378189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7346" y="175846"/>
            <a:ext cx="11289323" cy="1116623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Определение обладателей имущественных прав на результаты НТД государственным заказчиком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7346" y="1362808"/>
            <a:ext cx="11201400" cy="531934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Оценивается </a:t>
            </a:r>
            <a:r>
              <a:rPr lang="ru-RU" dirty="0"/>
              <a:t>принадлежность результатов, создание которых планируется в рамках договоров на выполнение НИОКТР (заданий), к результатам НТД</a:t>
            </a:r>
            <a:r>
              <a:rPr lang="ru-RU" dirty="0" smtClean="0"/>
              <a:t>;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Определяется необходимость осуществления обязательной коммерциализации;</a:t>
            </a: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Определятся </a:t>
            </a:r>
            <a:r>
              <a:rPr lang="ru-RU" dirty="0"/>
              <a:t>способы, сроки и конкретные условия обязательной коммерциализации результатов НТД – в отношении результатов НТД, подлежащих обязательной коммерциализации;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Оценивается </a:t>
            </a:r>
            <a:r>
              <a:rPr lang="ru-RU" dirty="0"/>
              <a:t>способность государственного заказчика (головной организации-исполнителя), исполнителя (другого лица) осуществить коммерциализацию результатов НТД, обеспечить правовую охрану и защиту результатов НТД.</a:t>
            </a:r>
          </a:p>
        </p:txBody>
      </p:sp>
    </p:spTree>
    <p:extLst>
      <p:ext uri="{BB962C8B-B14F-4D97-AF65-F5344CB8AC3E}">
        <p14:creationId xmlns:p14="http://schemas.microsoft.com/office/powerpoint/2010/main" val="136019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968" y="140677"/>
            <a:ext cx="11289323" cy="62425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Условия определения правообладателя в договорах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967" y="764931"/>
            <a:ext cx="11359663" cy="60930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Правообладатель: </a:t>
            </a:r>
            <a:r>
              <a:rPr lang="ru-RU" dirty="0" smtClean="0"/>
              <a:t>Исполнитель</a:t>
            </a:r>
            <a:r>
              <a:rPr lang="ru-RU" dirty="0"/>
              <a:t> – </a:t>
            </a:r>
            <a:r>
              <a:rPr lang="ru-RU" dirty="0" smtClean="0"/>
              <a:t>резидент </a:t>
            </a:r>
            <a:r>
              <a:rPr lang="ru-RU" dirty="0"/>
              <a:t>Республики </a:t>
            </a:r>
            <a:r>
              <a:rPr lang="ru-RU" dirty="0" smtClean="0"/>
              <a:t>Беларусь*</a:t>
            </a:r>
          </a:p>
          <a:p>
            <a:pPr marL="0" indent="0">
              <a:buNone/>
            </a:pPr>
            <a:r>
              <a:rPr lang="ru-RU" i="1" dirty="0" smtClean="0"/>
              <a:t>*</a:t>
            </a:r>
            <a:r>
              <a:rPr lang="ru-RU" i="1" dirty="0"/>
              <a:t>заказчик </a:t>
            </a:r>
            <a:r>
              <a:rPr lang="ru-RU" i="1" dirty="0" smtClean="0"/>
              <a:t>по договору является </a:t>
            </a:r>
            <a:r>
              <a:rPr lang="ru-RU" i="1" dirty="0"/>
              <a:t>государственным заказчиком </a:t>
            </a:r>
            <a:endParaRPr lang="ru-RU" i="1" dirty="0" smtClean="0"/>
          </a:p>
          <a:p>
            <a:pPr marL="0" indent="0">
              <a:buNone/>
            </a:pPr>
            <a:r>
              <a:rPr lang="ru-RU" b="1" dirty="0"/>
              <a:t>Исполнитель </a:t>
            </a:r>
            <a:r>
              <a:rPr lang="ru-RU" b="1" dirty="0" smtClean="0"/>
              <a:t>обязан:</a:t>
            </a:r>
          </a:p>
          <a:p>
            <a:r>
              <a:rPr lang="ru-RU" dirty="0" smtClean="0"/>
              <a:t>осуществить </a:t>
            </a:r>
            <a:r>
              <a:rPr lang="ru-RU" dirty="0"/>
              <a:t>коммерциализацию </a:t>
            </a:r>
            <a:r>
              <a:rPr lang="ru-RU" dirty="0" smtClean="0"/>
              <a:t>результатов</a:t>
            </a:r>
          </a:p>
          <a:p>
            <a:r>
              <a:rPr lang="ru-RU" dirty="0"/>
              <a:t>информировать Заказчика о передаче </a:t>
            </a:r>
            <a:r>
              <a:rPr lang="ru-RU" dirty="0" smtClean="0"/>
              <a:t>или предоставлении имущественных </a:t>
            </a:r>
            <a:r>
              <a:rPr lang="ru-RU" dirty="0"/>
              <a:t>прав </a:t>
            </a:r>
            <a:r>
              <a:rPr lang="ru-RU" dirty="0" smtClean="0"/>
              <a:t>другому </a:t>
            </a:r>
            <a:r>
              <a:rPr lang="ru-RU" dirty="0"/>
              <a:t>лицу, </a:t>
            </a:r>
            <a:r>
              <a:rPr lang="ru-RU" dirty="0" smtClean="0"/>
              <a:t>в </a:t>
            </a:r>
            <a:r>
              <a:rPr lang="ru-RU" dirty="0"/>
              <a:t>недельный срок после заключения соответствующих </a:t>
            </a:r>
            <a:r>
              <a:rPr lang="ru-RU" dirty="0" smtClean="0"/>
              <a:t>договоров</a:t>
            </a:r>
          </a:p>
          <a:p>
            <a:pPr marL="0" indent="0">
              <a:buNone/>
            </a:pPr>
            <a:r>
              <a:rPr lang="ru-RU" b="1" dirty="0"/>
              <a:t>Исполнитель вправе:</a:t>
            </a:r>
          </a:p>
          <a:p>
            <a:r>
              <a:rPr lang="ru-RU" dirty="0"/>
              <a:t>передавать на возмездной основе имущественные права на результаты </a:t>
            </a:r>
            <a:r>
              <a:rPr lang="ru-RU" dirty="0" smtClean="0"/>
              <a:t>работы;</a:t>
            </a:r>
            <a:endParaRPr lang="ru-RU" dirty="0"/>
          </a:p>
          <a:p>
            <a:r>
              <a:rPr lang="ru-RU" dirty="0"/>
              <a:t>безвозмездно предоставлять право на использование результатов </a:t>
            </a:r>
            <a:r>
              <a:rPr lang="ru-RU" dirty="0" smtClean="0"/>
              <a:t>для </a:t>
            </a:r>
            <a:r>
              <a:rPr lang="ru-RU" dirty="0"/>
              <a:t>собственных нужд бюджетным организациям с последующим информированием государственного заказчика в двухнедельный срок;</a:t>
            </a:r>
          </a:p>
          <a:p>
            <a:r>
              <a:rPr lang="ru-RU" dirty="0"/>
              <a:t>безвозмездно предоставлять право на использование </a:t>
            </a:r>
            <a:r>
              <a:rPr lang="ru-RU" dirty="0" smtClean="0"/>
              <a:t>результатов.</a:t>
            </a:r>
          </a:p>
          <a:p>
            <a:pPr marL="0" indent="0">
              <a:buNone/>
            </a:pPr>
            <a:r>
              <a:rPr lang="ru-RU" b="1" dirty="0"/>
              <a:t>Заказчик имеет право:</a:t>
            </a:r>
          </a:p>
          <a:p>
            <a:r>
              <a:rPr lang="ru-RU" dirty="0"/>
              <a:t>использовать результаты работы для собственных </a:t>
            </a:r>
            <a:r>
              <a:rPr lang="ru-RU" dirty="0" smtClean="0"/>
              <a:t>нужд;</a:t>
            </a:r>
            <a:endParaRPr lang="ru-RU" dirty="0"/>
          </a:p>
          <a:p>
            <a:r>
              <a:rPr lang="ru-RU" dirty="0"/>
              <a:t>на безвозмездную передачу ему имущественных прав на </a:t>
            </a:r>
            <a:r>
              <a:rPr lang="ru-RU" dirty="0" smtClean="0"/>
              <a:t>результаты, </a:t>
            </a:r>
            <a:r>
              <a:rPr lang="ru-RU" dirty="0"/>
              <a:t>если </a:t>
            </a:r>
            <a:r>
              <a:rPr lang="ru-RU" dirty="0" smtClean="0"/>
              <a:t>не </a:t>
            </a:r>
            <a:r>
              <a:rPr lang="ru-RU" dirty="0"/>
              <a:t>осуществлена </a:t>
            </a:r>
            <a:r>
              <a:rPr lang="ru-RU" dirty="0" smtClean="0"/>
              <a:t>коммерциализация;</a:t>
            </a:r>
          </a:p>
          <a:p>
            <a:pPr>
              <a:buFontTx/>
              <a:buChar char="-"/>
            </a:pPr>
            <a:endParaRPr lang="ru-RU" i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055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9762" y="246185"/>
            <a:ext cx="11462238" cy="114475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Политика Белорусского национального технического университета в области интеллектуальной собственности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9762" y="1485899"/>
            <a:ext cx="6981089" cy="528417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Цели управления ИС</a:t>
            </a:r>
          </a:p>
          <a:p>
            <a:endParaRPr lang="ru-RU" dirty="0" smtClean="0"/>
          </a:p>
          <a:p>
            <a:r>
              <a:rPr lang="ru-RU" dirty="0" smtClean="0"/>
              <a:t>Принципы управления ИС</a:t>
            </a:r>
          </a:p>
          <a:p>
            <a:endParaRPr lang="ru-RU" dirty="0" smtClean="0"/>
          </a:p>
          <a:p>
            <a:r>
              <a:rPr lang="ru-RU" dirty="0" smtClean="0"/>
              <a:t>Определение правообладателей</a:t>
            </a:r>
          </a:p>
          <a:p>
            <a:endParaRPr lang="ru-RU" dirty="0" smtClean="0"/>
          </a:p>
          <a:p>
            <a:r>
              <a:rPr lang="ru-RU" dirty="0" smtClean="0"/>
              <a:t>Регулирование отношений с работниками и обучающимися</a:t>
            </a:r>
          </a:p>
          <a:p>
            <a:endParaRPr lang="ru-RU" dirty="0" smtClean="0"/>
          </a:p>
          <a:p>
            <a:r>
              <a:rPr lang="ru-RU" dirty="0" smtClean="0"/>
              <a:t>Стимулирование создания и использования ОИС</a:t>
            </a:r>
          </a:p>
          <a:p>
            <a:endParaRPr lang="ru-RU" dirty="0" smtClean="0"/>
          </a:p>
          <a:p>
            <a:r>
              <a:rPr lang="ru-RU" dirty="0" smtClean="0"/>
              <a:t>Организационное обеспечение управления ИС</a:t>
            </a:r>
          </a:p>
          <a:p>
            <a:endParaRPr lang="ru-RU" dirty="0" smtClean="0"/>
          </a:p>
          <a:p>
            <a:r>
              <a:rPr lang="ru-RU" dirty="0" smtClean="0"/>
              <a:t>Обеспечение конфиденциальности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33506" t="14051" r="33901" b="4828"/>
          <a:stretch/>
        </p:blipFill>
        <p:spPr>
          <a:xfrm>
            <a:off x="7710851" y="1294223"/>
            <a:ext cx="3867361" cy="54143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0084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968" y="140677"/>
            <a:ext cx="11289323" cy="62425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Условия определения правообладателя в договорах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967" y="764931"/>
            <a:ext cx="11359663" cy="60930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Правообладатель: </a:t>
            </a:r>
            <a:r>
              <a:rPr lang="ru-RU" dirty="0" smtClean="0"/>
              <a:t>Исполнитель</a:t>
            </a:r>
            <a:r>
              <a:rPr lang="ru-RU" dirty="0"/>
              <a:t> – </a:t>
            </a:r>
            <a:r>
              <a:rPr lang="ru-RU" dirty="0" smtClean="0"/>
              <a:t>резидент </a:t>
            </a:r>
            <a:r>
              <a:rPr lang="ru-RU" dirty="0"/>
              <a:t>Республики </a:t>
            </a:r>
            <a:r>
              <a:rPr lang="ru-RU" dirty="0" smtClean="0"/>
              <a:t>Беларусь*</a:t>
            </a:r>
          </a:p>
          <a:p>
            <a:pPr marL="0" indent="0">
              <a:buNone/>
            </a:pPr>
            <a:r>
              <a:rPr lang="ru-RU" i="1" dirty="0"/>
              <a:t>*заказчик по договору является головной организацией-исполнителем </a:t>
            </a:r>
            <a:endParaRPr lang="ru-RU" i="1" dirty="0" smtClean="0"/>
          </a:p>
          <a:p>
            <a:pPr marL="0" indent="0">
              <a:buNone/>
            </a:pPr>
            <a:r>
              <a:rPr lang="ru-RU" b="1" dirty="0"/>
              <a:t>Исполнитель </a:t>
            </a:r>
            <a:r>
              <a:rPr lang="ru-RU" b="1" dirty="0" smtClean="0"/>
              <a:t>обязан:</a:t>
            </a:r>
          </a:p>
          <a:p>
            <a:r>
              <a:rPr lang="ru-RU" dirty="0" smtClean="0"/>
              <a:t>осуществить </a:t>
            </a:r>
            <a:r>
              <a:rPr lang="ru-RU" dirty="0"/>
              <a:t>коммерциализацию </a:t>
            </a:r>
            <a:r>
              <a:rPr lang="ru-RU" dirty="0" smtClean="0"/>
              <a:t>результатов</a:t>
            </a:r>
          </a:p>
          <a:p>
            <a:r>
              <a:rPr lang="ru-RU" dirty="0"/>
              <a:t>информировать Заказчика о передаче </a:t>
            </a:r>
            <a:r>
              <a:rPr lang="ru-RU" dirty="0" smtClean="0"/>
              <a:t>или предоставлении имущественных </a:t>
            </a:r>
            <a:r>
              <a:rPr lang="ru-RU" dirty="0"/>
              <a:t>прав </a:t>
            </a:r>
            <a:r>
              <a:rPr lang="ru-RU" dirty="0" smtClean="0"/>
              <a:t>другому </a:t>
            </a:r>
            <a:r>
              <a:rPr lang="ru-RU" dirty="0"/>
              <a:t>лицу, </a:t>
            </a:r>
            <a:r>
              <a:rPr lang="ru-RU" dirty="0" smtClean="0"/>
              <a:t>в </a:t>
            </a:r>
            <a:r>
              <a:rPr lang="ru-RU" dirty="0"/>
              <a:t>недельный срок после заключения соответствующих </a:t>
            </a:r>
            <a:r>
              <a:rPr lang="ru-RU" dirty="0" smtClean="0"/>
              <a:t>договоров</a:t>
            </a:r>
          </a:p>
          <a:p>
            <a:pPr marL="0" indent="0">
              <a:buNone/>
            </a:pPr>
            <a:r>
              <a:rPr lang="ru-RU" b="1" dirty="0"/>
              <a:t>Исполнитель вправе:</a:t>
            </a:r>
          </a:p>
          <a:p>
            <a:r>
              <a:rPr lang="ru-RU" dirty="0"/>
              <a:t>передавать на возмездной основе имущественные права на результаты </a:t>
            </a:r>
            <a:r>
              <a:rPr lang="ru-RU" dirty="0" smtClean="0"/>
              <a:t>работы;</a:t>
            </a:r>
            <a:endParaRPr lang="ru-RU" dirty="0"/>
          </a:p>
          <a:p>
            <a:r>
              <a:rPr lang="ru-RU" dirty="0"/>
              <a:t>безвозмездно предоставлять право на использование результатов </a:t>
            </a:r>
            <a:r>
              <a:rPr lang="ru-RU" dirty="0" smtClean="0"/>
              <a:t>для </a:t>
            </a:r>
            <a:r>
              <a:rPr lang="ru-RU" dirty="0"/>
              <a:t>собственных нужд бюджетным организациям с последующим информированием государственного заказчика в двухнедельный срок;</a:t>
            </a:r>
          </a:p>
          <a:p>
            <a:r>
              <a:rPr lang="ru-RU" dirty="0"/>
              <a:t>безвозмездно предоставлять право на использование </a:t>
            </a:r>
            <a:r>
              <a:rPr lang="ru-RU" dirty="0" smtClean="0"/>
              <a:t>результатов.</a:t>
            </a:r>
          </a:p>
          <a:p>
            <a:pPr marL="0" indent="0">
              <a:buNone/>
            </a:pPr>
            <a:r>
              <a:rPr lang="ru-RU" b="1" dirty="0"/>
              <a:t>Заказчик имеет право:</a:t>
            </a:r>
          </a:p>
          <a:p>
            <a:r>
              <a:rPr lang="ru-RU" dirty="0"/>
              <a:t>использовать результаты работы для собственных </a:t>
            </a:r>
            <a:r>
              <a:rPr lang="ru-RU" dirty="0" smtClean="0"/>
              <a:t>нужд.</a:t>
            </a:r>
            <a:endParaRPr lang="ru-RU" dirty="0"/>
          </a:p>
          <a:p>
            <a:pPr>
              <a:buFontTx/>
              <a:buChar char="-"/>
            </a:pPr>
            <a:endParaRPr lang="ru-RU" i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213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968" y="140677"/>
            <a:ext cx="11289323" cy="62425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Условия определения правообладателя в договорах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967" y="764931"/>
            <a:ext cx="11359663" cy="60930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Правообладатель: </a:t>
            </a:r>
            <a:r>
              <a:rPr lang="ru-RU" dirty="0" smtClean="0"/>
              <a:t>Государственный заказчик*</a:t>
            </a:r>
          </a:p>
          <a:p>
            <a:pPr marL="0" indent="0">
              <a:buNone/>
            </a:pPr>
            <a:r>
              <a:rPr lang="ru-RU" i="1" dirty="0"/>
              <a:t>*государственный заказчик не является заказчиком по договору</a:t>
            </a:r>
            <a:endParaRPr lang="ru-RU" i="1" dirty="0" smtClean="0"/>
          </a:p>
          <a:p>
            <a:pPr marL="0" indent="0">
              <a:buNone/>
            </a:pPr>
            <a:r>
              <a:rPr lang="ru-RU" b="1" dirty="0" smtClean="0"/>
              <a:t>Исполнитель/Заказчик вправе:</a:t>
            </a:r>
          </a:p>
          <a:p>
            <a:r>
              <a:rPr lang="ru-RU" dirty="0"/>
              <a:t>использовать результаты работы для собственных нужд </a:t>
            </a:r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Выбор формы правовой охраны </a:t>
            </a:r>
            <a:r>
              <a:rPr lang="ru-RU" dirty="0" smtClean="0"/>
              <a:t>результатов </a:t>
            </a:r>
            <a:r>
              <a:rPr lang="ru-RU" dirty="0"/>
              <a:t>работы осуществляется государственным заказчиком при уведомлении Исполнителем о создании </a:t>
            </a:r>
            <a:r>
              <a:rPr lang="ru-RU" dirty="0" err="1"/>
              <a:t>охраноспособного</a:t>
            </a:r>
            <a:r>
              <a:rPr lang="ru-RU" dirty="0"/>
              <a:t> результата</a:t>
            </a:r>
            <a:endParaRPr lang="ru-RU" i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616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968" y="140677"/>
            <a:ext cx="11289323" cy="62425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Условия определения правообладателя в договорах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967" y="764931"/>
            <a:ext cx="11359663" cy="60930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Правообладатель: </a:t>
            </a:r>
            <a:r>
              <a:rPr lang="ru-RU" dirty="0" smtClean="0"/>
              <a:t>Заказчик*</a:t>
            </a:r>
          </a:p>
          <a:p>
            <a:pPr marL="0" indent="0">
              <a:buNone/>
            </a:pPr>
            <a:r>
              <a:rPr lang="ru-RU" i="1" dirty="0"/>
              <a:t>*заказчик по договору является государственным заказчиком</a:t>
            </a:r>
            <a:endParaRPr lang="ru-RU" i="1" dirty="0" smtClean="0"/>
          </a:p>
          <a:p>
            <a:pPr marL="0" indent="0">
              <a:buNone/>
            </a:pPr>
            <a:r>
              <a:rPr lang="ru-RU" b="1" dirty="0" smtClean="0"/>
              <a:t>Исполнитель </a:t>
            </a:r>
            <a:r>
              <a:rPr lang="ru-RU" b="1" dirty="0"/>
              <a:t>вправе:</a:t>
            </a:r>
          </a:p>
          <a:p>
            <a:r>
              <a:rPr lang="ru-RU" dirty="0"/>
              <a:t>использовать результаты работы для собственных нужд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Выбор </a:t>
            </a:r>
            <a:r>
              <a:rPr lang="ru-RU" dirty="0"/>
              <a:t>формы правовой охраны (патент, свидетельство, секрет производства ноу-хау) результатов работы осуществляется Заказчиком при уведомлении Исполнителем о создании </a:t>
            </a:r>
            <a:r>
              <a:rPr lang="ru-RU" dirty="0" err="1"/>
              <a:t>охраноспособного</a:t>
            </a:r>
            <a:r>
              <a:rPr lang="ru-RU" dirty="0"/>
              <a:t> результата.</a:t>
            </a:r>
            <a:endParaRPr lang="ru-RU" dirty="0" smtClean="0"/>
          </a:p>
          <a:p>
            <a:pPr>
              <a:buFontTx/>
              <a:buChar char="-"/>
            </a:pPr>
            <a:endParaRPr lang="ru-RU" i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300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968" y="140677"/>
            <a:ext cx="11289323" cy="62425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Условия определения правообладателя в договорах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967" y="764931"/>
            <a:ext cx="11359663" cy="609306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Правообладатель: </a:t>
            </a:r>
            <a:r>
              <a:rPr lang="ru-RU" dirty="0" smtClean="0"/>
              <a:t>Заказчик*</a:t>
            </a:r>
          </a:p>
          <a:p>
            <a:pPr marL="0" indent="0">
              <a:buNone/>
            </a:pPr>
            <a:r>
              <a:rPr lang="ru-RU" i="1" dirty="0"/>
              <a:t>*заказчик по договору является головной организацией-исполнителем</a:t>
            </a:r>
            <a:endParaRPr lang="ru-RU" i="1" dirty="0" smtClean="0"/>
          </a:p>
          <a:p>
            <a:pPr marL="0" indent="0">
              <a:buNone/>
            </a:pPr>
            <a:r>
              <a:rPr lang="ru-RU" b="1" dirty="0" smtClean="0"/>
              <a:t>Заказчик обязан:</a:t>
            </a:r>
          </a:p>
          <a:p>
            <a:r>
              <a:rPr lang="ru-RU" dirty="0" smtClean="0"/>
              <a:t>осуществить </a:t>
            </a:r>
            <a:r>
              <a:rPr lang="ru-RU" dirty="0"/>
              <a:t>коммерциализацию </a:t>
            </a:r>
            <a:r>
              <a:rPr lang="ru-RU" dirty="0" smtClean="0"/>
              <a:t>результатов</a:t>
            </a:r>
          </a:p>
          <a:p>
            <a:r>
              <a:rPr lang="ru-RU" dirty="0"/>
              <a:t>информировать </a:t>
            </a:r>
            <a:r>
              <a:rPr lang="ru-RU" dirty="0" smtClean="0"/>
              <a:t>государственного заказчика </a:t>
            </a:r>
            <a:r>
              <a:rPr lang="ru-RU" dirty="0"/>
              <a:t>о передаче </a:t>
            </a:r>
            <a:r>
              <a:rPr lang="ru-RU" dirty="0" smtClean="0"/>
              <a:t>или предоставлении имущественных </a:t>
            </a:r>
            <a:r>
              <a:rPr lang="ru-RU" dirty="0"/>
              <a:t>прав </a:t>
            </a:r>
            <a:r>
              <a:rPr lang="ru-RU" dirty="0" smtClean="0"/>
              <a:t>другому </a:t>
            </a:r>
            <a:r>
              <a:rPr lang="ru-RU" dirty="0"/>
              <a:t>лицу, </a:t>
            </a:r>
            <a:r>
              <a:rPr lang="ru-RU" dirty="0" smtClean="0"/>
              <a:t>в </a:t>
            </a:r>
            <a:r>
              <a:rPr lang="ru-RU" dirty="0"/>
              <a:t>недельный срок после заключения соответствующих </a:t>
            </a:r>
            <a:r>
              <a:rPr lang="ru-RU" dirty="0" smtClean="0"/>
              <a:t>договоров</a:t>
            </a:r>
          </a:p>
          <a:p>
            <a:r>
              <a:rPr lang="ru-RU" dirty="0"/>
              <a:t>безвозмездно передать государственному заказчику имущественные права на </a:t>
            </a:r>
            <a:r>
              <a:rPr lang="ru-RU" dirty="0" smtClean="0"/>
              <a:t>результаты, </a:t>
            </a:r>
            <a:r>
              <a:rPr lang="ru-RU" dirty="0"/>
              <a:t>если Заказчиком не осуществлена коммерциализация результатов 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Исполнитель </a:t>
            </a:r>
            <a:r>
              <a:rPr lang="ru-RU" b="1" dirty="0"/>
              <a:t>вправе:</a:t>
            </a:r>
          </a:p>
          <a:p>
            <a:r>
              <a:rPr lang="ru-RU" dirty="0"/>
              <a:t>использовать результаты работы для собственных нужд.</a:t>
            </a:r>
          </a:p>
          <a:p>
            <a:pPr marL="0" indent="0">
              <a:buNone/>
            </a:pPr>
            <a:r>
              <a:rPr lang="ru-RU" b="1" dirty="0" smtClean="0"/>
              <a:t>Заказчик </a:t>
            </a:r>
            <a:r>
              <a:rPr lang="ru-RU" b="1" dirty="0"/>
              <a:t>имеет право:</a:t>
            </a:r>
          </a:p>
          <a:p>
            <a:r>
              <a:rPr lang="ru-RU" dirty="0"/>
              <a:t>использовать результаты работы для собственных </a:t>
            </a:r>
            <a:r>
              <a:rPr lang="ru-RU" dirty="0" smtClean="0"/>
              <a:t>нужд</a:t>
            </a:r>
          </a:p>
          <a:p>
            <a:r>
              <a:rPr lang="ru-RU" dirty="0"/>
              <a:t>передавать на возмездной основе имущественные права на результаты </a:t>
            </a:r>
            <a:r>
              <a:rPr lang="ru-RU" dirty="0" smtClean="0"/>
              <a:t>работы</a:t>
            </a:r>
            <a:endParaRPr lang="ru-RU" dirty="0"/>
          </a:p>
          <a:p>
            <a:r>
              <a:rPr lang="ru-RU" dirty="0"/>
              <a:t>безвозмездно предоставлять право на использование результатов для собственных нужд бюджетным организациям с последующим информированием государственного заказчика в двухнедельный </a:t>
            </a:r>
            <a:r>
              <a:rPr lang="ru-RU" dirty="0" smtClean="0"/>
              <a:t>срок</a:t>
            </a:r>
          </a:p>
          <a:p>
            <a:pPr marL="0" indent="0">
              <a:buNone/>
            </a:pPr>
            <a:r>
              <a:rPr lang="ru-RU" dirty="0"/>
              <a:t>Выбор формы правовой охраны (патент, свидетельство, секрет производства ноу-хау) результатов работы осуществляется Заказчиком при уведомлении Исполнителем о создании </a:t>
            </a:r>
            <a:r>
              <a:rPr lang="ru-RU" dirty="0" err="1"/>
              <a:t>охраноспособного</a:t>
            </a:r>
            <a:r>
              <a:rPr lang="ru-RU" dirty="0"/>
              <a:t> результата.</a:t>
            </a:r>
          </a:p>
          <a:p>
            <a:endParaRPr lang="ru-RU" dirty="0"/>
          </a:p>
          <a:p>
            <a:pPr>
              <a:buFontTx/>
              <a:buChar char="-"/>
            </a:pPr>
            <a:endParaRPr lang="ru-RU" i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601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968" y="140677"/>
            <a:ext cx="11289323" cy="62425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Условия определения правообладателя в договорах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967" y="764931"/>
            <a:ext cx="11359663" cy="60930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Правообладатель: </a:t>
            </a:r>
            <a:r>
              <a:rPr lang="ru-RU" dirty="0" smtClean="0"/>
              <a:t>совместно</a:t>
            </a:r>
            <a:r>
              <a:rPr lang="ru-RU" b="1" dirty="0" smtClean="0"/>
              <a:t> </a:t>
            </a:r>
            <a:r>
              <a:rPr lang="ru-RU" dirty="0" smtClean="0"/>
              <a:t>Заказчик и Исполнитель*</a:t>
            </a:r>
          </a:p>
          <a:p>
            <a:pPr marL="0" indent="0">
              <a:buNone/>
            </a:pPr>
            <a:r>
              <a:rPr lang="ru-RU" i="1" dirty="0"/>
              <a:t>*результаты </a:t>
            </a:r>
            <a:r>
              <a:rPr lang="ru-RU" i="1" dirty="0" smtClean="0"/>
              <a:t>связаны </a:t>
            </a:r>
            <a:r>
              <a:rPr lang="ru-RU" i="1" dirty="0"/>
              <a:t>с интересами национальной безопасности </a:t>
            </a:r>
            <a:r>
              <a:rPr lang="ru-RU" i="1" dirty="0" smtClean="0"/>
              <a:t>и </a:t>
            </a:r>
            <a:r>
              <a:rPr lang="ru-RU" i="1" dirty="0"/>
              <a:t>заказчик по договору является государственным заказчиком</a:t>
            </a:r>
            <a:endParaRPr lang="ru-RU" i="1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Взаимоотношения </a:t>
            </a:r>
            <a:r>
              <a:rPr lang="ru-RU" dirty="0"/>
              <a:t>по выбору формы охраны </a:t>
            </a:r>
            <a:r>
              <a:rPr lang="ru-RU" dirty="0" smtClean="0"/>
              <a:t>результатов, </a:t>
            </a:r>
            <a:r>
              <a:rPr lang="ru-RU" dirty="0"/>
              <a:t>а также распоряжению имущественными правами на эти результаты определяются соглашением между Заказчиком и Исполнителем. </a:t>
            </a:r>
            <a:endParaRPr lang="ru-RU" b="1" dirty="0" smtClean="0"/>
          </a:p>
          <a:p>
            <a:pPr marL="0" indent="0">
              <a:buNone/>
            </a:pPr>
            <a:r>
              <a:rPr lang="ru-RU" dirty="0"/>
              <a:t>При отсутствии соглашения каждая из сторон вправе использовать результаты работы по своему усмотрению, кроме полной или частичной передачи другим лицам имущественных прав на эти результаты, а также предоставления другим лицам права их использования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Выбор формы правовой охраны (патент, свидетельство, секрет производства ноу-хау) результатов работы осуществляется Заказчиком и Исполнителем совместно. </a:t>
            </a:r>
            <a:endParaRPr lang="ru-RU" b="1" dirty="0"/>
          </a:p>
          <a:p>
            <a:endParaRPr lang="ru-RU" dirty="0"/>
          </a:p>
          <a:p>
            <a:pPr>
              <a:buFontTx/>
              <a:buChar char="-"/>
            </a:pPr>
            <a:endParaRPr lang="ru-RU" i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529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968" y="140677"/>
            <a:ext cx="11289323" cy="62425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Условия определения правообладателя в договорах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967" y="764931"/>
            <a:ext cx="11359663" cy="60930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Правообладатель: </a:t>
            </a:r>
            <a:r>
              <a:rPr lang="ru-RU" dirty="0" smtClean="0"/>
              <a:t>Заказчик/Исполнитель</a:t>
            </a:r>
            <a:r>
              <a:rPr lang="ru-RU" dirty="0"/>
              <a:t> </a:t>
            </a:r>
            <a:r>
              <a:rPr lang="ru-RU" dirty="0" smtClean="0"/>
              <a:t>и Лицо, затратившее собственные средства*</a:t>
            </a:r>
          </a:p>
          <a:p>
            <a:pPr marL="0" indent="0">
              <a:buNone/>
            </a:pPr>
            <a:r>
              <a:rPr lang="ru-RU" i="1" dirty="0"/>
              <a:t>*создание результатов </a:t>
            </a:r>
            <a:r>
              <a:rPr lang="ru-RU" i="1" dirty="0" smtClean="0"/>
              <a:t>финансируется </a:t>
            </a:r>
            <a:r>
              <a:rPr lang="ru-RU" i="1" dirty="0"/>
              <a:t>частично за счет государственных </a:t>
            </a:r>
            <a:endParaRPr lang="ru-RU" i="1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Взаимоотношения </a:t>
            </a:r>
            <a:r>
              <a:rPr lang="ru-RU" dirty="0"/>
              <a:t>по выбору формы охраны результатов работы, а также распоряжению имущественными правами на эти результаты определяются соглашением между Заказчиком (Исполнителем) </a:t>
            </a:r>
            <a:r>
              <a:rPr lang="ru-RU" dirty="0" smtClean="0"/>
              <a:t>и Лицом, затратившим собственные средства.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Выбор формы правовой охраны (патент, свидетельство, нераскрытая информация) результатов работы осуществляется Заказчиком (Исполнителем) и </a:t>
            </a:r>
            <a:r>
              <a:rPr lang="ru-RU" dirty="0"/>
              <a:t>Лицом, затратившим собственные </a:t>
            </a:r>
            <a:r>
              <a:rPr lang="ru-RU" dirty="0" smtClean="0"/>
              <a:t>средства, </a:t>
            </a:r>
            <a:r>
              <a:rPr lang="ru-RU" dirty="0"/>
              <a:t>совместно. </a:t>
            </a:r>
            <a:endParaRPr lang="ru-RU" dirty="0" smtClean="0"/>
          </a:p>
          <a:p>
            <a:pPr marL="0" indent="0">
              <a:buNone/>
            </a:pPr>
            <a:endParaRPr lang="ru-RU" i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472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281354"/>
            <a:ext cx="9601200" cy="764931"/>
          </a:xfrm>
        </p:spPr>
        <p:txBody>
          <a:bodyPr/>
          <a:lstStyle/>
          <a:p>
            <a:r>
              <a:rPr lang="ru-RU" dirty="0" smtClean="0"/>
              <a:t>Передача прав на результат НТД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5269" y="1143000"/>
            <a:ext cx="11192608" cy="513470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dirty="0"/>
              <a:t>Государственный заказчик - обладатель имущественных прав на результаты НТД может </a:t>
            </a:r>
            <a:r>
              <a:rPr lang="ru-RU" b="1" dirty="0"/>
              <a:t>безвозмездно передавать</a:t>
            </a:r>
            <a:r>
              <a:rPr lang="ru-RU" dirty="0"/>
              <a:t> имущественные права на данные результаты или предоставлять право на их использование резидентам Республики Беларусь при условии последующей коммерциализации подлежащих обязательной коммерциализации результатов НТД в установленный государственным заказчиком срок.</a:t>
            </a:r>
          </a:p>
          <a:p>
            <a:pPr algn="just">
              <a:lnSpc>
                <a:spcPct val="120000"/>
              </a:lnSpc>
            </a:pPr>
            <a:endParaRPr lang="ru-RU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ru-RU" dirty="0" smtClean="0"/>
              <a:t>Безвозмездная </a:t>
            </a:r>
            <a:r>
              <a:rPr lang="ru-RU" dirty="0"/>
              <a:t>передача имущественных прав на результаты НТД резидентам Республики Беларусь, </a:t>
            </a:r>
            <a:r>
              <a:rPr lang="ru-RU" b="1" dirty="0"/>
              <a:t>не являющимся государственными организациями</a:t>
            </a:r>
            <a:r>
              <a:rPr lang="ru-RU" dirty="0"/>
              <a:t>, осуществляется государственным заказчиком - обладателем имущественных прав на результаты НТД </a:t>
            </a:r>
            <a:r>
              <a:rPr lang="ru-RU" b="1" dirty="0"/>
              <a:t>по согласованию </a:t>
            </a:r>
            <a:r>
              <a:rPr lang="ru-RU" dirty="0"/>
              <a:t>с Комитетом государственной безопасности.</a:t>
            </a:r>
          </a:p>
          <a:p>
            <a:pPr algn="just">
              <a:lnSpc>
                <a:spcPct val="120000"/>
              </a:lnSpc>
            </a:pPr>
            <a:endParaRPr lang="ru-RU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ru-RU" b="1" dirty="0"/>
              <a:t>Не подлежат</a:t>
            </a:r>
            <a:r>
              <a:rPr lang="ru-RU" dirty="0"/>
              <a:t> безвозмездной передаче имущественные права на результаты НТД организациям Республики Беларусь, созданным с участием иностранных юридических и (или) физических лиц.</a:t>
            </a:r>
          </a:p>
          <a:p>
            <a:pPr algn="just">
              <a:lnSpc>
                <a:spcPct val="120000"/>
              </a:lnSpc>
            </a:pPr>
            <a:endParaRPr lang="ru-RU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ru-RU" dirty="0"/>
              <a:t>Резиденты Республики Беларусь, </a:t>
            </a:r>
            <a:r>
              <a:rPr lang="ru-RU" b="1" dirty="0"/>
              <a:t>не осуществившие </a:t>
            </a:r>
            <a:r>
              <a:rPr lang="ru-RU" dirty="0"/>
              <a:t>коммерциализацию результатов НТД в установленный государственным заказчиком срок, обязаны в месячный срок </a:t>
            </a:r>
            <a:r>
              <a:rPr lang="ru-RU" b="1" dirty="0"/>
              <a:t>безвозмездно передать </a:t>
            </a:r>
            <a:r>
              <a:rPr lang="ru-RU" dirty="0"/>
              <a:t>приобретенные (предоставленные) имущественные права на данные результаты государственному заказчику.</a:t>
            </a:r>
          </a:p>
        </p:txBody>
      </p:sp>
    </p:spTree>
    <p:extLst>
      <p:ext uri="{BB962C8B-B14F-4D97-AF65-F5344CB8AC3E}">
        <p14:creationId xmlns:p14="http://schemas.microsoft.com/office/powerpoint/2010/main" val="316319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281354"/>
            <a:ext cx="9601200" cy="764931"/>
          </a:xfrm>
        </p:spPr>
        <p:txBody>
          <a:bodyPr/>
          <a:lstStyle/>
          <a:p>
            <a:r>
              <a:rPr lang="ru-RU" dirty="0" smtClean="0"/>
              <a:t>Передача прав на результат НТД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5269" y="1143000"/>
            <a:ext cx="11192608" cy="513470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dirty="0" smtClean="0"/>
              <a:t>Исполнители </a:t>
            </a:r>
            <a:r>
              <a:rPr lang="ru-RU" dirty="0"/>
              <a:t>(головные организации-исполнители) - обладатели имущественных прав на результаты НТД </a:t>
            </a:r>
            <a:r>
              <a:rPr lang="ru-RU" dirty="0" smtClean="0"/>
              <a:t>могут </a:t>
            </a:r>
            <a:r>
              <a:rPr lang="ru-RU" b="1" dirty="0"/>
              <a:t>безвозмездно предоставлять право на их использование </a:t>
            </a:r>
            <a:r>
              <a:rPr lang="ru-RU" dirty="0"/>
              <a:t>(передавать документированную научно-техническую информацию):</a:t>
            </a:r>
          </a:p>
          <a:p>
            <a:pPr algn="just">
              <a:lnSpc>
                <a:spcPct val="120000"/>
              </a:lnSpc>
            </a:pPr>
            <a:r>
              <a:rPr lang="ru-RU" dirty="0" smtClean="0"/>
              <a:t>лицам</a:t>
            </a:r>
            <a:r>
              <a:rPr lang="ru-RU" dirty="0"/>
              <a:t>, выступающим соисполнителями по указанным договорам (предусматривать такое право соисполнителей в договорах на выполнение НИОКТР между исполнителем и соисполнителем);</a:t>
            </a:r>
          </a:p>
          <a:p>
            <a:pPr algn="just">
              <a:lnSpc>
                <a:spcPct val="120000"/>
              </a:lnSpc>
            </a:pPr>
            <a:r>
              <a:rPr lang="ru-RU" dirty="0" smtClean="0"/>
              <a:t>резидентам </a:t>
            </a:r>
            <a:r>
              <a:rPr lang="ru-RU" dirty="0"/>
              <a:t>Республики Беларусь по согласованию с государственным заказчиком при условии коммерциализации </a:t>
            </a:r>
            <a:r>
              <a:rPr lang="ru-RU" dirty="0" err="1" smtClean="0"/>
              <a:t>коммерциализации</a:t>
            </a:r>
            <a:r>
              <a:rPr lang="ru-RU" dirty="0" smtClean="0"/>
              <a:t> </a:t>
            </a:r>
            <a:r>
              <a:rPr lang="ru-RU" dirty="0"/>
              <a:t>результатов НТД.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dirty="0" smtClean="0"/>
              <a:t>Резиденты </a:t>
            </a:r>
            <a:r>
              <a:rPr lang="ru-RU" dirty="0"/>
              <a:t>Республики Беларусь, которым </a:t>
            </a:r>
            <a:r>
              <a:rPr lang="ru-RU" dirty="0" smtClean="0"/>
              <a:t>безвозмездно </a:t>
            </a:r>
            <a:r>
              <a:rPr lang="ru-RU" dirty="0"/>
              <a:t>полностью переданы имущественные права на результаты НТД, а также исполнители (головные организации-исполнители) вправе </a:t>
            </a:r>
            <a:r>
              <a:rPr lang="ru-RU" b="1" dirty="0"/>
              <a:t>передавать</a:t>
            </a:r>
            <a:r>
              <a:rPr lang="ru-RU" dirty="0"/>
              <a:t> </a:t>
            </a:r>
            <a:r>
              <a:rPr lang="ru-RU" b="1" dirty="0" smtClean="0"/>
              <a:t>(после </a:t>
            </a:r>
            <a:r>
              <a:rPr lang="ru-RU" b="1" dirty="0"/>
              <a:t>осуществления обязательной коммерциализации результатов НТД)</a:t>
            </a:r>
            <a:r>
              <a:rPr lang="ru-RU" dirty="0"/>
              <a:t> </a:t>
            </a:r>
            <a:r>
              <a:rPr lang="ru-RU" b="1" dirty="0"/>
              <a:t>на возмездной основе </a:t>
            </a:r>
            <a:r>
              <a:rPr lang="ru-RU" dirty="0"/>
              <a:t>имущественные права на данные результаты:</a:t>
            </a:r>
          </a:p>
          <a:p>
            <a:pPr algn="just">
              <a:lnSpc>
                <a:spcPct val="120000"/>
              </a:lnSpc>
            </a:pPr>
            <a:r>
              <a:rPr lang="ru-RU" dirty="0" smtClean="0"/>
              <a:t>резидентам </a:t>
            </a:r>
            <a:r>
              <a:rPr lang="ru-RU" dirty="0"/>
              <a:t>Республики Беларусь по согласованию с государственным заказчиком, а также с Комитетом государственной безопасности, если результаты НТД связаны с интересами национальной безопасности Республики Беларусь;</a:t>
            </a:r>
          </a:p>
          <a:p>
            <a:pPr algn="just">
              <a:lnSpc>
                <a:spcPct val="120000"/>
              </a:lnSpc>
            </a:pPr>
            <a:r>
              <a:rPr lang="ru-RU" dirty="0" smtClean="0"/>
              <a:t>нерезидентам </a:t>
            </a:r>
            <a:r>
              <a:rPr lang="ru-RU" dirty="0"/>
              <a:t>Республики Беларусь и организациям Республики Беларусь, созданным с участием иностранных юридических и (или) физических лиц, по согласованию с государственным заказчиком и Комитетом государственной безопасности, если иное не определено международными договорами Республики Беларусь.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872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4930" y="228600"/>
            <a:ext cx="11280531" cy="14859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Опыт Научно-технологического парка БНТУ «Политехник» по распоряжению правами на результаты НТД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5269" y="1565031"/>
            <a:ext cx="10999177" cy="4302369"/>
          </a:xfrm>
        </p:spPr>
        <p:txBody>
          <a:bodyPr/>
          <a:lstStyle/>
          <a:p>
            <a:r>
              <a:rPr lang="ru-RU" dirty="0" smtClean="0"/>
              <a:t>Наименование </a:t>
            </a:r>
            <a:r>
              <a:rPr lang="ru-RU" dirty="0"/>
              <a:t>проекта: Создание гаммы общепромышленных и пищевых 3-D принтеров, технологии их использования и изготовление установочной партии этих изделий</a:t>
            </a:r>
          </a:p>
          <a:p>
            <a:endParaRPr lang="ru-RU" dirty="0" smtClean="0"/>
          </a:p>
          <a:p>
            <a:r>
              <a:rPr lang="ru-RU" dirty="0" smtClean="0"/>
              <a:t>Государственный заказчик: Министерство образования Республики Беларусь</a:t>
            </a:r>
          </a:p>
          <a:p>
            <a:endParaRPr lang="ru-RU" dirty="0" smtClean="0"/>
          </a:p>
          <a:p>
            <a:r>
              <a:rPr lang="ru-RU" dirty="0" smtClean="0"/>
              <a:t>Исполнитель ОКТР: Государственное предприятие </a:t>
            </a:r>
            <a:r>
              <a:rPr lang="ru-RU" dirty="0"/>
              <a:t>«Научно-технологический парк БНТУ «Политехник»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Производитель продукции (резидент </a:t>
            </a:r>
            <a:r>
              <a:rPr lang="ru-RU" dirty="0"/>
              <a:t>технопарка): РУП «Новые оптоэлектронные технологии»</a:t>
            </a:r>
          </a:p>
        </p:txBody>
      </p:sp>
    </p:spTree>
    <p:extLst>
      <p:ext uri="{BB962C8B-B14F-4D97-AF65-F5344CB8AC3E}">
        <p14:creationId xmlns:p14="http://schemas.microsoft.com/office/powerpoint/2010/main" val="75795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038" y="2171065"/>
            <a:ext cx="4038600" cy="1890409"/>
          </a:xfrm>
          <a:prstGeom prst="rect">
            <a:avLst/>
          </a:prstGeom>
        </p:spPr>
      </p:pic>
      <p:sp>
        <p:nvSpPr>
          <p:cNvPr id="22" name="Стрелка вниз 21"/>
          <p:cNvSpPr/>
          <p:nvPr/>
        </p:nvSpPr>
        <p:spPr>
          <a:xfrm>
            <a:off x="2206869" y="2565704"/>
            <a:ext cx="1043354" cy="1008184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e-BY" sz="3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216269" y="1510627"/>
            <a:ext cx="3223846" cy="10550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Инновационный фонд Минска</a:t>
            </a:r>
            <a:endParaRPr lang="be-BY" sz="2800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890684" y="5026363"/>
            <a:ext cx="3397918" cy="92799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Разработка комплекта технической документации на 3</a:t>
            </a:r>
            <a:r>
              <a:rPr lang="en-US" sz="1500" dirty="0" smtClean="0"/>
              <a:t>D </a:t>
            </a:r>
            <a:r>
              <a:rPr lang="ru-RU" sz="1500" dirty="0" smtClean="0"/>
              <a:t>принтеры общепромышленного и пищевого назначения</a:t>
            </a:r>
            <a:endParaRPr lang="be-BY" sz="1500" dirty="0"/>
          </a:p>
        </p:txBody>
      </p:sp>
      <p:pic>
        <p:nvPicPr>
          <p:cNvPr id="25" name="Picture 4" descr="Похожее изображение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68" b="13856"/>
          <a:stretch/>
        </p:blipFill>
        <p:spPr bwMode="auto">
          <a:xfrm>
            <a:off x="1759411" y="3565392"/>
            <a:ext cx="1938269" cy="1389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Стрелка вниз 25"/>
          <p:cNvSpPr/>
          <p:nvPr/>
        </p:nvSpPr>
        <p:spPr>
          <a:xfrm rot="16200000">
            <a:off x="5552207" y="2864960"/>
            <a:ext cx="1322059" cy="3323506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Безвозмездная передача</a:t>
            </a:r>
            <a:endParaRPr lang="be-BY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7" name="Picture 14" descr="Безымянный-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2453" y="1913395"/>
            <a:ext cx="2166982" cy="981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Скругленный прямоугольник 27"/>
          <p:cNvSpPr/>
          <p:nvPr/>
        </p:nvSpPr>
        <p:spPr>
          <a:xfrm>
            <a:off x="8036941" y="3554768"/>
            <a:ext cx="3694927" cy="72904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Выпуск инновационной продукции</a:t>
            </a:r>
            <a:endParaRPr lang="be-BY" sz="2000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8058129" y="2965360"/>
            <a:ext cx="3694927" cy="573149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РУП «НОЭТ»</a:t>
            </a:r>
            <a:endParaRPr lang="be-BY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8170449" y="4260029"/>
            <a:ext cx="35614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2017: постановка продукции на производство, сертификация</a:t>
            </a:r>
            <a:br>
              <a:rPr lang="ru-RU" dirty="0" smtClean="0"/>
            </a:br>
            <a:r>
              <a:rPr lang="ru-RU" dirty="0" smtClean="0"/>
              <a:t>2018: серийное производство</a:t>
            </a:r>
            <a:endParaRPr lang="be-BY" dirty="0"/>
          </a:p>
        </p:txBody>
      </p:sp>
      <p:sp>
        <p:nvSpPr>
          <p:cNvPr id="31" name="AutoShape 4" descr="Отображается файл &quot;линейка.jpg&quot;"/>
          <p:cNvSpPr>
            <a:spLocks noChangeAspect="1" noChangeArrowheads="1"/>
          </p:cNvSpPr>
          <p:nvPr/>
        </p:nvSpPr>
        <p:spPr bwMode="auto">
          <a:xfrm>
            <a:off x="533644" y="-31151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65332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599" y="685800"/>
            <a:ext cx="10084777" cy="808892"/>
          </a:xfrm>
        </p:spPr>
        <p:txBody>
          <a:bodyPr>
            <a:normAutofit/>
          </a:bodyPr>
          <a:lstStyle/>
          <a:p>
            <a:r>
              <a:rPr lang="ru-RU" dirty="0" smtClean="0"/>
              <a:t>Определение правообладателей</a:t>
            </a:r>
            <a:r>
              <a:rPr lang="en-US" dirty="0" smtClean="0"/>
              <a:t> </a:t>
            </a:r>
            <a:r>
              <a:rPr lang="ru-RU" dirty="0" smtClean="0"/>
              <a:t>в БНТУ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6815" y="1494691"/>
            <a:ext cx="10972800" cy="493248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/>
              <a:t>БНТУ является правообладателем ОИС:</a:t>
            </a:r>
          </a:p>
          <a:p>
            <a:pPr algn="just"/>
            <a:r>
              <a:rPr lang="ru-RU" dirty="0"/>
              <a:t>в отношении объектов права промышленной собственности </a:t>
            </a:r>
            <a:r>
              <a:rPr lang="ru-RU" dirty="0" smtClean="0"/>
              <a:t>– </a:t>
            </a:r>
            <a:r>
              <a:rPr lang="ru-RU" dirty="0"/>
              <a:t>ОИС относится к области деятельности БНТУ при условии, что деятельность, которая привела к их созданию, относится к служебным обязанностям работника, либо ОИС создан в связи с выполнением работником конкретного задания, полученного от БНТУ, либо при их создании работником были использованы опыт или средства БНТУ;</a:t>
            </a:r>
          </a:p>
          <a:p>
            <a:pPr algn="just"/>
            <a:r>
              <a:rPr lang="ru-RU" dirty="0"/>
              <a:t>в отношении объектов авторского права и смежных прав – ОИС создан, осуществлен автором по заданию БНТУ или в порядке выполнения обязанностей, обусловленных трудовым договором с БНТУ.</a:t>
            </a:r>
          </a:p>
          <a:p>
            <a:pPr marL="0" indent="0" algn="just">
              <a:buNone/>
            </a:pPr>
            <a:r>
              <a:rPr lang="ru-RU" dirty="0"/>
              <a:t>В случае создания ОИС в результате выполнения работ по договору с третьими лицами правообладатель определяется в соответствии с условиями данного договора.</a:t>
            </a:r>
          </a:p>
          <a:p>
            <a:pPr marL="0" indent="0" algn="just">
              <a:buNone/>
            </a:pPr>
            <a:r>
              <a:rPr lang="ru-RU" dirty="0"/>
              <a:t>Определение обладателей имущественных прав на результаты научной и научно-технической деятельности, созданные за счет государственных средств, осуществляется в порядке, определяемом законодательством.</a:t>
            </a:r>
          </a:p>
          <a:p>
            <a:pPr marL="0" indent="0" algn="just">
              <a:buNone/>
            </a:pPr>
            <a:r>
              <a:rPr lang="ru-RU" dirty="0"/>
              <a:t>Во всех иных случаях правообладателем является автор.</a:t>
            </a:r>
          </a:p>
          <a:p>
            <a:pPr marL="0" indent="0" algn="just">
              <a:buNone/>
            </a:pPr>
            <a:r>
              <a:rPr lang="ru-RU" dirty="0"/>
              <a:t>Порядок признания ОИС служебными, а также порядок передачи прав на ОИС авторам устанавливается Положением о служебных ОИС, утверждаемом Ректором БНТУ.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761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67578" y="442546"/>
            <a:ext cx="5603630" cy="1888271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Лицензионный договор</a:t>
            </a:r>
            <a:endParaRPr lang="be-BY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1222110" y="3815586"/>
            <a:ext cx="1063252" cy="1632713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IP</a:t>
            </a:r>
            <a:endParaRPr lang="be-BY" sz="3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6" name="Picture 4" descr="Похожее изображение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68" b="13856"/>
          <a:stretch/>
        </p:blipFill>
        <p:spPr bwMode="auto">
          <a:xfrm>
            <a:off x="1397865" y="2365007"/>
            <a:ext cx="2010551" cy="1441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Скругленный прямоугольник 6"/>
          <p:cNvSpPr/>
          <p:nvPr/>
        </p:nvSpPr>
        <p:spPr>
          <a:xfrm>
            <a:off x="763137" y="5612424"/>
            <a:ext cx="3223846" cy="105507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Резидент Технопарка</a:t>
            </a:r>
            <a:endParaRPr lang="be-BY" sz="2800" dirty="0"/>
          </a:p>
        </p:txBody>
      </p:sp>
      <p:sp>
        <p:nvSpPr>
          <p:cNvPr id="8" name="Стрелка вверх 7"/>
          <p:cNvSpPr/>
          <p:nvPr/>
        </p:nvSpPr>
        <p:spPr>
          <a:xfrm>
            <a:off x="2316445" y="3815586"/>
            <a:ext cx="1035080" cy="1632713"/>
          </a:xfrm>
          <a:prstGeom prst="up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e-BY"/>
          </a:p>
        </p:txBody>
      </p:sp>
      <p:sp>
        <p:nvSpPr>
          <p:cNvPr id="9" name="Прямоугольник с одним вырезанным углом 8"/>
          <p:cNvSpPr/>
          <p:nvPr/>
        </p:nvSpPr>
        <p:spPr>
          <a:xfrm>
            <a:off x="3382608" y="3678115"/>
            <a:ext cx="2173492" cy="1770184"/>
          </a:xfrm>
          <a:prstGeom prst="snip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/>
              <a:t>Платежи, но не менее амортизации НМА</a:t>
            </a:r>
            <a:endParaRPr lang="be-BY" sz="24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971726" y="442546"/>
            <a:ext cx="109100" cy="634218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e-BY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6377355" y="178777"/>
            <a:ext cx="5603630" cy="18882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Безвозмездная передача</a:t>
            </a:r>
            <a:endParaRPr lang="be-BY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7142902" y="3815586"/>
            <a:ext cx="1063252" cy="1632713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IP</a:t>
            </a:r>
            <a:endParaRPr lang="be-BY" sz="3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3" name="Picture 4" descr="Похожее изображение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68" b="13856"/>
          <a:stretch/>
        </p:blipFill>
        <p:spPr bwMode="auto">
          <a:xfrm>
            <a:off x="6700680" y="2352660"/>
            <a:ext cx="2010551" cy="1441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с одним вырезанным углом 13"/>
          <p:cNvSpPr/>
          <p:nvPr/>
        </p:nvSpPr>
        <p:spPr>
          <a:xfrm>
            <a:off x="9299736" y="3294894"/>
            <a:ext cx="2787744" cy="1502642"/>
          </a:xfrm>
          <a:prstGeom prst="snip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/>
              <a:t>Амортизация -</a:t>
            </a:r>
            <a:r>
              <a:rPr lang="en-US" sz="2400" b="1" dirty="0" smtClean="0"/>
              <a:t>&gt;</a:t>
            </a:r>
            <a:r>
              <a:rPr lang="ru-RU" sz="2400" b="1" dirty="0" smtClean="0"/>
              <a:t> создание новой ИС (НМА)</a:t>
            </a:r>
            <a:endParaRPr lang="be-BY" sz="2400" b="1" dirty="0"/>
          </a:p>
        </p:txBody>
      </p:sp>
      <p:sp>
        <p:nvSpPr>
          <p:cNvPr id="15" name="Выгнутая влево стрелка 14"/>
          <p:cNvSpPr/>
          <p:nvPr/>
        </p:nvSpPr>
        <p:spPr>
          <a:xfrm rot="7922085">
            <a:off x="8695602" y="4427002"/>
            <a:ext cx="1413651" cy="1859712"/>
          </a:xfrm>
          <a:prstGeom prst="curvedRightArrow">
            <a:avLst>
              <a:gd name="adj1" fmla="val 25000"/>
              <a:gd name="adj2" fmla="val 5228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e-BY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16992" y="5612424"/>
            <a:ext cx="3223846" cy="105507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Резидент Технопарка</a:t>
            </a:r>
            <a:endParaRPr lang="be-BY" sz="2800" dirty="0"/>
          </a:p>
        </p:txBody>
      </p:sp>
    </p:spTree>
    <p:extLst>
      <p:ext uri="{BB962C8B-B14F-4D97-AF65-F5344CB8AC3E}">
        <p14:creationId xmlns:p14="http://schemas.microsoft.com/office/powerpoint/2010/main" val="7449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1408" y="2848708"/>
            <a:ext cx="9601200" cy="1485900"/>
          </a:xfrm>
        </p:spPr>
        <p:txBody>
          <a:bodyPr/>
          <a:lstStyle/>
          <a:p>
            <a:pPr algn="ctr"/>
            <a:r>
              <a:rPr lang="ru-RU" b="1" dirty="0" smtClean="0"/>
              <a:t>Спасибо за внимание!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8121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969" y="167054"/>
            <a:ext cx="11471031" cy="10374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Законодательство Республики Беларусь, регулирующее вопросы определения правообладателей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5269" y="1204545"/>
            <a:ext cx="11245362" cy="5336931"/>
          </a:xfrm>
        </p:spPr>
        <p:txBody>
          <a:bodyPr>
            <a:normAutofit/>
          </a:bodyPr>
          <a:lstStyle/>
          <a:p>
            <a:r>
              <a:rPr lang="ru-RU" dirty="0" smtClean="0"/>
              <a:t>Гражданский кодекс Республики Беларусь</a:t>
            </a:r>
          </a:p>
          <a:p>
            <a:endParaRPr lang="ru-RU" dirty="0"/>
          </a:p>
          <a:p>
            <a:r>
              <a:rPr lang="ru-RU" dirty="0"/>
              <a:t>Закон Республики Беларусь от 7 мая 2011 г. № </a:t>
            </a:r>
            <a:r>
              <a:rPr lang="ru-RU" dirty="0" smtClean="0"/>
              <a:t>262-З «Об </a:t>
            </a:r>
            <a:r>
              <a:rPr lang="ru-RU" dirty="0"/>
              <a:t>авторском праве и смежных </a:t>
            </a:r>
            <a:r>
              <a:rPr lang="ru-RU" dirty="0" smtClean="0"/>
              <a:t>правах»</a:t>
            </a:r>
          </a:p>
          <a:p>
            <a:endParaRPr lang="ru-RU" dirty="0"/>
          </a:p>
          <a:p>
            <a:r>
              <a:rPr lang="ru-RU" dirty="0" smtClean="0"/>
              <a:t>Закон </a:t>
            </a:r>
            <a:r>
              <a:rPr lang="ru-RU" dirty="0"/>
              <a:t>Республики Беларусь от 16 </a:t>
            </a:r>
            <a:r>
              <a:rPr lang="ru-RU" dirty="0"/>
              <a:t>декабря 2002 г. № </a:t>
            </a:r>
            <a:r>
              <a:rPr lang="ru-RU" dirty="0"/>
              <a:t>160-З «О </a:t>
            </a:r>
            <a:r>
              <a:rPr lang="ru-RU" dirty="0"/>
              <a:t>патентах на изобретения, полезные модели, промышленные </a:t>
            </a:r>
            <a:r>
              <a:rPr lang="ru-RU" dirty="0"/>
              <a:t>образцы</a:t>
            </a:r>
            <a:r>
              <a:rPr lang="ru-RU" dirty="0" smtClean="0"/>
              <a:t>»</a:t>
            </a:r>
          </a:p>
          <a:p>
            <a:endParaRPr lang="ru-RU" dirty="0"/>
          </a:p>
          <a:p>
            <a:r>
              <a:rPr lang="ru-RU" dirty="0"/>
              <a:t>Указ президента Республики Беларусь </a:t>
            </a:r>
            <a:r>
              <a:rPr lang="ru-RU" dirty="0" smtClean="0"/>
              <a:t>от 4 </a:t>
            </a:r>
            <a:r>
              <a:rPr lang="ru-RU" dirty="0"/>
              <a:t>февраля 2013 г. № </a:t>
            </a:r>
            <a:r>
              <a:rPr lang="ru-RU" dirty="0" smtClean="0"/>
              <a:t>59 «О </a:t>
            </a:r>
            <a:r>
              <a:rPr lang="ru-RU" dirty="0"/>
              <a:t>коммерциализации результатов научной и научно-технической деятельности, созданных за счет государственных </a:t>
            </a:r>
            <a:r>
              <a:rPr lang="ru-RU" dirty="0" smtClean="0"/>
              <a:t>средств»</a:t>
            </a:r>
          </a:p>
          <a:p>
            <a:endParaRPr lang="ru-RU" dirty="0"/>
          </a:p>
          <a:p>
            <a:r>
              <a:rPr lang="ru-RU" dirty="0" smtClean="0"/>
              <a:t>Постановление Совета Министров Республики Беларусь </a:t>
            </a:r>
            <a:r>
              <a:rPr lang="ru-RU" dirty="0"/>
              <a:t>от 23 декабря 1998 г. № </a:t>
            </a:r>
            <a:r>
              <a:rPr lang="ru-RU" dirty="0" smtClean="0"/>
              <a:t>1957 «Об </a:t>
            </a:r>
            <a:r>
              <a:rPr lang="ru-RU" dirty="0"/>
              <a:t>утверждении Положения о служебных объектах права промышленной </a:t>
            </a:r>
            <a:r>
              <a:rPr lang="ru-RU" dirty="0" smtClean="0"/>
              <a:t>собственности»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514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7685" y="158262"/>
            <a:ext cx="11254153" cy="747346"/>
          </a:xfrm>
        </p:spPr>
        <p:txBody>
          <a:bodyPr/>
          <a:lstStyle/>
          <a:p>
            <a:pPr algn="ctr"/>
            <a:r>
              <a:rPr lang="ru-RU" dirty="0" smtClean="0"/>
              <a:t>Возникновения прав на ОИС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7685" y="1125415"/>
            <a:ext cx="11060723" cy="513470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1" dirty="0" smtClean="0"/>
              <a:t>Основания </a:t>
            </a:r>
            <a:r>
              <a:rPr lang="ru-RU" b="1" dirty="0"/>
              <a:t>возникновения прав на объекты интеллектуальной </a:t>
            </a:r>
            <a:r>
              <a:rPr lang="ru-RU" b="1" dirty="0" smtClean="0"/>
              <a:t>собственности</a:t>
            </a:r>
          </a:p>
          <a:p>
            <a:pPr marL="0" indent="0" algn="just">
              <a:buNone/>
            </a:pPr>
            <a:r>
              <a:rPr lang="ru-RU" dirty="0"/>
              <a:t>Правовая охрана объектов интеллектуальной собственности возникает в силу факта их создания либо вследствие предоставления правовой охраны уполномоченным государственным </a:t>
            </a:r>
            <a:r>
              <a:rPr lang="ru-RU" dirty="0" smtClean="0"/>
              <a:t>органом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b="1" dirty="0" smtClean="0"/>
              <a:t>Договор </a:t>
            </a:r>
            <a:r>
              <a:rPr lang="ru-RU" b="1" dirty="0"/>
              <a:t>о создании и использовании результатов интеллектуальной </a:t>
            </a:r>
            <a:r>
              <a:rPr lang="ru-RU" b="1" dirty="0" smtClean="0"/>
              <a:t>деятельности</a:t>
            </a:r>
          </a:p>
          <a:p>
            <a:pPr marL="0" indent="0" algn="just">
              <a:buNone/>
            </a:pPr>
            <a:r>
              <a:rPr lang="ru-RU" dirty="0" smtClean="0"/>
              <a:t>Автор </a:t>
            </a:r>
            <a:r>
              <a:rPr lang="ru-RU" dirty="0"/>
              <a:t>может принять на себя по договору обязательство создать в будущем произведение, изобретение или иной результат интеллектуальной деятельности и предоставить заказчику, не являющемуся его работодателем, исключительные права на использование этого результата.</a:t>
            </a:r>
          </a:p>
          <a:p>
            <a:pPr marL="0" indent="0" algn="just">
              <a:buNone/>
            </a:pPr>
            <a:r>
              <a:rPr lang="ru-RU" dirty="0" smtClean="0"/>
              <a:t>Договор должен </a:t>
            </a:r>
            <a:r>
              <a:rPr lang="ru-RU" dirty="0"/>
              <a:t>определять характер подлежащего созданию результата интеллектуальной деятельности, а также цели либо способы его использования.</a:t>
            </a:r>
          </a:p>
          <a:p>
            <a:pPr marL="0" indent="0" algn="just">
              <a:buNone/>
            </a:pPr>
            <a:r>
              <a:rPr lang="ru-RU" dirty="0" smtClean="0"/>
              <a:t>Договоры</a:t>
            </a:r>
            <a:r>
              <a:rPr lang="ru-RU" dirty="0"/>
              <a:t>, обязывающие автора предоставлять какому-либо лицу исключительные права на использование любых результатов интеллектуальной деятельности, которые этот автор создаст в будущем, ничтожны.</a:t>
            </a:r>
          </a:p>
          <a:p>
            <a:pPr marL="0" indent="0" algn="just">
              <a:buNone/>
            </a:pPr>
            <a:r>
              <a:rPr lang="ru-RU" dirty="0" smtClean="0"/>
              <a:t>Условия </a:t>
            </a:r>
            <a:r>
              <a:rPr lang="ru-RU" dirty="0"/>
              <a:t>договора, ограничивающие автора в создании в будущем результатов интеллектуальной деятельности определенного рода либо в определенной области, признаются недействительными.</a:t>
            </a:r>
            <a:endParaRPr lang="ru-RU" dirty="0" smtClean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049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7685" y="158262"/>
            <a:ext cx="11254153" cy="1055076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Права </a:t>
            </a:r>
            <a:r>
              <a:rPr lang="ru-RU" sz="3600" dirty="0" smtClean="0"/>
              <a:t>на </a:t>
            </a:r>
            <a:r>
              <a:rPr lang="ru-RU" sz="3600" dirty="0"/>
              <a:t>результаты научно-исследовательских работ, опытно-конструкторских и технологических работ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7685" y="1125415"/>
            <a:ext cx="11060723" cy="51347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Стороны </a:t>
            </a:r>
            <a:r>
              <a:rPr lang="ru-RU" dirty="0"/>
              <a:t>в договорах на выполнение научно-исследовательских работ, опытно-конструкторских и технологических работ имеют право использовать результаты работ, в том числе способные к правовой охране, в пределах и на условиях, предусмотренных договором.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Если </a:t>
            </a:r>
            <a:r>
              <a:rPr lang="ru-RU" dirty="0"/>
              <a:t>иное не предусмотрено договором, права на результаты работ, в том числе способные к правовой охране, в рамках предмета договора принадлежат заказчику, а исполнитель вправе использовать полученные им результаты работ для собственных нужд.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Под </a:t>
            </a:r>
            <a:r>
              <a:rPr lang="ru-RU" dirty="0"/>
              <a:t>использованием для собственных нужд не может пониматься деятельность, направленная на систематическое получение прибыли от использования результатов работ.</a:t>
            </a:r>
          </a:p>
        </p:txBody>
      </p:sp>
    </p:spTree>
    <p:extLst>
      <p:ext uri="{BB962C8B-B14F-4D97-AF65-F5344CB8AC3E}">
        <p14:creationId xmlns:p14="http://schemas.microsoft.com/office/powerpoint/2010/main" val="129463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7685" y="184638"/>
            <a:ext cx="11271737" cy="6682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Определение правообладателей ОПС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7685" y="1072661"/>
            <a:ext cx="11131061" cy="546881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/>
              <a:t>Право на получение патента принадлежит: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автору </a:t>
            </a:r>
            <a:r>
              <a:rPr lang="ru-RU" dirty="0"/>
              <a:t>(соавторам) изобретения, полезной модели, промышленного образца;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физическому или юридическому лицу, являющемуся нанимателем автора изобретения, полезной модели, промышленного </a:t>
            </a:r>
            <a:r>
              <a:rPr lang="ru-RU" dirty="0" smtClean="0"/>
              <a:t>образца;</a:t>
            </a:r>
            <a:endParaRPr lang="ru-RU" dirty="0"/>
          </a:p>
          <a:p>
            <a:pPr algn="just"/>
            <a:endParaRPr lang="ru-RU" dirty="0"/>
          </a:p>
          <a:p>
            <a:pPr algn="just"/>
            <a:r>
              <a:rPr lang="ru-RU" dirty="0"/>
              <a:t>заказчику по договору на выполнение научно-исследовательских, опытно-конструкторских или технологических работ в отношении созданных при выполнении договора изобретения, полезной модели, промышленного образца, если договором не предусмотрено иное;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физическому </a:t>
            </a:r>
            <a:r>
              <a:rPr lang="ru-RU" dirty="0"/>
              <a:t>и (или) юридическому лицу или нескольким физическим и (или) юридическим лицам, которым право на получение патента передано </a:t>
            </a:r>
            <a:r>
              <a:rPr lang="ru-RU" dirty="0" smtClean="0"/>
              <a:t>лицами до </a:t>
            </a:r>
            <a:r>
              <a:rPr lang="ru-RU" dirty="0"/>
              <a:t>даты регистрации изобретения, полезной модели, промышленного образца;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правопреемнику (правопреемникам) </a:t>
            </a:r>
            <a:r>
              <a:rPr lang="ru-RU" dirty="0" smtClean="0"/>
              <a:t>указанных лиц.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352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7685" y="791307"/>
            <a:ext cx="11271737" cy="6682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Определение правообладателей служебных ОПС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7685" y="1828799"/>
            <a:ext cx="11131061" cy="471267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Право на получение патента на служебные </a:t>
            </a:r>
            <a:r>
              <a:rPr lang="ru-RU" dirty="0" smtClean="0"/>
              <a:t>ОПС, </a:t>
            </a:r>
            <a:r>
              <a:rPr lang="ru-RU" dirty="0"/>
              <a:t>созданные работником, принадлежит нанимателю, если договором между ними не предусмотрено иное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ОПС </a:t>
            </a:r>
            <a:r>
              <a:rPr lang="ru-RU" dirty="0"/>
              <a:t>считаются служебными, если они относятся к области деятельности нанимателя при условии, что деятельность, которая привела к их созданию, относится к служебным обязанностям работника, либо они созданы в связи с выполнением работником конкретного задания, полученного от нанимателя, либо при их создании работником были использованы опыт или средства нанимателя.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241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7685" y="184638"/>
            <a:ext cx="11271737" cy="6682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Взаимодействие работника и нанимателя при создании служебных ОПС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7685" y="1503485"/>
            <a:ext cx="11131061" cy="55567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1. Письменное уведомление работником нанимателя. </a:t>
            </a:r>
          </a:p>
          <a:p>
            <a:pPr marL="0" indent="0" algn="just">
              <a:buNone/>
            </a:pPr>
            <a:r>
              <a:rPr lang="ru-RU" dirty="0"/>
              <a:t>Уведомление должно быть подписано работником и содержать характеристику созданного объекта, раскрывающую его с полнотой, достаточной для определения пригодности </a:t>
            </a:r>
            <a:r>
              <a:rPr lang="ru-RU" dirty="0" smtClean="0"/>
              <a:t>объекта </a:t>
            </a:r>
            <a:r>
              <a:rPr lang="ru-RU" dirty="0"/>
              <a:t>в деятельности нанимателя, а также материалы, необходимые для оформления заявки на служебный ОПС. Если указанный ОПС создан совместным творческим трудом нескольких работников, в уведомлении указывается вклад каждого работника в создание этого ОПС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 smtClean="0"/>
              <a:t>2. Регистрация уведомления нанимателем в день подачи и письменное уведомление работника.</a:t>
            </a:r>
          </a:p>
          <a:p>
            <a:pPr marL="0" indent="0" algn="just">
              <a:buNone/>
            </a:pPr>
            <a:r>
              <a:rPr lang="ru-RU" dirty="0" smtClean="0"/>
              <a:t>3. В 3х-месячный срок принятие решения о подаче заявки на ОПС, охране в режиме коммерческой тайны, передача прав на ОПС работнику или иному лицу.</a:t>
            </a:r>
          </a:p>
          <a:p>
            <a:pPr marL="0" indent="0" algn="just">
              <a:buNone/>
            </a:pPr>
            <a:r>
              <a:rPr lang="ru-RU" dirty="0" smtClean="0"/>
              <a:t>4. </a:t>
            </a:r>
            <a:r>
              <a:rPr lang="ru-RU" dirty="0"/>
              <a:t>Если наниматель отказался от притязания на ОПС или в течение трех месяцев с даты уведомления о его создании не подал заявку в патентный орган, не уведомил работника, создавшего служебный ОПС, о сохранении указанного ОПС в тайне или о передаче права на получение патента (свидетельства) другому лицу, право на получение патента (свидетельства) переходит к работнику.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049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Другая 2">
      <a:dk1>
        <a:sysClr val="windowText" lastClr="000000"/>
      </a:dk1>
      <a:lt1>
        <a:sysClr val="window" lastClr="FFFFFF"/>
      </a:lt1>
      <a:dk2>
        <a:srgbClr val="00462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257</TotalTime>
  <Words>2597</Words>
  <Application>Microsoft Office PowerPoint</Application>
  <PresentationFormat>Широкоэкранный</PresentationFormat>
  <Paragraphs>247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5" baseType="lpstr">
      <vt:lpstr>Arial</vt:lpstr>
      <vt:lpstr>Century Gothic</vt:lpstr>
      <vt:lpstr>Franklin Gothic Book</vt:lpstr>
      <vt:lpstr>Crop</vt:lpstr>
      <vt:lpstr>Определение правообладателей Интеллектуальной собственности: существующие возможности в Республике Беларусь</vt:lpstr>
      <vt:lpstr>Политика Белорусского национального технического университета в области интеллектуальной собственности</vt:lpstr>
      <vt:lpstr>Определение правообладателей в БНТУ</vt:lpstr>
      <vt:lpstr>Законодательство Республики Беларусь, регулирующее вопросы определения правообладателей</vt:lpstr>
      <vt:lpstr>Возникновения прав на ОИС</vt:lpstr>
      <vt:lpstr>Права на результаты научно-исследовательских работ, опытно-конструкторских и технологических работ</vt:lpstr>
      <vt:lpstr>Определение правообладателей ОПС </vt:lpstr>
      <vt:lpstr>Определение правообладателей служебных ОПС </vt:lpstr>
      <vt:lpstr>Взаимодействие работника и нанимателя при создании служебных ОПС </vt:lpstr>
      <vt:lpstr>Взаимодействие работника и нанимателя при создании служебных ОПС </vt:lpstr>
      <vt:lpstr>Стимулирование создания и использования служебных ОПС </vt:lpstr>
      <vt:lpstr>Стимулирование создания и использования служебных ОПС </vt:lpstr>
      <vt:lpstr>Стимулирование создания и использования служебных ОПС </vt:lpstr>
      <vt:lpstr>Государственные программы в области научной, научно-технической и инновационной деятельности</vt:lpstr>
      <vt:lpstr>Обязательная коммерциализация результатов исследований и разработок, созданных за счет государственных средств</vt:lpstr>
      <vt:lpstr>Способы коммерциализации результатов НТД</vt:lpstr>
      <vt:lpstr>Определение обладателей имущественных прав на результаты НТД</vt:lpstr>
      <vt:lpstr>Определение обладателей имущественных прав на результаты НТД государственным заказчиком</vt:lpstr>
      <vt:lpstr>Условия определения правообладателя в договорах</vt:lpstr>
      <vt:lpstr>Условия определения правообладателя в договорах</vt:lpstr>
      <vt:lpstr>Условия определения правообладателя в договорах</vt:lpstr>
      <vt:lpstr>Условия определения правообладателя в договорах</vt:lpstr>
      <vt:lpstr>Условия определения правообладателя в договорах</vt:lpstr>
      <vt:lpstr>Условия определения правообладателя в договорах</vt:lpstr>
      <vt:lpstr>Условия определения правообладателя в договорах</vt:lpstr>
      <vt:lpstr>Передача прав на результат НТД</vt:lpstr>
      <vt:lpstr>Передача прав на результат НТД</vt:lpstr>
      <vt:lpstr>Опыт Научно-технологического парка БНТУ «Политехник» по распоряжению правами на результаты НТД</vt:lpstr>
      <vt:lpstr>Презентация PowerPoint</vt:lpstr>
      <vt:lpstr>Лицензионный договор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Определение правообладателей Интеллектуальной собственности: существующие возможности в Республике Беларусь</dc:title>
  <dc:creator>Калинин</dc:creator>
  <cp:lastModifiedBy>Калинин</cp:lastModifiedBy>
  <cp:revision>21</cp:revision>
  <dcterms:created xsi:type="dcterms:W3CDTF">2023-03-11T16:44:56Z</dcterms:created>
  <dcterms:modified xsi:type="dcterms:W3CDTF">2023-03-11T21:02:14Z</dcterms:modified>
</cp:coreProperties>
</file>