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456" r:id="rId3"/>
    <p:sldId id="457" r:id="rId4"/>
    <p:sldId id="419" r:id="rId5"/>
    <p:sldId id="458" r:id="rId6"/>
    <p:sldId id="455" r:id="rId7"/>
    <p:sldId id="460" r:id="rId8"/>
    <p:sldId id="459" r:id="rId9"/>
    <p:sldId id="426" r:id="rId10"/>
    <p:sldId id="427" r:id="rId11"/>
    <p:sldId id="428" r:id="rId12"/>
    <p:sldId id="429" r:id="rId13"/>
    <p:sldId id="430" r:id="rId14"/>
    <p:sldId id="431" r:id="rId15"/>
    <p:sldId id="432" r:id="rId16"/>
    <p:sldId id="423" r:id="rId17"/>
    <p:sldId id="424" r:id="rId18"/>
    <p:sldId id="435" r:id="rId19"/>
    <p:sldId id="434" r:id="rId20"/>
    <p:sldId id="437" r:id="rId21"/>
    <p:sldId id="438" r:id="rId22"/>
    <p:sldId id="462" r:id="rId23"/>
    <p:sldId id="440" r:id="rId24"/>
    <p:sldId id="441" r:id="rId25"/>
    <p:sldId id="443" r:id="rId26"/>
    <p:sldId id="444" r:id="rId27"/>
    <p:sldId id="445" r:id="rId28"/>
    <p:sldId id="449" r:id="rId29"/>
    <p:sldId id="461" r:id="rId30"/>
    <p:sldId id="451" r:id="rId31"/>
    <p:sldId id="452" r:id="rId32"/>
    <p:sldId id="417" r:id="rId33"/>
  </p:sldIdLst>
  <p:sldSz cx="9144000" cy="5143500" type="screen16x9"/>
  <p:notesSz cx="6797675" cy="9926638"/>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88488" autoAdjust="0"/>
  </p:normalViewPr>
  <p:slideViewPr>
    <p:cSldViewPr>
      <p:cViewPr varScale="1">
        <p:scale>
          <a:sx n="111" d="100"/>
          <a:sy n="111" d="100"/>
        </p:scale>
        <p:origin x="77" y="158"/>
      </p:cViewPr>
      <p:guideLst>
        <p:guide orient="horz" pos="1620"/>
        <p:guide pos="2880"/>
      </p:guideLst>
    </p:cSldViewPr>
  </p:slideViewPr>
  <p:notesTextViewPr>
    <p:cViewPr>
      <p:scale>
        <a:sx n="1" d="1"/>
        <a:sy n="1" d="1"/>
      </p:scale>
      <p:origin x="0" y="0"/>
    </p:cViewPr>
  </p:notesTextViewPr>
  <p:sorterViewPr>
    <p:cViewPr varScale="1">
      <p:scale>
        <a:sx n="1" d="1"/>
        <a:sy n="1" d="1"/>
      </p:scale>
      <p:origin x="0" y="-1291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20CB8A-91C8-4801-A108-3E71D4EBD03F}" type="doc">
      <dgm:prSet loTypeId="urn:microsoft.com/office/officeart/2005/8/layout/cycle2" loCatId="cycle" qsTypeId="urn:microsoft.com/office/officeart/2005/8/quickstyle/simple3" qsCatId="simple" csTypeId="urn:microsoft.com/office/officeart/2005/8/colors/colorful5" csCatId="colorful" phldr="1"/>
      <dgm:spPr/>
      <dgm:t>
        <a:bodyPr/>
        <a:lstStyle/>
        <a:p>
          <a:endParaRPr lang="en-US"/>
        </a:p>
      </dgm:t>
    </dgm:pt>
    <dgm:pt modelId="{E908B903-EB6D-47AC-8534-0D13B49E4958}">
      <dgm:prSet phldrT="[Text]" custT="1"/>
      <dgm:spPr/>
      <dgm:t>
        <a:bodyPr/>
        <a:lstStyle/>
        <a:p>
          <a:r>
            <a:rPr lang="en-US" sz="1000" b="1" dirty="0" smtClean="0"/>
            <a:t>What - IP</a:t>
          </a:r>
          <a:endParaRPr lang="en-US" sz="1000" b="1" dirty="0"/>
        </a:p>
      </dgm:t>
    </dgm:pt>
    <dgm:pt modelId="{3BDA27A9-5F2A-4446-888A-F568A729F8EA}" type="parTrans" cxnId="{08D26EE8-DD3B-4036-9990-DF799E283603}">
      <dgm:prSet/>
      <dgm:spPr/>
      <dgm:t>
        <a:bodyPr/>
        <a:lstStyle/>
        <a:p>
          <a:endParaRPr lang="en-US" sz="2800" b="1"/>
        </a:p>
      </dgm:t>
    </dgm:pt>
    <dgm:pt modelId="{E6C7CEFF-C6C4-422C-8DA1-436DA8AF5AF1}" type="sibTrans" cxnId="{08D26EE8-DD3B-4036-9990-DF799E283603}">
      <dgm:prSet custT="1"/>
      <dgm:spPr/>
      <dgm:t>
        <a:bodyPr/>
        <a:lstStyle/>
        <a:p>
          <a:endParaRPr lang="en-US" sz="900" b="1"/>
        </a:p>
      </dgm:t>
    </dgm:pt>
    <dgm:pt modelId="{1C3057C0-1BFC-4F67-A69E-18D4D1137C41}">
      <dgm:prSet phldrT="[Text]" custT="1"/>
      <dgm:spPr/>
      <dgm:t>
        <a:bodyPr/>
        <a:lstStyle/>
        <a:p>
          <a:r>
            <a:rPr lang="en-US" sz="1000" b="1" dirty="0" smtClean="0"/>
            <a:t>Use of resources</a:t>
          </a:r>
          <a:endParaRPr lang="en-US" sz="1000" b="1" dirty="0"/>
        </a:p>
      </dgm:t>
    </dgm:pt>
    <dgm:pt modelId="{A0AC5424-BCC9-4E6E-926D-81E34574B0CD}" type="parTrans" cxnId="{86E929E9-CA51-465B-A469-EA30D65B2FD0}">
      <dgm:prSet/>
      <dgm:spPr/>
      <dgm:t>
        <a:bodyPr/>
        <a:lstStyle/>
        <a:p>
          <a:endParaRPr lang="en-US" sz="2800" b="1"/>
        </a:p>
      </dgm:t>
    </dgm:pt>
    <dgm:pt modelId="{F457DE71-B261-44DF-B225-CE1AF4E8C477}" type="sibTrans" cxnId="{86E929E9-CA51-465B-A469-EA30D65B2FD0}">
      <dgm:prSet custT="1"/>
      <dgm:spPr/>
      <dgm:t>
        <a:bodyPr/>
        <a:lstStyle/>
        <a:p>
          <a:endParaRPr lang="en-US" sz="900" b="1"/>
        </a:p>
      </dgm:t>
    </dgm:pt>
    <dgm:pt modelId="{1DE62579-C021-4213-826C-67571625F9AA}">
      <dgm:prSet phldrT="[Text]" custT="1"/>
      <dgm:spPr/>
      <dgm:t>
        <a:bodyPr/>
        <a:lstStyle/>
        <a:p>
          <a:r>
            <a:rPr lang="en-US" sz="1000" b="1" dirty="0" smtClean="0"/>
            <a:t>Timeframe</a:t>
          </a:r>
          <a:endParaRPr lang="en-US" sz="1000" b="1" dirty="0"/>
        </a:p>
      </dgm:t>
    </dgm:pt>
    <dgm:pt modelId="{938C2C85-6337-43ED-BB75-4710B0267672}" type="parTrans" cxnId="{BF9A3B5D-57F7-4D8E-9DD2-594FE004E662}">
      <dgm:prSet/>
      <dgm:spPr/>
      <dgm:t>
        <a:bodyPr/>
        <a:lstStyle/>
        <a:p>
          <a:endParaRPr lang="en-US" sz="2800" b="1"/>
        </a:p>
      </dgm:t>
    </dgm:pt>
    <dgm:pt modelId="{CB7C4368-CBEB-4483-B0E6-C42853B8928D}" type="sibTrans" cxnId="{BF9A3B5D-57F7-4D8E-9DD2-594FE004E662}">
      <dgm:prSet custT="1"/>
      <dgm:spPr/>
      <dgm:t>
        <a:bodyPr/>
        <a:lstStyle/>
        <a:p>
          <a:endParaRPr lang="en-US" sz="900" b="1"/>
        </a:p>
      </dgm:t>
    </dgm:pt>
    <dgm:pt modelId="{C394EFE2-412C-43B6-BA05-666C57E15E00}">
      <dgm:prSet phldrT="[Text]" custT="1"/>
      <dgm:spPr/>
      <dgm:t>
        <a:bodyPr/>
        <a:lstStyle/>
        <a:p>
          <a:r>
            <a:rPr lang="en-US" sz="1000" b="1" dirty="0" smtClean="0"/>
            <a:t>Others involved </a:t>
          </a:r>
          <a:endParaRPr lang="en-US" sz="1000" b="1" dirty="0"/>
        </a:p>
      </dgm:t>
    </dgm:pt>
    <dgm:pt modelId="{EEA831CA-205F-41D5-9E1D-74E195DC9E6D}" type="parTrans" cxnId="{C0CF4D67-4A57-4004-A4BA-330F42D10410}">
      <dgm:prSet/>
      <dgm:spPr/>
      <dgm:t>
        <a:bodyPr/>
        <a:lstStyle/>
        <a:p>
          <a:endParaRPr lang="en-US" sz="2800" b="1"/>
        </a:p>
      </dgm:t>
    </dgm:pt>
    <dgm:pt modelId="{56FA1195-A201-4E30-B8ED-4C6BB39D07D8}" type="sibTrans" cxnId="{C0CF4D67-4A57-4004-A4BA-330F42D10410}">
      <dgm:prSet custT="1"/>
      <dgm:spPr/>
      <dgm:t>
        <a:bodyPr/>
        <a:lstStyle/>
        <a:p>
          <a:endParaRPr lang="en-US" sz="900" b="1"/>
        </a:p>
      </dgm:t>
    </dgm:pt>
    <dgm:pt modelId="{3CC6E732-92F8-4B22-A5F9-C807D3FF72BC}">
      <dgm:prSet phldrT="[Text]" custT="1"/>
      <dgm:spPr/>
      <dgm:t>
        <a:bodyPr/>
        <a:lstStyle/>
        <a:p>
          <a:r>
            <a:rPr lang="en-US" sz="1000" b="1" dirty="0" smtClean="0"/>
            <a:t>To Whom</a:t>
          </a:r>
          <a:endParaRPr lang="en-US" sz="1000" b="1" dirty="0"/>
        </a:p>
      </dgm:t>
    </dgm:pt>
    <dgm:pt modelId="{10B85401-C4AD-4164-8735-CA4B1896801A}" type="parTrans" cxnId="{EC529BA1-6240-4F46-B861-39817D367142}">
      <dgm:prSet/>
      <dgm:spPr/>
      <dgm:t>
        <a:bodyPr/>
        <a:lstStyle/>
        <a:p>
          <a:endParaRPr lang="en-US" sz="2800" b="1"/>
        </a:p>
      </dgm:t>
    </dgm:pt>
    <dgm:pt modelId="{180FFAAB-6475-4B2D-98CD-FF05A975E10B}" type="sibTrans" cxnId="{EC529BA1-6240-4F46-B861-39817D367142}">
      <dgm:prSet custT="1"/>
      <dgm:spPr/>
      <dgm:t>
        <a:bodyPr/>
        <a:lstStyle/>
        <a:p>
          <a:endParaRPr lang="en-US" sz="900" b="1"/>
        </a:p>
      </dgm:t>
    </dgm:pt>
    <dgm:pt modelId="{85E6C68A-FFB8-4EE5-9FD1-9A512E6A8F41}" type="pres">
      <dgm:prSet presAssocID="{2E20CB8A-91C8-4801-A108-3E71D4EBD03F}" presName="cycle" presStyleCnt="0">
        <dgm:presLayoutVars>
          <dgm:dir/>
          <dgm:resizeHandles val="exact"/>
        </dgm:presLayoutVars>
      </dgm:prSet>
      <dgm:spPr/>
      <dgm:t>
        <a:bodyPr/>
        <a:lstStyle/>
        <a:p>
          <a:endParaRPr lang="en-US"/>
        </a:p>
      </dgm:t>
    </dgm:pt>
    <dgm:pt modelId="{D8C191CE-52BF-44FF-8337-804C4B66511C}" type="pres">
      <dgm:prSet presAssocID="{3CC6E732-92F8-4B22-A5F9-C807D3FF72BC}" presName="node" presStyleLbl="node1" presStyleIdx="0" presStyleCnt="5">
        <dgm:presLayoutVars>
          <dgm:bulletEnabled val="1"/>
        </dgm:presLayoutVars>
      </dgm:prSet>
      <dgm:spPr/>
      <dgm:t>
        <a:bodyPr/>
        <a:lstStyle/>
        <a:p>
          <a:endParaRPr lang="en-US"/>
        </a:p>
      </dgm:t>
    </dgm:pt>
    <dgm:pt modelId="{D22C4B58-CE50-49E2-82B8-1C11C8D559D9}" type="pres">
      <dgm:prSet presAssocID="{180FFAAB-6475-4B2D-98CD-FF05A975E10B}" presName="sibTrans" presStyleLbl="sibTrans2D1" presStyleIdx="0" presStyleCnt="5"/>
      <dgm:spPr/>
      <dgm:t>
        <a:bodyPr/>
        <a:lstStyle/>
        <a:p>
          <a:endParaRPr lang="en-US"/>
        </a:p>
      </dgm:t>
    </dgm:pt>
    <dgm:pt modelId="{51673FD2-A56E-49C7-82A2-DB9F51979E4C}" type="pres">
      <dgm:prSet presAssocID="{180FFAAB-6475-4B2D-98CD-FF05A975E10B}" presName="connectorText" presStyleLbl="sibTrans2D1" presStyleIdx="0" presStyleCnt="5"/>
      <dgm:spPr/>
      <dgm:t>
        <a:bodyPr/>
        <a:lstStyle/>
        <a:p>
          <a:endParaRPr lang="en-US"/>
        </a:p>
      </dgm:t>
    </dgm:pt>
    <dgm:pt modelId="{CE6FB80B-53D1-412F-964E-A9B4B379C089}" type="pres">
      <dgm:prSet presAssocID="{E908B903-EB6D-47AC-8534-0D13B49E4958}" presName="node" presStyleLbl="node1" presStyleIdx="1" presStyleCnt="5">
        <dgm:presLayoutVars>
          <dgm:bulletEnabled val="1"/>
        </dgm:presLayoutVars>
      </dgm:prSet>
      <dgm:spPr/>
      <dgm:t>
        <a:bodyPr/>
        <a:lstStyle/>
        <a:p>
          <a:endParaRPr lang="en-US"/>
        </a:p>
      </dgm:t>
    </dgm:pt>
    <dgm:pt modelId="{919FC7AA-D2C0-48B9-9AE3-C8FEA3F5C8C8}" type="pres">
      <dgm:prSet presAssocID="{E6C7CEFF-C6C4-422C-8DA1-436DA8AF5AF1}" presName="sibTrans" presStyleLbl="sibTrans2D1" presStyleIdx="1" presStyleCnt="5"/>
      <dgm:spPr/>
      <dgm:t>
        <a:bodyPr/>
        <a:lstStyle/>
        <a:p>
          <a:endParaRPr lang="en-US"/>
        </a:p>
      </dgm:t>
    </dgm:pt>
    <dgm:pt modelId="{427A8053-27D2-43C4-96EB-4B28CD9937C1}" type="pres">
      <dgm:prSet presAssocID="{E6C7CEFF-C6C4-422C-8DA1-436DA8AF5AF1}" presName="connectorText" presStyleLbl="sibTrans2D1" presStyleIdx="1" presStyleCnt="5"/>
      <dgm:spPr/>
      <dgm:t>
        <a:bodyPr/>
        <a:lstStyle/>
        <a:p>
          <a:endParaRPr lang="en-US"/>
        </a:p>
      </dgm:t>
    </dgm:pt>
    <dgm:pt modelId="{371E0F2A-9923-4A44-A165-FAB67F6295A8}" type="pres">
      <dgm:prSet presAssocID="{1C3057C0-1BFC-4F67-A69E-18D4D1137C41}" presName="node" presStyleLbl="node1" presStyleIdx="2" presStyleCnt="5">
        <dgm:presLayoutVars>
          <dgm:bulletEnabled val="1"/>
        </dgm:presLayoutVars>
      </dgm:prSet>
      <dgm:spPr/>
      <dgm:t>
        <a:bodyPr/>
        <a:lstStyle/>
        <a:p>
          <a:endParaRPr lang="en-US"/>
        </a:p>
      </dgm:t>
    </dgm:pt>
    <dgm:pt modelId="{7D62B194-07B4-4B13-9C43-5F575B297ADF}" type="pres">
      <dgm:prSet presAssocID="{F457DE71-B261-44DF-B225-CE1AF4E8C477}" presName="sibTrans" presStyleLbl="sibTrans2D1" presStyleIdx="2" presStyleCnt="5"/>
      <dgm:spPr/>
      <dgm:t>
        <a:bodyPr/>
        <a:lstStyle/>
        <a:p>
          <a:endParaRPr lang="en-US"/>
        </a:p>
      </dgm:t>
    </dgm:pt>
    <dgm:pt modelId="{7BEE0BA2-2025-4D1C-BCEC-2097CBC1F17A}" type="pres">
      <dgm:prSet presAssocID="{F457DE71-B261-44DF-B225-CE1AF4E8C477}" presName="connectorText" presStyleLbl="sibTrans2D1" presStyleIdx="2" presStyleCnt="5"/>
      <dgm:spPr/>
      <dgm:t>
        <a:bodyPr/>
        <a:lstStyle/>
        <a:p>
          <a:endParaRPr lang="en-US"/>
        </a:p>
      </dgm:t>
    </dgm:pt>
    <dgm:pt modelId="{DED1E9B9-B15E-4DEA-B447-A64F5C50B07A}" type="pres">
      <dgm:prSet presAssocID="{1DE62579-C021-4213-826C-67571625F9AA}" presName="node" presStyleLbl="node1" presStyleIdx="3" presStyleCnt="5">
        <dgm:presLayoutVars>
          <dgm:bulletEnabled val="1"/>
        </dgm:presLayoutVars>
      </dgm:prSet>
      <dgm:spPr/>
      <dgm:t>
        <a:bodyPr/>
        <a:lstStyle/>
        <a:p>
          <a:endParaRPr lang="en-US"/>
        </a:p>
      </dgm:t>
    </dgm:pt>
    <dgm:pt modelId="{095DCE87-6F6D-458F-A460-CA1C287CFDA9}" type="pres">
      <dgm:prSet presAssocID="{CB7C4368-CBEB-4483-B0E6-C42853B8928D}" presName="sibTrans" presStyleLbl="sibTrans2D1" presStyleIdx="3" presStyleCnt="5"/>
      <dgm:spPr/>
      <dgm:t>
        <a:bodyPr/>
        <a:lstStyle/>
        <a:p>
          <a:endParaRPr lang="en-US"/>
        </a:p>
      </dgm:t>
    </dgm:pt>
    <dgm:pt modelId="{F2CDFF87-E656-47AA-8CBE-1E4427777A0D}" type="pres">
      <dgm:prSet presAssocID="{CB7C4368-CBEB-4483-B0E6-C42853B8928D}" presName="connectorText" presStyleLbl="sibTrans2D1" presStyleIdx="3" presStyleCnt="5"/>
      <dgm:spPr/>
      <dgm:t>
        <a:bodyPr/>
        <a:lstStyle/>
        <a:p>
          <a:endParaRPr lang="en-US"/>
        </a:p>
      </dgm:t>
    </dgm:pt>
    <dgm:pt modelId="{C67CA55A-37CA-44FF-ACF7-C2C8BD33D463}" type="pres">
      <dgm:prSet presAssocID="{C394EFE2-412C-43B6-BA05-666C57E15E00}" presName="node" presStyleLbl="node1" presStyleIdx="4" presStyleCnt="5">
        <dgm:presLayoutVars>
          <dgm:bulletEnabled val="1"/>
        </dgm:presLayoutVars>
      </dgm:prSet>
      <dgm:spPr/>
      <dgm:t>
        <a:bodyPr/>
        <a:lstStyle/>
        <a:p>
          <a:endParaRPr lang="en-US"/>
        </a:p>
      </dgm:t>
    </dgm:pt>
    <dgm:pt modelId="{EB705C55-D26C-4BA6-9507-5C94A04A7A6F}" type="pres">
      <dgm:prSet presAssocID="{56FA1195-A201-4E30-B8ED-4C6BB39D07D8}" presName="sibTrans" presStyleLbl="sibTrans2D1" presStyleIdx="4" presStyleCnt="5"/>
      <dgm:spPr/>
      <dgm:t>
        <a:bodyPr/>
        <a:lstStyle/>
        <a:p>
          <a:endParaRPr lang="en-US"/>
        </a:p>
      </dgm:t>
    </dgm:pt>
    <dgm:pt modelId="{705C7E42-0C56-43C7-B9C1-E6A7A2FE230C}" type="pres">
      <dgm:prSet presAssocID="{56FA1195-A201-4E30-B8ED-4C6BB39D07D8}" presName="connectorText" presStyleLbl="sibTrans2D1" presStyleIdx="4" presStyleCnt="5"/>
      <dgm:spPr/>
      <dgm:t>
        <a:bodyPr/>
        <a:lstStyle/>
        <a:p>
          <a:endParaRPr lang="en-US"/>
        </a:p>
      </dgm:t>
    </dgm:pt>
  </dgm:ptLst>
  <dgm:cxnLst>
    <dgm:cxn modelId="{DE41EDEC-A258-4977-BC59-F7829D69EADB}" type="presOf" srcId="{F457DE71-B261-44DF-B225-CE1AF4E8C477}" destId="{7D62B194-07B4-4B13-9C43-5F575B297ADF}" srcOrd="0" destOrd="0" presId="urn:microsoft.com/office/officeart/2005/8/layout/cycle2"/>
    <dgm:cxn modelId="{B5029F21-2886-472E-AF5E-60F3247BB52D}" type="presOf" srcId="{C394EFE2-412C-43B6-BA05-666C57E15E00}" destId="{C67CA55A-37CA-44FF-ACF7-C2C8BD33D463}" srcOrd="0" destOrd="0" presId="urn:microsoft.com/office/officeart/2005/8/layout/cycle2"/>
    <dgm:cxn modelId="{F988E14A-54F7-4144-A7A0-BED69E8E3D0D}" type="presOf" srcId="{2E20CB8A-91C8-4801-A108-3E71D4EBD03F}" destId="{85E6C68A-FFB8-4EE5-9FD1-9A512E6A8F41}" srcOrd="0" destOrd="0" presId="urn:microsoft.com/office/officeart/2005/8/layout/cycle2"/>
    <dgm:cxn modelId="{F7F5B001-FF00-405E-BA28-940DD3A4B236}" type="presOf" srcId="{E908B903-EB6D-47AC-8534-0D13B49E4958}" destId="{CE6FB80B-53D1-412F-964E-A9B4B379C089}" srcOrd="0" destOrd="0" presId="urn:microsoft.com/office/officeart/2005/8/layout/cycle2"/>
    <dgm:cxn modelId="{45877C6C-2A83-45A7-AAE8-004259B1F94F}" type="presOf" srcId="{1C3057C0-1BFC-4F67-A69E-18D4D1137C41}" destId="{371E0F2A-9923-4A44-A165-FAB67F6295A8}" srcOrd="0" destOrd="0" presId="urn:microsoft.com/office/officeart/2005/8/layout/cycle2"/>
    <dgm:cxn modelId="{C0CF4D67-4A57-4004-A4BA-330F42D10410}" srcId="{2E20CB8A-91C8-4801-A108-3E71D4EBD03F}" destId="{C394EFE2-412C-43B6-BA05-666C57E15E00}" srcOrd="4" destOrd="0" parTransId="{EEA831CA-205F-41D5-9E1D-74E195DC9E6D}" sibTransId="{56FA1195-A201-4E30-B8ED-4C6BB39D07D8}"/>
    <dgm:cxn modelId="{362D0012-E891-4608-8400-7D5504852689}" type="presOf" srcId="{CB7C4368-CBEB-4483-B0E6-C42853B8928D}" destId="{F2CDFF87-E656-47AA-8CBE-1E4427777A0D}" srcOrd="1" destOrd="0" presId="urn:microsoft.com/office/officeart/2005/8/layout/cycle2"/>
    <dgm:cxn modelId="{6B959C64-A259-4317-A1D9-AF03EDB81EB8}" type="presOf" srcId="{E6C7CEFF-C6C4-422C-8DA1-436DA8AF5AF1}" destId="{919FC7AA-D2C0-48B9-9AE3-C8FEA3F5C8C8}" srcOrd="0" destOrd="0" presId="urn:microsoft.com/office/officeart/2005/8/layout/cycle2"/>
    <dgm:cxn modelId="{56FAA966-451E-4F38-A432-16CF37C92BF7}" type="presOf" srcId="{CB7C4368-CBEB-4483-B0E6-C42853B8928D}" destId="{095DCE87-6F6D-458F-A460-CA1C287CFDA9}" srcOrd="0" destOrd="0" presId="urn:microsoft.com/office/officeart/2005/8/layout/cycle2"/>
    <dgm:cxn modelId="{86E929E9-CA51-465B-A469-EA30D65B2FD0}" srcId="{2E20CB8A-91C8-4801-A108-3E71D4EBD03F}" destId="{1C3057C0-1BFC-4F67-A69E-18D4D1137C41}" srcOrd="2" destOrd="0" parTransId="{A0AC5424-BCC9-4E6E-926D-81E34574B0CD}" sibTransId="{F457DE71-B261-44DF-B225-CE1AF4E8C477}"/>
    <dgm:cxn modelId="{5705A4B4-75F2-4DE9-93B0-8754F21EB046}" type="presOf" srcId="{1DE62579-C021-4213-826C-67571625F9AA}" destId="{DED1E9B9-B15E-4DEA-B447-A64F5C50B07A}" srcOrd="0" destOrd="0" presId="urn:microsoft.com/office/officeart/2005/8/layout/cycle2"/>
    <dgm:cxn modelId="{E370A4BC-028A-46EA-B8B8-6A1CFD520C5D}" type="presOf" srcId="{180FFAAB-6475-4B2D-98CD-FF05A975E10B}" destId="{51673FD2-A56E-49C7-82A2-DB9F51979E4C}" srcOrd="1" destOrd="0" presId="urn:microsoft.com/office/officeart/2005/8/layout/cycle2"/>
    <dgm:cxn modelId="{08D26EE8-DD3B-4036-9990-DF799E283603}" srcId="{2E20CB8A-91C8-4801-A108-3E71D4EBD03F}" destId="{E908B903-EB6D-47AC-8534-0D13B49E4958}" srcOrd="1" destOrd="0" parTransId="{3BDA27A9-5F2A-4446-888A-F568A729F8EA}" sibTransId="{E6C7CEFF-C6C4-422C-8DA1-436DA8AF5AF1}"/>
    <dgm:cxn modelId="{DF20CF08-4328-4ABD-A05E-52C8040EC892}" type="presOf" srcId="{E6C7CEFF-C6C4-422C-8DA1-436DA8AF5AF1}" destId="{427A8053-27D2-43C4-96EB-4B28CD9937C1}" srcOrd="1" destOrd="0" presId="urn:microsoft.com/office/officeart/2005/8/layout/cycle2"/>
    <dgm:cxn modelId="{180F2258-0AF7-4369-B2AF-7CDE7C7BC0EE}" type="presOf" srcId="{56FA1195-A201-4E30-B8ED-4C6BB39D07D8}" destId="{EB705C55-D26C-4BA6-9507-5C94A04A7A6F}" srcOrd="0" destOrd="0" presId="urn:microsoft.com/office/officeart/2005/8/layout/cycle2"/>
    <dgm:cxn modelId="{644F52E9-8831-4417-B9A7-6E0717E93AD0}" type="presOf" srcId="{F457DE71-B261-44DF-B225-CE1AF4E8C477}" destId="{7BEE0BA2-2025-4D1C-BCEC-2097CBC1F17A}" srcOrd="1" destOrd="0" presId="urn:microsoft.com/office/officeart/2005/8/layout/cycle2"/>
    <dgm:cxn modelId="{465F91DC-14BC-42C7-B060-B01ABB2144CE}" type="presOf" srcId="{180FFAAB-6475-4B2D-98CD-FF05A975E10B}" destId="{D22C4B58-CE50-49E2-82B8-1C11C8D559D9}" srcOrd="0" destOrd="0" presId="urn:microsoft.com/office/officeart/2005/8/layout/cycle2"/>
    <dgm:cxn modelId="{EC529BA1-6240-4F46-B861-39817D367142}" srcId="{2E20CB8A-91C8-4801-A108-3E71D4EBD03F}" destId="{3CC6E732-92F8-4B22-A5F9-C807D3FF72BC}" srcOrd="0" destOrd="0" parTransId="{10B85401-C4AD-4164-8735-CA4B1896801A}" sibTransId="{180FFAAB-6475-4B2D-98CD-FF05A975E10B}"/>
    <dgm:cxn modelId="{BF9A3B5D-57F7-4D8E-9DD2-594FE004E662}" srcId="{2E20CB8A-91C8-4801-A108-3E71D4EBD03F}" destId="{1DE62579-C021-4213-826C-67571625F9AA}" srcOrd="3" destOrd="0" parTransId="{938C2C85-6337-43ED-BB75-4710B0267672}" sibTransId="{CB7C4368-CBEB-4483-B0E6-C42853B8928D}"/>
    <dgm:cxn modelId="{749DDC31-6ADE-4C2F-80BA-38E11975EEA6}" type="presOf" srcId="{3CC6E732-92F8-4B22-A5F9-C807D3FF72BC}" destId="{D8C191CE-52BF-44FF-8337-804C4B66511C}" srcOrd="0" destOrd="0" presId="urn:microsoft.com/office/officeart/2005/8/layout/cycle2"/>
    <dgm:cxn modelId="{40F96FBE-9C3D-4C05-9CB9-7C1EB7071F68}" type="presOf" srcId="{56FA1195-A201-4E30-B8ED-4C6BB39D07D8}" destId="{705C7E42-0C56-43C7-B9C1-E6A7A2FE230C}" srcOrd="1" destOrd="0" presId="urn:microsoft.com/office/officeart/2005/8/layout/cycle2"/>
    <dgm:cxn modelId="{45E5858F-6B62-42DF-A280-52A89245A28B}" type="presParOf" srcId="{85E6C68A-FFB8-4EE5-9FD1-9A512E6A8F41}" destId="{D8C191CE-52BF-44FF-8337-804C4B66511C}" srcOrd="0" destOrd="0" presId="urn:microsoft.com/office/officeart/2005/8/layout/cycle2"/>
    <dgm:cxn modelId="{5BEC2E06-89AF-4224-8412-B3715CEE2F77}" type="presParOf" srcId="{85E6C68A-FFB8-4EE5-9FD1-9A512E6A8F41}" destId="{D22C4B58-CE50-49E2-82B8-1C11C8D559D9}" srcOrd="1" destOrd="0" presId="urn:microsoft.com/office/officeart/2005/8/layout/cycle2"/>
    <dgm:cxn modelId="{A174F067-5947-477A-AB33-0F81892B846A}" type="presParOf" srcId="{D22C4B58-CE50-49E2-82B8-1C11C8D559D9}" destId="{51673FD2-A56E-49C7-82A2-DB9F51979E4C}" srcOrd="0" destOrd="0" presId="urn:microsoft.com/office/officeart/2005/8/layout/cycle2"/>
    <dgm:cxn modelId="{0E681A0E-9AB9-4DEF-B604-2369109385BC}" type="presParOf" srcId="{85E6C68A-FFB8-4EE5-9FD1-9A512E6A8F41}" destId="{CE6FB80B-53D1-412F-964E-A9B4B379C089}" srcOrd="2" destOrd="0" presId="urn:microsoft.com/office/officeart/2005/8/layout/cycle2"/>
    <dgm:cxn modelId="{ABCB7D57-4707-47A8-A20A-1C842822C5BD}" type="presParOf" srcId="{85E6C68A-FFB8-4EE5-9FD1-9A512E6A8F41}" destId="{919FC7AA-D2C0-48B9-9AE3-C8FEA3F5C8C8}" srcOrd="3" destOrd="0" presId="urn:microsoft.com/office/officeart/2005/8/layout/cycle2"/>
    <dgm:cxn modelId="{F92EEC1C-F2A5-42E1-AEA4-724BC6FCFBB8}" type="presParOf" srcId="{919FC7AA-D2C0-48B9-9AE3-C8FEA3F5C8C8}" destId="{427A8053-27D2-43C4-96EB-4B28CD9937C1}" srcOrd="0" destOrd="0" presId="urn:microsoft.com/office/officeart/2005/8/layout/cycle2"/>
    <dgm:cxn modelId="{CD8D74D0-5570-40AC-AEB2-1BB8121DCFDF}" type="presParOf" srcId="{85E6C68A-FFB8-4EE5-9FD1-9A512E6A8F41}" destId="{371E0F2A-9923-4A44-A165-FAB67F6295A8}" srcOrd="4" destOrd="0" presId="urn:microsoft.com/office/officeart/2005/8/layout/cycle2"/>
    <dgm:cxn modelId="{2FEA9FAA-EA12-401B-A8D4-0A6DD1F41DDE}" type="presParOf" srcId="{85E6C68A-FFB8-4EE5-9FD1-9A512E6A8F41}" destId="{7D62B194-07B4-4B13-9C43-5F575B297ADF}" srcOrd="5" destOrd="0" presId="urn:microsoft.com/office/officeart/2005/8/layout/cycle2"/>
    <dgm:cxn modelId="{A69E2AE5-8BD3-4245-957B-EF8545D2672C}" type="presParOf" srcId="{7D62B194-07B4-4B13-9C43-5F575B297ADF}" destId="{7BEE0BA2-2025-4D1C-BCEC-2097CBC1F17A}" srcOrd="0" destOrd="0" presId="urn:microsoft.com/office/officeart/2005/8/layout/cycle2"/>
    <dgm:cxn modelId="{DE21022D-A889-49FB-B5E5-8C6257357550}" type="presParOf" srcId="{85E6C68A-FFB8-4EE5-9FD1-9A512E6A8F41}" destId="{DED1E9B9-B15E-4DEA-B447-A64F5C50B07A}" srcOrd="6" destOrd="0" presId="urn:microsoft.com/office/officeart/2005/8/layout/cycle2"/>
    <dgm:cxn modelId="{E8C2C1AB-527C-43E7-8F03-F4F90A432232}" type="presParOf" srcId="{85E6C68A-FFB8-4EE5-9FD1-9A512E6A8F41}" destId="{095DCE87-6F6D-458F-A460-CA1C287CFDA9}" srcOrd="7" destOrd="0" presId="urn:microsoft.com/office/officeart/2005/8/layout/cycle2"/>
    <dgm:cxn modelId="{57B403EF-DAD9-46E7-A863-76F4412C9290}" type="presParOf" srcId="{095DCE87-6F6D-458F-A460-CA1C287CFDA9}" destId="{F2CDFF87-E656-47AA-8CBE-1E4427777A0D}" srcOrd="0" destOrd="0" presId="urn:microsoft.com/office/officeart/2005/8/layout/cycle2"/>
    <dgm:cxn modelId="{CD2DE212-726B-432E-89E7-A4ECB3F40F42}" type="presParOf" srcId="{85E6C68A-FFB8-4EE5-9FD1-9A512E6A8F41}" destId="{C67CA55A-37CA-44FF-ACF7-C2C8BD33D463}" srcOrd="8" destOrd="0" presId="urn:microsoft.com/office/officeart/2005/8/layout/cycle2"/>
    <dgm:cxn modelId="{9C191684-D149-4157-90D0-BC8FE1755FEA}" type="presParOf" srcId="{85E6C68A-FFB8-4EE5-9FD1-9A512E6A8F41}" destId="{EB705C55-D26C-4BA6-9507-5C94A04A7A6F}" srcOrd="9" destOrd="0" presId="urn:microsoft.com/office/officeart/2005/8/layout/cycle2"/>
    <dgm:cxn modelId="{CCE74621-2B0F-4E93-B308-7493F1AF0A05}" type="presParOf" srcId="{EB705C55-D26C-4BA6-9507-5C94A04A7A6F}" destId="{705C7E42-0C56-43C7-B9C1-E6A7A2FE230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7E82B8-261B-4345-A60E-AAEE67BE36AF}"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US"/>
        </a:p>
      </dgm:t>
    </dgm:pt>
    <dgm:pt modelId="{4335CC88-6D54-4150-BCBC-F10E077B68FC}">
      <dgm:prSet phldrT="[Text]" custT="1"/>
      <dgm:spPr/>
      <dgm:t>
        <a:bodyPr/>
        <a:lstStyle/>
        <a:p>
          <a:r>
            <a:rPr lang="en-US" sz="1400" b="1" dirty="0" smtClean="0">
              <a:solidFill>
                <a:schemeClr val="tx1"/>
              </a:solidFill>
            </a:rPr>
            <a:t>National </a:t>
          </a:r>
        </a:p>
        <a:p>
          <a:r>
            <a:rPr lang="en-US" sz="1400" b="1" dirty="0" smtClean="0">
              <a:solidFill>
                <a:schemeClr val="tx1"/>
              </a:solidFill>
            </a:rPr>
            <a:t>Law</a:t>
          </a:r>
          <a:endParaRPr lang="en-US" sz="1400" b="1" dirty="0">
            <a:solidFill>
              <a:schemeClr val="tx1"/>
            </a:solidFill>
          </a:endParaRPr>
        </a:p>
      </dgm:t>
    </dgm:pt>
    <dgm:pt modelId="{27164A0D-939E-4511-894F-2830B58D5CD2}" type="parTrans" cxnId="{31736554-9339-4179-A9DC-7817F0EC3874}">
      <dgm:prSet/>
      <dgm:spPr/>
      <dgm:t>
        <a:bodyPr/>
        <a:lstStyle/>
        <a:p>
          <a:endParaRPr lang="en-US" sz="1200"/>
        </a:p>
      </dgm:t>
    </dgm:pt>
    <dgm:pt modelId="{CDFB3BF8-93AC-414D-AF27-C02A415294AF}" type="sibTrans" cxnId="{31736554-9339-4179-A9DC-7817F0EC3874}">
      <dgm:prSet/>
      <dgm:spPr/>
      <dgm:t>
        <a:bodyPr/>
        <a:lstStyle/>
        <a:p>
          <a:endParaRPr lang="en-US" sz="1200"/>
        </a:p>
      </dgm:t>
    </dgm:pt>
    <dgm:pt modelId="{113832EB-2DA2-45DD-891F-18780C626416}">
      <dgm:prSet phldrT="[Text]" custT="1"/>
      <dgm:spPr/>
      <dgm:t>
        <a:bodyPr/>
        <a:lstStyle/>
        <a:p>
          <a:r>
            <a:rPr lang="en-US" sz="1200" dirty="0"/>
            <a:t>IP laws</a:t>
          </a:r>
        </a:p>
      </dgm:t>
    </dgm:pt>
    <dgm:pt modelId="{3C2FD801-8DD9-4A43-B1D0-893BD05D08E5}" type="parTrans" cxnId="{096DDD99-28CE-4A10-961A-DFEE923DC3CB}">
      <dgm:prSet/>
      <dgm:spPr/>
      <dgm:t>
        <a:bodyPr/>
        <a:lstStyle/>
        <a:p>
          <a:endParaRPr lang="en-US" sz="1200"/>
        </a:p>
      </dgm:t>
    </dgm:pt>
    <dgm:pt modelId="{1037A4DC-1DB6-47AE-8B16-C0CF2867B1E2}" type="sibTrans" cxnId="{096DDD99-28CE-4A10-961A-DFEE923DC3CB}">
      <dgm:prSet/>
      <dgm:spPr/>
      <dgm:t>
        <a:bodyPr/>
        <a:lstStyle/>
        <a:p>
          <a:endParaRPr lang="en-US" sz="1200"/>
        </a:p>
      </dgm:t>
    </dgm:pt>
    <dgm:pt modelId="{F3ECD12C-B613-45BB-9E2C-73B777530804}">
      <dgm:prSet phldrT="[Text]" custT="1"/>
      <dgm:spPr/>
      <dgm:t>
        <a:bodyPr/>
        <a:lstStyle/>
        <a:p>
          <a:r>
            <a:rPr lang="en-US" sz="1400" b="1" smtClean="0"/>
            <a:t>Institutional IP Policies</a:t>
          </a:r>
          <a:endParaRPr lang="en-US" sz="1400" b="1" dirty="0"/>
        </a:p>
      </dgm:t>
    </dgm:pt>
    <dgm:pt modelId="{26BEFF05-480D-4270-9553-AB55F6FBB434}" type="parTrans" cxnId="{2DCFC1E6-44DC-4FFA-9A1E-493ED4F2629F}">
      <dgm:prSet/>
      <dgm:spPr/>
      <dgm:t>
        <a:bodyPr/>
        <a:lstStyle/>
        <a:p>
          <a:endParaRPr lang="en-US" sz="1200"/>
        </a:p>
      </dgm:t>
    </dgm:pt>
    <dgm:pt modelId="{AFAFDEB1-43F2-4C68-93C1-A79124645A94}" type="sibTrans" cxnId="{2DCFC1E6-44DC-4FFA-9A1E-493ED4F2629F}">
      <dgm:prSet/>
      <dgm:spPr/>
      <dgm:t>
        <a:bodyPr/>
        <a:lstStyle/>
        <a:p>
          <a:endParaRPr lang="en-US" sz="1200"/>
        </a:p>
      </dgm:t>
    </dgm:pt>
    <dgm:pt modelId="{39B45EA0-FD70-4EF4-A6A5-B3A9903C4E49}">
      <dgm:prSet phldrT="[Text]" custT="1"/>
      <dgm:spPr/>
      <dgm:t>
        <a:bodyPr/>
        <a:lstStyle/>
        <a:p>
          <a:r>
            <a:rPr lang="en-US" sz="1400" b="1" smtClean="0"/>
            <a:t>Contract Law</a:t>
          </a:r>
          <a:endParaRPr lang="en-US" sz="1400" b="1" dirty="0"/>
        </a:p>
      </dgm:t>
    </dgm:pt>
    <dgm:pt modelId="{03A51CAC-E78A-463F-9F89-F502160CFD61}" type="parTrans" cxnId="{EE58549F-9E66-4F31-91E3-6D39FEB375A9}">
      <dgm:prSet/>
      <dgm:spPr/>
      <dgm:t>
        <a:bodyPr/>
        <a:lstStyle/>
        <a:p>
          <a:endParaRPr lang="en-US" sz="1200"/>
        </a:p>
      </dgm:t>
    </dgm:pt>
    <dgm:pt modelId="{C269B218-9163-4F6C-B20F-8F71A69011D1}" type="sibTrans" cxnId="{EE58549F-9E66-4F31-91E3-6D39FEB375A9}">
      <dgm:prSet/>
      <dgm:spPr/>
      <dgm:t>
        <a:bodyPr/>
        <a:lstStyle/>
        <a:p>
          <a:endParaRPr lang="en-US" sz="1200"/>
        </a:p>
      </dgm:t>
    </dgm:pt>
    <dgm:pt modelId="{A99BD9DD-4848-4D08-9E7A-849A6DF145DB}">
      <dgm:prSet custT="1"/>
      <dgm:spPr/>
      <dgm:t>
        <a:bodyPr/>
        <a:lstStyle/>
        <a:p>
          <a:r>
            <a:rPr lang="en-US" sz="1200" dirty="0"/>
            <a:t>Innovation or university laws</a:t>
          </a:r>
        </a:p>
      </dgm:t>
    </dgm:pt>
    <dgm:pt modelId="{6C88DEA4-F6FD-41AD-BA79-C152295ECA8C}" type="parTrans" cxnId="{571FB0DF-7E3B-489E-8B3B-AF5D4F0A9F9C}">
      <dgm:prSet/>
      <dgm:spPr/>
      <dgm:t>
        <a:bodyPr/>
        <a:lstStyle/>
        <a:p>
          <a:endParaRPr lang="en-US" sz="1200"/>
        </a:p>
      </dgm:t>
    </dgm:pt>
    <dgm:pt modelId="{F31C1A23-C8C2-4CF9-9DE0-139A570FE07A}" type="sibTrans" cxnId="{571FB0DF-7E3B-489E-8B3B-AF5D4F0A9F9C}">
      <dgm:prSet/>
      <dgm:spPr/>
      <dgm:t>
        <a:bodyPr/>
        <a:lstStyle/>
        <a:p>
          <a:endParaRPr lang="en-US" sz="1200"/>
        </a:p>
      </dgm:t>
    </dgm:pt>
    <dgm:pt modelId="{47119D7A-1292-4D07-A594-7084292DF2C1}">
      <dgm:prSet custT="1"/>
      <dgm:spPr/>
      <dgm:t>
        <a:bodyPr/>
        <a:lstStyle/>
        <a:p>
          <a:r>
            <a:rPr lang="en-US" sz="1200" dirty="0"/>
            <a:t>Laws on employment relationships, agriculture, PV, trade, health, S&amp;T, education, etc.</a:t>
          </a:r>
        </a:p>
      </dgm:t>
    </dgm:pt>
    <dgm:pt modelId="{B0A4BB8E-86AB-4D44-B77D-33B844B214DC}" type="parTrans" cxnId="{2395A60C-4D08-4183-97A1-9BCB869C6909}">
      <dgm:prSet/>
      <dgm:spPr/>
      <dgm:t>
        <a:bodyPr/>
        <a:lstStyle/>
        <a:p>
          <a:endParaRPr lang="en-US" sz="1200"/>
        </a:p>
      </dgm:t>
    </dgm:pt>
    <dgm:pt modelId="{A4499FD1-1DA8-4750-AAF4-689A95A50FC3}" type="sibTrans" cxnId="{2395A60C-4D08-4183-97A1-9BCB869C6909}">
      <dgm:prSet/>
      <dgm:spPr/>
      <dgm:t>
        <a:bodyPr/>
        <a:lstStyle/>
        <a:p>
          <a:endParaRPr lang="en-US" sz="1200"/>
        </a:p>
      </dgm:t>
    </dgm:pt>
    <dgm:pt modelId="{469C61D0-837F-4FDC-AE1E-56C1EBCE7EB7}">
      <dgm:prSet phldrT="[Text]" custT="1"/>
      <dgm:spPr/>
      <dgm:t>
        <a:bodyPr/>
        <a:lstStyle/>
        <a:p>
          <a:r>
            <a:rPr lang="en-US" sz="1400" b="1" smtClean="0"/>
            <a:t>Common Law</a:t>
          </a:r>
          <a:endParaRPr lang="en-US" sz="1400" b="1" dirty="0"/>
        </a:p>
      </dgm:t>
    </dgm:pt>
    <dgm:pt modelId="{A6FDB5D3-14EF-4014-8FD5-7355CBB9C750}" type="parTrans" cxnId="{F4D4887C-8EBB-47BF-B70A-F72E1A292C3E}">
      <dgm:prSet/>
      <dgm:spPr/>
      <dgm:t>
        <a:bodyPr/>
        <a:lstStyle/>
        <a:p>
          <a:endParaRPr lang="en-US" sz="1200"/>
        </a:p>
      </dgm:t>
    </dgm:pt>
    <dgm:pt modelId="{F3FAF050-BA99-4BC0-9C9B-B5F1DAACDA9B}" type="sibTrans" cxnId="{F4D4887C-8EBB-47BF-B70A-F72E1A292C3E}">
      <dgm:prSet/>
      <dgm:spPr/>
      <dgm:t>
        <a:bodyPr/>
        <a:lstStyle/>
        <a:p>
          <a:endParaRPr lang="en-US" sz="1200"/>
        </a:p>
      </dgm:t>
    </dgm:pt>
    <dgm:pt modelId="{37788679-7F29-413E-8EE4-40E34C3BE76C}">
      <dgm:prSet phldrT="[Text]" custT="1"/>
      <dgm:spPr/>
      <dgm:t>
        <a:bodyPr/>
        <a:lstStyle/>
        <a:p>
          <a:r>
            <a:rPr lang="en-US" sz="1200" dirty="0"/>
            <a:t>Precedents</a:t>
          </a:r>
          <a:endParaRPr lang="en-US" sz="1100" dirty="0"/>
        </a:p>
      </dgm:t>
    </dgm:pt>
    <dgm:pt modelId="{7E2B2573-5996-490C-BA5D-1761CE1DF48F}" type="parTrans" cxnId="{E0926C6C-6472-4AC3-BBC7-7DFC5128366B}">
      <dgm:prSet/>
      <dgm:spPr/>
      <dgm:t>
        <a:bodyPr/>
        <a:lstStyle/>
        <a:p>
          <a:endParaRPr lang="en-US" sz="1200"/>
        </a:p>
      </dgm:t>
    </dgm:pt>
    <dgm:pt modelId="{0A7B7295-98C5-477C-9D2E-315D22AEA219}" type="sibTrans" cxnId="{E0926C6C-6472-4AC3-BBC7-7DFC5128366B}">
      <dgm:prSet/>
      <dgm:spPr/>
      <dgm:t>
        <a:bodyPr/>
        <a:lstStyle/>
        <a:p>
          <a:endParaRPr lang="en-US" sz="1200"/>
        </a:p>
      </dgm:t>
    </dgm:pt>
    <dgm:pt modelId="{F9D3E63D-F387-4F1D-A4E0-FC5014B9139B}">
      <dgm:prSet phldrT="[Text]" custT="1"/>
      <dgm:spPr/>
      <dgm:t>
        <a:bodyPr/>
        <a:lstStyle/>
        <a:p>
          <a:r>
            <a:rPr lang="en-US" sz="1200" dirty="0"/>
            <a:t>Funding arrangements</a:t>
          </a:r>
        </a:p>
      </dgm:t>
    </dgm:pt>
    <dgm:pt modelId="{C3448B87-C4C6-4811-BE1D-0F55D85A045E}" type="parTrans" cxnId="{981626ED-F63E-4FEF-A4E2-B11803768F7A}">
      <dgm:prSet/>
      <dgm:spPr/>
      <dgm:t>
        <a:bodyPr/>
        <a:lstStyle/>
        <a:p>
          <a:endParaRPr lang="en-US" sz="1200"/>
        </a:p>
      </dgm:t>
    </dgm:pt>
    <dgm:pt modelId="{8C5EA4F2-3382-4380-BF0F-598C605BB7AB}" type="sibTrans" cxnId="{981626ED-F63E-4FEF-A4E2-B11803768F7A}">
      <dgm:prSet/>
      <dgm:spPr/>
      <dgm:t>
        <a:bodyPr/>
        <a:lstStyle/>
        <a:p>
          <a:endParaRPr lang="en-US" sz="1200"/>
        </a:p>
      </dgm:t>
    </dgm:pt>
    <dgm:pt modelId="{0908BBBF-9624-48C4-9E68-1A5FC3F42983}">
      <dgm:prSet phldrT="[Text]" custT="1"/>
      <dgm:spPr/>
      <dgm:t>
        <a:bodyPr/>
        <a:lstStyle/>
        <a:p>
          <a:r>
            <a:rPr lang="en-US" sz="1200" dirty="0"/>
            <a:t>Employment contracts</a:t>
          </a:r>
        </a:p>
      </dgm:t>
    </dgm:pt>
    <dgm:pt modelId="{CC4CFAD4-0CDC-4AE5-8B64-145BB2B3C65E}" type="parTrans" cxnId="{1C689C35-B47D-4F0B-838F-34013AB9009E}">
      <dgm:prSet/>
      <dgm:spPr/>
      <dgm:t>
        <a:bodyPr/>
        <a:lstStyle/>
        <a:p>
          <a:endParaRPr lang="en-US" sz="1200"/>
        </a:p>
      </dgm:t>
    </dgm:pt>
    <dgm:pt modelId="{5442E8E5-AAAF-4649-A519-3462FAF9CCF7}" type="sibTrans" cxnId="{1C689C35-B47D-4F0B-838F-34013AB9009E}">
      <dgm:prSet/>
      <dgm:spPr/>
      <dgm:t>
        <a:bodyPr/>
        <a:lstStyle/>
        <a:p>
          <a:endParaRPr lang="en-US" sz="1200"/>
        </a:p>
      </dgm:t>
    </dgm:pt>
    <dgm:pt modelId="{C384FC64-D22E-43B0-AB85-A3DE6D71292C}">
      <dgm:prSet phldrT="[Text]" custT="1"/>
      <dgm:spPr/>
      <dgm:t>
        <a:bodyPr/>
        <a:lstStyle/>
        <a:p>
          <a:r>
            <a:rPr lang="en-US" sz="1200" dirty="0"/>
            <a:t>Joint development or collaborative agreements</a:t>
          </a:r>
        </a:p>
      </dgm:t>
    </dgm:pt>
    <dgm:pt modelId="{B9CC2535-5D8F-460C-B688-AD99D57C1A1B}" type="parTrans" cxnId="{B955A1FF-EB58-4C08-9EDC-9874ADBEA91A}">
      <dgm:prSet/>
      <dgm:spPr/>
      <dgm:t>
        <a:bodyPr/>
        <a:lstStyle/>
        <a:p>
          <a:endParaRPr lang="en-US" sz="1200"/>
        </a:p>
      </dgm:t>
    </dgm:pt>
    <dgm:pt modelId="{2E5E2223-841C-41F7-B3D9-64D12BC1B509}" type="sibTrans" cxnId="{B955A1FF-EB58-4C08-9EDC-9874ADBEA91A}">
      <dgm:prSet/>
      <dgm:spPr/>
      <dgm:t>
        <a:bodyPr/>
        <a:lstStyle/>
        <a:p>
          <a:endParaRPr lang="en-US" sz="1200"/>
        </a:p>
      </dgm:t>
    </dgm:pt>
    <dgm:pt modelId="{FE525056-30BE-404F-97EB-11E8FFD870B3}">
      <dgm:prSet phldrT="[Text]" custT="1"/>
      <dgm:spPr/>
      <dgm:t>
        <a:bodyPr/>
        <a:lstStyle/>
        <a:p>
          <a:r>
            <a:rPr lang="en-US" sz="1200" b="0" dirty="0" smtClean="0"/>
            <a:t>In most cases - institutional ownership</a:t>
          </a:r>
          <a:endParaRPr lang="en-US" sz="1200" b="0" dirty="0"/>
        </a:p>
      </dgm:t>
    </dgm:pt>
    <dgm:pt modelId="{89F5E25A-C151-4548-BBB1-2E214B2B24B9}" type="parTrans" cxnId="{A4B011F6-DB5F-48B0-AC66-10D27A1722B7}">
      <dgm:prSet/>
      <dgm:spPr/>
      <dgm:t>
        <a:bodyPr/>
        <a:lstStyle/>
        <a:p>
          <a:endParaRPr lang="en-US" sz="1200"/>
        </a:p>
      </dgm:t>
    </dgm:pt>
    <dgm:pt modelId="{3EF3E64A-8875-4D3A-BB3F-1A3C178DD002}" type="sibTrans" cxnId="{A4B011F6-DB5F-48B0-AC66-10D27A1722B7}">
      <dgm:prSet/>
      <dgm:spPr/>
      <dgm:t>
        <a:bodyPr/>
        <a:lstStyle/>
        <a:p>
          <a:endParaRPr lang="en-US" sz="1200"/>
        </a:p>
      </dgm:t>
    </dgm:pt>
    <dgm:pt modelId="{42A5ACE3-B2B1-4E61-A89B-067467DBE27C}" type="pres">
      <dgm:prSet presAssocID="{987E82B8-261B-4345-A60E-AAEE67BE36AF}" presName="rootnode" presStyleCnt="0">
        <dgm:presLayoutVars>
          <dgm:chMax/>
          <dgm:chPref/>
          <dgm:dir/>
          <dgm:animLvl val="lvl"/>
        </dgm:presLayoutVars>
      </dgm:prSet>
      <dgm:spPr/>
      <dgm:t>
        <a:bodyPr/>
        <a:lstStyle/>
        <a:p>
          <a:endParaRPr lang="en-US"/>
        </a:p>
      </dgm:t>
    </dgm:pt>
    <dgm:pt modelId="{2A784B9F-F758-4F05-A746-843E61EF170E}" type="pres">
      <dgm:prSet presAssocID="{4335CC88-6D54-4150-BCBC-F10E077B68FC}" presName="composite" presStyleCnt="0"/>
      <dgm:spPr/>
      <dgm:t>
        <a:bodyPr/>
        <a:lstStyle/>
        <a:p>
          <a:endParaRPr lang="en-US"/>
        </a:p>
      </dgm:t>
    </dgm:pt>
    <dgm:pt modelId="{4F19EECF-54E2-427E-8DB1-BFF1B7E49722}" type="pres">
      <dgm:prSet presAssocID="{4335CC88-6D54-4150-BCBC-F10E077B68FC}" presName="bentUpArrow1" presStyleLbl="alignImgPlace1" presStyleIdx="0" presStyleCnt="3" custScaleY="147908" custLinFactNeighborX="54972" custLinFactNeighborY="-54961"/>
      <dgm:spPr/>
      <dgm:t>
        <a:bodyPr/>
        <a:lstStyle/>
        <a:p>
          <a:endParaRPr lang="en-US"/>
        </a:p>
      </dgm:t>
    </dgm:pt>
    <dgm:pt modelId="{92ED72CB-2558-4C41-B774-66E6C835B135}" type="pres">
      <dgm:prSet presAssocID="{4335CC88-6D54-4150-BCBC-F10E077B68FC}" presName="ParentText" presStyleLbl="node1" presStyleIdx="0" presStyleCnt="4" custScaleX="149904" custScaleY="131019" custLinFactNeighborX="-2543" custLinFactNeighborY="-55729">
        <dgm:presLayoutVars>
          <dgm:chMax val="1"/>
          <dgm:chPref val="1"/>
          <dgm:bulletEnabled val="1"/>
        </dgm:presLayoutVars>
      </dgm:prSet>
      <dgm:spPr/>
      <dgm:t>
        <a:bodyPr/>
        <a:lstStyle/>
        <a:p>
          <a:endParaRPr lang="en-US"/>
        </a:p>
      </dgm:t>
    </dgm:pt>
    <dgm:pt modelId="{E25B44E8-E3BC-4595-A44E-F874E15CEA31}" type="pres">
      <dgm:prSet presAssocID="{4335CC88-6D54-4150-BCBC-F10E077B68FC}" presName="ChildText" presStyleLbl="revTx" presStyleIdx="0" presStyleCnt="4" custScaleX="460984" custScaleY="191119" custLinFactX="100000" custLinFactY="-25362" custLinFactNeighborX="129947" custLinFactNeighborY="-100000">
        <dgm:presLayoutVars>
          <dgm:chMax val="0"/>
          <dgm:chPref val="0"/>
          <dgm:bulletEnabled val="1"/>
        </dgm:presLayoutVars>
      </dgm:prSet>
      <dgm:spPr/>
      <dgm:t>
        <a:bodyPr/>
        <a:lstStyle/>
        <a:p>
          <a:endParaRPr lang="en-US"/>
        </a:p>
      </dgm:t>
    </dgm:pt>
    <dgm:pt modelId="{D51AC85D-A830-4C56-8533-A76B422E32CF}" type="pres">
      <dgm:prSet presAssocID="{CDFB3BF8-93AC-414D-AF27-C02A415294AF}" presName="sibTrans" presStyleCnt="0"/>
      <dgm:spPr/>
      <dgm:t>
        <a:bodyPr/>
        <a:lstStyle/>
        <a:p>
          <a:endParaRPr lang="en-US"/>
        </a:p>
      </dgm:t>
    </dgm:pt>
    <dgm:pt modelId="{9755D3C1-6CCE-4CAF-BA08-362FBD1A9CC2}" type="pres">
      <dgm:prSet presAssocID="{F3ECD12C-B613-45BB-9E2C-73B777530804}" presName="composite" presStyleCnt="0"/>
      <dgm:spPr/>
      <dgm:t>
        <a:bodyPr/>
        <a:lstStyle/>
        <a:p>
          <a:endParaRPr lang="en-US"/>
        </a:p>
      </dgm:t>
    </dgm:pt>
    <dgm:pt modelId="{497B2EB4-CE3C-436A-A53B-1957EEE878F8}" type="pres">
      <dgm:prSet presAssocID="{F3ECD12C-B613-45BB-9E2C-73B777530804}" presName="bentUpArrow1" presStyleLbl="alignImgPlace1" presStyleIdx="1" presStyleCnt="3" custScaleY="167725" custLinFactNeighborX="17978" custLinFactNeighborY="1457"/>
      <dgm:spPr/>
      <dgm:t>
        <a:bodyPr/>
        <a:lstStyle/>
        <a:p>
          <a:endParaRPr lang="en-US"/>
        </a:p>
      </dgm:t>
    </dgm:pt>
    <dgm:pt modelId="{B28FED18-F441-423B-8482-EE596BFAFAEF}" type="pres">
      <dgm:prSet presAssocID="{F3ECD12C-B613-45BB-9E2C-73B777530804}" presName="ParentText" presStyleLbl="node1" presStyleIdx="1" presStyleCnt="4" custScaleX="180006" custScaleY="122440" custLinFactNeighborX="-8360" custLinFactNeighborY="-49697">
        <dgm:presLayoutVars>
          <dgm:chMax val="1"/>
          <dgm:chPref val="1"/>
          <dgm:bulletEnabled val="1"/>
        </dgm:presLayoutVars>
      </dgm:prSet>
      <dgm:spPr/>
      <dgm:t>
        <a:bodyPr/>
        <a:lstStyle/>
        <a:p>
          <a:endParaRPr lang="en-US"/>
        </a:p>
      </dgm:t>
    </dgm:pt>
    <dgm:pt modelId="{B3C74F4A-EB7D-4196-91E2-084C17A5A5DB}" type="pres">
      <dgm:prSet presAssocID="{F3ECD12C-B613-45BB-9E2C-73B777530804}" presName="ChildText" presStyleLbl="revTx" presStyleIdx="1" presStyleCnt="4" custScaleX="435977" custLinFactX="100000" custLinFactNeighborX="135756" custLinFactNeighborY="-53301">
        <dgm:presLayoutVars>
          <dgm:chMax val="0"/>
          <dgm:chPref val="0"/>
          <dgm:bulletEnabled val="1"/>
        </dgm:presLayoutVars>
      </dgm:prSet>
      <dgm:spPr/>
      <dgm:t>
        <a:bodyPr/>
        <a:lstStyle/>
        <a:p>
          <a:endParaRPr lang="en-US"/>
        </a:p>
      </dgm:t>
    </dgm:pt>
    <dgm:pt modelId="{54345125-E9FD-47FB-B0D1-93B14DC9C6A8}" type="pres">
      <dgm:prSet presAssocID="{AFAFDEB1-43F2-4C68-93C1-A79124645A94}" presName="sibTrans" presStyleCnt="0"/>
      <dgm:spPr/>
      <dgm:t>
        <a:bodyPr/>
        <a:lstStyle/>
        <a:p>
          <a:endParaRPr lang="en-US"/>
        </a:p>
      </dgm:t>
    </dgm:pt>
    <dgm:pt modelId="{607F827C-FD1B-4559-873B-AF6DD94241D1}" type="pres">
      <dgm:prSet presAssocID="{39B45EA0-FD70-4EF4-A6A5-B3A9903C4E49}" presName="composite" presStyleCnt="0"/>
      <dgm:spPr/>
      <dgm:t>
        <a:bodyPr/>
        <a:lstStyle/>
        <a:p>
          <a:endParaRPr lang="en-US"/>
        </a:p>
      </dgm:t>
    </dgm:pt>
    <dgm:pt modelId="{8BC5282D-D3EF-470F-B61F-2DDC6A98022B}" type="pres">
      <dgm:prSet presAssocID="{39B45EA0-FD70-4EF4-A6A5-B3A9903C4E49}" presName="bentUpArrow1" presStyleLbl="alignImgPlace1" presStyleIdx="2" presStyleCnt="3" custScaleY="159038" custLinFactNeighborX="-53317" custLinFactNeighborY="42819"/>
      <dgm:spPr/>
      <dgm:t>
        <a:bodyPr/>
        <a:lstStyle/>
        <a:p>
          <a:endParaRPr lang="en-US"/>
        </a:p>
      </dgm:t>
    </dgm:pt>
    <dgm:pt modelId="{D6717718-A163-4ACA-95C2-CB99379E0E56}" type="pres">
      <dgm:prSet presAssocID="{39B45EA0-FD70-4EF4-A6A5-B3A9903C4E49}" presName="ParentText" presStyleLbl="node1" presStyleIdx="2" presStyleCnt="4" custScaleX="161463" custScaleY="131947" custLinFactNeighborX="-26963" custLinFactNeighborY="-20285">
        <dgm:presLayoutVars>
          <dgm:chMax val="1"/>
          <dgm:chPref val="1"/>
          <dgm:bulletEnabled val="1"/>
        </dgm:presLayoutVars>
      </dgm:prSet>
      <dgm:spPr/>
      <dgm:t>
        <a:bodyPr/>
        <a:lstStyle/>
        <a:p>
          <a:endParaRPr lang="en-US"/>
        </a:p>
      </dgm:t>
    </dgm:pt>
    <dgm:pt modelId="{B4A3A22C-5565-41F4-854E-F3D7104E35BD}" type="pres">
      <dgm:prSet presAssocID="{39B45EA0-FD70-4EF4-A6A5-B3A9903C4E49}" presName="ChildText" presStyleLbl="revTx" presStyleIdx="2" presStyleCnt="4" custScaleX="356868" custLinFactX="32511" custLinFactNeighborX="100000" custLinFactNeighborY="-15889">
        <dgm:presLayoutVars>
          <dgm:chMax val="0"/>
          <dgm:chPref val="0"/>
          <dgm:bulletEnabled val="1"/>
        </dgm:presLayoutVars>
      </dgm:prSet>
      <dgm:spPr/>
      <dgm:t>
        <a:bodyPr/>
        <a:lstStyle/>
        <a:p>
          <a:endParaRPr lang="en-US"/>
        </a:p>
      </dgm:t>
    </dgm:pt>
    <dgm:pt modelId="{CCB97CD6-9446-4E2D-A0F4-3089667B9432}" type="pres">
      <dgm:prSet presAssocID="{C269B218-9163-4F6C-B20F-8F71A69011D1}" presName="sibTrans" presStyleCnt="0"/>
      <dgm:spPr/>
      <dgm:t>
        <a:bodyPr/>
        <a:lstStyle/>
        <a:p>
          <a:endParaRPr lang="en-US"/>
        </a:p>
      </dgm:t>
    </dgm:pt>
    <dgm:pt modelId="{816B3658-4A9A-4712-93C0-E1E6C12A99B6}" type="pres">
      <dgm:prSet presAssocID="{469C61D0-837F-4FDC-AE1E-56C1EBCE7EB7}" presName="composite" presStyleCnt="0"/>
      <dgm:spPr/>
      <dgm:t>
        <a:bodyPr/>
        <a:lstStyle/>
        <a:p>
          <a:endParaRPr lang="en-US"/>
        </a:p>
      </dgm:t>
    </dgm:pt>
    <dgm:pt modelId="{D439F8BE-19DE-4160-926D-72BDEEE0FE7D}" type="pres">
      <dgm:prSet presAssocID="{469C61D0-837F-4FDC-AE1E-56C1EBCE7EB7}" presName="ParentText" presStyleLbl="node1" presStyleIdx="3" presStyleCnt="4" custScaleX="128246" custScaleY="117163" custLinFactNeighborX="-87582" custLinFactNeighborY="19014">
        <dgm:presLayoutVars>
          <dgm:chMax val="1"/>
          <dgm:chPref val="1"/>
          <dgm:bulletEnabled val="1"/>
        </dgm:presLayoutVars>
      </dgm:prSet>
      <dgm:spPr/>
      <dgm:t>
        <a:bodyPr/>
        <a:lstStyle/>
        <a:p>
          <a:endParaRPr lang="en-US"/>
        </a:p>
      </dgm:t>
    </dgm:pt>
    <dgm:pt modelId="{83D552B2-308A-4495-8862-56F8B4912561}" type="pres">
      <dgm:prSet presAssocID="{469C61D0-837F-4FDC-AE1E-56C1EBCE7EB7}" presName="FinalChildText" presStyleLbl="revTx" presStyleIdx="3" presStyleCnt="4" custScaleX="303063" custLinFactNeighborX="-2207" custLinFactNeighborY="22342">
        <dgm:presLayoutVars>
          <dgm:chMax val="0"/>
          <dgm:chPref val="0"/>
          <dgm:bulletEnabled val="1"/>
        </dgm:presLayoutVars>
      </dgm:prSet>
      <dgm:spPr/>
      <dgm:t>
        <a:bodyPr/>
        <a:lstStyle/>
        <a:p>
          <a:endParaRPr lang="en-US"/>
        </a:p>
      </dgm:t>
    </dgm:pt>
  </dgm:ptLst>
  <dgm:cxnLst>
    <dgm:cxn modelId="{3BAAB282-A173-48A4-B7E6-C6871F9804CF}" type="presOf" srcId="{987E82B8-261B-4345-A60E-AAEE67BE36AF}" destId="{42A5ACE3-B2B1-4E61-A89B-067467DBE27C}" srcOrd="0" destOrd="0" presId="urn:microsoft.com/office/officeart/2005/8/layout/StepDownProcess"/>
    <dgm:cxn modelId="{4D25601E-11F1-47E6-A381-4B6121C205A3}" type="presOf" srcId="{FE525056-30BE-404F-97EB-11E8FFD870B3}" destId="{B3C74F4A-EB7D-4196-91E2-084C17A5A5DB}" srcOrd="0" destOrd="0" presId="urn:microsoft.com/office/officeart/2005/8/layout/StepDownProcess"/>
    <dgm:cxn modelId="{DC206655-C4C9-478C-B606-B5F8D8482BA4}" type="presOf" srcId="{47119D7A-1292-4D07-A594-7084292DF2C1}" destId="{E25B44E8-E3BC-4595-A44E-F874E15CEA31}" srcOrd="0" destOrd="2" presId="urn:microsoft.com/office/officeart/2005/8/layout/StepDownProcess"/>
    <dgm:cxn modelId="{21A7941E-F421-4DD4-8C30-9CB493D21C4F}" type="presOf" srcId="{0908BBBF-9624-48C4-9E68-1A5FC3F42983}" destId="{B4A3A22C-5565-41F4-854E-F3D7104E35BD}" srcOrd="0" destOrd="1" presId="urn:microsoft.com/office/officeart/2005/8/layout/StepDownProcess"/>
    <dgm:cxn modelId="{E0926C6C-6472-4AC3-BBC7-7DFC5128366B}" srcId="{469C61D0-837F-4FDC-AE1E-56C1EBCE7EB7}" destId="{37788679-7F29-413E-8EE4-40E34C3BE76C}" srcOrd="0" destOrd="0" parTransId="{7E2B2573-5996-490C-BA5D-1761CE1DF48F}" sibTransId="{0A7B7295-98C5-477C-9D2E-315D22AEA219}"/>
    <dgm:cxn modelId="{571FB0DF-7E3B-489E-8B3B-AF5D4F0A9F9C}" srcId="{4335CC88-6D54-4150-BCBC-F10E077B68FC}" destId="{A99BD9DD-4848-4D08-9E7A-849A6DF145DB}" srcOrd="1" destOrd="0" parTransId="{6C88DEA4-F6FD-41AD-BA79-C152295ECA8C}" sibTransId="{F31C1A23-C8C2-4CF9-9DE0-139A570FE07A}"/>
    <dgm:cxn modelId="{FECA627C-6093-4E2E-A8D9-05318C5BBF65}" type="presOf" srcId="{113832EB-2DA2-45DD-891F-18780C626416}" destId="{E25B44E8-E3BC-4595-A44E-F874E15CEA31}" srcOrd="0" destOrd="0" presId="urn:microsoft.com/office/officeart/2005/8/layout/StepDownProcess"/>
    <dgm:cxn modelId="{A4B011F6-DB5F-48B0-AC66-10D27A1722B7}" srcId="{F3ECD12C-B613-45BB-9E2C-73B777530804}" destId="{FE525056-30BE-404F-97EB-11E8FFD870B3}" srcOrd="0" destOrd="0" parTransId="{89F5E25A-C151-4548-BBB1-2E214B2B24B9}" sibTransId="{3EF3E64A-8875-4D3A-BB3F-1A3C178DD002}"/>
    <dgm:cxn modelId="{31736554-9339-4179-A9DC-7817F0EC3874}" srcId="{987E82B8-261B-4345-A60E-AAEE67BE36AF}" destId="{4335CC88-6D54-4150-BCBC-F10E077B68FC}" srcOrd="0" destOrd="0" parTransId="{27164A0D-939E-4511-894F-2830B58D5CD2}" sibTransId="{CDFB3BF8-93AC-414D-AF27-C02A415294AF}"/>
    <dgm:cxn modelId="{EE58549F-9E66-4F31-91E3-6D39FEB375A9}" srcId="{987E82B8-261B-4345-A60E-AAEE67BE36AF}" destId="{39B45EA0-FD70-4EF4-A6A5-B3A9903C4E49}" srcOrd="2" destOrd="0" parTransId="{03A51CAC-E78A-463F-9F89-F502160CFD61}" sibTransId="{C269B218-9163-4F6C-B20F-8F71A69011D1}"/>
    <dgm:cxn modelId="{201AD6F9-41AC-4186-B39D-AFED7D53DD45}" type="presOf" srcId="{C384FC64-D22E-43B0-AB85-A3DE6D71292C}" destId="{B4A3A22C-5565-41F4-854E-F3D7104E35BD}" srcOrd="0" destOrd="2" presId="urn:microsoft.com/office/officeart/2005/8/layout/StepDownProcess"/>
    <dgm:cxn modelId="{F4D4887C-8EBB-47BF-B70A-F72E1A292C3E}" srcId="{987E82B8-261B-4345-A60E-AAEE67BE36AF}" destId="{469C61D0-837F-4FDC-AE1E-56C1EBCE7EB7}" srcOrd="3" destOrd="0" parTransId="{A6FDB5D3-14EF-4014-8FD5-7355CBB9C750}" sibTransId="{F3FAF050-BA99-4BC0-9C9B-B5F1DAACDA9B}"/>
    <dgm:cxn modelId="{68155B6A-5443-4D5F-9655-CE157F6006EE}" type="presOf" srcId="{37788679-7F29-413E-8EE4-40E34C3BE76C}" destId="{83D552B2-308A-4495-8862-56F8B4912561}" srcOrd="0" destOrd="0" presId="urn:microsoft.com/office/officeart/2005/8/layout/StepDownProcess"/>
    <dgm:cxn modelId="{981626ED-F63E-4FEF-A4E2-B11803768F7A}" srcId="{39B45EA0-FD70-4EF4-A6A5-B3A9903C4E49}" destId="{F9D3E63D-F387-4F1D-A4E0-FC5014B9139B}" srcOrd="0" destOrd="0" parTransId="{C3448B87-C4C6-4811-BE1D-0F55D85A045E}" sibTransId="{8C5EA4F2-3382-4380-BF0F-598C605BB7AB}"/>
    <dgm:cxn modelId="{1C689C35-B47D-4F0B-838F-34013AB9009E}" srcId="{39B45EA0-FD70-4EF4-A6A5-B3A9903C4E49}" destId="{0908BBBF-9624-48C4-9E68-1A5FC3F42983}" srcOrd="1" destOrd="0" parTransId="{CC4CFAD4-0CDC-4AE5-8B64-145BB2B3C65E}" sibTransId="{5442E8E5-AAAF-4649-A519-3462FAF9CCF7}"/>
    <dgm:cxn modelId="{6532E179-6001-45CD-9A65-F1F67513BBE4}" type="presOf" srcId="{A99BD9DD-4848-4D08-9E7A-849A6DF145DB}" destId="{E25B44E8-E3BC-4595-A44E-F874E15CEA31}" srcOrd="0" destOrd="1" presId="urn:microsoft.com/office/officeart/2005/8/layout/StepDownProcess"/>
    <dgm:cxn modelId="{2395A60C-4D08-4183-97A1-9BCB869C6909}" srcId="{4335CC88-6D54-4150-BCBC-F10E077B68FC}" destId="{47119D7A-1292-4D07-A594-7084292DF2C1}" srcOrd="2" destOrd="0" parTransId="{B0A4BB8E-86AB-4D44-B77D-33B844B214DC}" sibTransId="{A4499FD1-1DA8-4750-AAF4-689A95A50FC3}"/>
    <dgm:cxn modelId="{75DAACBB-6D3A-49DA-A05A-798D20EDE385}" type="presOf" srcId="{469C61D0-837F-4FDC-AE1E-56C1EBCE7EB7}" destId="{D439F8BE-19DE-4160-926D-72BDEEE0FE7D}" srcOrd="0" destOrd="0" presId="urn:microsoft.com/office/officeart/2005/8/layout/StepDownProcess"/>
    <dgm:cxn modelId="{2DCFC1E6-44DC-4FFA-9A1E-493ED4F2629F}" srcId="{987E82B8-261B-4345-A60E-AAEE67BE36AF}" destId="{F3ECD12C-B613-45BB-9E2C-73B777530804}" srcOrd="1" destOrd="0" parTransId="{26BEFF05-480D-4270-9553-AB55F6FBB434}" sibTransId="{AFAFDEB1-43F2-4C68-93C1-A79124645A94}"/>
    <dgm:cxn modelId="{150D9301-DC11-4C93-BECB-D42B90078A69}" type="presOf" srcId="{F9D3E63D-F387-4F1D-A4E0-FC5014B9139B}" destId="{B4A3A22C-5565-41F4-854E-F3D7104E35BD}" srcOrd="0" destOrd="0" presId="urn:microsoft.com/office/officeart/2005/8/layout/StepDownProcess"/>
    <dgm:cxn modelId="{B955A1FF-EB58-4C08-9EDC-9874ADBEA91A}" srcId="{39B45EA0-FD70-4EF4-A6A5-B3A9903C4E49}" destId="{C384FC64-D22E-43B0-AB85-A3DE6D71292C}" srcOrd="2" destOrd="0" parTransId="{B9CC2535-5D8F-460C-B688-AD99D57C1A1B}" sibTransId="{2E5E2223-841C-41F7-B3D9-64D12BC1B509}"/>
    <dgm:cxn modelId="{1AB434FA-4468-4B25-B700-DC4A3F6DC55A}" type="presOf" srcId="{F3ECD12C-B613-45BB-9E2C-73B777530804}" destId="{B28FED18-F441-423B-8482-EE596BFAFAEF}" srcOrd="0" destOrd="0" presId="urn:microsoft.com/office/officeart/2005/8/layout/StepDownProcess"/>
    <dgm:cxn modelId="{06EE5993-409F-4C4E-91B6-7806D3A015D0}" type="presOf" srcId="{4335CC88-6D54-4150-BCBC-F10E077B68FC}" destId="{92ED72CB-2558-4C41-B774-66E6C835B135}" srcOrd="0" destOrd="0" presId="urn:microsoft.com/office/officeart/2005/8/layout/StepDownProcess"/>
    <dgm:cxn modelId="{D5817104-9926-4ADA-9F85-362892168282}" type="presOf" srcId="{39B45EA0-FD70-4EF4-A6A5-B3A9903C4E49}" destId="{D6717718-A163-4ACA-95C2-CB99379E0E56}" srcOrd="0" destOrd="0" presId="urn:microsoft.com/office/officeart/2005/8/layout/StepDownProcess"/>
    <dgm:cxn modelId="{096DDD99-28CE-4A10-961A-DFEE923DC3CB}" srcId="{4335CC88-6D54-4150-BCBC-F10E077B68FC}" destId="{113832EB-2DA2-45DD-891F-18780C626416}" srcOrd="0" destOrd="0" parTransId="{3C2FD801-8DD9-4A43-B1D0-893BD05D08E5}" sibTransId="{1037A4DC-1DB6-47AE-8B16-C0CF2867B1E2}"/>
    <dgm:cxn modelId="{E8BB353D-001F-44B6-9315-3D676F4A61DA}" type="presParOf" srcId="{42A5ACE3-B2B1-4E61-A89B-067467DBE27C}" destId="{2A784B9F-F758-4F05-A746-843E61EF170E}" srcOrd="0" destOrd="0" presId="urn:microsoft.com/office/officeart/2005/8/layout/StepDownProcess"/>
    <dgm:cxn modelId="{E73C7F3F-BB06-4990-A58A-0EDA15841868}" type="presParOf" srcId="{2A784B9F-F758-4F05-A746-843E61EF170E}" destId="{4F19EECF-54E2-427E-8DB1-BFF1B7E49722}" srcOrd="0" destOrd="0" presId="urn:microsoft.com/office/officeart/2005/8/layout/StepDownProcess"/>
    <dgm:cxn modelId="{18DE1A9B-E7E4-4F88-8A59-BE4BFA5F8D79}" type="presParOf" srcId="{2A784B9F-F758-4F05-A746-843E61EF170E}" destId="{92ED72CB-2558-4C41-B774-66E6C835B135}" srcOrd="1" destOrd="0" presId="urn:microsoft.com/office/officeart/2005/8/layout/StepDownProcess"/>
    <dgm:cxn modelId="{AB7AFBBE-D36F-4D49-8474-D66C124F63F7}" type="presParOf" srcId="{2A784B9F-F758-4F05-A746-843E61EF170E}" destId="{E25B44E8-E3BC-4595-A44E-F874E15CEA31}" srcOrd="2" destOrd="0" presId="urn:microsoft.com/office/officeart/2005/8/layout/StepDownProcess"/>
    <dgm:cxn modelId="{5D1C7A25-B0BC-4C0D-8CE8-EBACE7AF5B3E}" type="presParOf" srcId="{42A5ACE3-B2B1-4E61-A89B-067467DBE27C}" destId="{D51AC85D-A830-4C56-8533-A76B422E32CF}" srcOrd="1" destOrd="0" presId="urn:microsoft.com/office/officeart/2005/8/layout/StepDownProcess"/>
    <dgm:cxn modelId="{FE84D629-B0D0-449A-994F-F6EC3406D9A3}" type="presParOf" srcId="{42A5ACE3-B2B1-4E61-A89B-067467DBE27C}" destId="{9755D3C1-6CCE-4CAF-BA08-362FBD1A9CC2}" srcOrd="2" destOrd="0" presId="urn:microsoft.com/office/officeart/2005/8/layout/StepDownProcess"/>
    <dgm:cxn modelId="{BBAB93C0-D8EF-433A-8C47-F5D1455279CC}" type="presParOf" srcId="{9755D3C1-6CCE-4CAF-BA08-362FBD1A9CC2}" destId="{497B2EB4-CE3C-436A-A53B-1957EEE878F8}" srcOrd="0" destOrd="0" presId="urn:microsoft.com/office/officeart/2005/8/layout/StepDownProcess"/>
    <dgm:cxn modelId="{3D67EB09-E9F6-4794-A944-62E0E940AE6F}" type="presParOf" srcId="{9755D3C1-6CCE-4CAF-BA08-362FBD1A9CC2}" destId="{B28FED18-F441-423B-8482-EE596BFAFAEF}" srcOrd="1" destOrd="0" presId="urn:microsoft.com/office/officeart/2005/8/layout/StepDownProcess"/>
    <dgm:cxn modelId="{403832B3-A456-4EEF-8C42-0829FE000932}" type="presParOf" srcId="{9755D3C1-6CCE-4CAF-BA08-362FBD1A9CC2}" destId="{B3C74F4A-EB7D-4196-91E2-084C17A5A5DB}" srcOrd="2" destOrd="0" presId="urn:microsoft.com/office/officeart/2005/8/layout/StepDownProcess"/>
    <dgm:cxn modelId="{74D12EB1-9375-4675-9BF7-37376E74BDDC}" type="presParOf" srcId="{42A5ACE3-B2B1-4E61-A89B-067467DBE27C}" destId="{54345125-E9FD-47FB-B0D1-93B14DC9C6A8}" srcOrd="3" destOrd="0" presId="urn:microsoft.com/office/officeart/2005/8/layout/StepDownProcess"/>
    <dgm:cxn modelId="{07A39DE8-4C2A-45EA-899E-D197C02C187B}" type="presParOf" srcId="{42A5ACE3-B2B1-4E61-A89B-067467DBE27C}" destId="{607F827C-FD1B-4559-873B-AF6DD94241D1}" srcOrd="4" destOrd="0" presId="urn:microsoft.com/office/officeart/2005/8/layout/StepDownProcess"/>
    <dgm:cxn modelId="{33EA791D-5E4B-4BC1-9C7E-B465DF4E7302}" type="presParOf" srcId="{607F827C-FD1B-4559-873B-AF6DD94241D1}" destId="{8BC5282D-D3EF-470F-B61F-2DDC6A98022B}" srcOrd="0" destOrd="0" presId="urn:microsoft.com/office/officeart/2005/8/layout/StepDownProcess"/>
    <dgm:cxn modelId="{3EABF5EB-1C94-4DC6-9A73-14371BE4F387}" type="presParOf" srcId="{607F827C-FD1B-4559-873B-AF6DD94241D1}" destId="{D6717718-A163-4ACA-95C2-CB99379E0E56}" srcOrd="1" destOrd="0" presId="urn:microsoft.com/office/officeart/2005/8/layout/StepDownProcess"/>
    <dgm:cxn modelId="{73866C52-D42B-4EB1-A951-5965A01EBEE2}" type="presParOf" srcId="{607F827C-FD1B-4559-873B-AF6DD94241D1}" destId="{B4A3A22C-5565-41F4-854E-F3D7104E35BD}" srcOrd="2" destOrd="0" presId="urn:microsoft.com/office/officeart/2005/8/layout/StepDownProcess"/>
    <dgm:cxn modelId="{0A70E368-0F53-43CC-9C8D-50F4463CAF08}" type="presParOf" srcId="{42A5ACE3-B2B1-4E61-A89B-067467DBE27C}" destId="{CCB97CD6-9446-4E2D-A0F4-3089667B9432}" srcOrd="5" destOrd="0" presId="urn:microsoft.com/office/officeart/2005/8/layout/StepDownProcess"/>
    <dgm:cxn modelId="{32CDDD63-094E-4666-AAE6-76CF169A180C}" type="presParOf" srcId="{42A5ACE3-B2B1-4E61-A89B-067467DBE27C}" destId="{816B3658-4A9A-4712-93C0-E1E6C12A99B6}" srcOrd="6" destOrd="0" presId="urn:microsoft.com/office/officeart/2005/8/layout/StepDownProcess"/>
    <dgm:cxn modelId="{E1902973-70E1-4FCA-8DC1-887707A8A40B}" type="presParOf" srcId="{816B3658-4A9A-4712-93C0-E1E6C12A99B6}" destId="{D439F8BE-19DE-4160-926D-72BDEEE0FE7D}" srcOrd="0" destOrd="0" presId="urn:microsoft.com/office/officeart/2005/8/layout/StepDownProcess"/>
    <dgm:cxn modelId="{8C878182-70CD-4926-988F-B1FFD2D62B3D}" type="presParOf" srcId="{816B3658-4A9A-4712-93C0-E1E6C12A99B6}" destId="{83D552B2-308A-4495-8862-56F8B4912561}"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CFE8C6-C763-E243-94C1-196260B4A323}" type="doc">
      <dgm:prSet loTypeId="urn:microsoft.com/office/officeart/2008/layout/VerticalCurvedList" loCatId="" qsTypeId="urn:microsoft.com/office/officeart/2005/8/quickstyle/3d2" qsCatId="3D" csTypeId="urn:microsoft.com/office/officeart/2005/8/colors/colorful5" csCatId="colorful" phldr="1"/>
      <dgm:spPr/>
      <dgm:t>
        <a:bodyPr/>
        <a:lstStyle/>
        <a:p>
          <a:endParaRPr lang="en-GB"/>
        </a:p>
      </dgm:t>
    </dgm:pt>
    <dgm:pt modelId="{80A691B9-020D-B84A-9556-BD9BB3C8DCA0}">
      <dgm:prSet phldrT="[Text]"/>
      <dgm:spPr/>
      <dgm:t>
        <a:bodyPr/>
        <a:lstStyle/>
        <a:p>
          <a:r>
            <a:rPr lang="en-GB" smtClean="0"/>
            <a:t>IP created by employees (patents / copyright)</a:t>
          </a:r>
          <a:endParaRPr lang="en-GB" dirty="0"/>
        </a:p>
      </dgm:t>
    </dgm:pt>
    <dgm:pt modelId="{FDC72F02-B789-1B49-A342-D989775B8C66}" type="parTrans" cxnId="{973A5990-4E99-6A42-89FE-E1F6AAE0A992}">
      <dgm:prSet/>
      <dgm:spPr/>
      <dgm:t>
        <a:bodyPr/>
        <a:lstStyle/>
        <a:p>
          <a:endParaRPr lang="en-GB"/>
        </a:p>
      </dgm:t>
    </dgm:pt>
    <dgm:pt modelId="{2C126989-DA6B-1244-B5BB-7465D84B0C88}" type="sibTrans" cxnId="{973A5990-4E99-6A42-89FE-E1F6AAE0A992}">
      <dgm:prSet/>
      <dgm:spPr/>
      <dgm:t>
        <a:bodyPr/>
        <a:lstStyle/>
        <a:p>
          <a:endParaRPr lang="en-GB"/>
        </a:p>
      </dgm:t>
    </dgm:pt>
    <dgm:pt modelId="{2B318AAB-066C-FB4E-B6C6-26E6413E1734}">
      <dgm:prSet phldrT="[Text]"/>
      <dgm:spPr/>
      <dgm:t>
        <a:bodyPr/>
        <a:lstStyle/>
        <a:p>
          <a:r>
            <a:rPr lang="en-GB" dirty="0"/>
            <a:t>Contract work </a:t>
          </a:r>
          <a:r>
            <a:rPr lang="en-GB" dirty="0" smtClean="0"/>
            <a:t>by consultant </a:t>
          </a:r>
          <a:r>
            <a:rPr lang="en-GB" dirty="0"/>
            <a:t>(consulting)</a:t>
          </a:r>
        </a:p>
      </dgm:t>
    </dgm:pt>
    <dgm:pt modelId="{E3B47DC1-873A-0349-894C-5BE5FCF804B1}" type="parTrans" cxnId="{699B45AA-7F36-224D-AE39-958AC233C837}">
      <dgm:prSet/>
      <dgm:spPr/>
      <dgm:t>
        <a:bodyPr/>
        <a:lstStyle/>
        <a:p>
          <a:endParaRPr lang="en-GB"/>
        </a:p>
      </dgm:t>
    </dgm:pt>
    <dgm:pt modelId="{099F6BBF-E042-7A44-90D6-6000E3DABA79}" type="sibTrans" cxnId="{699B45AA-7F36-224D-AE39-958AC233C837}">
      <dgm:prSet/>
      <dgm:spPr/>
      <dgm:t>
        <a:bodyPr/>
        <a:lstStyle/>
        <a:p>
          <a:endParaRPr lang="en-GB"/>
        </a:p>
      </dgm:t>
    </dgm:pt>
    <dgm:pt modelId="{67FD606D-FD6E-3843-9A05-05C95DB4A383}">
      <dgm:prSet phldrT="[Text]"/>
      <dgm:spPr/>
      <dgm:t>
        <a:bodyPr/>
        <a:lstStyle/>
        <a:p>
          <a:r>
            <a:rPr lang="en-GB" dirty="0"/>
            <a:t>IP created by students</a:t>
          </a:r>
        </a:p>
      </dgm:t>
    </dgm:pt>
    <dgm:pt modelId="{FAF3E068-18A7-E743-89D4-66914A104F3E}" type="parTrans" cxnId="{26FB4E5A-5FC4-3845-9B46-62EAA3DEE9BF}">
      <dgm:prSet/>
      <dgm:spPr/>
      <dgm:t>
        <a:bodyPr/>
        <a:lstStyle/>
        <a:p>
          <a:endParaRPr lang="en-GB"/>
        </a:p>
      </dgm:t>
    </dgm:pt>
    <dgm:pt modelId="{C85B4FD1-5B02-8048-93E9-77537594B140}" type="sibTrans" cxnId="{26FB4E5A-5FC4-3845-9B46-62EAA3DEE9BF}">
      <dgm:prSet/>
      <dgm:spPr/>
      <dgm:t>
        <a:bodyPr/>
        <a:lstStyle/>
        <a:p>
          <a:endParaRPr lang="en-GB"/>
        </a:p>
      </dgm:t>
    </dgm:pt>
    <dgm:pt modelId="{CEB0720B-F72B-BE47-B1D8-7F2F01D7A4F8}">
      <dgm:prSet phldrT="[Text]"/>
      <dgm:spPr/>
      <dgm:t>
        <a:bodyPr/>
        <a:lstStyle/>
        <a:p>
          <a:r>
            <a:rPr lang="en-GB" dirty="0"/>
            <a:t>IP created by visiting researchers</a:t>
          </a:r>
        </a:p>
      </dgm:t>
    </dgm:pt>
    <dgm:pt modelId="{6D594DF2-4E3B-2E4A-98CB-EBB00563BE7D}" type="parTrans" cxnId="{AE7D6A24-A1D5-CA4A-8273-16053C5A7C8C}">
      <dgm:prSet/>
      <dgm:spPr/>
      <dgm:t>
        <a:bodyPr/>
        <a:lstStyle/>
        <a:p>
          <a:endParaRPr lang="en-GB"/>
        </a:p>
      </dgm:t>
    </dgm:pt>
    <dgm:pt modelId="{A1F916E1-FB62-0042-903F-4683190994E0}" type="sibTrans" cxnId="{AE7D6A24-A1D5-CA4A-8273-16053C5A7C8C}">
      <dgm:prSet/>
      <dgm:spPr/>
      <dgm:t>
        <a:bodyPr/>
        <a:lstStyle/>
        <a:p>
          <a:endParaRPr lang="en-GB"/>
        </a:p>
      </dgm:t>
    </dgm:pt>
    <dgm:pt modelId="{4BCA5B2A-66C8-5046-B7AD-C93634212223}">
      <dgm:prSet phldrT="[Text]"/>
      <dgm:spPr/>
      <dgm:t>
        <a:bodyPr/>
        <a:lstStyle/>
        <a:p>
          <a:r>
            <a:rPr lang="en-GB" dirty="0"/>
            <a:t>Collaborative and joint projects</a:t>
          </a:r>
        </a:p>
      </dgm:t>
    </dgm:pt>
    <dgm:pt modelId="{A7711387-59F1-CC43-881F-3C499EE26259}" type="parTrans" cxnId="{B9493836-FC0E-944D-B99F-EE5EBD6E6861}">
      <dgm:prSet/>
      <dgm:spPr/>
      <dgm:t>
        <a:bodyPr/>
        <a:lstStyle/>
        <a:p>
          <a:endParaRPr lang="en-GB"/>
        </a:p>
      </dgm:t>
    </dgm:pt>
    <dgm:pt modelId="{3F482BF3-AAB9-9A46-B8AD-487DA4F91AD0}" type="sibTrans" cxnId="{B9493836-FC0E-944D-B99F-EE5EBD6E6861}">
      <dgm:prSet/>
      <dgm:spPr/>
      <dgm:t>
        <a:bodyPr/>
        <a:lstStyle/>
        <a:p>
          <a:endParaRPr lang="en-GB"/>
        </a:p>
      </dgm:t>
    </dgm:pt>
    <dgm:pt modelId="{03ADCF08-E967-E049-A0B7-356C2A87F35B}">
      <dgm:prSet phldrT="[Text]"/>
      <dgm:spPr/>
      <dgm:t>
        <a:bodyPr/>
        <a:lstStyle/>
        <a:p>
          <a:r>
            <a:rPr lang="en-GB" dirty="0"/>
            <a:t>Contract research</a:t>
          </a:r>
        </a:p>
      </dgm:t>
    </dgm:pt>
    <dgm:pt modelId="{96704D9E-92F9-4F4D-837F-BF4CF7D2AD0F}" type="parTrans" cxnId="{10CA6650-55A4-B34E-B19D-D9EEC3F915C4}">
      <dgm:prSet/>
      <dgm:spPr/>
      <dgm:t>
        <a:bodyPr/>
        <a:lstStyle/>
        <a:p>
          <a:endParaRPr lang="en-GB"/>
        </a:p>
      </dgm:t>
    </dgm:pt>
    <dgm:pt modelId="{F69DF784-8A56-7D40-A563-E5CAF4FD47F6}" type="sibTrans" cxnId="{10CA6650-55A4-B34E-B19D-D9EEC3F915C4}">
      <dgm:prSet/>
      <dgm:spPr/>
      <dgm:t>
        <a:bodyPr/>
        <a:lstStyle/>
        <a:p>
          <a:endParaRPr lang="en-GB"/>
        </a:p>
      </dgm:t>
    </dgm:pt>
    <dgm:pt modelId="{92CB278C-290B-FD4F-8776-4BABA5215491}" type="pres">
      <dgm:prSet presAssocID="{3DCFE8C6-C763-E243-94C1-196260B4A323}" presName="Name0" presStyleCnt="0">
        <dgm:presLayoutVars>
          <dgm:chMax val="7"/>
          <dgm:chPref val="7"/>
          <dgm:dir/>
        </dgm:presLayoutVars>
      </dgm:prSet>
      <dgm:spPr/>
      <dgm:t>
        <a:bodyPr/>
        <a:lstStyle/>
        <a:p>
          <a:endParaRPr lang="en-US"/>
        </a:p>
      </dgm:t>
    </dgm:pt>
    <dgm:pt modelId="{13B58991-383E-FE48-A237-20B5C584087B}" type="pres">
      <dgm:prSet presAssocID="{3DCFE8C6-C763-E243-94C1-196260B4A323}" presName="Name1" presStyleCnt="0"/>
      <dgm:spPr/>
      <dgm:t>
        <a:bodyPr/>
        <a:lstStyle/>
        <a:p>
          <a:endParaRPr lang="en-US"/>
        </a:p>
      </dgm:t>
    </dgm:pt>
    <dgm:pt modelId="{3101C5EE-9961-8847-8E6E-67152D0F0F56}" type="pres">
      <dgm:prSet presAssocID="{3DCFE8C6-C763-E243-94C1-196260B4A323}" presName="cycle" presStyleCnt="0"/>
      <dgm:spPr/>
      <dgm:t>
        <a:bodyPr/>
        <a:lstStyle/>
        <a:p>
          <a:endParaRPr lang="en-US"/>
        </a:p>
      </dgm:t>
    </dgm:pt>
    <dgm:pt modelId="{D39F8F6E-D2F4-C047-838E-122F73C9503B}" type="pres">
      <dgm:prSet presAssocID="{3DCFE8C6-C763-E243-94C1-196260B4A323}" presName="srcNode" presStyleLbl="node1" presStyleIdx="0" presStyleCnt="6"/>
      <dgm:spPr/>
      <dgm:t>
        <a:bodyPr/>
        <a:lstStyle/>
        <a:p>
          <a:endParaRPr lang="en-US"/>
        </a:p>
      </dgm:t>
    </dgm:pt>
    <dgm:pt modelId="{8C9A3B75-6318-C645-9185-36B9BECD6C59}" type="pres">
      <dgm:prSet presAssocID="{3DCFE8C6-C763-E243-94C1-196260B4A323}" presName="conn" presStyleLbl="parChTrans1D2" presStyleIdx="0" presStyleCnt="1"/>
      <dgm:spPr/>
      <dgm:t>
        <a:bodyPr/>
        <a:lstStyle/>
        <a:p>
          <a:endParaRPr lang="en-US"/>
        </a:p>
      </dgm:t>
    </dgm:pt>
    <dgm:pt modelId="{9CAF7F9F-0DE9-CB45-894D-81C67F3D6CFF}" type="pres">
      <dgm:prSet presAssocID="{3DCFE8C6-C763-E243-94C1-196260B4A323}" presName="extraNode" presStyleLbl="node1" presStyleIdx="0" presStyleCnt="6"/>
      <dgm:spPr/>
      <dgm:t>
        <a:bodyPr/>
        <a:lstStyle/>
        <a:p>
          <a:endParaRPr lang="en-US"/>
        </a:p>
      </dgm:t>
    </dgm:pt>
    <dgm:pt modelId="{B54A384A-3F6F-5F48-B2AD-528F722ED9EB}" type="pres">
      <dgm:prSet presAssocID="{3DCFE8C6-C763-E243-94C1-196260B4A323}" presName="dstNode" presStyleLbl="node1" presStyleIdx="0" presStyleCnt="6"/>
      <dgm:spPr/>
      <dgm:t>
        <a:bodyPr/>
        <a:lstStyle/>
        <a:p>
          <a:endParaRPr lang="en-US"/>
        </a:p>
      </dgm:t>
    </dgm:pt>
    <dgm:pt modelId="{CE3FA314-5BD2-FD46-A4EF-B6A09208A806}" type="pres">
      <dgm:prSet presAssocID="{80A691B9-020D-B84A-9556-BD9BB3C8DCA0}" presName="text_1" presStyleLbl="node1" presStyleIdx="0" presStyleCnt="6">
        <dgm:presLayoutVars>
          <dgm:bulletEnabled val="1"/>
        </dgm:presLayoutVars>
      </dgm:prSet>
      <dgm:spPr/>
      <dgm:t>
        <a:bodyPr/>
        <a:lstStyle/>
        <a:p>
          <a:endParaRPr lang="en-US"/>
        </a:p>
      </dgm:t>
    </dgm:pt>
    <dgm:pt modelId="{8ACE572B-322B-4A4B-9BB4-3BDD07246541}" type="pres">
      <dgm:prSet presAssocID="{80A691B9-020D-B84A-9556-BD9BB3C8DCA0}" presName="accent_1" presStyleCnt="0"/>
      <dgm:spPr/>
      <dgm:t>
        <a:bodyPr/>
        <a:lstStyle/>
        <a:p>
          <a:endParaRPr lang="en-US"/>
        </a:p>
      </dgm:t>
    </dgm:pt>
    <dgm:pt modelId="{A8E9680A-6205-BA47-BF2B-5263EAA253FF}" type="pres">
      <dgm:prSet presAssocID="{80A691B9-020D-B84A-9556-BD9BB3C8DCA0}" presName="accentRepeatNode" presStyleLbl="solidFgAcc1" presStyleIdx="0" presStyleCnt="6"/>
      <dgm:spPr/>
      <dgm:t>
        <a:bodyPr/>
        <a:lstStyle/>
        <a:p>
          <a:endParaRPr lang="en-US"/>
        </a:p>
      </dgm:t>
    </dgm:pt>
    <dgm:pt modelId="{94B4D989-6B55-7149-BCC8-510DFA116F67}" type="pres">
      <dgm:prSet presAssocID="{2B318AAB-066C-FB4E-B6C6-26E6413E1734}" presName="text_2" presStyleLbl="node1" presStyleIdx="1" presStyleCnt="6">
        <dgm:presLayoutVars>
          <dgm:bulletEnabled val="1"/>
        </dgm:presLayoutVars>
      </dgm:prSet>
      <dgm:spPr/>
      <dgm:t>
        <a:bodyPr/>
        <a:lstStyle/>
        <a:p>
          <a:endParaRPr lang="en-US"/>
        </a:p>
      </dgm:t>
    </dgm:pt>
    <dgm:pt modelId="{8F5C0A20-9FD4-0647-A791-5422DBB33121}" type="pres">
      <dgm:prSet presAssocID="{2B318AAB-066C-FB4E-B6C6-26E6413E1734}" presName="accent_2" presStyleCnt="0"/>
      <dgm:spPr/>
      <dgm:t>
        <a:bodyPr/>
        <a:lstStyle/>
        <a:p>
          <a:endParaRPr lang="en-US"/>
        </a:p>
      </dgm:t>
    </dgm:pt>
    <dgm:pt modelId="{0C128D73-E44C-6A46-9764-EB2DF6644A79}" type="pres">
      <dgm:prSet presAssocID="{2B318AAB-066C-FB4E-B6C6-26E6413E1734}" presName="accentRepeatNode" presStyleLbl="solidFgAcc1" presStyleIdx="1" presStyleCnt="6"/>
      <dgm:spPr/>
      <dgm:t>
        <a:bodyPr/>
        <a:lstStyle/>
        <a:p>
          <a:endParaRPr lang="en-US"/>
        </a:p>
      </dgm:t>
    </dgm:pt>
    <dgm:pt modelId="{36D7A241-617D-D34C-9765-975C088BEECB}" type="pres">
      <dgm:prSet presAssocID="{67FD606D-FD6E-3843-9A05-05C95DB4A383}" presName="text_3" presStyleLbl="node1" presStyleIdx="2" presStyleCnt="6">
        <dgm:presLayoutVars>
          <dgm:bulletEnabled val="1"/>
        </dgm:presLayoutVars>
      </dgm:prSet>
      <dgm:spPr/>
      <dgm:t>
        <a:bodyPr/>
        <a:lstStyle/>
        <a:p>
          <a:endParaRPr lang="en-US"/>
        </a:p>
      </dgm:t>
    </dgm:pt>
    <dgm:pt modelId="{AC0E8C10-E997-254E-AFB8-0A50564753D7}" type="pres">
      <dgm:prSet presAssocID="{67FD606D-FD6E-3843-9A05-05C95DB4A383}" presName="accent_3" presStyleCnt="0"/>
      <dgm:spPr/>
      <dgm:t>
        <a:bodyPr/>
        <a:lstStyle/>
        <a:p>
          <a:endParaRPr lang="en-US"/>
        </a:p>
      </dgm:t>
    </dgm:pt>
    <dgm:pt modelId="{812B36DC-5619-B544-99C0-8269EA144A88}" type="pres">
      <dgm:prSet presAssocID="{67FD606D-FD6E-3843-9A05-05C95DB4A383}" presName="accentRepeatNode" presStyleLbl="solidFgAcc1" presStyleIdx="2" presStyleCnt="6"/>
      <dgm:spPr/>
      <dgm:t>
        <a:bodyPr/>
        <a:lstStyle/>
        <a:p>
          <a:endParaRPr lang="en-US"/>
        </a:p>
      </dgm:t>
    </dgm:pt>
    <dgm:pt modelId="{7F43F33B-1211-C047-B020-90933AAFE1B1}" type="pres">
      <dgm:prSet presAssocID="{CEB0720B-F72B-BE47-B1D8-7F2F01D7A4F8}" presName="text_4" presStyleLbl="node1" presStyleIdx="3" presStyleCnt="6">
        <dgm:presLayoutVars>
          <dgm:bulletEnabled val="1"/>
        </dgm:presLayoutVars>
      </dgm:prSet>
      <dgm:spPr/>
      <dgm:t>
        <a:bodyPr/>
        <a:lstStyle/>
        <a:p>
          <a:endParaRPr lang="en-US"/>
        </a:p>
      </dgm:t>
    </dgm:pt>
    <dgm:pt modelId="{19A54A23-7C72-874E-8C49-36393E3DA59F}" type="pres">
      <dgm:prSet presAssocID="{CEB0720B-F72B-BE47-B1D8-7F2F01D7A4F8}" presName="accent_4" presStyleCnt="0"/>
      <dgm:spPr/>
      <dgm:t>
        <a:bodyPr/>
        <a:lstStyle/>
        <a:p>
          <a:endParaRPr lang="en-US"/>
        </a:p>
      </dgm:t>
    </dgm:pt>
    <dgm:pt modelId="{138EB04E-06AD-AD4D-9FDD-33C78032CA9A}" type="pres">
      <dgm:prSet presAssocID="{CEB0720B-F72B-BE47-B1D8-7F2F01D7A4F8}" presName="accentRepeatNode" presStyleLbl="solidFgAcc1" presStyleIdx="3" presStyleCnt="6"/>
      <dgm:spPr/>
      <dgm:t>
        <a:bodyPr/>
        <a:lstStyle/>
        <a:p>
          <a:endParaRPr lang="en-US"/>
        </a:p>
      </dgm:t>
    </dgm:pt>
    <dgm:pt modelId="{7BD1941A-0C93-7D48-BF4D-5B9E7510A844}" type="pres">
      <dgm:prSet presAssocID="{4BCA5B2A-66C8-5046-B7AD-C93634212223}" presName="text_5" presStyleLbl="node1" presStyleIdx="4" presStyleCnt="6">
        <dgm:presLayoutVars>
          <dgm:bulletEnabled val="1"/>
        </dgm:presLayoutVars>
      </dgm:prSet>
      <dgm:spPr/>
      <dgm:t>
        <a:bodyPr/>
        <a:lstStyle/>
        <a:p>
          <a:endParaRPr lang="en-US"/>
        </a:p>
      </dgm:t>
    </dgm:pt>
    <dgm:pt modelId="{94C17FD5-D7CD-1246-9633-DB2C5A99F6E6}" type="pres">
      <dgm:prSet presAssocID="{4BCA5B2A-66C8-5046-B7AD-C93634212223}" presName="accent_5" presStyleCnt="0"/>
      <dgm:spPr/>
      <dgm:t>
        <a:bodyPr/>
        <a:lstStyle/>
        <a:p>
          <a:endParaRPr lang="en-US"/>
        </a:p>
      </dgm:t>
    </dgm:pt>
    <dgm:pt modelId="{289131DD-F6A0-A647-BF96-37933DF9EDE9}" type="pres">
      <dgm:prSet presAssocID="{4BCA5B2A-66C8-5046-B7AD-C93634212223}" presName="accentRepeatNode" presStyleLbl="solidFgAcc1" presStyleIdx="4" presStyleCnt="6"/>
      <dgm:spPr/>
      <dgm:t>
        <a:bodyPr/>
        <a:lstStyle/>
        <a:p>
          <a:endParaRPr lang="en-US"/>
        </a:p>
      </dgm:t>
    </dgm:pt>
    <dgm:pt modelId="{27B92C1C-40B5-1144-AF47-D4A4BD57868E}" type="pres">
      <dgm:prSet presAssocID="{03ADCF08-E967-E049-A0B7-356C2A87F35B}" presName="text_6" presStyleLbl="node1" presStyleIdx="5" presStyleCnt="6">
        <dgm:presLayoutVars>
          <dgm:bulletEnabled val="1"/>
        </dgm:presLayoutVars>
      </dgm:prSet>
      <dgm:spPr/>
      <dgm:t>
        <a:bodyPr/>
        <a:lstStyle/>
        <a:p>
          <a:endParaRPr lang="en-US"/>
        </a:p>
      </dgm:t>
    </dgm:pt>
    <dgm:pt modelId="{F01F70AD-A4C8-8944-A166-4D25EADABF6F}" type="pres">
      <dgm:prSet presAssocID="{03ADCF08-E967-E049-A0B7-356C2A87F35B}" presName="accent_6" presStyleCnt="0"/>
      <dgm:spPr/>
      <dgm:t>
        <a:bodyPr/>
        <a:lstStyle/>
        <a:p>
          <a:endParaRPr lang="en-US"/>
        </a:p>
      </dgm:t>
    </dgm:pt>
    <dgm:pt modelId="{878B96F3-8265-304B-B201-759BD074169D}" type="pres">
      <dgm:prSet presAssocID="{03ADCF08-E967-E049-A0B7-356C2A87F35B}" presName="accentRepeatNode" presStyleLbl="solidFgAcc1" presStyleIdx="5" presStyleCnt="6"/>
      <dgm:spPr/>
      <dgm:t>
        <a:bodyPr/>
        <a:lstStyle/>
        <a:p>
          <a:endParaRPr lang="en-US"/>
        </a:p>
      </dgm:t>
    </dgm:pt>
  </dgm:ptLst>
  <dgm:cxnLst>
    <dgm:cxn modelId="{C60A272D-2B7D-B149-B3F1-343CC3D55562}" type="presOf" srcId="{67FD606D-FD6E-3843-9A05-05C95DB4A383}" destId="{36D7A241-617D-D34C-9765-975C088BEECB}" srcOrd="0" destOrd="0" presId="urn:microsoft.com/office/officeart/2008/layout/VerticalCurvedList"/>
    <dgm:cxn modelId="{699B45AA-7F36-224D-AE39-958AC233C837}" srcId="{3DCFE8C6-C763-E243-94C1-196260B4A323}" destId="{2B318AAB-066C-FB4E-B6C6-26E6413E1734}" srcOrd="1" destOrd="0" parTransId="{E3B47DC1-873A-0349-894C-5BE5FCF804B1}" sibTransId="{099F6BBF-E042-7A44-90D6-6000E3DABA79}"/>
    <dgm:cxn modelId="{973A5990-4E99-6A42-89FE-E1F6AAE0A992}" srcId="{3DCFE8C6-C763-E243-94C1-196260B4A323}" destId="{80A691B9-020D-B84A-9556-BD9BB3C8DCA0}" srcOrd="0" destOrd="0" parTransId="{FDC72F02-B789-1B49-A342-D989775B8C66}" sibTransId="{2C126989-DA6B-1244-B5BB-7465D84B0C88}"/>
    <dgm:cxn modelId="{F86CDD66-5400-6F44-90B1-6A3A83DFA05B}" type="presOf" srcId="{03ADCF08-E967-E049-A0B7-356C2A87F35B}" destId="{27B92C1C-40B5-1144-AF47-D4A4BD57868E}" srcOrd="0" destOrd="0" presId="urn:microsoft.com/office/officeart/2008/layout/VerticalCurvedList"/>
    <dgm:cxn modelId="{3D7CF8D2-9668-C34A-BEDA-E680C3EF87D1}" type="presOf" srcId="{3DCFE8C6-C763-E243-94C1-196260B4A323}" destId="{92CB278C-290B-FD4F-8776-4BABA5215491}" srcOrd="0" destOrd="0" presId="urn:microsoft.com/office/officeart/2008/layout/VerticalCurvedList"/>
    <dgm:cxn modelId="{0DA4A8D5-288A-714E-9681-AB7D62F5160B}" type="presOf" srcId="{2B318AAB-066C-FB4E-B6C6-26E6413E1734}" destId="{94B4D989-6B55-7149-BCC8-510DFA116F67}" srcOrd="0" destOrd="0" presId="urn:microsoft.com/office/officeart/2008/layout/VerticalCurvedList"/>
    <dgm:cxn modelId="{26FB4E5A-5FC4-3845-9B46-62EAA3DEE9BF}" srcId="{3DCFE8C6-C763-E243-94C1-196260B4A323}" destId="{67FD606D-FD6E-3843-9A05-05C95DB4A383}" srcOrd="2" destOrd="0" parTransId="{FAF3E068-18A7-E743-89D4-66914A104F3E}" sibTransId="{C85B4FD1-5B02-8048-93E9-77537594B140}"/>
    <dgm:cxn modelId="{9279BF6E-9A68-8845-BBED-EB4DD7E36173}" type="presOf" srcId="{80A691B9-020D-B84A-9556-BD9BB3C8DCA0}" destId="{CE3FA314-5BD2-FD46-A4EF-B6A09208A806}" srcOrd="0" destOrd="0" presId="urn:microsoft.com/office/officeart/2008/layout/VerticalCurvedList"/>
    <dgm:cxn modelId="{AE7D6A24-A1D5-CA4A-8273-16053C5A7C8C}" srcId="{3DCFE8C6-C763-E243-94C1-196260B4A323}" destId="{CEB0720B-F72B-BE47-B1D8-7F2F01D7A4F8}" srcOrd="3" destOrd="0" parTransId="{6D594DF2-4E3B-2E4A-98CB-EBB00563BE7D}" sibTransId="{A1F916E1-FB62-0042-903F-4683190994E0}"/>
    <dgm:cxn modelId="{B9493836-FC0E-944D-B99F-EE5EBD6E6861}" srcId="{3DCFE8C6-C763-E243-94C1-196260B4A323}" destId="{4BCA5B2A-66C8-5046-B7AD-C93634212223}" srcOrd="4" destOrd="0" parTransId="{A7711387-59F1-CC43-881F-3C499EE26259}" sibTransId="{3F482BF3-AAB9-9A46-B8AD-487DA4F91AD0}"/>
    <dgm:cxn modelId="{56B8BAFC-E773-284C-8B22-F7C69A6C2462}" type="presOf" srcId="{CEB0720B-F72B-BE47-B1D8-7F2F01D7A4F8}" destId="{7F43F33B-1211-C047-B020-90933AAFE1B1}" srcOrd="0" destOrd="0" presId="urn:microsoft.com/office/officeart/2008/layout/VerticalCurvedList"/>
    <dgm:cxn modelId="{692AB191-A636-7843-9DF5-66801CFEE698}" type="presOf" srcId="{2C126989-DA6B-1244-B5BB-7465D84B0C88}" destId="{8C9A3B75-6318-C645-9185-36B9BECD6C59}" srcOrd="0" destOrd="0" presId="urn:microsoft.com/office/officeart/2008/layout/VerticalCurvedList"/>
    <dgm:cxn modelId="{49493DC1-7184-C64D-8289-3303BCB48AC1}" type="presOf" srcId="{4BCA5B2A-66C8-5046-B7AD-C93634212223}" destId="{7BD1941A-0C93-7D48-BF4D-5B9E7510A844}" srcOrd="0" destOrd="0" presId="urn:microsoft.com/office/officeart/2008/layout/VerticalCurvedList"/>
    <dgm:cxn modelId="{10CA6650-55A4-B34E-B19D-D9EEC3F915C4}" srcId="{3DCFE8C6-C763-E243-94C1-196260B4A323}" destId="{03ADCF08-E967-E049-A0B7-356C2A87F35B}" srcOrd="5" destOrd="0" parTransId="{96704D9E-92F9-4F4D-837F-BF4CF7D2AD0F}" sibTransId="{F69DF784-8A56-7D40-A563-E5CAF4FD47F6}"/>
    <dgm:cxn modelId="{C8AA9F8A-0138-4D4A-8866-2D9562724278}" type="presParOf" srcId="{92CB278C-290B-FD4F-8776-4BABA5215491}" destId="{13B58991-383E-FE48-A237-20B5C584087B}" srcOrd="0" destOrd="0" presId="urn:microsoft.com/office/officeart/2008/layout/VerticalCurvedList"/>
    <dgm:cxn modelId="{4016EADD-A8C6-6043-BB0A-5C86420862C4}" type="presParOf" srcId="{13B58991-383E-FE48-A237-20B5C584087B}" destId="{3101C5EE-9961-8847-8E6E-67152D0F0F56}" srcOrd="0" destOrd="0" presId="urn:microsoft.com/office/officeart/2008/layout/VerticalCurvedList"/>
    <dgm:cxn modelId="{F7F2B195-27D8-DB4C-AFE9-86C755BB5A10}" type="presParOf" srcId="{3101C5EE-9961-8847-8E6E-67152D0F0F56}" destId="{D39F8F6E-D2F4-C047-838E-122F73C9503B}" srcOrd="0" destOrd="0" presId="urn:microsoft.com/office/officeart/2008/layout/VerticalCurvedList"/>
    <dgm:cxn modelId="{264C81AB-9A22-4C4C-B082-326EF3E08B13}" type="presParOf" srcId="{3101C5EE-9961-8847-8E6E-67152D0F0F56}" destId="{8C9A3B75-6318-C645-9185-36B9BECD6C59}" srcOrd="1" destOrd="0" presId="urn:microsoft.com/office/officeart/2008/layout/VerticalCurvedList"/>
    <dgm:cxn modelId="{E20CA93B-30F2-4847-9BF3-8533C56BD833}" type="presParOf" srcId="{3101C5EE-9961-8847-8E6E-67152D0F0F56}" destId="{9CAF7F9F-0DE9-CB45-894D-81C67F3D6CFF}" srcOrd="2" destOrd="0" presId="urn:microsoft.com/office/officeart/2008/layout/VerticalCurvedList"/>
    <dgm:cxn modelId="{E9860BBC-CA42-9948-A9D7-061DE98D2BF2}" type="presParOf" srcId="{3101C5EE-9961-8847-8E6E-67152D0F0F56}" destId="{B54A384A-3F6F-5F48-B2AD-528F722ED9EB}" srcOrd="3" destOrd="0" presId="urn:microsoft.com/office/officeart/2008/layout/VerticalCurvedList"/>
    <dgm:cxn modelId="{8CD843C7-4CB7-0840-B0D1-87C7EB19F4B8}" type="presParOf" srcId="{13B58991-383E-FE48-A237-20B5C584087B}" destId="{CE3FA314-5BD2-FD46-A4EF-B6A09208A806}" srcOrd="1" destOrd="0" presId="urn:microsoft.com/office/officeart/2008/layout/VerticalCurvedList"/>
    <dgm:cxn modelId="{AD916192-66CC-4642-A459-7FD5F9F514EF}" type="presParOf" srcId="{13B58991-383E-FE48-A237-20B5C584087B}" destId="{8ACE572B-322B-4A4B-9BB4-3BDD07246541}" srcOrd="2" destOrd="0" presId="urn:microsoft.com/office/officeart/2008/layout/VerticalCurvedList"/>
    <dgm:cxn modelId="{05F34338-D79C-B344-91F9-3DD75D5B13B7}" type="presParOf" srcId="{8ACE572B-322B-4A4B-9BB4-3BDD07246541}" destId="{A8E9680A-6205-BA47-BF2B-5263EAA253FF}" srcOrd="0" destOrd="0" presId="urn:microsoft.com/office/officeart/2008/layout/VerticalCurvedList"/>
    <dgm:cxn modelId="{87B228F0-6598-B743-957D-BB78A58F3FED}" type="presParOf" srcId="{13B58991-383E-FE48-A237-20B5C584087B}" destId="{94B4D989-6B55-7149-BCC8-510DFA116F67}" srcOrd="3" destOrd="0" presId="urn:microsoft.com/office/officeart/2008/layout/VerticalCurvedList"/>
    <dgm:cxn modelId="{C15C8DAA-A143-0C48-8D98-455BEEB758E6}" type="presParOf" srcId="{13B58991-383E-FE48-A237-20B5C584087B}" destId="{8F5C0A20-9FD4-0647-A791-5422DBB33121}" srcOrd="4" destOrd="0" presId="urn:microsoft.com/office/officeart/2008/layout/VerticalCurvedList"/>
    <dgm:cxn modelId="{E3DF1CA5-E37D-DF48-832C-697B45789044}" type="presParOf" srcId="{8F5C0A20-9FD4-0647-A791-5422DBB33121}" destId="{0C128D73-E44C-6A46-9764-EB2DF6644A79}" srcOrd="0" destOrd="0" presId="urn:microsoft.com/office/officeart/2008/layout/VerticalCurvedList"/>
    <dgm:cxn modelId="{FEBB10B8-7D20-454B-B851-058297A150C6}" type="presParOf" srcId="{13B58991-383E-FE48-A237-20B5C584087B}" destId="{36D7A241-617D-D34C-9765-975C088BEECB}" srcOrd="5" destOrd="0" presId="urn:microsoft.com/office/officeart/2008/layout/VerticalCurvedList"/>
    <dgm:cxn modelId="{9DC3E3BE-0A6E-1746-BD60-F96034A92C24}" type="presParOf" srcId="{13B58991-383E-FE48-A237-20B5C584087B}" destId="{AC0E8C10-E997-254E-AFB8-0A50564753D7}" srcOrd="6" destOrd="0" presId="urn:microsoft.com/office/officeart/2008/layout/VerticalCurvedList"/>
    <dgm:cxn modelId="{42609177-831F-8F4D-BB38-88DB8C73FFA3}" type="presParOf" srcId="{AC0E8C10-E997-254E-AFB8-0A50564753D7}" destId="{812B36DC-5619-B544-99C0-8269EA144A88}" srcOrd="0" destOrd="0" presId="urn:microsoft.com/office/officeart/2008/layout/VerticalCurvedList"/>
    <dgm:cxn modelId="{1A9FBAD0-6AAB-6B48-8AA2-02BBA3513795}" type="presParOf" srcId="{13B58991-383E-FE48-A237-20B5C584087B}" destId="{7F43F33B-1211-C047-B020-90933AAFE1B1}" srcOrd="7" destOrd="0" presId="urn:microsoft.com/office/officeart/2008/layout/VerticalCurvedList"/>
    <dgm:cxn modelId="{35FC91FD-10DC-AF4D-A954-4331F9EF7DCA}" type="presParOf" srcId="{13B58991-383E-FE48-A237-20B5C584087B}" destId="{19A54A23-7C72-874E-8C49-36393E3DA59F}" srcOrd="8" destOrd="0" presId="urn:microsoft.com/office/officeart/2008/layout/VerticalCurvedList"/>
    <dgm:cxn modelId="{1AE787DE-109B-B448-9FD2-338F61FDDBFD}" type="presParOf" srcId="{19A54A23-7C72-874E-8C49-36393E3DA59F}" destId="{138EB04E-06AD-AD4D-9FDD-33C78032CA9A}" srcOrd="0" destOrd="0" presId="urn:microsoft.com/office/officeart/2008/layout/VerticalCurvedList"/>
    <dgm:cxn modelId="{A3FB7642-6976-E34F-AC3E-ECDBDF489569}" type="presParOf" srcId="{13B58991-383E-FE48-A237-20B5C584087B}" destId="{7BD1941A-0C93-7D48-BF4D-5B9E7510A844}" srcOrd="9" destOrd="0" presId="urn:microsoft.com/office/officeart/2008/layout/VerticalCurvedList"/>
    <dgm:cxn modelId="{C3873F6B-1AA9-B644-AFCF-0BD4A4A309F6}" type="presParOf" srcId="{13B58991-383E-FE48-A237-20B5C584087B}" destId="{94C17FD5-D7CD-1246-9633-DB2C5A99F6E6}" srcOrd="10" destOrd="0" presId="urn:microsoft.com/office/officeart/2008/layout/VerticalCurvedList"/>
    <dgm:cxn modelId="{8B818FCD-550C-BF4F-9AE4-44C58ABFAD7C}" type="presParOf" srcId="{94C17FD5-D7CD-1246-9633-DB2C5A99F6E6}" destId="{289131DD-F6A0-A647-BF96-37933DF9EDE9}" srcOrd="0" destOrd="0" presId="urn:microsoft.com/office/officeart/2008/layout/VerticalCurvedList"/>
    <dgm:cxn modelId="{C727E6D7-242F-E84C-B406-CC54103434D1}" type="presParOf" srcId="{13B58991-383E-FE48-A237-20B5C584087B}" destId="{27B92C1C-40B5-1144-AF47-D4A4BD57868E}" srcOrd="11" destOrd="0" presId="urn:microsoft.com/office/officeart/2008/layout/VerticalCurvedList"/>
    <dgm:cxn modelId="{D6A0E58F-2A72-3241-B93E-32205F575610}" type="presParOf" srcId="{13B58991-383E-FE48-A237-20B5C584087B}" destId="{F01F70AD-A4C8-8944-A166-4D25EADABF6F}" srcOrd="12" destOrd="0" presId="urn:microsoft.com/office/officeart/2008/layout/VerticalCurvedList"/>
    <dgm:cxn modelId="{E7A4ACF4-DE49-6A4B-AAAB-38BA595B2B3A}" type="presParOf" srcId="{F01F70AD-A4C8-8944-A166-4D25EADABF6F}" destId="{878B96F3-8265-304B-B201-759BD07416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AA0B0C-65F6-441D-AB41-91879DB4218E}" type="doc">
      <dgm:prSet loTypeId="urn:microsoft.com/office/officeart/2005/8/layout/radial3" loCatId="cycle" qsTypeId="urn:microsoft.com/office/officeart/2005/8/quickstyle/simple2" qsCatId="simple" csTypeId="urn:microsoft.com/office/officeart/2005/8/colors/colorful5" csCatId="colorful" phldr="1"/>
      <dgm:spPr/>
      <dgm:t>
        <a:bodyPr/>
        <a:lstStyle/>
        <a:p>
          <a:endParaRPr lang="en-US"/>
        </a:p>
      </dgm:t>
    </dgm:pt>
    <dgm:pt modelId="{3DA1F7EB-8662-47F6-805D-31F18890E7B2}">
      <dgm:prSet phldrT="[Text]" custT="1"/>
      <dgm:spPr/>
      <dgm:t>
        <a:bodyPr/>
        <a:lstStyle/>
        <a:p>
          <a:r>
            <a:rPr lang="en-US" sz="5400" dirty="0"/>
            <a:t>TTO</a:t>
          </a:r>
        </a:p>
      </dgm:t>
    </dgm:pt>
    <dgm:pt modelId="{6F1516FD-0472-43F6-88CA-CA75848CCFC9}" type="parTrans" cxnId="{C2ACB5A4-D169-466A-8FB3-2229B764D548}">
      <dgm:prSet/>
      <dgm:spPr/>
      <dgm:t>
        <a:bodyPr/>
        <a:lstStyle/>
        <a:p>
          <a:endParaRPr lang="en-US" sz="1600"/>
        </a:p>
      </dgm:t>
    </dgm:pt>
    <dgm:pt modelId="{84D48C01-789D-4542-8631-3CFA90243F7E}" type="sibTrans" cxnId="{C2ACB5A4-D169-466A-8FB3-2229B764D548}">
      <dgm:prSet/>
      <dgm:spPr/>
      <dgm:t>
        <a:bodyPr/>
        <a:lstStyle/>
        <a:p>
          <a:endParaRPr lang="en-US" sz="1600"/>
        </a:p>
      </dgm:t>
    </dgm:pt>
    <dgm:pt modelId="{A050531C-B1C1-4DC5-B55B-072CC8DD44DB}">
      <dgm:prSet phldrT="[Text]" custT="1"/>
      <dgm:spPr/>
      <dgm:t>
        <a:bodyPr/>
        <a:lstStyle/>
        <a:p>
          <a:pPr algn="ctr"/>
          <a:r>
            <a:rPr lang="en-US" sz="1200" b="1" dirty="0"/>
            <a:t>Contact platform with industry and government</a:t>
          </a:r>
        </a:p>
      </dgm:t>
    </dgm:pt>
    <dgm:pt modelId="{FB0871A9-92A6-473C-B7AE-22A7026221FF}" type="parTrans" cxnId="{DF2DD899-2FC3-41B4-A212-76F9F7AC6DEB}">
      <dgm:prSet/>
      <dgm:spPr/>
      <dgm:t>
        <a:bodyPr/>
        <a:lstStyle/>
        <a:p>
          <a:endParaRPr lang="en-US" sz="1600"/>
        </a:p>
      </dgm:t>
    </dgm:pt>
    <dgm:pt modelId="{5EB906E3-9CE5-4879-8031-5B08745117F2}" type="sibTrans" cxnId="{DF2DD899-2FC3-41B4-A212-76F9F7AC6DEB}">
      <dgm:prSet/>
      <dgm:spPr/>
      <dgm:t>
        <a:bodyPr/>
        <a:lstStyle/>
        <a:p>
          <a:endParaRPr lang="en-US" sz="1600"/>
        </a:p>
      </dgm:t>
    </dgm:pt>
    <dgm:pt modelId="{E5794B43-34A4-4D66-86E3-1724BFB79BD6}">
      <dgm:prSet phldrT="[Text]" custT="1"/>
      <dgm:spPr/>
      <dgm:t>
        <a:bodyPr/>
        <a:lstStyle/>
        <a:p>
          <a:r>
            <a:rPr lang="en-US" sz="1100" b="1" dirty="0" smtClean="0"/>
            <a:t>Acceleration of technology-  </a:t>
          </a:r>
          <a:r>
            <a:rPr lang="en-US" sz="1100" b="1" dirty="0"/>
            <a:t>prototype / proof-of-concept </a:t>
          </a:r>
        </a:p>
      </dgm:t>
    </dgm:pt>
    <dgm:pt modelId="{3B7EA5D3-D8C5-4D40-897E-FC1BC5DC6FE7}" type="parTrans" cxnId="{042FF1A7-6235-4198-BAA4-A92A1844EAA9}">
      <dgm:prSet/>
      <dgm:spPr/>
      <dgm:t>
        <a:bodyPr/>
        <a:lstStyle/>
        <a:p>
          <a:endParaRPr lang="en-US" sz="1600"/>
        </a:p>
      </dgm:t>
    </dgm:pt>
    <dgm:pt modelId="{AF8B748F-3378-413C-AB5D-A1B1C9F93C1F}" type="sibTrans" cxnId="{042FF1A7-6235-4198-BAA4-A92A1844EAA9}">
      <dgm:prSet/>
      <dgm:spPr/>
      <dgm:t>
        <a:bodyPr/>
        <a:lstStyle/>
        <a:p>
          <a:endParaRPr lang="en-US" sz="1600"/>
        </a:p>
      </dgm:t>
    </dgm:pt>
    <dgm:pt modelId="{F9C5CDCD-D015-43D1-9E8D-7727128FCB1B}">
      <dgm:prSet phldrT="[Text]" custT="1"/>
      <dgm:spPr/>
      <dgm:t>
        <a:bodyPr/>
        <a:lstStyle/>
        <a:p>
          <a:r>
            <a:rPr lang="en-US" sz="1100" b="1" dirty="0"/>
            <a:t>Assistance in commercialization, identification of market partners</a:t>
          </a:r>
        </a:p>
      </dgm:t>
    </dgm:pt>
    <dgm:pt modelId="{84492EA0-0374-4615-AF88-7BCA6DD5C0C0}" type="parTrans" cxnId="{104D3EEF-3F26-4DB6-96DA-2C5389673B1F}">
      <dgm:prSet/>
      <dgm:spPr/>
      <dgm:t>
        <a:bodyPr/>
        <a:lstStyle/>
        <a:p>
          <a:endParaRPr lang="en-US" sz="1600"/>
        </a:p>
      </dgm:t>
    </dgm:pt>
    <dgm:pt modelId="{58C2C0A4-CA9A-43BC-BBD6-33F0F3C15F3D}" type="sibTrans" cxnId="{104D3EEF-3F26-4DB6-96DA-2C5389673B1F}">
      <dgm:prSet/>
      <dgm:spPr/>
      <dgm:t>
        <a:bodyPr/>
        <a:lstStyle/>
        <a:p>
          <a:endParaRPr lang="en-US" sz="1600"/>
        </a:p>
      </dgm:t>
    </dgm:pt>
    <dgm:pt modelId="{041FA8A0-9F13-4D68-BA21-0ED93CE43276}">
      <dgm:prSet phldrT="[Text]" custT="1"/>
      <dgm:spPr/>
      <dgm:t>
        <a:bodyPr/>
        <a:lstStyle/>
        <a:p>
          <a:r>
            <a:rPr lang="en-US" sz="1100" b="1" dirty="0"/>
            <a:t>Negotiating licenses with outside parties</a:t>
          </a:r>
        </a:p>
      </dgm:t>
    </dgm:pt>
    <dgm:pt modelId="{9C2CFB71-5B16-45E1-8C65-5CB6E2951B29}" type="parTrans" cxnId="{DD792EEF-8909-479F-9E07-3E89B33F5F9B}">
      <dgm:prSet/>
      <dgm:spPr/>
      <dgm:t>
        <a:bodyPr/>
        <a:lstStyle/>
        <a:p>
          <a:endParaRPr lang="en-US" sz="1600"/>
        </a:p>
      </dgm:t>
    </dgm:pt>
    <dgm:pt modelId="{573C5586-C002-4071-98FC-5448B347818A}" type="sibTrans" cxnId="{DD792EEF-8909-479F-9E07-3E89B33F5F9B}">
      <dgm:prSet/>
      <dgm:spPr/>
      <dgm:t>
        <a:bodyPr/>
        <a:lstStyle/>
        <a:p>
          <a:endParaRPr lang="en-US" sz="1600"/>
        </a:p>
      </dgm:t>
    </dgm:pt>
    <dgm:pt modelId="{90BFDB7C-CD78-42F7-A546-26FCB7B283BB}">
      <dgm:prSet phldrT="[Text]" custT="1"/>
      <dgm:spPr/>
      <dgm:t>
        <a:bodyPr/>
        <a:lstStyle/>
        <a:p>
          <a:r>
            <a:rPr lang="en-US" sz="1100" b="1" dirty="0"/>
            <a:t>Managing invention </a:t>
          </a:r>
          <a:r>
            <a:rPr lang="en-US" sz="1100" b="1" dirty="0" smtClean="0"/>
            <a:t>from disclosure to </a:t>
          </a:r>
          <a:r>
            <a:rPr lang="en-US" sz="1100" b="1" dirty="0"/>
            <a:t>royalty sharing</a:t>
          </a:r>
        </a:p>
      </dgm:t>
    </dgm:pt>
    <dgm:pt modelId="{218D5868-778D-4C3B-934D-BEEB44147F68}" type="parTrans" cxnId="{4FB00DB6-D1B9-481E-B1EE-E3D234343495}">
      <dgm:prSet/>
      <dgm:spPr/>
      <dgm:t>
        <a:bodyPr/>
        <a:lstStyle/>
        <a:p>
          <a:endParaRPr lang="en-US" sz="1600"/>
        </a:p>
      </dgm:t>
    </dgm:pt>
    <dgm:pt modelId="{2251FA2B-3521-4CDA-8494-D30874C274F9}" type="sibTrans" cxnId="{4FB00DB6-D1B9-481E-B1EE-E3D234343495}">
      <dgm:prSet/>
      <dgm:spPr/>
      <dgm:t>
        <a:bodyPr/>
        <a:lstStyle/>
        <a:p>
          <a:endParaRPr lang="en-US" sz="1600"/>
        </a:p>
      </dgm:t>
    </dgm:pt>
    <dgm:pt modelId="{D089898D-2086-4E9B-9C38-DE9B21BEC36F}">
      <dgm:prSet phldrT="[Text]" custT="1"/>
      <dgm:spPr/>
      <dgm:t>
        <a:bodyPr/>
        <a:lstStyle/>
        <a:p>
          <a:r>
            <a:rPr lang="en-US" sz="1100" b="1" dirty="0"/>
            <a:t>Assessing patentability of inventions, filing of patent applications</a:t>
          </a:r>
        </a:p>
      </dgm:t>
    </dgm:pt>
    <dgm:pt modelId="{3FF8025A-3D96-43EF-A542-AE6770D83CEA}" type="sibTrans" cxnId="{EC2F33AA-6890-4AC8-99AA-FBF2FB3EFE48}">
      <dgm:prSet/>
      <dgm:spPr/>
      <dgm:t>
        <a:bodyPr/>
        <a:lstStyle/>
        <a:p>
          <a:endParaRPr lang="en-US" sz="1600"/>
        </a:p>
      </dgm:t>
    </dgm:pt>
    <dgm:pt modelId="{49D11129-F4F8-4FA0-B5EF-1FF73BCBB864}" type="parTrans" cxnId="{EC2F33AA-6890-4AC8-99AA-FBF2FB3EFE48}">
      <dgm:prSet/>
      <dgm:spPr/>
      <dgm:t>
        <a:bodyPr/>
        <a:lstStyle/>
        <a:p>
          <a:endParaRPr lang="en-US" sz="1600"/>
        </a:p>
      </dgm:t>
    </dgm:pt>
    <dgm:pt modelId="{E62F8C0A-8FBE-4763-9DFB-51615D40AF5B}">
      <dgm:prSet/>
      <dgm:spPr/>
      <dgm:t>
        <a:bodyPr/>
        <a:lstStyle/>
        <a:p>
          <a:endParaRPr lang="en-US"/>
        </a:p>
      </dgm:t>
    </dgm:pt>
    <dgm:pt modelId="{656C25E8-685B-4110-B548-F62268BA4A89}" type="parTrans" cxnId="{F009D061-2078-4475-A242-238E44CD1FD0}">
      <dgm:prSet/>
      <dgm:spPr/>
      <dgm:t>
        <a:bodyPr/>
        <a:lstStyle/>
        <a:p>
          <a:endParaRPr lang="en-US"/>
        </a:p>
      </dgm:t>
    </dgm:pt>
    <dgm:pt modelId="{53692C01-86C4-4165-B18F-01A270054B2D}" type="sibTrans" cxnId="{F009D061-2078-4475-A242-238E44CD1FD0}">
      <dgm:prSet/>
      <dgm:spPr/>
      <dgm:t>
        <a:bodyPr/>
        <a:lstStyle/>
        <a:p>
          <a:endParaRPr lang="en-US"/>
        </a:p>
      </dgm:t>
    </dgm:pt>
    <dgm:pt modelId="{020178D8-C5C4-40C5-A1BA-D6A1FC5AEC3B}">
      <dgm:prSet/>
      <dgm:spPr/>
      <dgm:t>
        <a:bodyPr/>
        <a:lstStyle/>
        <a:p>
          <a:endParaRPr lang="en-US"/>
        </a:p>
      </dgm:t>
    </dgm:pt>
    <dgm:pt modelId="{014E4513-AB85-4723-AAFE-61F6C28D7EDB}" type="parTrans" cxnId="{B8F3C0E2-FF2A-4913-BCF4-4CD405CC832C}">
      <dgm:prSet/>
      <dgm:spPr/>
      <dgm:t>
        <a:bodyPr/>
        <a:lstStyle/>
        <a:p>
          <a:endParaRPr lang="en-US"/>
        </a:p>
      </dgm:t>
    </dgm:pt>
    <dgm:pt modelId="{9B0FE411-D810-4BD1-99BA-81F0924A66A3}" type="sibTrans" cxnId="{B8F3C0E2-FF2A-4913-BCF4-4CD405CC832C}">
      <dgm:prSet/>
      <dgm:spPr/>
      <dgm:t>
        <a:bodyPr/>
        <a:lstStyle/>
        <a:p>
          <a:endParaRPr lang="en-US"/>
        </a:p>
      </dgm:t>
    </dgm:pt>
    <dgm:pt modelId="{328CF629-62EB-493D-8F75-E75F47780CAB}">
      <dgm:prSet/>
      <dgm:spPr/>
      <dgm:t>
        <a:bodyPr/>
        <a:lstStyle/>
        <a:p>
          <a:endParaRPr lang="en-US"/>
        </a:p>
      </dgm:t>
    </dgm:pt>
    <dgm:pt modelId="{69CA4B6C-328C-4CA0-A69C-4791CB2AD97E}" type="parTrans" cxnId="{8076903A-7364-4360-A2DB-67519F8A6337}">
      <dgm:prSet/>
      <dgm:spPr/>
      <dgm:t>
        <a:bodyPr/>
        <a:lstStyle/>
        <a:p>
          <a:endParaRPr lang="en-US"/>
        </a:p>
      </dgm:t>
    </dgm:pt>
    <dgm:pt modelId="{051B710D-1EC1-411C-B8E4-FD694C16E560}" type="sibTrans" cxnId="{8076903A-7364-4360-A2DB-67519F8A6337}">
      <dgm:prSet/>
      <dgm:spPr/>
      <dgm:t>
        <a:bodyPr/>
        <a:lstStyle/>
        <a:p>
          <a:endParaRPr lang="en-US"/>
        </a:p>
      </dgm:t>
    </dgm:pt>
    <dgm:pt modelId="{D96047E1-B6B0-45A5-A48D-BE0BD12C57CA}">
      <dgm:prSet/>
      <dgm:spPr/>
      <dgm:t>
        <a:bodyPr/>
        <a:lstStyle/>
        <a:p>
          <a:endParaRPr lang="en-US"/>
        </a:p>
      </dgm:t>
    </dgm:pt>
    <dgm:pt modelId="{F860AE94-9C2E-48D1-89FE-F7618859DB53}" type="parTrans" cxnId="{DF096C87-1572-44CB-A06C-57BA9BD16A31}">
      <dgm:prSet/>
      <dgm:spPr/>
      <dgm:t>
        <a:bodyPr/>
        <a:lstStyle/>
        <a:p>
          <a:endParaRPr lang="en-US"/>
        </a:p>
      </dgm:t>
    </dgm:pt>
    <dgm:pt modelId="{CCD3D5F5-D93B-4788-A282-3FAF6EBD5939}" type="sibTrans" cxnId="{DF096C87-1572-44CB-A06C-57BA9BD16A31}">
      <dgm:prSet/>
      <dgm:spPr/>
      <dgm:t>
        <a:bodyPr/>
        <a:lstStyle/>
        <a:p>
          <a:endParaRPr lang="en-US"/>
        </a:p>
      </dgm:t>
    </dgm:pt>
    <dgm:pt modelId="{B34C960F-B450-4BEB-807B-72AA0CC7CE31}">
      <dgm:prSet/>
      <dgm:spPr/>
      <dgm:t>
        <a:bodyPr/>
        <a:lstStyle/>
        <a:p>
          <a:endParaRPr lang="en-US" dirty="0" smtClean="0"/>
        </a:p>
      </dgm:t>
    </dgm:pt>
    <dgm:pt modelId="{B4EE370C-492B-4470-A385-976CCE3B111D}" type="parTrans" cxnId="{060E68DE-8254-4666-87D5-DF082EE1BEE2}">
      <dgm:prSet/>
      <dgm:spPr/>
      <dgm:t>
        <a:bodyPr/>
        <a:lstStyle/>
        <a:p>
          <a:endParaRPr lang="en-US"/>
        </a:p>
      </dgm:t>
    </dgm:pt>
    <dgm:pt modelId="{376C7DD4-3C18-438F-B158-6795146CDCB5}" type="sibTrans" cxnId="{060E68DE-8254-4666-87D5-DF082EE1BEE2}">
      <dgm:prSet/>
      <dgm:spPr/>
      <dgm:t>
        <a:bodyPr/>
        <a:lstStyle/>
        <a:p>
          <a:endParaRPr lang="en-US"/>
        </a:p>
      </dgm:t>
    </dgm:pt>
    <dgm:pt modelId="{0880A16C-941C-4A30-AE18-1FDCCD7EAD67}">
      <dgm:prSet/>
      <dgm:spPr/>
      <dgm:t>
        <a:bodyPr/>
        <a:lstStyle/>
        <a:p>
          <a:endParaRPr lang="en-US" dirty="0" smtClean="0"/>
        </a:p>
      </dgm:t>
    </dgm:pt>
    <dgm:pt modelId="{E9CE035F-00D4-4729-9EEF-2A4EA0085D2E}" type="parTrans" cxnId="{C273C4BF-2360-47EB-8F12-41B5BD3B8137}">
      <dgm:prSet/>
      <dgm:spPr/>
      <dgm:t>
        <a:bodyPr/>
        <a:lstStyle/>
        <a:p>
          <a:endParaRPr lang="en-US"/>
        </a:p>
      </dgm:t>
    </dgm:pt>
    <dgm:pt modelId="{B7E3ECEF-E2FD-405E-8DF2-9F190E35F93B}" type="sibTrans" cxnId="{C273C4BF-2360-47EB-8F12-41B5BD3B8137}">
      <dgm:prSet/>
      <dgm:spPr/>
      <dgm:t>
        <a:bodyPr/>
        <a:lstStyle/>
        <a:p>
          <a:endParaRPr lang="en-US"/>
        </a:p>
      </dgm:t>
    </dgm:pt>
    <dgm:pt modelId="{08D26BBD-02A7-4F16-9E2C-3F5B50FFDD46}">
      <dgm:prSet/>
      <dgm:spPr/>
      <dgm:t>
        <a:bodyPr/>
        <a:lstStyle/>
        <a:p>
          <a:endParaRPr lang="en-US" dirty="0"/>
        </a:p>
      </dgm:t>
    </dgm:pt>
    <dgm:pt modelId="{25FB126D-FAA9-44B3-92F8-A395868135D2}" type="parTrans" cxnId="{32BFA356-79DF-4FB0-B351-5B8A48CB49E3}">
      <dgm:prSet/>
      <dgm:spPr/>
      <dgm:t>
        <a:bodyPr/>
        <a:lstStyle/>
        <a:p>
          <a:endParaRPr lang="en-US"/>
        </a:p>
      </dgm:t>
    </dgm:pt>
    <dgm:pt modelId="{6D2F0BBD-C617-4E0D-A748-1A5DBDC62C76}" type="sibTrans" cxnId="{32BFA356-79DF-4FB0-B351-5B8A48CB49E3}">
      <dgm:prSet/>
      <dgm:spPr/>
      <dgm:t>
        <a:bodyPr/>
        <a:lstStyle/>
        <a:p>
          <a:endParaRPr lang="en-US"/>
        </a:p>
      </dgm:t>
    </dgm:pt>
    <dgm:pt modelId="{A7B8BB86-3666-499B-B204-A810D1C516CE}" type="pres">
      <dgm:prSet presAssocID="{89AA0B0C-65F6-441D-AB41-91879DB4218E}" presName="composite" presStyleCnt="0">
        <dgm:presLayoutVars>
          <dgm:chMax val="1"/>
          <dgm:dir/>
          <dgm:resizeHandles val="exact"/>
        </dgm:presLayoutVars>
      </dgm:prSet>
      <dgm:spPr/>
      <dgm:t>
        <a:bodyPr/>
        <a:lstStyle/>
        <a:p>
          <a:endParaRPr lang="en-US"/>
        </a:p>
      </dgm:t>
    </dgm:pt>
    <dgm:pt modelId="{9F74FF23-61A5-4023-8A19-FB4622B4C4E3}" type="pres">
      <dgm:prSet presAssocID="{89AA0B0C-65F6-441D-AB41-91879DB4218E}" presName="radial" presStyleCnt="0">
        <dgm:presLayoutVars>
          <dgm:animLvl val="ctr"/>
        </dgm:presLayoutVars>
      </dgm:prSet>
      <dgm:spPr/>
      <dgm:t>
        <a:bodyPr/>
        <a:lstStyle/>
        <a:p>
          <a:endParaRPr lang="en-US"/>
        </a:p>
      </dgm:t>
    </dgm:pt>
    <dgm:pt modelId="{A494CBBE-C65C-4AAD-B532-7C8EE54E06E8}" type="pres">
      <dgm:prSet presAssocID="{3DA1F7EB-8662-47F6-805D-31F18890E7B2}" presName="centerShape" presStyleLbl="vennNode1" presStyleIdx="0" presStyleCnt="7"/>
      <dgm:spPr/>
      <dgm:t>
        <a:bodyPr/>
        <a:lstStyle/>
        <a:p>
          <a:endParaRPr lang="en-US"/>
        </a:p>
      </dgm:t>
    </dgm:pt>
    <dgm:pt modelId="{CFFA0B74-D2E4-4728-963F-EC20FB242413}" type="pres">
      <dgm:prSet presAssocID="{A050531C-B1C1-4DC5-B55B-072CC8DD44DB}" presName="node" presStyleLbl="vennNode1" presStyleIdx="1" presStyleCnt="7" custScaleX="201087" custScaleY="127275" custRadScaleRad="91241" custRadScaleInc="-288225">
        <dgm:presLayoutVars>
          <dgm:bulletEnabled val="1"/>
        </dgm:presLayoutVars>
      </dgm:prSet>
      <dgm:spPr/>
      <dgm:t>
        <a:bodyPr/>
        <a:lstStyle/>
        <a:p>
          <a:endParaRPr lang="en-US"/>
        </a:p>
      </dgm:t>
    </dgm:pt>
    <dgm:pt modelId="{9E0E3C1D-E4E5-4668-97CD-022726D87AC0}" type="pres">
      <dgm:prSet presAssocID="{F9C5CDCD-D015-43D1-9E8D-7727128FCB1B}" presName="node" presStyleLbl="vennNode1" presStyleIdx="2" presStyleCnt="7" custScaleX="185700" custScaleY="120446" custRadScaleRad="136610" custRadScaleInc="-205241">
        <dgm:presLayoutVars>
          <dgm:bulletEnabled val="1"/>
        </dgm:presLayoutVars>
      </dgm:prSet>
      <dgm:spPr/>
      <dgm:t>
        <a:bodyPr/>
        <a:lstStyle/>
        <a:p>
          <a:endParaRPr lang="en-US"/>
        </a:p>
      </dgm:t>
    </dgm:pt>
    <dgm:pt modelId="{246C6006-512D-44A9-B49E-4BE6E7E5128E}" type="pres">
      <dgm:prSet presAssocID="{E5794B43-34A4-4D66-86E3-1724BFB79BD6}" presName="node" presStyleLbl="vennNode1" presStyleIdx="3" presStyleCnt="7" custScaleX="191433" custScaleY="122805" custRadScaleRad="122297" custRadScaleInc="-6402">
        <dgm:presLayoutVars>
          <dgm:bulletEnabled val="1"/>
        </dgm:presLayoutVars>
      </dgm:prSet>
      <dgm:spPr/>
      <dgm:t>
        <a:bodyPr/>
        <a:lstStyle/>
        <a:p>
          <a:endParaRPr lang="en-US"/>
        </a:p>
      </dgm:t>
    </dgm:pt>
    <dgm:pt modelId="{7C817357-DEFC-4275-B212-5EACB2EE3D31}" type="pres">
      <dgm:prSet presAssocID="{D089898D-2086-4E9B-9C38-DE9B21BEC36F}" presName="node" presStyleLbl="vennNode1" presStyleIdx="4" presStyleCnt="7" custScaleX="181596" custScaleY="117085" custRadScaleRad="122057" custRadScaleInc="-180284">
        <dgm:presLayoutVars>
          <dgm:bulletEnabled val="1"/>
        </dgm:presLayoutVars>
      </dgm:prSet>
      <dgm:spPr/>
      <dgm:t>
        <a:bodyPr/>
        <a:lstStyle/>
        <a:p>
          <a:endParaRPr lang="en-US"/>
        </a:p>
      </dgm:t>
    </dgm:pt>
    <dgm:pt modelId="{4B4EB1B0-9CF1-4F46-BAE4-0A41F861FAE2}" type="pres">
      <dgm:prSet presAssocID="{041FA8A0-9F13-4D68-BA21-0ED93CE43276}" presName="node" presStyleLbl="vennNode1" presStyleIdx="5" presStyleCnt="7" custScaleX="184316" custScaleY="124065" custRadScaleRad="115065" custRadScaleInc="29534">
        <dgm:presLayoutVars>
          <dgm:bulletEnabled val="1"/>
        </dgm:presLayoutVars>
      </dgm:prSet>
      <dgm:spPr/>
      <dgm:t>
        <a:bodyPr/>
        <a:lstStyle/>
        <a:p>
          <a:endParaRPr lang="en-US"/>
        </a:p>
      </dgm:t>
    </dgm:pt>
    <dgm:pt modelId="{15767655-BC44-446B-8724-63B8DC19C9F7}" type="pres">
      <dgm:prSet presAssocID="{90BFDB7C-CD78-42F7-A546-26FCB7B283BB}" presName="node" presStyleLbl="vennNode1" presStyleIdx="6" presStyleCnt="7" custScaleX="176507" custScaleY="111529" custRadScaleRad="79822" custRadScaleInc="87182">
        <dgm:presLayoutVars>
          <dgm:bulletEnabled val="1"/>
        </dgm:presLayoutVars>
      </dgm:prSet>
      <dgm:spPr/>
      <dgm:t>
        <a:bodyPr/>
        <a:lstStyle/>
        <a:p>
          <a:endParaRPr lang="en-US"/>
        </a:p>
      </dgm:t>
    </dgm:pt>
  </dgm:ptLst>
  <dgm:cxnLst>
    <dgm:cxn modelId="{EC2F33AA-6890-4AC8-99AA-FBF2FB3EFE48}" srcId="{3DA1F7EB-8662-47F6-805D-31F18890E7B2}" destId="{D089898D-2086-4E9B-9C38-DE9B21BEC36F}" srcOrd="3" destOrd="0" parTransId="{49D11129-F4F8-4FA0-B5EF-1FF73BCBB864}" sibTransId="{3FF8025A-3D96-43EF-A542-AE6770D83CEA}"/>
    <dgm:cxn modelId="{99006204-EB1F-408D-A461-BFA2CF4B1CB2}" type="presOf" srcId="{041FA8A0-9F13-4D68-BA21-0ED93CE43276}" destId="{4B4EB1B0-9CF1-4F46-BAE4-0A41F861FAE2}" srcOrd="0" destOrd="0" presId="urn:microsoft.com/office/officeart/2005/8/layout/radial3"/>
    <dgm:cxn modelId="{DF2DD899-2FC3-41B4-A212-76F9F7AC6DEB}" srcId="{3DA1F7EB-8662-47F6-805D-31F18890E7B2}" destId="{A050531C-B1C1-4DC5-B55B-072CC8DD44DB}" srcOrd="0" destOrd="0" parTransId="{FB0871A9-92A6-473C-B7AE-22A7026221FF}" sibTransId="{5EB906E3-9CE5-4879-8031-5B08745117F2}"/>
    <dgm:cxn modelId="{D6454B06-3F31-45C5-A8D5-D2F6D09DEA14}" type="presOf" srcId="{3DA1F7EB-8662-47F6-805D-31F18890E7B2}" destId="{A494CBBE-C65C-4AAD-B532-7C8EE54E06E8}" srcOrd="0" destOrd="0" presId="urn:microsoft.com/office/officeart/2005/8/layout/radial3"/>
    <dgm:cxn modelId="{4FB00DB6-D1B9-481E-B1EE-E3D234343495}" srcId="{3DA1F7EB-8662-47F6-805D-31F18890E7B2}" destId="{90BFDB7C-CD78-42F7-A546-26FCB7B283BB}" srcOrd="5" destOrd="0" parTransId="{218D5868-778D-4C3B-934D-BEEB44147F68}" sibTransId="{2251FA2B-3521-4CDA-8494-D30874C274F9}"/>
    <dgm:cxn modelId="{C7794537-2E87-4B01-B395-6F3978B6A972}" type="presOf" srcId="{E5794B43-34A4-4D66-86E3-1724BFB79BD6}" destId="{246C6006-512D-44A9-B49E-4BE6E7E5128E}" srcOrd="0" destOrd="0" presId="urn:microsoft.com/office/officeart/2005/8/layout/radial3"/>
    <dgm:cxn modelId="{C2ACB5A4-D169-466A-8FB3-2229B764D548}" srcId="{89AA0B0C-65F6-441D-AB41-91879DB4218E}" destId="{3DA1F7EB-8662-47F6-805D-31F18890E7B2}" srcOrd="0" destOrd="0" parTransId="{6F1516FD-0472-43F6-88CA-CA75848CCFC9}" sibTransId="{84D48C01-789D-4542-8631-3CFA90243F7E}"/>
    <dgm:cxn modelId="{042FF1A7-6235-4198-BAA4-A92A1844EAA9}" srcId="{3DA1F7EB-8662-47F6-805D-31F18890E7B2}" destId="{E5794B43-34A4-4D66-86E3-1724BFB79BD6}" srcOrd="2" destOrd="0" parTransId="{3B7EA5D3-D8C5-4D40-897E-FC1BC5DC6FE7}" sibTransId="{AF8B748F-3378-413C-AB5D-A1B1C9F93C1F}"/>
    <dgm:cxn modelId="{37686F84-93AE-431D-A7E5-00C1E68E0BA5}" type="presOf" srcId="{F9C5CDCD-D015-43D1-9E8D-7727128FCB1B}" destId="{9E0E3C1D-E4E5-4668-97CD-022726D87AC0}" srcOrd="0" destOrd="0" presId="urn:microsoft.com/office/officeart/2005/8/layout/radial3"/>
    <dgm:cxn modelId="{DF096C87-1572-44CB-A06C-57BA9BD16A31}" srcId="{E62F8C0A-8FBE-4763-9DFB-51615D40AF5B}" destId="{D96047E1-B6B0-45A5-A48D-BE0BD12C57CA}" srcOrd="2" destOrd="0" parTransId="{F860AE94-9C2E-48D1-89FE-F7618859DB53}" sibTransId="{CCD3D5F5-D93B-4788-A282-3FAF6EBD5939}"/>
    <dgm:cxn modelId="{060E68DE-8254-4666-87D5-DF082EE1BEE2}" srcId="{89AA0B0C-65F6-441D-AB41-91879DB4218E}" destId="{B34C960F-B450-4BEB-807B-72AA0CC7CE31}" srcOrd="2" destOrd="0" parTransId="{B4EE370C-492B-4470-A385-976CCE3B111D}" sibTransId="{376C7DD4-3C18-438F-B158-6795146CDCB5}"/>
    <dgm:cxn modelId="{E714961B-17E7-4556-9354-A230AE75CB8B}" type="presOf" srcId="{A050531C-B1C1-4DC5-B55B-072CC8DD44DB}" destId="{CFFA0B74-D2E4-4728-963F-EC20FB242413}" srcOrd="0" destOrd="0" presId="urn:microsoft.com/office/officeart/2005/8/layout/radial3"/>
    <dgm:cxn modelId="{DD792EEF-8909-479F-9E07-3E89B33F5F9B}" srcId="{3DA1F7EB-8662-47F6-805D-31F18890E7B2}" destId="{041FA8A0-9F13-4D68-BA21-0ED93CE43276}" srcOrd="4" destOrd="0" parTransId="{9C2CFB71-5B16-45E1-8C65-5CB6E2951B29}" sibTransId="{573C5586-C002-4071-98FC-5448B347818A}"/>
    <dgm:cxn modelId="{B8F3C0E2-FF2A-4913-BCF4-4CD405CC832C}" srcId="{E62F8C0A-8FBE-4763-9DFB-51615D40AF5B}" destId="{020178D8-C5C4-40C5-A1BA-D6A1FC5AEC3B}" srcOrd="0" destOrd="0" parTransId="{014E4513-AB85-4723-AAFE-61F6C28D7EDB}" sibTransId="{9B0FE411-D810-4BD1-99BA-81F0924A66A3}"/>
    <dgm:cxn modelId="{B6D7E0AB-05D1-462B-B0C8-F540C44B4A8C}" type="presOf" srcId="{D089898D-2086-4E9B-9C38-DE9B21BEC36F}" destId="{7C817357-DEFC-4275-B212-5EACB2EE3D31}" srcOrd="0" destOrd="0" presId="urn:microsoft.com/office/officeart/2005/8/layout/radial3"/>
    <dgm:cxn modelId="{7E9B139C-C338-425A-9E93-3BFECA059EAF}" type="presOf" srcId="{90BFDB7C-CD78-42F7-A546-26FCB7B283BB}" destId="{15767655-BC44-446B-8724-63B8DC19C9F7}" srcOrd="0" destOrd="0" presId="urn:microsoft.com/office/officeart/2005/8/layout/radial3"/>
    <dgm:cxn modelId="{F009D061-2078-4475-A242-238E44CD1FD0}" srcId="{89AA0B0C-65F6-441D-AB41-91879DB4218E}" destId="{E62F8C0A-8FBE-4763-9DFB-51615D40AF5B}" srcOrd="1" destOrd="0" parTransId="{656C25E8-685B-4110-B548-F62268BA4A89}" sibTransId="{53692C01-86C4-4165-B18F-01A270054B2D}"/>
    <dgm:cxn modelId="{8076903A-7364-4360-A2DB-67519F8A6337}" srcId="{E62F8C0A-8FBE-4763-9DFB-51615D40AF5B}" destId="{328CF629-62EB-493D-8F75-E75F47780CAB}" srcOrd="1" destOrd="0" parTransId="{69CA4B6C-328C-4CA0-A69C-4791CB2AD97E}" sibTransId="{051B710D-1EC1-411C-B8E4-FD694C16E560}"/>
    <dgm:cxn modelId="{104D3EEF-3F26-4DB6-96DA-2C5389673B1F}" srcId="{3DA1F7EB-8662-47F6-805D-31F18890E7B2}" destId="{F9C5CDCD-D015-43D1-9E8D-7727128FCB1B}" srcOrd="1" destOrd="0" parTransId="{84492EA0-0374-4615-AF88-7BCA6DD5C0C0}" sibTransId="{58C2C0A4-CA9A-43BC-BBD6-33F0F3C15F3D}"/>
    <dgm:cxn modelId="{32BFA356-79DF-4FB0-B351-5B8A48CB49E3}" srcId="{89AA0B0C-65F6-441D-AB41-91879DB4218E}" destId="{08D26BBD-02A7-4F16-9E2C-3F5B50FFDD46}" srcOrd="4" destOrd="0" parTransId="{25FB126D-FAA9-44B3-92F8-A395868135D2}" sibTransId="{6D2F0BBD-C617-4E0D-A748-1A5DBDC62C76}"/>
    <dgm:cxn modelId="{161930D3-E5F6-4CDF-9F94-E785DF0E4A25}" type="presOf" srcId="{89AA0B0C-65F6-441D-AB41-91879DB4218E}" destId="{A7B8BB86-3666-499B-B204-A810D1C516CE}" srcOrd="0" destOrd="0" presId="urn:microsoft.com/office/officeart/2005/8/layout/radial3"/>
    <dgm:cxn modelId="{C273C4BF-2360-47EB-8F12-41B5BD3B8137}" srcId="{89AA0B0C-65F6-441D-AB41-91879DB4218E}" destId="{0880A16C-941C-4A30-AE18-1FDCCD7EAD67}" srcOrd="3" destOrd="0" parTransId="{E9CE035F-00D4-4729-9EEF-2A4EA0085D2E}" sibTransId="{B7E3ECEF-E2FD-405E-8DF2-9F190E35F93B}"/>
    <dgm:cxn modelId="{475BF98E-83A2-4DB8-BA58-F31E993AF9A4}" type="presParOf" srcId="{A7B8BB86-3666-499B-B204-A810D1C516CE}" destId="{9F74FF23-61A5-4023-8A19-FB4622B4C4E3}" srcOrd="0" destOrd="0" presId="urn:microsoft.com/office/officeart/2005/8/layout/radial3"/>
    <dgm:cxn modelId="{73EBEB86-D824-4425-85FB-A01390AB0D4B}" type="presParOf" srcId="{9F74FF23-61A5-4023-8A19-FB4622B4C4E3}" destId="{A494CBBE-C65C-4AAD-B532-7C8EE54E06E8}" srcOrd="0" destOrd="0" presId="urn:microsoft.com/office/officeart/2005/8/layout/radial3"/>
    <dgm:cxn modelId="{52D36128-5396-4F7D-A83A-75E6746952D9}" type="presParOf" srcId="{9F74FF23-61A5-4023-8A19-FB4622B4C4E3}" destId="{CFFA0B74-D2E4-4728-963F-EC20FB242413}" srcOrd="1" destOrd="0" presId="urn:microsoft.com/office/officeart/2005/8/layout/radial3"/>
    <dgm:cxn modelId="{9323475C-ABB7-41AD-AA56-83BAC2433A79}" type="presParOf" srcId="{9F74FF23-61A5-4023-8A19-FB4622B4C4E3}" destId="{9E0E3C1D-E4E5-4668-97CD-022726D87AC0}" srcOrd="2" destOrd="0" presId="urn:microsoft.com/office/officeart/2005/8/layout/radial3"/>
    <dgm:cxn modelId="{977A0D6C-EC17-41BC-8507-6DCFE9E4F89C}" type="presParOf" srcId="{9F74FF23-61A5-4023-8A19-FB4622B4C4E3}" destId="{246C6006-512D-44A9-B49E-4BE6E7E5128E}" srcOrd="3" destOrd="0" presId="urn:microsoft.com/office/officeart/2005/8/layout/radial3"/>
    <dgm:cxn modelId="{A507230F-0A1D-48A6-BF23-4CE13520612A}" type="presParOf" srcId="{9F74FF23-61A5-4023-8A19-FB4622B4C4E3}" destId="{7C817357-DEFC-4275-B212-5EACB2EE3D31}" srcOrd="4" destOrd="0" presId="urn:microsoft.com/office/officeart/2005/8/layout/radial3"/>
    <dgm:cxn modelId="{7AC9F783-41A6-42B4-B9A6-B19846DE909D}" type="presParOf" srcId="{9F74FF23-61A5-4023-8A19-FB4622B4C4E3}" destId="{4B4EB1B0-9CF1-4F46-BAE4-0A41F861FAE2}" srcOrd="5" destOrd="0" presId="urn:microsoft.com/office/officeart/2005/8/layout/radial3"/>
    <dgm:cxn modelId="{CC040FC9-2065-4FB3-AFC2-6065B9A942A6}" type="presParOf" srcId="{9F74FF23-61A5-4023-8A19-FB4622B4C4E3}" destId="{15767655-BC44-446B-8724-63B8DC19C9F7}"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1B263A4B-CEE9-4316-AB53-BD927CC5AD11}" type="doc">
      <dgm:prSet loTypeId="urn:microsoft.com/office/officeart/2005/8/layout/vList6" loCatId="process" qsTypeId="urn:microsoft.com/office/officeart/2005/8/quickstyle/simple1" qsCatId="simple" csTypeId="urn:microsoft.com/office/officeart/2005/8/colors/colorful5" csCatId="colorful" phldr="1"/>
      <dgm:spPr/>
      <dgm:t>
        <a:bodyPr/>
        <a:lstStyle/>
        <a:p>
          <a:endParaRPr lang="en-US"/>
        </a:p>
      </dgm:t>
    </dgm:pt>
    <dgm:pt modelId="{A0CD9823-BEF7-486A-99AC-4CD008C9BEA0}">
      <dgm:prSet phldrT="[Text]"/>
      <dgm:spPr/>
      <dgm:t>
        <a:bodyPr/>
        <a:lstStyle/>
        <a:p>
          <a:r>
            <a:rPr lang="en-US" b="1" dirty="0" smtClean="0">
              <a:solidFill>
                <a:schemeClr val="tx1"/>
              </a:solidFill>
            </a:rPr>
            <a:t>Research</a:t>
          </a:r>
          <a:endParaRPr lang="en-US" b="1" dirty="0">
            <a:solidFill>
              <a:schemeClr val="tx1"/>
            </a:solidFill>
          </a:endParaRPr>
        </a:p>
      </dgm:t>
    </dgm:pt>
    <dgm:pt modelId="{F278E14D-3855-48D5-B478-D1359C75ADD4}" type="parTrans" cxnId="{39D73795-9ADE-4272-AA90-E8FAA248986A}">
      <dgm:prSet/>
      <dgm:spPr/>
      <dgm:t>
        <a:bodyPr/>
        <a:lstStyle/>
        <a:p>
          <a:endParaRPr lang="en-US"/>
        </a:p>
      </dgm:t>
    </dgm:pt>
    <dgm:pt modelId="{1FEC9A90-E6B1-4066-A54E-73F5A95C3A65}" type="sibTrans" cxnId="{39D73795-9ADE-4272-AA90-E8FAA248986A}">
      <dgm:prSet/>
      <dgm:spPr/>
      <dgm:t>
        <a:bodyPr/>
        <a:lstStyle/>
        <a:p>
          <a:endParaRPr lang="en-US"/>
        </a:p>
      </dgm:t>
    </dgm:pt>
    <dgm:pt modelId="{0CA49C9D-B26D-4521-880D-02FFA821603E}">
      <dgm:prSet phldrT="[Text]"/>
      <dgm:spPr/>
      <dgm:t>
        <a:bodyPr/>
        <a:lstStyle/>
        <a:p>
          <a:r>
            <a:rPr lang="en-US" b="1" dirty="0" smtClean="0"/>
            <a:t>Pre-disclosure</a:t>
          </a:r>
          <a:endParaRPr lang="en-US" b="1" dirty="0"/>
        </a:p>
      </dgm:t>
    </dgm:pt>
    <dgm:pt modelId="{009768C6-6686-4883-9583-F31A0BB63BB9}" type="parTrans" cxnId="{FD181961-E637-45DE-8CF9-6FCA112C0782}">
      <dgm:prSet/>
      <dgm:spPr/>
      <dgm:t>
        <a:bodyPr/>
        <a:lstStyle/>
        <a:p>
          <a:endParaRPr lang="en-US"/>
        </a:p>
      </dgm:t>
    </dgm:pt>
    <dgm:pt modelId="{454B6733-638C-4714-953C-BCA2CEA03410}" type="sibTrans" cxnId="{FD181961-E637-45DE-8CF9-6FCA112C0782}">
      <dgm:prSet/>
      <dgm:spPr/>
      <dgm:t>
        <a:bodyPr/>
        <a:lstStyle/>
        <a:p>
          <a:endParaRPr lang="en-US"/>
        </a:p>
      </dgm:t>
    </dgm:pt>
    <dgm:pt modelId="{9C43A42E-1F66-4E88-B73F-28576961CC93}">
      <dgm:prSet phldrT="[Text]"/>
      <dgm:spPr/>
      <dgm:t>
        <a:bodyPr/>
        <a:lstStyle/>
        <a:p>
          <a:r>
            <a:rPr lang="en-US" b="1" dirty="0" smtClean="0"/>
            <a:t>IP disclosure</a:t>
          </a:r>
          <a:endParaRPr lang="en-US" b="1" dirty="0"/>
        </a:p>
      </dgm:t>
    </dgm:pt>
    <dgm:pt modelId="{4B7AF877-3E25-413B-88C1-6DBDEF6414FC}" type="parTrans" cxnId="{A01B9E9B-821A-4CC1-8281-B3057BE85839}">
      <dgm:prSet/>
      <dgm:spPr/>
      <dgm:t>
        <a:bodyPr/>
        <a:lstStyle/>
        <a:p>
          <a:endParaRPr lang="en-US"/>
        </a:p>
      </dgm:t>
    </dgm:pt>
    <dgm:pt modelId="{14308BC7-FDE1-4F2A-AFD9-B4BC9F11D361}" type="sibTrans" cxnId="{A01B9E9B-821A-4CC1-8281-B3057BE85839}">
      <dgm:prSet/>
      <dgm:spPr/>
      <dgm:t>
        <a:bodyPr/>
        <a:lstStyle/>
        <a:p>
          <a:endParaRPr lang="en-US"/>
        </a:p>
      </dgm:t>
    </dgm:pt>
    <dgm:pt modelId="{D8A00FC0-B374-4FF7-9BBD-C78709FA0007}">
      <dgm:prSet phldrT="[Text]"/>
      <dgm:spPr/>
      <dgm:t>
        <a:bodyPr/>
        <a:lstStyle/>
        <a:p>
          <a:r>
            <a:rPr lang="en-US" b="1" dirty="0" smtClean="0"/>
            <a:t>Evaluation</a:t>
          </a:r>
          <a:endParaRPr lang="en-US" b="1" dirty="0"/>
        </a:p>
      </dgm:t>
    </dgm:pt>
    <dgm:pt modelId="{0CD04501-AFE2-4F17-A2D5-F21623F94660}" type="parTrans" cxnId="{E2C5B0D0-0A2A-4BCC-A171-6FD12F8A9745}">
      <dgm:prSet/>
      <dgm:spPr/>
      <dgm:t>
        <a:bodyPr/>
        <a:lstStyle/>
        <a:p>
          <a:endParaRPr lang="en-US"/>
        </a:p>
      </dgm:t>
    </dgm:pt>
    <dgm:pt modelId="{B24673C8-C974-4B0C-A2B1-F77509445E7A}" type="sibTrans" cxnId="{E2C5B0D0-0A2A-4BCC-A171-6FD12F8A9745}">
      <dgm:prSet/>
      <dgm:spPr/>
      <dgm:t>
        <a:bodyPr/>
        <a:lstStyle/>
        <a:p>
          <a:endParaRPr lang="en-US"/>
        </a:p>
      </dgm:t>
    </dgm:pt>
    <dgm:pt modelId="{41D1966E-CD15-4460-A24A-DE8F34EA0254}">
      <dgm:prSet phldrT="[Text]"/>
      <dgm:spPr/>
      <dgm:t>
        <a:bodyPr/>
        <a:lstStyle/>
        <a:p>
          <a:r>
            <a:rPr lang="en-US" dirty="0" smtClean="0"/>
            <a:t>Ideas, experiments, lab notes</a:t>
          </a:r>
          <a:endParaRPr lang="en-US" dirty="0"/>
        </a:p>
      </dgm:t>
    </dgm:pt>
    <dgm:pt modelId="{108CE03C-BE72-4F6A-AB58-84E5594BD6FD}" type="parTrans" cxnId="{175C8C1E-887C-4B11-ABF3-F6AB2617850D}">
      <dgm:prSet/>
      <dgm:spPr/>
      <dgm:t>
        <a:bodyPr/>
        <a:lstStyle/>
        <a:p>
          <a:endParaRPr lang="en-US"/>
        </a:p>
      </dgm:t>
    </dgm:pt>
    <dgm:pt modelId="{CFB72933-4EBE-45A0-B41D-F494B9C4C69D}" type="sibTrans" cxnId="{175C8C1E-887C-4B11-ABF3-F6AB2617850D}">
      <dgm:prSet/>
      <dgm:spPr/>
      <dgm:t>
        <a:bodyPr/>
        <a:lstStyle/>
        <a:p>
          <a:endParaRPr lang="en-US"/>
        </a:p>
      </dgm:t>
    </dgm:pt>
    <dgm:pt modelId="{595D0693-EC00-4A13-902D-298948CD789E}">
      <dgm:prSet phldrT="[Text]"/>
      <dgm:spPr/>
      <dgm:t>
        <a:bodyPr/>
        <a:lstStyle/>
        <a:p>
          <a:r>
            <a:rPr lang="en-US" dirty="0" smtClean="0"/>
            <a:t>Contact a technology portfolio manager before making discovery public</a:t>
          </a:r>
          <a:endParaRPr lang="en-US" dirty="0"/>
        </a:p>
      </dgm:t>
    </dgm:pt>
    <dgm:pt modelId="{B4B9B481-9535-4B43-A254-131B58D17955}" type="parTrans" cxnId="{98D82951-E9CF-4D2A-955A-3DE1EBF2BC03}">
      <dgm:prSet/>
      <dgm:spPr/>
      <dgm:t>
        <a:bodyPr/>
        <a:lstStyle/>
        <a:p>
          <a:endParaRPr lang="en-US"/>
        </a:p>
      </dgm:t>
    </dgm:pt>
    <dgm:pt modelId="{66198B67-5369-44DC-A3AC-A1003FCF2B00}" type="sibTrans" cxnId="{98D82951-E9CF-4D2A-955A-3DE1EBF2BC03}">
      <dgm:prSet/>
      <dgm:spPr/>
      <dgm:t>
        <a:bodyPr/>
        <a:lstStyle/>
        <a:p>
          <a:endParaRPr lang="en-US"/>
        </a:p>
      </dgm:t>
    </dgm:pt>
    <dgm:pt modelId="{5903EAC2-815D-4A10-AEE0-47CC9954CECF}">
      <dgm:prSet phldrT="[Text]"/>
      <dgm:spPr/>
      <dgm:t>
        <a:bodyPr/>
        <a:lstStyle/>
        <a:p>
          <a:r>
            <a:rPr lang="en-US" dirty="0" smtClean="0"/>
            <a:t>Send completed IP Disclosure Form to document IP</a:t>
          </a:r>
          <a:endParaRPr lang="en-US" dirty="0"/>
        </a:p>
      </dgm:t>
    </dgm:pt>
    <dgm:pt modelId="{DBB972B5-9696-4DF9-9992-9E560CE6770F}" type="parTrans" cxnId="{2562AB29-BA7A-4080-B320-9E2BFB0E650D}">
      <dgm:prSet/>
      <dgm:spPr/>
      <dgm:t>
        <a:bodyPr/>
        <a:lstStyle/>
        <a:p>
          <a:endParaRPr lang="en-US"/>
        </a:p>
      </dgm:t>
    </dgm:pt>
    <dgm:pt modelId="{5217970A-0DE5-4591-A254-D0053025FF4E}" type="sibTrans" cxnId="{2562AB29-BA7A-4080-B320-9E2BFB0E650D}">
      <dgm:prSet/>
      <dgm:spPr/>
      <dgm:t>
        <a:bodyPr/>
        <a:lstStyle/>
        <a:p>
          <a:endParaRPr lang="en-US"/>
        </a:p>
      </dgm:t>
    </dgm:pt>
    <dgm:pt modelId="{05D098C6-C519-49B7-91B3-32B6DC48A0EA}">
      <dgm:prSet phldrT="[Text]"/>
      <dgm:spPr/>
      <dgm:t>
        <a:bodyPr/>
        <a:lstStyle/>
        <a:p>
          <a:r>
            <a:rPr lang="en-US" dirty="0" smtClean="0"/>
            <a:t>Review of IP Disclosure Form to discuss technology transfer options, conduct patent searches, analyze market</a:t>
          </a:r>
          <a:endParaRPr lang="en-US" dirty="0"/>
        </a:p>
      </dgm:t>
    </dgm:pt>
    <dgm:pt modelId="{8798663F-D3ED-4396-9B8C-EB45453F5CB8}" type="parTrans" cxnId="{5A6FF227-48BB-4711-8893-53C6AC6B7690}">
      <dgm:prSet/>
      <dgm:spPr/>
      <dgm:t>
        <a:bodyPr/>
        <a:lstStyle/>
        <a:p>
          <a:endParaRPr lang="en-US"/>
        </a:p>
      </dgm:t>
    </dgm:pt>
    <dgm:pt modelId="{D86FEFD3-8FE7-411E-92FF-E02223D4A6F6}" type="sibTrans" cxnId="{5A6FF227-48BB-4711-8893-53C6AC6B7690}">
      <dgm:prSet/>
      <dgm:spPr/>
      <dgm:t>
        <a:bodyPr/>
        <a:lstStyle/>
        <a:p>
          <a:endParaRPr lang="en-US"/>
        </a:p>
      </dgm:t>
    </dgm:pt>
    <dgm:pt modelId="{979EC42E-D709-4E7D-96A1-37D37A40C887}">
      <dgm:prSet phldrT="[Text]"/>
      <dgm:spPr/>
      <dgm:t>
        <a:bodyPr/>
        <a:lstStyle/>
        <a:p>
          <a:r>
            <a:rPr lang="en-US" b="1" dirty="0" smtClean="0"/>
            <a:t>Protection decision</a:t>
          </a:r>
          <a:endParaRPr lang="en-US" b="1" dirty="0"/>
        </a:p>
      </dgm:t>
    </dgm:pt>
    <dgm:pt modelId="{CBBD054B-0885-42B0-938B-98241E50D255}" type="parTrans" cxnId="{3B386230-D98D-48F8-ADF3-8F4B74357C6E}">
      <dgm:prSet/>
      <dgm:spPr/>
      <dgm:t>
        <a:bodyPr/>
        <a:lstStyle/>
        <a:p>
          <a:endParaRPr lang="en-US"/>
        </a:p>
      </dgm:t>
    </dgm:pt>
    <dgm:pt modelId="{5194DFC4-615B-4977-9AA2-1588682368DD}" type="sibTrans" cxnId="{3B386230-D98D-48F8-ADF3-8F4B74357C6E}">
      <dgm:prSet/>
      <dgm:spPr/>
      <dgm:t>
        <a:bodyPr/>
        <a:lstStyle/>
        <a:p>
          <a:endParaRPr lang="en-US"/>
        </a:p>
      </dgm:t>
    </dgm:pt>
    <dgm:pt modelId="{4A11B5D4-18F6-4B09-BC5B-B57372511F37}">
      <dgm:prSet phldrT="[Text]"/>
      <dgm:spPr/>
      <dgm:t>
        <a:bodyPr/>
        <a:lstStyle/>
        <a:p>
          <a:r>
            <a:rPr lang="en-US" dirty="0" smtClean="0"/>
            <a:t>Select the best protection strategy</a:t>
          </a:r>
          <a:endParaRPr lang="en-US" dirty="0"/>
        </a:p>
      </dgm:t>
    </dgm:pt>
    <dgm:pt modelId="{93B26DC3-B8E1-409A-ACEE-B717893D26CC}" type="parTrans" cxnId="{4ADAE38E-4C14-478F-A810-5CDE49128EC5}">
      <dgm:prSet/>
      <dgm:spPr/>
      <dgm:t>
        <a:bodyPr/>
        <a:lstStyle/>
        <a:p>
          <a:endParaRPr lang="en-US"/>
        </a:p>
      </dgm:t>
    </dgm:pt>
    <dgm:pt modelId="{CE89A0DF-FA25-40A6-B117-A096937E4177}" type="sibTrans" cxnId="{4ADAE38E-4C14-478F-A810-5CDE49128EC5}">
      <dgm:prSet/>
      <dgm:spPr/>
      <dgm:t>
        <a:bodyPr/>
        <a:lstStyle/>
        <a:p>
          <a:endParaRPr lang="en-US"/>
        </a:p>
      </dgm:t>
    </dgm:pt>
    <dgm:pt modelId="{35BEC858-6BFA-4E9F-B8D2-B41474213E03}">
      <dgm:prSet phldrT="[Text]"/>
      <dgm:spPr/>
      <dgm:t>
        <a:bodyPr/>
        <a:lstStyle/>
        <a:p>
          <a:r>
            <a:rPr lang="en-US" b="1" dirty="0" smtClean="0"/>
            <a:t>Protection</a:t>
          </a:r>
          <a:endParaRPr lang="en-US" b="1" dirty="0"/>
        </a:p>
      </dgm:t>
    </dgm:pt>
    <dgm:pt modelId="{90286178-F5D3-4066-B287-8E4C693F3193}" type="parTrans" cxnId="{1E2BF934-536A-4E6F-93B5-C64F9D587494}">
      <dgm:prSet/>
      <dgm:spPr/>
      <dgm:t>
        <a:bodyPr/>
        <a:lstStyle/>
        <a:p>
          <a:endParaRPr lang="en-US"/>
        </a:p>
      </dgm:t>
    </dgm:pt>
    <dgm:pt modelId="{8821296F-544A-4CB8-8561-1967F4861483}" type="sibTrans" cxnId="{1E2BF934-536A-4E6F-93B5-C64F9D587494}">
      <dgm:prSet/>
      <dgm:spPr/>
      <dgm:t>
        <a:bodyPr/>
        <a:lstStyle/>
        <a:p>
          <a:endParaRPr lang="en-US"/>
        </a:p>
      </dgm:t>
    </dgm:pt>
    <dgm:pt modelId="{8E7446C6-94C4-4442-A6F7-F2A2E292E9FE}">
      <dgm:prSet phldrT="[Text]"/>
      <dgm:spPr/>
      <dgm:t>
        <a:bodyPr/>
        <a:lstStyle/>
        <a:p>
          <a:r>
            <a:rPr lang="en-US" dirty="0" smtClean="0"/>
            <a:t>Filing the patent application or trademark with the patent office</a:t>
          </a:r>
          <a:endParaRPr lang="en-US" dirty="0"/>
        </a:p>
      </dgm:t>
    </dgm:pt>
    <dgm:pt modelId="{12C3128A-F278-4B98-A301-A35484661196}" type="parTrans" cxnId="{FE9F26EE-EEEC-4A84-A5A6-E334749A765A}">
      <dgm:prSet/>
      <dgm:spPr/>
      <dgm:t>
        <a:bodyPr/>
        <a:lstStyle/>
        <a:p>
          <a:endParaRPr lang="en-US"/>
        </a:p>
      </dgm:t>
    </dgm:pt>
    <dgm:pt modelId="{D94A4CC9-1643-4B38-9EEE-6EB018F65421}" type="sibTrans" cxnId="{FE9F26EE-EEEC-4A84-A5A6-E334749A765A}">
      <dgm:prSet/>
      <dgm:spPr/>
      <dgm:t>
        <a:bodyPr/>
        <a:lstStyle/>
        <a:p>
          <a:endParaRPr lang="en-US"/>
        </a:p>
      </dgm:t>
    </dgm:pt>
    <dgm:pt modelId="{B7F4A4E2-7DAF-4896-AA61-36E7AFC82AE2}">
      <dgm:prSet phldrT="[Text]"/>
      <dgm:spPr/>
      <dgm:t>
        <a:bodyPr/>
        <a:lstStyle/>
        <a:p>
          <a:r>
            <a:rPr lang="en-US" b="1" dirty="0" smtClean="0"/>
            <a:t>Marketing</a:t>
          </a:r>
          <a:endParaRPr lang="en-US" b="1" dirty="0"/>
        </a:p>
      </dgm:t>
    </dgm:pt>
    <dgm:pt modelId="{143579D3-AD64-42F5-A189-C258F9C304C5}" type="parTrans" cxnId="{DDD8FA4E-312D-42E1-B009-AE7F8F35577A}">
      <dgm:prSet/>
      <dgm:spPr/>
      <dgm:t>
        <a:bodyPr/>
        <a:lstStyle/>
        <a:p>
          <a:endParaRPr lang="en-US"/>
        </a:p>
      </dgm:t>
    </dgm:pt>
    <dgm:pt modelId="{E01FCAB9-468B-43FF-A980-3F4AA1FD34C5}" type="sibTrans" cxnId="{DDD8FA4E-312D-42E1-B009-AE7F8F35577A}">
      <dgm:prSet/>
      <dgm:spPr/>
      <dgm:t>
        <a:bodyPr/>
        <a:lstStyle/>
        <a:p>
          <a:endParaRPr lang="en-US"/>
        </a:p>
      </dgm:t>
    </dgm:pt>
    <dgm:pt modelId="{4DC549B0-B1AA-4DD9-A29F-60EB96F2FDE5}">
      <dgm:prSet phldrT="[Text]"/>
      <dgm:spPr/>
      <dgm:t>
        <a:bodyPr/>
        <a:lstStyle/>
        <a:p>
          <a:r>
            <a:rPr lang="en-US" dirty="0" smtClean="0"/>
            <a:t>Identifying the best route to commercialization, most commonly through licensing or spin-off</a:t>
          </a:r>
          <a:endParaRPr lang="en-US" dirty="0"/>
        </a:p>
      </dgm:t>
    </dgm:pt>
    <dgm:pt modelId="{B4A2C793-DC7E-46DC-8566-2B1A8491DFB3}" type="parTrans" cxnId="{0D295459-C443-4A4A-A806-EB349B2C4EA4}">
      <dgm:prSet/>
      <dgm:spPr/>
      <dgm:t>
        <a:bodyPr/>
        <a:lstStyle/>
        <a:p>
          <a:endParaRPr lang="en-US"/>
        </a:p>
      </dgm:t>
    </dgm:pt>
    <dgm:pt modelId="{D725C513-82F8-45A8-BE51-0258ED7E704C}" type="sibTrans" cxnId="{0D295459-C443-4A4A-A806-EB349B2C4EA4}">
      <dgm:prSet/>
      <dgm:spPr/>
      <dgm:t>
        <a:bodyPr/>
        <a:lstStyle/>
        <a:p>
          <a:endParaRPr lang="en-US"/>
        </a:p>
      </dgm:t>
    </dgm:pt>
    <dgm:pt modelId="{16677D01-B1FE-458B-8E75-EEC745E15BCB}">
      <dgm:prSet phldrT="[Text]"/>
      <dgm:spPr/>
      <dgm:t>
        <a:bodyPr/>
        <a:lstStyle/>
        <a:p>
          <a:r>
            <a:rPr lang="en-US" b="1" dirty="0" smtClean="0"/>
            <a:t>Licensing</a:t>
          </a:r>
          <a:endParaRPr lang="en-US" b="1" dirty="0"/>
        </a:p>
      </dgm:t>
    </dgm:pt>
    <dgm:pt modelId="{32E0809C-4E8A-44DA-8678-5DC09172F721}" type="parTrans" cxnId="{4204CFD1-3D7B-4534-BD0C-918CDD2FD64E}">
      <dgm:prSet/>
      <dgm:spPr/>
      <dgm:t>
        <a:bodyPr/>
        <a:lstStyle/>
        <a:p>
          <a:endParaRPr lang="en-US"/>
        </a:p>
      </dgm:t>
    </dgm:pt>
    <dgm:pt modelId="{8E227486-1564-4D7E-ADA6-9EEC0404D66B}" type="sibTrans" cxnId="{4204CFD1-3D7B-4534-BD0C-918CDD2FD64E}">
      <dgm:prSet/>
      <dgm:spPr/>
      <dgm:t>
        <a:bodyPr/>
        <a:lstStyle/>
        <a:p>
          <a:endParaRPr lang="en-US"/>
        </a:p>
      </dgm:t>
    </dgm:pt>
    <dgm:pt modelId="{9EBA1307-3BF0-4C2A-B8A8-6A3B363A5BE9}">
      <dgm:prSet phldrT="[Text]"/>
      <dgm:spPr/>
      <dgm:t>
        <a:bodyPr/>
        <a:lstStyle/>
        <a:p>
          <a:r>
            <a:rPr lang="en-US" dirty="0" smtClean="0"/>
            <a:t>Negotiating the terms of licensing agreement</a:t>
          </a:r>
          <a:endParaRPr lang="en-US" dirty="0"/>
        </a:p>
      </dgm:t>
    </dgm:pt>
    <dgm:pt modelId="{E9949441-C431-4624-A5F7-C504DA231BD7}" type="parTrans" cxnId="{A5063814-779C-4C5F-B1F7-315D73F06FB3}">
      <dgm:prSet/>
      <dgm:spPr/>
      <dgm:t>
        <a:bodyPr/>
        <a:lstStyle/>
        <a:p>
          <a:endParaRPr lang="en-US"/>
        </a:p>
      </dgm:t>
    </dgm:pt>
    <dgm:pt modelId="{1EADB913-0C8C-4BE5-90A3-B319986ACB9E}" type="sibTrans" cxnId="{A5063814-779C-4C5F-B1F7-315D73F06FB3}">
      <dgm:prSet/>
      <dgm:spPr/>
      <dgm:t>
        <a:bodyPr/>
        <a:lstStyle/>
        <a:p>
          <a:endParaRPr lang="en-US"/>
        </a:p>
      </dgm:t>
    </dgm:pt>
    <dgm:pt modelId="{2E440817-6CCC-42D0-9D80-AB998923A284}">
      <dgm:prSet phldrT="[Text]"/>
      <dgm:spPr/>
      <dgm:t>
        <a:bodyPr/>
        <a:lstStyle/>
        <a:p>
          <a:r>
            <a:rPr lang="en-US" b="1" dirty="0" smtClean="0"/>
            <a:t>Commercialization</a:t>
          </a:r>
          <a:endParaRPr lang="en-US" b="1" dirty="0"/>
        </a:p>
      </dgm:t>
    </dgm:pt>
    <dgm:pt modelId="{E6DD6C79-B386-45B7-85FF-B83A63C621C4}" type="parTrans" cxnId="{FD5B2686-42F4-47A9-ACEE-6CC0A8F66284}">
      <dgm:prSet/>
      <dgm:spPr/>
      <dgm:t>
        <a:bodyPr/>
        <a:lstStyle/>
        <a:p>
          <a:endParaRPr lang="en-US"/>
        </a:p>
      </dgm:t>
    </dgm:pt>
    <dgm:pt modelId="{1DD4881C-20CA-4915-B184-8CFA58AF8D14}" type="sibTrans" cxnId="{FD5B2686-42F4-47A9-ACEE-6CC0A8F66284}">
      <dgm:prSet/>
      <dgm:spPr/>
      <dgm:t>
        <a:bodyPr/>
        <a:lstStyle/>
        <a:p>
          <a:endParaRPr lang="en-US"/>
        </a:p>
      </dgm:t>
    </dgm:pt>
    <dgm:pt modelId="{CDFD80F6-FF93-4FEE-8B80-BACC7812333F}">
      <dgm:prSet phldrT="[Text]"/>
      <dgm:spPr/>
      <dgm:t>
        <a:bodyPr/>
        <a:lstStyle/>
        <a:p>
          <a:r>
            <a:rPr lang="en-US" dirty="0" smtClean="0"/>
            <a:t>The license turns technology into a product or service.</a:t>
          </a:r>
          <a:endParaRPr lang="en-US" dirty="0"/>
        </a:p>
      </dgm:t>
    </dgm:pt>
    <dgm:pt modelId="{BE3D5780-4C51-422F-A734-5D4932C3C354}" type="parTrans" cxnId="{B8B2ABAD-B942-4A56-ADE8-6BD872E7F24A}">
      <dgm:prSet/>
      <dgm:spPr/>
      <dgm:t>
        <a:bodyPr/>
        <a:lstStyle/>
        <a:p>
          <a:endParaRPr lang="en-US"/>
        </a:p>
      </dgm:t>
    </dgm:pt>
    <dgm:pt modelId="{B23A6879-7860-4440-9DA2-F88E71374BA0}" type="sibTrans" cxnId="{B8B2ABAD-B942-4A56-ADE8-6BD872E7F24A}">
      <dgm:prSet/>
      <dgm:spPr/>
      <dgm:t>
        <a:bodyPr/>
        <a:lstStyle/>
        <a:p>
          <a:endParaRPr lang="en-US"/>
        </a:p>
      </dgm:t>
    </dgm:pt>
    <dgm:pt modelId="{F69A66AB-8050-4199-BE18-1AAB4E0BD251}">
      <dgm:prSet phldrT="[Text]"/>
      <dgm:spPr/>
      <dgm:t>
        <a:bodyPr/>
        <a:lstStyle/>
        <a:p>
          <a:r>
            <a:rPr lang="en-US" b="1" dirty="0" smtClean="0"/>
            <a:t>Revenue</a:t>
          </a:r>
          <a:endParaRPr lang="en-US" b="1" dirty="0"/>
        </a:p>
      </dgm:t>
    </dgm:pt>
    <dgm:pt modelId="{7E1A8EA7-1208-455E-A51D-B3C727298CEF}" type="parTrans" cxnId="{3A7D900D-C371-4AA9-B20D-94CAE61C8984}">
      <dgm:prSet/>
      <dgm:spPr/>
      <dgm:t>
        <a:bodyPr/>
        <a:lstStyle/>
        <a:p>
          <a:endParaRPr lang="en-US"/>
        </a:p>
      </dgm:t>
    </dgm:pt>
    <dgm:pt modelId="{E9132E1E-357A-4869-A178-A7F3DE190FC4}" type="sibTrans" cxnId="{3A7D900D-C371-4AA9-B20D-94CAE61C8984}">
      <dgm:prSet/>
      <dgm:spPr/>
      <dgm:t>
        <a:bodyPr/>
        <a:lstStyle/>
        <a:p>
          <a:endParaRPr lang="en-US"/>
        </a:p>
      </dgm:t>
    </dgm:pt>
    <dgm:pt modelId="{FE35E14C-F514-43DF-91A0-5B70E60CCC99}">
      <dgm:prSet phldrT="[Text]"/>
      <dgm:spPr/>
      <dgm:t>
        <a:bodyPr/>
        <a:lstStyle/>
        <a:p>
          <a:r>
            <a:rPr lang="en-US" dirty="0" smtClean="0"/>
            <a:t>Revenues received from the licensee are distributed to the inventors, university etc.</a:t>
          </a:r>
          <a:endParaRPr lang="en-US" dirty="0"/>
        </a:p>
      </dgm:t>
    </dgm:pt>
    <dgm:pt modelId="{DC747DC8-D993-48B9-A228-27C222A42214}" type="parTrans" cxnId="{5E71E82F-8107-48EB-AADD-F61086C56450}">
      <dgm:prSet/>
      <dgm:spPr/>
      <dgm:t>
        <a:bodyPr/>
        <a:lstStyle/>
        <a:p>
          <a:endParaRPr lang="en-US"/>
        </a:p>
      </dgm:t>
    </dgm:pt>
    <dgm:pt modelId="{5F2E8511-4CDF-4ADE-A222-F3367D116AD4}" type="sibTrans" cxnId="{5E71E82F-8107-48EB-AADD-F61086C56450}">
      <dgm:prSet/>
      <dgm:spPr/>
      <dgm:t>
        <a:bodyPr/>
        <a:lstStyle/>
        <a:p>
          <a:endParaRPr lang="en-US"/>
        </a:p>
      </dgm:t>
    </dgm:pt>
    <dgm:pt modelId="{9B341FAF-C8AA-413C-9A0E-CF181BC354E5}" type="pres">
      <dgm:prSet presAssocID="{1B263A4B-CEE9-4316-AB53-BD927CC5AD11}" presName="Name0" presStyleCnt="0">
        <dgm:presLayoutVars>
          <dgm:dir/>
          <dgm:animLvl val="lvl"/>
          <dgm:resizeHandles/>
        </dgm:presLayoutVars>
      </dgm:prSet>
      <dgm:spPr/>
      <dgm:t>
        <a:bodyPr/>
        <a:lstStyle/>
        <a:p>
          <a:endParaRPr lang="en-US"/>
        </a:p>
      </dgm:t>
    </dgm:pt>
    <dgm:pt modelId="{BBE2B809-B275-42D0-8D80-DFCCA5FD89D9}" type="pres">
      <dgm:prSet presAssocID="{A0CD9823-BEF7-486A-99AC-4CD008C9BEA0}" presName="linNode" presStyleCnt="0"/>
      <dgm:spPr/>
      <dgm:t>
        <a:bodyPr/>
        <a:lstStyle/>
        <a:p>
          <a:endParaRPr lang="en-US"/>
        </a:p>
      </dgm:t>
    </dgm:pt>
    <dgm:pt modelId="{B4E0FD70-EF76-44A0-B6BD-2C991F92C09E}" type="pres">
      <dgm:prSet presAssocID="{A0CD9823-BEF7-486A-99AC-4CD008C9BEA0}" presName="parentShp" presStyleLbl="node1" presStyleIdx="0" presStyleCnt="10">
        <dgm:presLayoutVars>
          <dgm:bulletEnabled val="1"/>
        </dgm:presLayoutVars>
      </dgm:prSet>
      <dgm:spPr/>
      <dgm:t>
        <a:bodyPr/>
        <a:lstStyle/>
        <a:p>
          <a:endParaRPr lang="en-US"/>
        </a:p>
      </dgm:t>
    </dgm:pt>
    <dgm:pt modelId="{E63D1CFB-8978-41E6-90EF-E7CBF3C21FC4}" type="pres">
      <dgm:prSet presAssocID="{A0CD9823-BEF7-486A-99AC-4CD008C9BEA0}" presName="childShp" presStyleLbl="bgAccFollowNode1" presStyleIdx="0" presStyleCnt="10">
        <dgm:presLayoutVars>
          <dgm:bulletEnabled val="1"/>
        </dgm:presLayoutVars>
      </dgm:prSet>
      <dgm:spPr/>
      <dgm:t>
        <a:bodyPr/>
        <a:lstStyle/>
        <a:p>
          <a:endParaRPr lang="en-US"/>
        </a:p>
      </dgm:t>
    </dgm:pt>
    <dgm:pt modelId="{C3CDA7A1-1618-41C3-A37D-D0186C3F377D}" type="pres">
      <dgm:prSet presAssocID="{1FEC9A90-E6B1-4066-A54E-73F5A95C3A65}" presName="spacing" presStyleCnt="0"/>
      <dgm:spPr/>
      <dgm:t>
        <a:bodyPr/>
        <a:lstStyle/>
        <a:p>
          <a:endParaRPr lang="en-US"/>
        </a:p>
      </dgm:t>
    </dgm:pt>
    <dgm:pt modelId="{3D55CBD9-0A0D-48CC-9B9C-8D74F8BEB36D}" type="pres">
      <dgm:prSet presAssocID="{0CA49C9D-B26D-4521-880D-02FFA821603E}" presName="linNode" presStyleCnt="0"/>
      <dgm:spPr/>
      <dgm:t>
        <a:bodyPr/>
        <a:lstStyle/>
        <a:p>
          <a:endParaRPr lang="en-US"/>
        </a:p>
      </dgm:t>
    </dgm:pt>
    <dgm:pt modelId="{0C4C7DCF-FC4B-4ADD-A576-61ECA9DAE8B9}" type="pres">
      <dgm:prSet presAssocID="{0CA49C9D-B26D-4521-880D-02FFA821603E}" presName="parentShp" presStyleLbl="node1" presStyleIdx="1" presStyleCnt="10">
        <dgm:presLayoutVars>
          <dgm:bulletEnabled val="1"/>
        </dgm:presLayoutVars>
      </dgm:prSet>
      <dgm:spPr/>
      <dgm:t>
        <a:bodyPr/>
        <a:lstStyle/>
        <a:p>
          <a:endParaRPr lang="en-US"/>
        </a:p>
      </dgm:t>
    </dgm:pt>
    <dgm:pt modelId="{1015F210-1B7E-4075-8930-8712D4B8D4C5}" type="pres">
      <dgm:prSet presAssocID="{0CA49C9D-B26D-4521-880D-02FFA821603E}" presName="childShp" presStyleLbl="bgAccFollowNode1" presStyleIdx="1" presStyleCnt="10">
        <dgm:presLayoutVars>
          <dgm:bulletEnabled val="1"/>
        </dgm:presLayoutVars>
      </dgm:prSet>
      <dgm:spPr/>
      <dgm:t>
        <a:bodyPr/>
        <a:lstStyle/>
        <a:p>
          <a:endParaRPr lang="en-US"/>
        </a:p>
      </dgm:t>
    </dgm:pt>
    <dgm:pt modelId="{9EA80C74-1698-4573-A9D7-6D1CA06AF723}" type="pres">
      <dgm:prSet presAssocID="{454B6733-638C-4714-953C-BCA2CEA03410}" presName="spacing" presStyleCnt="0"/>
      <dgm:spPr/>
      <dgm:t>
        <a:bodyPr/>
        <a:lstStyle/>
        <a:p>
          <a:endParaRPr lang="en-US"/>
        </a:p>
      </dgm:t>
    </dgm:pt>
    <dgm:pt modelId="{A7CEC629-E214-4DD8-A95F-C568F5AD8E1D}" type="pres">
      <dgm:prSet presAssocID="{9C43A42E-1F66-4E88-B73F-28576961CC93}" presName="linNode" presStyleCnt="0"/>
      <dgm:spPr/>
      <dgm:t>
        <a:bodyPr/>
        <a:lstStyle/>
        <a:p>
          <a:endParaRPr lang="en-US"/>
        </a:p>
      </dgm:t>
    </dgm:pt>
    <dgm:pt modelId="{0FE13C20-1A51-4050-A240-5D26A6D3F66B}" type="pres">
      <dgm:prSet presAssocID="{9C43A42E-1F66-4E88-B73F-28576961CC93}" presName="parentShp" presStyleLbl="node1" presStyleIdx="2" presStyleCnt="10">
        <dgm:presLayoutVars>
          <dgm:bulletEnabled val="1"/>
        </dgm:presLayoutVars>
      </dgm:prSet>
      <dgm:spPr/>
      <dgm:t>
        <a:bodyPr/>
        <a:lstStyle/>
        <a:p>
          <a:endParaRPr lang="en-US"/>
        </a:p>
      </dgm:t>
    </dgm:pt>
    <dgm:pt modelId="{DEA7224E-5821-4BEB-9B40-52529C599F87}" type="pres">
      <dgm:prSet presAssocID="{9C43A42E-1F66-4E88-B73F-28576961CC93}" presName="childShp" presStyleLbl="bgAccFollowNode1" presStyleIdx="2" presStyleCnt="10">
        <dgm:presLayoutVars>
          <dgm:bulletEnabled val="1"/>
        </dgm:presLayoutVars>
      </dgm:prSet>
      <dgm:spPr/>
      <dgm:t>
        <a:bodyPr/>
        <a:lstStyle/>
        <a:p>
          <a:endParaRPr lang="en-US"/>
        </a:p>
      </dgm:t>
    </dgm:pt>
    <dgm:pt modelId="{B2095A61-8FBD-4994-9516-EE7A192287CA}" type="pres">
      <dgm:prSet presAssocID="{14308BC7-FDE1-4F2A-AFD9-B4BC9F11D361}" presName="spacing" presStyleCnt="0"/>
      <dgm:spPr/>
      <dgm:t>
        <a:bodyPr/>
        <a:lstStyle/>
        <a:p>
          <a:endParaRPr lang="en-US"/>
        </a:p>
      </dgm:t>
    </dgm:pt>
    <dgm:pt modelId="{A393B0DB-68A9-4E10-BD34-8F5C45BAC3B9}" type="pres">
      <dgm:prSet presAssocID="{D8A00FC0-B374-4FF7-9BBD-C78709FA0007}" presName="linNode" presStyleCnt="0"/>
      <dgm:spPr/>
      <dgm:t>
        <a:bodyPr/>
        <a:lstStyle/>
        <a:p>
          <a:endParaRPr lang="en-US"/>
        </a:p>
      </dgm:t>
    </dgm:pt>
    <dgm:pt modelId="{258C541B-08C5-4732-A518-9408FB14186F}" type="pres">
      <dgm:prSet presAssocID="{D8A00FC0-B374-4FF7-9BBD-C78709FA0007}" presName="parentShp" presStyleLbl="node1" presStyleIdx="3" presStyleCnt="10">
        <dgm:presLayoutVars>
          <dgm:bulletEnabled val="1"/>
        </dgm:presLayoutVars>
      </dgm:prSet>
      <dgm:spPr/>
      <dgm:t>
        <a:bodyPr/>
        <a:lstStyle/>
        <a:p>
          <a:endParaRPr lang="en-US"/>
        </a:p>
      </dgm:t>
    </dgm:pt>
    <dgm:pt modelId="{3AC09395-90B3-455C-BD4D-8820093DBA40}" type="pres">
      <dgm:prSet presAssocID="{D8A00FC0-B374-4FF7-9BBD-C78709FA0007}" presName="childShp" presStyleLbl="bgAccFollowNode1" presStyleIdx="3" presStyleCnt="10">
        <dgm:presLayoutVars>
          <dgm:bulletEnabled val="1"/>
        </dgm:presLayoutVars>
      </dgm:prSet>
      <dgm:spPr/>
      <dgm:t>
        <a:bodyPr/>
        <a:lstStyle/>
        <a:p>
          <a:endParaRPr lang="en-US"/>
        </a:p>
      </dgm:t>
    </dgm:pt>
    <dgm:pt modelId="{9929FB5B-7B7D-4298-B817-A591D4770137}" type="pres">
      <dgm:prSet presAssocID="{B24673C8-C974-4B0C-A2B1-F77509445E7A}" presName="spacing" presStyleCnt="0"/>
      <dgm:spPr/>
      <dgm:t>
        <a:bodyPr/>
        <a:lstStyle/>
        <a:p>
          <a:endParaRPr lang="en-US"/>
        </a:p>
      </dgm:t>
    </dgm:pt>
    <dgm:pt modelId="{901375F8-F71F-49CE-AD6E-AD0D1BC6CB43}" type="pres">
      <dgm:prSet presAssocID="{979EC42E-D709-4E7D-96A1-37D37A40C887}" presName="linNode" presStyleCnt="0"/>
      <dgm:spPr/>
      <dgm:t>
        <a:bodyPr/>
        <a:lstStyle/>
        <a:p>
          <a:endParaRPr lang="en-US"/>
        </a:p>
      </dgm:t>
    </dgm:pt>
    <dgm:pt modelId="{CF5EF8CE-6349-4FF7-A59F-CAD6673CBBE6}" type="pres">
      <dgm:prSet presAssocID="{979EC42E-D709-4E7D-96A1-37D37A40C887}" presName="parentShp" presStyleLbl="node1" presStyleIdx="4" presStyleCnt="10">
        <dgm:presLayoutVars>
          <dgm:bulletEnabled val="1"/>
        </dgm:presLayoutVars>
      </dgm:prSet>
      <dgm:spPr/>
      <dgm:t>
        <a:bodyPr/>
        <a:lstStyle/>
        <a:p>
          <a:endParaRPr lang="en-US"/>
        </a:p>
      </dgm:t>
    </dgm:pt>
    <dgm:pt modelId="{728355E5-85BD-4F00-86B1-A4682E4DF531}" type="pres">
      <dgm:prSet presAssocID="{979EC42E-D709-4E7D-96A1-37D37A40C887}" presName="childShp" presStyleLbl="bgAccFollowNode1" presStyleIdx="4" presStyleCnt="10">
        <dgm:presLayoutVars>
          <dgm:bulletEnabled val="1"/>
        </dgm:presLayoutVars>
      </dgm:prSet>
      <dgm:spPr/>
      <dgm:t>
        <a:bodyPr/>
        <a:lstStyle/>
        <a:p>
          <a:endParaRPr lang="en-US"/>
        </a:p>
      </dgm:t>
    </dgm:pt>
    <dgm:pt modelId="{1C70309F-8F80-4308-ADAB-0BA4083FD8F8}" type="pres">
      <dgm:prSet presAssocID="{5194DFC4-615B-4977-9AA2-1588682368DD}" presName="spacing" presStyleCnt="0"/>
      <dgm:spPr/>
      <dgm:t>
        <a:bodyPr/>
        <a:lstStyle/>
        <a:p>
          <a:endParaRPr lang="en-US"/>
        </a:p>
      </dgm:t>
    </dgm:pt>
    <dgm:pt modelId="{3A9F6415-9454-47FE-B0EF-61075B62C009}" type="pres">
      <dgm:prSet presAssocID="{35BEC858-6BFA-4E9F-B8D2-B41474213E03}" presName="linNode" presStyleCnt="0"/>
      <dgm:spPr/>
      <dgm:t>
        <a:bodyPr/>
        <a:lstStyle/>
        <a:p>
          <a:endParaRPr lang="en-US"/>
        </a:p>
      </dgm:t>
    </dgm:pt>
    <dgm:pt modelId="{F7ED343D-CAC0-46F0-B5E0-736626B484A2}" type="pres">
      <dgm:prSet presAssocID="{35BEC858-6BFA-4E9F-B8D2-B41474213E03}" presName="parentShp" presStyleLbl="node1" presStyleIdx="5" presStyleCnt="10">
        <dgm:presLayoutVars>
          <dgm:bulletEnabled val="1"/>
        </dgm:presLayoutVars>
      </dgm:prSet>
      <dgm:spPr/>
      <dgm:t>
        <a:bodyPr/>
        <a:lstStyle/>
        <a:p>
          <a:endParaRPr lang="en-US"/>
        </a:p>
      </dgm:t>
    </dgm:pt>
    <dgm:pt modelId="{FC709465-38FE-460F-A74E-3B3BEC2A6803}" type="pres">
      <dgm:prSet presAssocID="{35BEC858-6BFA-4E9F-B8D2-B41474213E03}" presName="childShp" presStyleLbl="bgAccFollowNode1" presStyleIdx="5" presStyleCnt="10">
        <dgm:presLayoutVars>
          <dgm:bulletEnabled val="1"/>
        </dgm:presLayoutVars>
      </dgm:prSet>
      <dgm:spPr/>
      <dgm:t>
        <a:bodyPr/>
        <a:lstStyle/>
        <a:p>
          <a:endParaRPr lang="en-US"/>
        </a:p>
      </dgm:t>
    </dgm:pt>
    <dgm:pt modelId="{5A5E5C25-3476-4FA8-900B-9FFEBCB462E3}" type="pres">
      <dgm:prSet presAssocID="{8821296F-544A-4CB8-8561-1967F4861483}" presName="spacing" presStyleCnt="0"/>
      <dgm:spPr/>
      <dgm:t>
        <a:bodyPr/>
        <a:lstStyle/>
        <a:p>
          <a:endParaRPr lang="en-US"/>
        </a:p>
      </dgm:t>
    </dgm:pt>
    <dgm:pt modelId="{D17370C6-39FF-4773-BE3B-096151488D26}" type="pres">
      <dgm:prSet presAssocID="{B7F4A4E2-7DAF-4896-AA61-36E7AFC82AE2}" presName="linNode" presStyleCnt="0"/>
      <dgm:spPr/>
      <dgm:t>
        <a:bodyPr/>
        <a:lstStyle/>
        <a:p>
          <a:endParaRPr lang="en-US"/>
        </a:p>
      </dgm:t>
    </dgm:pt>
    <dgm:pt modelId="{42116FE8-C348-4B03-B5EE-643E8376D000}" type="pres">
      <dgm:prSet presAssocID="{B7F4A4E2-7DAF-4896-AA61-36E7AFC82AE2}" presName="parentShp" presStyleLbl="node1" presStyleIdx="6" presStyleCnt="10">
        <dgm:presLayoutVars>
          <dgm:bulletEnabled val="1"/>
        </dgm:presLayoutVars>
      </dgm:prSet>
      <dgm:spPr/>
      <dgm:t>
        <a:bodyPr/>
        <a:lstStyle/>
        <a:p>
          <a:endParaRPr lang="en-US"/>
        </a:p>
      </dgm:t>
    </dgm:pt>
    <dgm:pt modelId="{018ADD10-BE4E-49A5-A3C1-B64AC2D10A0A}" type="pres">
      <dgm:prSet presAssocID="{B7F4A4E2-7DAF-4896-AA61-36E7AFC82AE2}" presName="childShp" presStyleLbl="bgAccFollowNode1" presStyleIdx="6" presStyleCnt="10">
        <dgm:presLayoutVars>
          <dgm:bulletEnabled val="1"/>
        </dgm:presLayoutVars>
      </dgm:prSet>
      <dgm:spPr/>
      <dgm:t>
        <a:bodyPr/>
        <a:lstStyle/>
        <a:p>
          <a:endParaRPr lang="en-US"/>
        </a:p>
      </dgm:t>
    </dgm:pt>
    <dgm:pt modelId="{183BF394-AF0D-4BC2-BE68-D0CA379A695A}" type="pres">
      <dgm:prSet presAssocID="{E01FCAB9-468B-43FF-A980-3F4AA1FD34C5}" presName="spacing" presStyleCnt="0"/>
      <dgm:spPr/>
      <dgm:t>
        <a:bodyPr/>
        <a:lstStyle/>
        <a:p>
          <a:endParaRPr lang="en-US"/>
        </a:p>
      </dgm:t>
    </dgm:pt>
    <dgm:pt modelId="{F2E36C96-C0ED-4EAB-8C3F-BA37CB493554}" type="pres">
      <dgm:prSet presAssocID="{16677D01-B1FE-458B-8E75-EEC745E15BCB}" presName="linNode" presStyleCnt="0"/>
      <dgm:spPr/>
      <dgm:t>
        <a:bodyPr/>
        <a:lstStyle/>
        <a:p>
          <a:endParaRPr lang="en-US"/>
        </a:p>
      </dgm:t>
    </dgm:pt>
    <dgm:pt modelId="{C0A12B33-B37D-400F-9C4D-7CAF978EA43D}" type="pres">
      <dgm:prSet presAssocID="{16677D01-B1FE-458B-8E75-EEC745E15BCB}" presName="parentShp" presStyleLbl="node1" presStyleIdx="7" presStyleCnt="10">
        <dgm:presLayoutVars>
          <dgm:bulletEnabled val="1"/>
        </dgm:presLayoutVars>
      </dgm:prSet>
      <dgm:spPr/>
      <dgm:t>
        <a:bodyPr/>
        <a:lstStyle/>
        <a:p>
          <a:endParaRPr lang="en-US"/>
        </a:p>
      </dgm:t>
    </dgm:pt>
    <dgm:pt modelId="{8EAAC6D4-754E-4BE5-A917-808025C6FD7D}" type="pres">
      <dgm:prSet presAssocID="{16677D01-B1FE-458B-8E75-EEC745E15BCB}" presName="childShp" presStyleLbl="bgAccFollowNode1" presStyleIdx="7" presStyleCnt="10">
        <dgm:presLayoutVars>
          <dgm:bulletEnabled val="1"/>
        </dgm:presLayoutVars>
      </dgm:prSet>
      <dgm:spPr/>
      <dgm:t>
        <a:bodyPr/>
        <a:lstStyle/>
        <a:p>
          <a:endParaRPr lang="en-US"/>
        </a:p>
      </dgm:t>
    </dgm:pt>
    <dgm:pt modelId="{431A37EE-30B7-43FD-A021-5D7CB5939C6D}" type="pres">
      <dgm:prSet presAssocID="{8E227486-1564-4D7E-ADA6-9EEC0404D66B}" presName="spacing" presStyleCnt="0"/>
      <dgm:spPr/>
      <dgm:t>
        <a:bodyPr/>
        <a:lstStyle/>
        <a:p>
          <a:endParaRPr lang="en-US"/>
        </a:p>
      </dgm:t>
    </dgm:pt>
    <dgm:pt modelId="{A38C3634-4201-4E67-A063-BDF41618507E}" type="pres">
      <dgm:prSet presAssocID="{2E440817-6CCC-42D0-9D80-AB998923A284}" presName="linNode" presStyleCnt="0"/>
      <dgm:spPr/>
      <dgm:t>
        <a:bodyPr/>
        <a:lstStyle/>
        <a:p>
          <a:endParaRPr lang="en-US"/>
        </a:p>
      </dgm:t>
    </dgm:pt>
    <dgm:pt modelId="{7C4F922E-80B1-4B80-A2BC-861CD575828A}" type="pres">
      <dgm:prSet presAssocID="{2E440817-6CCC-42D0-9D80-AB998923A284}" presName="parentShp" presStyleLbl="node1" presStyleIdx="8" presStyleCnt="10">
        <dgm:presLayoutVars>
          <dgm:bulletEnabled val="1"/>
        </dgm:presLayoutVars>
      </dgm:prSet>
      <dgm:spPr/>
      <dgm:t>
        <a:bodyPr/>
        <a:lstStyle/>
        <a:p>
          <a:endParaRPr lang="en-US"/>
        </a:p>
      </dgm:t>
    </dgm:pt>
    <dgm:pt modelId="{B23EFA5C-BDFC-42B0-8644-0247DB0DF418}" type="pres">
      <dgm:prSet presAssocID="{2E440817-6CCC-42D0-9D80-AB998923A284}" presName="childShp" presStyleLbl="bgAccFollowNode1" presStyleIdx="8" presStyleCnt="10">
        <dgm:presLayoutVars>
          <dgm:bulletEnabled val="1"/>
        </dgm:presLayoutVars>
      </dgm:prSet>
      <dgm:spPr/>
      <dgm:t>
        <a:bodyPr/>
        <a:lstStyle/>
        <a:p>
          <a:endParaRPr lang="en-US"/>
        </a:p>
      </dgm:t>
    </dgm:pt>
    <dgm:pt modelId="{1CF0C29C-44FC-4D66-9337-A77D27A61F99}" type="pres">
      <dgm:prSet presAssocID="{1DD4881C-20CA-4915-B184-8CFA58AF8D14}" presName="spacing" presStyleCnt="0"/>
      <dgm:spPr/>
      <dgm:t>
        <a:bodyPr/>
        <a:lstStyle/>
        <a:p>
          <a:endParaRPr lang="en-US"/>
        </a:p>
      </dgm:t>
    </dgm:pt>
    <dgm:pt modelId="{2698D910-4C97-4F7E-9B75-A9DF3AE370C8}" type="pres">
      <dgm:prSet presAssocID="{F69A66AB-8050-4199-BE18-1AAB4E0BD251}" presName="linNode" presStyleCnt="0"/>
      <dgm:spPr/>
      <dgm:t>
        <a:bodyPr/>
        <a:lstStyle/>
        <a:p>
          <a:endParaRPr lang="en-US"/>
        </a:p>
      </dgm:t>
    </dgm:pt>
    <dgm:pt modelId="{8723E145-19F4-40C0-B409-2B5910397FE9}" type="pres">
      <dgm:prSet presAssocID="{F69A66AB-8050-4199-BE18-1AAB4E0BD251}" presName="parentShp" presStyleLbl="node1" presStyleIdx="9" presStyleCnt="10">
        <dgm:presLayoutVars>
          <dgm:bulletEnabled val="1"/>
        </dgm:presLayoutVars>
      </dgm:prSet>
      <dgm:spPr/>
      <dgm:t>
        <a:bodyPr/>
        <a:lstStyle/>
        <a:p>
          <a:endParaRPr lang="en-US"/>
        </a:p>
      </dgm:t>
    </dgm:pt>
    <dgm:pt modelId="{5F20C5E1-0E9C-4CC3-8D90-C982D75C163F}" type="pres">
      <dgm:prSet presAssocID="{F69A66AB-8050-4199-BE18-1AAB4E0BD251}" presName="childShp" presStyleLbl="bgAccFollowNode1" presStyleIdx="9" presStyleCnt="10">
        <dgm:presLayoutVars>
          <dgm:bulletEnabled val="1"/>
        </dgm:presLayoutVars>
      </dgm:prSet>
      <dgm:spPr/>
      <dgm:t>
        <a:bodyPr/>
        <a:lstStyle/>
        <a:p>
          <a:endParaRPr lang="en-US"/>
        </a:p>
      </dgm:t>
    </dgm:pt>
  </dgm:ptLst>
  <dgm:cxnLst>
    <dgm:cxn modelId="{2562AB29-BA7A-4080-B320-9E2BFB0E650D}" srcId="{9C43A42E-1F66-4E88-B73F-28576961CC93}" destId="{5903EAC2-815D-4A10-AEE0-47CC9954CECF}" srcOrd="0" destOrd="0" parTransId="{DBB972B5-9696-4DF9-9992-9E560CE6770F}" sibTransId="{5217970A-0DE5-4591-A254-D0053025FF4E}"/>
    <dgm:cxn modelId="{3C258FF1-93D6-438C-A3DA-C47F21A11459}" type="presOf" srcId="{979EC42E-D709-4E7D-96A1-37D37A40C887}" destId="{CF5EF8CE-6349-4FF7-A59F-CAD6673CBBE6}" srcOrd="0" destOrd="0" presId="urn:microsoft.com/office/officeart/2005/8/layout/vList6"/>
    <dgm:cxn modelId="{7CD0B02D-EC09-4486-9145-CF899C4B44DD}" type="presOf" srcId="{F69A66AB-8050-4199-BE18-1AAB4E0BD251}" destId="{8723E145-19F4-40C0-B409-2B5910397FE9}" srcOrd="0" destOrd="0" presId="urn:microsoft.com/office/officeart/2005/8/layout/vList6"/>
    <dgm:cxn modelId="{5A6FF227-48BB-4711-8893-53C6AC6B7690}" srcId="{D8A00FC0-B374-4FF7-9BBD-C78709FA0007}" destId="{05D098C6-C519-49B7-91B3-32B6DC48A0EA}" srcOrd="0" destOrd="0" parTransId="{8798663F-D3ED-4396-9B8C-EB45453F5CB8}" sibTransId="{D86FEFD3-8FE7-411E-92FF-E02223D4A6F6}"/>
    <dgm:cxn modelId="{20DE7FFC-0328-4341-A2CE-613B24B7E98F}" type="presOf" srcId="{2E440817-6CCC-42D0-9D80-AB998923A284}" destId="{7C4F922E-80B1-4B80-A2BC-861CD575828A}" srcOrd="0" destOrd="0" presId="urn:microsoft.com/office/officeart/2005/8/layout/vList6"/>
    <dgm:cxn modelId="{61FC97DD-79D1-4884-9D5E-E62E10ABC073}" type="presOf" srcId="{9C43A42E-1F66-4E88-B73F-28576961CC93}" destId="{0FE13C20-1A51-4050-A240-5D26A6D3F66B}" srcOrd="0" destOrd="0" presId="urn:microsoft.com/office/officeart/2005/8/layout/vList6"/>
    <dgm:cxn modelId="{5E71E82F-8107-48EB-AADD-F61086C56450}" srcId="{F69A66AB-8050-4199-BE18-1AAB4E0BD251}" destId="{FE35E14C-F514-43DF-91A0-5B70E60CCC99}" srcOrd="0" destOrd="0" parTransId="{DC747DC8-D993-48B9-A228-27C222A42214}" sibTransId="{5F2E8511-4CDF-4ADE-A222-F3367D116AD4}"/>
    <dgm:cxn modelId="{1E2BF934-536A-4E6F-93B5-C64F9D587494}" srcId="{1B263A4B-CEE9-4316-AB53-BD927CC5AD11}" destId="{35BEC858-6BFA-4E9F-B8D2-B41474213E03}" srcOrd="5" destOrd="0" parTransId="{90286178-F5D3-4066-B287-8E4C693F3193}" sibTransId="{8821296F-544A-4CB8-8561-1967F4861483}"/>
    <dgm:cxn modelId="{DC229A82-A664-4551-B946-1166AF70FC1E}" type="presOf" srcId="{05D098C6-C519-49B7-91B3-32B6DC48A0EA}" destId="{3AC09395-90B3-455C-BD4D-8820093DBA40}" srcOrd="0" destOrd="0" presId="urn:microsoft.com/office/officeart/2005/8/layout/vList6"/>
    <dgm:cxn modelId="{4ADAE38E-4C14-478F-A810-5CDE49128EC5}" srcId="{979EC42E-D709-4E7D-96A1-37D37A40C887}" destId="{4A11B5D4-18F6-4B09-BC5B-B57372511F37}" srcOrd="0" destOrd="0" parTransId="{93B26DC3-B8E1-409A-ACEE-B717893D26CC}" sibTransId="{CE89A0DF-FA25-40A6-B117-A096937E4177}"/>
    <dgm:cxn modelId="{B8B2ABAD-B942-4A56-ADE8-6BD872E7F24A}" srcId="{2E440817-6CCC-42D0-9D80-AB998923A284}" destId="{CDFD80F6-FF93-4FEE-8B80-BACC7812333F}" srcOrd="0" destOrd="0" parTransId="{BE3D5780-4C51-422F-A734-5D4932C3C354}" sibTransId="{B23A6879-7860-4440-9DA2-F88E71374BA0}"/>
    <dgm:cxn modelId="{34E38200-F6D9-4BED-8752-AEBD2A9C0F69}" type="presOf" srcId="{1B263A4B-CEE9-4316-AB53-BD927CC5AD11}" destId="{9B341FAF-C8AA-413C-9A0E-CF181BC354E5}" srcOrd="0" destOrd="0" presId="urn:microsoft.com/office/officeart/2005/8/layout/vList6"/>
    <dgm:cxn modelId="{3A7D900D-C371-4AA9-B20D-94CAE61C8984}" srcId="{1B263A4B-CEE9-4316-AB53-BD927CC5AD11}" destId="{F69A66AB-8050-4199-BE18-1AAB4E0BD251}" srcOrd="9" destOrd="0" parTransId="{7E1A8EA7-1208-455E-A51D-B3C727298CEF}" sibTransId="{E9132E1E-357A-4869-A178-A7F3DE190FC4}"/>
    <dgm:cxn modelId="{FD5B2686-42F4-47A9-ACEE-6CC0A8F66284}" srcId="{1B263A4B-CEE9-4316-AB53-BD927CC5AD11}" destId="{2E440817-6CCC-42D0-9D80-AB998923A284}" srcOrd="8" destOrd="0" parTransId="{E6DD6C79-B386-45B7-85FF-B83A63C621C4}" sibTransId="{1DD4881C-20CA-4915-B184-8CFA58AF8D14}"/>
    <dgm:cxn modelId="{A01B9E9B-821A-4CC1-8281-B3057BE85839}" srcId="{1B263A4B-CEE9-4316-AB53-BD927CC5AD11}" destId="{9C43A42E-1F66-4E88-B73F-28576961CC93}" srcOrd="2" destOrd="0" parTransId="{4B7AF877-3E25-413B-88C1-6DBDEF6414FC}" sibTransId="{14308BC7-FDE1-4F2A-AFD9-B4BC9F11D361}"/>
    <dgm:cxn modelId="{BEC4AE73-89FA-4135-A32F-EE147827171C}" type="presOf" srcId="{16677D01-B1FE-458B-8E75-EEC745E15BCB}" destId="{C0A12B33-B37D-400F-9C4D-7CAF978EA43D}" srcOrd="0" destOrd="0" presId="urn:microsoft.com/office/officeart/2005/8/layout/vList6"/>
    <dgm:cxn modelId="{98D82951-E9CF-4D2A-955A-3DE1EBF2BC03}" srcId="{0CA49C9D-B26D-4521-880D-02FFA821603E}" destId="{595D0693-EC00-4A13-902D-298948CD789E}" srcOrd="0" destOrd="0" parTransId="{B4B9B481-9535-4B43-A254-131B58D17955}" sibTransId="{66198B67-5369-44DC-A3AC-A1003FCF2B00}"/>
    <dgm:cxn modelId="{D2787F7B-3609-48E0-AF46-8DC148050D57}" type="presOf" srcId="{0CA49C9D-B26D-4521-880D-02FFA821603E}" destId="{0C4C7DCF-FC4B-4ADD-A576-61ECA9DAE8B9}" srcOrd="0" destOrd="0" presId="urn:microsoft.com/office/officeart/2005/8/layout/vList6"/>
    <dgm:cxn modelId="{9DF436B2-CC00-4082-A731-5EB243A0DFE3}" type="presOf" srcId="{CDFD80F6-FF93-4FEE-8B80-BACC7812333F}" destId="{B23EFA5C-BDFC-42B0-8644-0247DB0DF418}" srcOrd="0" destOrd="0" presId="urn:microsoft.com/office/officeart/2005/8/layout/vList6"/>
    <dgm:cxn modelId="{4204CFD1-3D7B-4534-BD0C-918CDD2FD64E}" srcId="{1B263A4B-CEE9-4316-AB53-BD927CC5AD11}" destId="{16677D01-B1FE-458B-8E75-EEC745E15BCB}" srcOrd="7" destOrd="0" parTransId="{32E0809C-4E8A-44DA-8678-5DC09172F721}" sibTransId="{8E227486-1564-4D7E-ADA6-9EEC0404D66B}"/>
    <dgm:cxn modelId="{E2C5B0D0-0A2A-4BCC-A171-6FD12F8A9745}" srcId="{1B263A4B-CEE9-4316-AB53-BD927CC5AD11}" destId="{D8A00FC0-B374-4FF7-9BBD-C78709FA0007}" srcOrd="3" destOrd="0" parTransId="{0CD04501-AFE2-4F17-A2D5-F21623F94660}" sibTransId="{B24673C8-C974-4B0C-A2B1-F77509445E7A}"/>
    <dgm:cxn modelId="{A5063814-779C-4C5F-B1F7-315D73F06FB3}" srcId="{16677D01-B1FE-458B-8E75-EEC745E15BCB}" destId="{9EBA1307-3BF0-4C2A-B8A8-6A3B363A5BE9}" srcOrd="0" destOrd="0" parTransId="{E9949441-C431-4624-A5F7-C504DA231BD7}" sibTransId="{1EADB913-0C8C-4BE5-90A3-B319986ACB9E}"/>
    <dgm:cxn modelId="{925673F6-CA0F-4D31-96D4-DF9737F18F6A}" type="presOf" srcId="{41D1966E-CD15-4460-A24A-DE8F34EA0254}" destId="{E63D1CFB-8978-41E6-90EF-E7CBF3C21FC4}" srcOrd="0" destOrd="0" presId="urn:microsoft.com/office/officeart/2005/8/layout/vList6"/>
    <dgm:cxn modelId="{CCD0E804-57E4-4E51-827A-8F3C31898977}" type="presOf" srcId="{9EBA1307-3BF0-4C2A-B8A8-6A3B363A5BE9}" destId="{8EAAC6D4-754E-4BE5-A917-808025C6FD7D}" srcOrd="0" destOrd="0" presId="urn:microsoft.com/office/officeart/2005/8/layout/vList6"/>
    <dgm:cxn modelId="{34E6CFE7-C540-47BD-97CD-C8A54D19D50D}" type="presOf" srcId="{B7F4A4E2-7DAF-4896-AA61-36E7AFC82AE2}" destId="{42116FE8-C348-4B03-B5EE-643E8376D000}" srcOrd="0" destOrd="0" presId="urn:microsoft.com/office/officeart/2005/8/layout/vList6"/>
    <dgm:cxn modelId="{E25F29F9-C695-473A-A0BF-C822A2AC0817}" type="presOf" srcId="{595D0693-EC00-4A13-902D-298948CD789E}" destId="{1015F210-1B7E-4075-8930-8712D4B8D4C5}" srcOrd="0" destOrd="0" presId="urn:microsoft.com/office/officeart/2005/8/layout/vList6"/>
    <dgm:cxn modelId="{DDD8FA4E-312D-42E1-B009-AE7F8F35577A}" srcId="{1B263A4B-CEE9-4316-AB53-BD927CC5AD11}" destId="{B7F4A4E2-7DAF-4896-AA61-36E7AFC82AE2}" srcOrd="6" destOrd="0" parTransId="{143579D3-AD64-42F5-A189-C258F9C304C5}" sibTransId="{E01FCAB9-468B-43FF-A980-3F4AA1FD34C5}"/>
    <dgm:cxn modelId="{776FA2E7-9D7B-4686-B930-3F2E50550397}" type="presOf" srcId="{8E7446C6-94C4-4442-A6F7-F2A2E292E9FE}" destId="{FC709465-38FE-460F-A74E-3B3BEC2A6803}" srcOrd="0" destOrd="0" presId="urn:microsoft.com/office/officeart/2005/8/layout/vList6"/>
    <dgm:cxn modelId="{175C8C1E-887C-4B11-ABF3-F6AB2617850D}" srcId="{A0CD9823-BEF7-486A-99AC-4CD008C9BEA0}" destId="{41D1966E-CD15-4460-A24A-DE8F34EA0254}" srcOrd="0" destOrd="0" parTransId="{108CE03C-BE72-4F6A-AB58-84E5594BD6FD}" sibTransId="{CFB72933-4EBE-45A0-B41D-F494B9C4C69D}"/>
    <dgm:cxn modelId="{39D73795-9ADE-4272-AA90-E8FAA248986A}" srcId="{1B263A4B-CEE9-4316-AB53-BD927CC5AD11}" destId="{A0CD9823-BEF7-486A-99AC-4CD008C9BEA0}" srcOrd="0" destOrd="0" parTransId="{F278E14D-3855-48D5-B478-D1359C75ADD4}" sibTransId="{1FEC9A90-E6B1-4066-A54E-73F5A95C3A65}"/>
    <dgm:cxn modelId="{517CCB92-DAD5-457E-8F67-6FDA171EAFEF}" type="presOf" srcId="{4A11B5D4-18F6-4B09-BC5B-B57372511F37}" destId="{728355E5-85BD-4F00-86B1-A4682E4DF531}" srcOrd="0" destOrd="0" presId="urn:microsoft.com/office/officeart/2005/8/layout/vList6"/>
    <dgm:cxn modelId="{CC296506-761C-4593-A10A-3E89985FAA36}" type="presOf" srcId="{D8A00FC0-B374-4FF7-9BBD-C78709FA0007}" destId="{258C541B-08C5-4732-A518-9408FB14186F}" srcOrd="0" destOrd="0" presId="urn:microsoft.com/office/officeart/2005/8/layout/vList6"/>
    <dgm:cxn modelId="{E761F457-02CF-44A5-99A6-CB901E668D13}" type="presOf" srcId="{A0CD9823-BEF7-486A-99AC-4CD008C9BEA0}" destId="{B4E0FD70-EF76-44A0-B6BD-2C991F92C09E}" srcOrd="0" destOrd="0" presId="urn:microsoft.com/office/officeart/2005/8/layout/vList6"/>
    <dgm:cxn modelId="{3B386230-D98D-48F8-ADF3-8F4B74357C6E}" srcId="{1B263A4B-CEE9-4316-AB53-BD927CC5AD11}" destId="{979EC42E-D709-4E7D-96A1-37D37A40C887}" srcOrd="4" destOrd="0" parTransId="{CBBD054B-0885-42B0-938B-98241E50D255}" sibTransId="{5194DFC4-615B-4977-9AA2-1588682368DD}"/>
    <dgm:cxn modelId="{9382D64F-1B58-4AD8-8AE0-F515EADF8C68}" type="presOf" srcId="{4DC549B0-B1AA-4DD9-A29F-60EB96F2FDE5}" destId="{018ADD10-BE4E-49A5-A3C1-B64AC2D10A0A}" srcOrd="0" destOrd="0" presId="urn:microsoft.com/office/officeart/2005/8/layout/vList6"/>
    <dgm:cxn modelId="{0D295459-C443-4A4A-A806-EB349B2C4EA4}" srcId="{B7F4A4E2-7DAF-4896-AA61-36E7AFC82AE2}" destId="{4DC549B0-B1AA-4DD9-A29F-60EB96F2FDE5}" srcOrd="0" destOrd="0" parTransId="{B4A2C793-DC7E-46DC-8566-2B1A8491DFB3}" sibTransId="{D725C513-82F8-45A8-BE51-0258ED7E704C}"/>
    <dgm:cxn modelId="{FE9F26EE-EEEC-4A84-A5A6-E334749A765A}" srcId="{35BEC858-6BFA-4E9F-B8D2-B41474213E03}" destId="{8E7446C6-94C4-4442-A6F7-F2A2E292E9FE}" srcOrd="0" destOrd="0" parTransId="{12C3128A-F278-4B98-A301-A35484661196}" sibTransId="{D94A4CC9-1643-4B38-9EEE-6EB018F65421}"/>
    <dgm:cxn modelId="{4F41251E-9FDB-47F7-A7F7-1DC390C01F67}" type="presOf" srcId="{FE35E14C-F514-43DF-91A0-5B70E60CCC99}" destId="{5F20C5E1-0E9C-4CC3-8D90-C982D75C163F}" srcOrd="0" destOrd="0" presId="urn:microsoft.com/office/officeart/2005/8/layout/vList6"/>
    <dgm:cxn modelId="{FF024CB6-D2DB-4817-BD36-86425B80981E}" type="presOf" srcId="{5903EAC2-815D-4A10-AEE0-47CC9954CECF}" destId="{DEA7224E-5821-4BEB-9B40-52529C599F87}" srcOrd="0" destOrd="0" presId="urn:microsoft.com/office/officeart/2005/8/layout/vList6"/>
    <dgm:cxn modelId="{DBE59A54-E22C-4E1E-827C-0287B2660010}" type="presOf" srcId="{35BEC858-6BFA-4E9F-B8D2-B41474213E03}" destId="{F7ED343D-CAC0-46F0-B5E0-736626B484A2}" srcOrd="0" destOrd="0" presId="urn:microsoft.com/office/officeart/2005/8/layout/vList6"/>
    <dgm:cxn modelId="{FD181961-E637-45DE-8CF9-6FCA112C0782}" srcId="{1B263A4B-CEE9-4316-AB53-BD927CC5AD11}" destId="{0CA49C9D-B26D-4521-880D-02FFA821603E}" srcOrd="1" destOrd="0" parTransId="{009768C6-6686-4883-9583-F31A0BB63BB9}" sibTransId="{454B6733-638C-4714-953C-BCA2CEA03410}"/>
    <dgm:cxn modelId="{8EA64D14-A3C9-47B8-BA86-6FDFDD6FCDFA}" type="presParOf" srcId="{9B341FAF-C8AA-413C-9A0E-CF181BC354E5}" destId="{BBE2B809-B275-42D0-8D80-DFCCA5FD89D9}" srcOrd="0" destOrd="0" presId="urn:microsoft.com/office/officeart/2005/8/layout/vList6"/>
    <dgm:cxn modelId="{7C5F40E2-7ABC-43B6-A10A-F67B856DBE2F}" type="presParOf" srcId="{BBE2B809-B275-42D0-8D80-DFCCA5FD89D9}" destId="{B4E0FD70-EF76-44A0-B6BD-2C991F92C09E}" srcOrd="0" destOrd="0" presId="urn:microsoft.com/office/officeart/2005/8/layout/vList6"/>
    <dgm:cxn modelId="{94F562DE-622E-4828-B226-3D7BFBEC502B}" type="presParOf" srcId="{BBE2B809-B275-42D0-8D80-DFCCA5FD89D9}" destId="{E63D1CFB-8978-41E6-90EF-E7CBF3C21FC4}" srcOrd="1" destOrd="0" presId="urn:microsoft.com/office/officeart/2005/8/layout/vList6"/>
    <dgm:cxn modelId="{5CDC37E8-8125-498D-AF6A-DAC0CCDE9614}" type="presParOf" srcId="{9B341FAF-C8AA-413C-9A0E-CF181BC354E5}" destId="{C3CDA7A1-1618-41C3-A37D-D0186C3F377D}" srcOrd="1" destOrd="0" presId="urn:microsoft.com/office/officeart/2005/8/layout/vList6"/>
    <dgm:cxn modelId="{DB06F3A9-CDDB-44FF-A9F2-EF429620004C}" type="presParOf" srcId="{9B341FAF-C8AA-413C-9A0E-CF181BC354E5}" destId="{3D55CBD9-0A0D-48CC-9B9C-8D74F8BEB36D}" srcOrd="2" destOrd="0" presId="urn:microsoft.com/office/officeart/2005/8/layout/vList6"/>
    <dgm:cxn modelId="{C6E56B5F-EF24-426E-B1A7-CD05323BC449}" type="presParOf" srcId="{3D55CBD9-0A0D-48CC-9B9C-8D74F8BEB36D}" destId="{0C4C7DCF-FC4B-4ADD-A576-61ECA9DAE8B9}" srcOrd="0" destOrd="0" presId="urn:microsoft.com/office/officeart/2005/8/layout/vList6"/>
    <dgm:cxn modelId="{5731E682-67D4-4D2A-925C-B1AD0057377F}" type="presParOf" srcId="{3D55CBD9-0A0D-48CC-9B9C-8D74F8BEB36D}" destId="{1015F210-1B7E-4075-8930-8712D4B8D4C5}" srcOrd="1" destOrd="0" presId="urn:microsoft.com/office/officeart/2005/8/layout/vList6"/>
    <dgm:cxn modelId="{78EED6C0-AFFF-48C6-9C3B-96D551B81E67}" type="presParOf" srcId="{9B341FAF-C8AA-413C-9A0E-CF181BC354E5}" destId="{9EA80C74-1698-4573-A9D7-6D1CA06AF723}" srcOrd="3" destOrd="0" presId="urn:microsoft.com/office/officeart/2005/8/layout/vList6"/>
    <dgm:cxn modelId="{117A9663-CD6F-4A08-A35A-102546B2C0DE}" type="presParOf" srcId="{9B341FAF-C8AA-413C-9A0E-CF181BC354E5}" destId="{A7CEC629-E214-4DD8-A95F-C568F5AD8E1D}" srcOrd="4" destOrd="0" presId="urn:microsoft.com/office/officeart/2005/8/layout/vList6"/>
    <dgm:cxn modelId="{3C26DDE5-B695-47AF-A5FB-470CA75B3DA8}" type="presParOf" srcId="{A7CEC629-E214-4DD8-A95F-C568F5AD8E1D}" destId="{0FE13C20-1A51-4050-A240-5D26A6D3F66B}" srcOrd="0" destOrd="0" presId="urn:microsoft.com/office/officeart/2005/8/layout/vList6"/>
    <dgm:cxn modelId="{C91C07F2-5B81-445E-A854-59CC955D5B8D}" type="presParOf" srcId="{A7CEC629-E214-4DD8-A95F-C568F5AD8E1D}" destId="{DEA7224E-5821-4BEB-9B40-52529C599F87}" srcOrd="1" destOrd="0" presId="urn:microsoft.com/office/officeart/2005/8/layout/vList6"/>
    <dgm:cxn modelId="{B925BC2D-60A6-459E-81B3-A547CF3D0F76}" type="presParOf" srcId="{9B341FAF-C8AA-413C-9A0E-CF181BC354E5}" destId="{B2095A61-8FBD-4994-9516-EE7A192287CA}" srcOrd="5" destOrd="0" presId="urn:microsoft.com/office/officeart/2005/8/layout/vList6"/>
    <dgm:cxn modelId="{52BA3DC8-DB09-4CAC-BFB5-E7F31F1C246D}" type="presParOf" srcId="{9B341FAF-C8AA-413C-9A0E-CF181BC354E5}" destId="{A393B0DB-68A9-4E10-BD34-8F5C45BAC3B9}" srcOrd="6" destOrd="0" presId="urn:microsoft.com/office/officeart/2005/8/layout/vList6"/>
    <dgm:cxn modelId="{8FE25295-B9B3-4C20-980B-7E448C39F72D}" type="presParOf" srcId="{A393B0DB-68A9-4E10-BD34-8F5C45BAC3B9}" destId="{258C541B-08C5-4732-A518-9408FB14186F}" srcOrd="0" destOrd="0" presId="urn:microsoft.com/office/officeart/2005/8/layout/vList6"/>
    <dgm:cxn modelId="{FBBF7B2F-035A-4F72-8280-A8DA7EE34E3D}" type="presParOf" srcId="{A393B0DB-68A9-4E10-BD34-8F5C45BAC3B9}" destId="{3AC09395-90B3-455C-BD4D-8820093DBA40}" srcOrd="1" destOrd="0" presId="urn:microsoft.com/office/officeart/2005/8/layout/vList6"/>
    <dgm:cxn modelId="{7678DCDF-1FD0-410F-A74F-B136C1ED096D}" type="presParOf" srcId="{9B341FAF-C8AA-413C-9A0E-CF181BC354E5}" destId="{9929FB5B-7B7D-4298-B817-A591D4770137}" srcOrd="7" destOrd="0" presId="urn:microsoft.com/office/officeart/2005/8/layout/vList6"/>
    <dgm:cxn modelId="{6DF59189-6D7C-40AE-8B15-BE272B44D224}" type="presParOf" srcId="{9B341FAF-C8AA-413C-9A0E-CF181BC354E5}" destId="{901375F8-F71F-49CE-AD6E-AD0D1BC6CB43}" srcOrd="8" destOrd="0" presId="urn:microsoft.com/office/officeart/2005/8/layout/vList6"/>
    <dgm:cxn modelId="{B6BF497C-AA94-4E9D-845F-0979D584A099}" type="presParOf" srcId="{901375F8-F71F-49CE-AD6E-AD0D1BC6CB43}" destId="{CF5EF8CE-6349-4FF7-A59F-CAD6673CBBE6}" srcOrd="0" destOrd="0" presId="urn:microsoft.com/office/officeart/2005/8/layout/vList6"/>
    <dgm:cxn modelId="{F0A6D7D6-74BA-4D40-8193-A8B29B092D35}" type="presParOf" srcId="{901375F8-F71F-49CE-AD6E-AD0D1BC6CB43}" destId="{728355E5-85BD-4F00-86B1-A4682E4DF531}" srcOrd="1" destOrd="0" presId="urn:microsoft.com/office/officeart/2005/8/layout/vList6"/>
    <dgm:cxn modelId="{49B2F4C8-CB74-49B8-95E4-7340FC37B11A}" type="presParOf" srcId="{9B341FAF-C8AA-413C-9A0E-CF181BC354E5}" destId="{1C70309F-8F80-4308-ADAB-0BA4083FD8F8}" srcOrd="9" destOrd="0" presId="urn:microsoft.com/office/officeart/2005/8/layout/vList6"/>
    <dgm:cxn modelId="{CA781850-9934-491E-BFF8-E92E855AC5CF}" type="presParOf" srcId="{9B341FAF-C8AA-413C-9A0E-CF181BC354E5}" destId="{3A9F6415-9454-47FE-B0EF-61075B62C009}" srcOrd="10" destOrd="0" presId="urn:microsoft.com/office/officeart/2005/8/layout/vList6"/>
    <dgm:cxn modelId="{02440B8F-4D87-497C-BAD6-03AB2F91DE13}" type="presParOf" srcId="{3A9F6415-9454-47FE-B0EF-61075B62C009}" destId="{F7ED343D-CAC0-46F0-B5E0-736626B484A2}" srcOrd="0" destOrd="0" presId="urn:microsoft.com/office/officeart/2005/8/layout/vList6"/>
    <dgm:cxn modelId="{D5C52484-0A17-484B-9981-BD5D255B8628}" type="presParOf" srcId="{3A9F6415-9454-47FE-B0EF-61075B62C009}" destId="{FC709465-38FE-460F-A74E-3B3BEC2A6803}" srcOrd="1" destOrd="0" presId="urn:microsoft.com/office/officeart/2005/8/layout/vList6"/>
    <dgm:cxn modelId="{06B55EE9-3E8C-4488-98E8-1A42BC2F792A}" type="presParOf" srcId="{9B341FAF-C8AA-413C-9A0E-CF181BC354E5}" destId="{5A5E5C25-3476-4FA8-900B-9FFEBCB462E3}" srcOrd="11" destOrd="0" presId="urn:microsoft.com/office/officeart/2005/8/layout/vList6"/>
    <dgm:cxn modelId="{0448A3B6-6DDC-467A-A977-B59B873338B5}" type="presParOf" srcId="{9B341FAF-C8AA-413C-9A0E-CF181BC354E5}" destId="{D17370C6-39FF-4773-BE3B-096151488D26}" srcOrd="12" destOrd="0" presId="urn:microsoft.com/office/officeart/2005/8/layout/vList6"/>
    <dgm:cxn modelId="{A3A349E0-C725-4441-80DB-10C8001B3227}" type="presParOf" srcId="{D17370C6-39FF-4773-BE3B-096151488D26}" destId="{42116FE8-C348-4B03-B5EE-643E8376D000}" srcOrd="0" destOrd="0" presId="urn:microsoft.com/office/officeart/2005/8/layout/vList6"/>
    <dgm:cxn modelId="{DF16A0E6-1672-4B6D-BB58-3C355C38B6EC}" type="presParOf" srcId="{D17370C6-39FF-4773-BE3B-096151488D26}" destId="{018ADD10-BE4E-49A5-A3C1-B64AC2D10A0A}" srcOrd="1" destOrd="0" presId="urn:microsoft.com/office/officeart/2005/8/layout/vList6"/>
    <dgm:cxn modelId="{C2F27617-BD20-4583-B47F-8487B6274A3B}" type="presParOf" srcId="{9B341FAF-C8AA-413C-9A0E-CF181BC354E5}" destId="{183BF394-AF0D-4BC2-BE68-D0CA379A695A}" srcOrd="13" destOrd="0" presId="urn:microsoft.com/office/officeart/2005/8/layout/vList6"/>
    <dgm:cxn modelId="{E832EE05-5430-486C-BD6D-52DC41D9ED14}" type="presParOf" srcId="{9B341FAF-C8AA-413C-9A0E-CF181BC354E5}" destId="{F2E36C96-C0ED-4EAB-8C3F-BA37CB493554}" srcOrd="14" destOrd="0" presId="urn:microsoft.com/office/officeart/2005/8/layout/vList6"/>
    <dgm:cxn modelId="{314CB051-A5CA-478A-AF34-6DDB4D3A59FC}" type="presParOf" srcId="{F2E36C96-C0ED-4EAB-8C3F-BA37CB493554}" destId="{C0A12B33-B37D-400F-9C4D-7CAF978EA43D}" srcOrd="0" destOrd="0" presId="urn:microsoft.com/office/officeart/2005/8/layout/vList6"/>
    <dgm:cxn modelId="{7ECF3DAD-D3FB-46C7-B7F9-A296861477CC}" type="presParOf" srcId="{F2E36C96-C0ED-4EAB-8C3F-BA37CB493554}" destId="{8EAAC6D4-754E-4BE5-A917-808025C6FD7D}" srcOrd="1" destOrd="0" presId="urn:microsoft.com/office/officeart/2005/8/layout/vList6"/>
    <dgm:cxn modelId="{343EBF9E-75E7-418E-86A2-5B62ABF17923}" type="presParOf" srcId="{9B341FAF-C8AA-413C-9A0E-CF181BC354E5}" destId="{431A37EE-30B7-43FD-A021-5D7CB5939C6D}" srcOrd="15" destOrd="0" presId="urn:microsoft.com/office/officeart/2005/8/layout/vList6"/>
    <dgm:cxn modelId="{879DE533-C894-42DA-ADE2-DAB0F668A8DA}" type="presParOf" srcId="{9B341FAF-C8AA-413C-9A0E-CF181BC354E5}" destId="{A38C3634-4201-4E67-A063-BDF41618507E}" srcOrd="16" destOrd="0" presId="urn:microsoft.com/office/officeart/2005/8/layout/vList6"/>
    <dgm:cxn modelId="{A8C49A56-056B-4883-88B1-F8D123F15177}" type="presParOf" srcId="{A38C3634-4201-4E67-A063-BDF41618507E}" destId="{7C4F922E-80B1-4B80-A2BC-861CD575828A}" srcOrd="0" destOrd="0" presId="urn:microsoft.com/office/officeart/2005/8/layout/vList6"/>
    <dgm:cxn modelId="{C6AA33A9-833A-44DF-8A59-491A333B87C5}" type="presParOf" srcId="{A38C3634-4201-4E67-A063-BDF41618507E}" destId="{B23EFA5C-BDFC-42B0-8644-0247DB0DF418}" srcOrd="1" destOrd="0" presId="urn:microsoft.com/office/officeart/2005/8/layout/vList6"/>
    <dgm:cxn modelId="{0978EA11-D2E2-49BF-9D85-920F73E8A6A0}" type="presParOf" srcId="{9B341FAF-C8AA-413C-9A0E-CF181BC354E5}" destId="{1CF0C29C-44FC-4D66-9337-A77D27A61F99}" srcOrd="17" destOrd="0" presId="urn:microsoft.com/office/officeart/2005/8/layout/vList6"/>
    <dgm:cxn modelId="{95505E4E-D986-4933-8A71-E91094A61EC1}" type="presParOf" srcId="{9B341FAF-C8AA-413C-9A0E-CF181BC354E5}" destId="{2698D910-4C97-4F7E-9B75-A9DF3AE370C8}" srcOrd="18" destOrd="0" presId="urn:microsoft.com/office/officeart/2005/8/layout/vList6"/>
    <dgm:cxn modelId="{1B822A8B-8C94-4DB7-9263-583713A71383}" type="presParOf" srcId="{2698D910-4C97-4F7E-9B75-A9DF3AE370C8}" destId="{8723E145-19F4-40C0-B409-2B5910397FE9}" srcOrd="0" destOrd="0" presId="urn:microsoft.com/office/officeart/2005/8/layout/vList6"/>
    <dgm:cxn modelId="{F8CB24C8-69D1-4F1B-B113-A9036EDD1FDB}" type="presParOf" srcId="{2698D910-4C97-4F7E-9B75-A9DF3AE370C8}" destId="{5F20C5E1-0E9C-4CC3-8D90-C982D75C163F}"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CE9E16-B4ED-4FD1-8095-4183B4E4E6B9}" type="doc">
      <dgm:prSet loTypeId="urn:microsoft.com/office/officeart/2005/8/layout/cycle5" loCatId="cycle" qsTypeId="urn:microsoft.com/office/officeart/2005/8/quickstyle/simple1" qsCatId="simple" csTypeId="urn:microsoft.com/office/officeart/2005/8/colors/colorful5" csCatId="colorful" phldr="1"/>
      <dgm:spPr/>
    </dgm:pt>
    <dgm:pt modelId="{08D1BC41-4443-408C-874A-68E0BDA8D493}">
      <dgm:prSet phldrT="[Text]"/>
      <dgm:spPr/>
      <dgm:t>
        <a:bodyPr/>
        <a:lstStyle/>
        <a:p>
          <a:r>
            <a:rPr lang="en-US" dirty="0"/>
            <a:t>Entrepreneurship &amp; spin-offs</a:t>
          </a:r>
        </a:p>
      </dgm:t>
    </dgm:pt>
    <dgm:pt modelId="{46116AC2-7566-41DC-B83F-357F33C0FCD0}" type="parTrans" cxnId="{3805CF70-B384-41A5-9E10-19CF150C92B8}">
      <dgm:prSet/>
      <dgm:spPr/>
      <dgm:t>
        <a:bodyPr/>
        <a:lstStyle/>
        <a:p>
          <a:endParaRPr lang="en-US"/>
        </a:p>
      </dgm:t>
    </dgm:pt>
    <dgm:pt modelId="{6B240063-5DBB-41EB-B9D3-07FC4BE3D55C}" type="sibTrans" cxnId="{3805CF70-B384-41A5-9E10-19CF150C92B8}">
      <dgm:prSet/>
      <dgm:spPr/>
      <dgm:t>
        <a:bodyPr/>
        <a:lstStyle/>
        <a:p>
          <a:endParaRPr lang="en-US"/>
        </a:p>
      </dgm:t>
    </dgm:pt>
    <dgm:pt modelId="{ECEC1F2E-E9DC-417D-8A5B-78070C7264C1}">
      <dgm:prSet phldrT="[Text]"/>
      <dgm:spPr/>
      <dgm:t>
        <a:bodyPr/>
        <a:lstStyle/>
        <a:p>
          <a:r>
            <a:rPr lang="en-US" dirty="0"/>
            <a:t>Licensing</a:t>
          </a:r>
        </a:p>
      </dgm:t>
    </dgm:pt>
    <dgm:pt modelId="{D14FF0A1-E03D-43C1-939C-E758BAC4940D}" type="parTrans" cxnId="{9F2271A9-9D7F-45BB-9E93-AFAB15AB37AA}">
      <dgm:prSet/>
      <dgm:spPr/>
      <dgm:t>
        <a:bodyPr/>
        <a:lstStyle/>
        <a:p>
          <a:endParaRPr lang="en-US"/>
        </a:p>
      </dgm:t>
    </dgm:pt>
    <dgm:pt modelId="{0E43B0D2-81BA-4230-BA0D-AEB525E68028}" type="sibTrans" cxnId="{9F2271A9-9D7F-45BB-9E93-AFAB15AB37AA}">
      <dgm:prSet/>
      <dgm:spPr/>
      <dgm:t>
        <a:bodyPr/>
        <a:lstStyle/>
        <a:p>
          <a:endParaRPr lang="en-US"/>
        </a:p>
      </dgm:t>
    </dgm:pt>
    <dgm:pt modelId="{13E9BD40-6946-437B-83B2-F8E5AF777831}">
      <dgm:prSet phldrT="[Text]"/>
      <dgm:spPr/>
      <dgm:t>
        <a:bodyPr/>
        <a:lstStyle/>
        <a:p>
          <a:r>
            <a:rPr lang="en-ZA" dirty="0" smtClean="0">
              <a:solidFill>
                <a:schemeClr val="tx1"/>
              </a:solidFill>
            </a:rPr>
            <a:t>Assignment</a:t>
          </a:r>
          <a:endParaRPr lang="en-US" dirty="0">
            <a:solidFill>
              <a:schemeClr val="tx1"/>
            </a:solidFill>
          </a:endParaRPr>
        </a:p>
      </dgm:t>
    </dgm:pt>
    <dgm:pt modelId="{79733F0B-EFD0-43EF-ACB6-0EAC89CBEFE3}" type="parTrans" cxnId="{E325C708-BCC9-43B7-B372-594141CEEC76}">
      <dgm:prSet/>
      <dgm:spPr/>
      <dgm:t>
        <a:bodyPr/>
        <a:lstStyle/>
        <a:p>
          <a:endParaRPr lang="en-US"/>
        </a:p>
      </dgm:t>
    </dgm:pt>
    <dgm:pt modelId="{59FCEABE-8311-40E3-BD50-43E5DFE412E7}" type="sibTrans" cxnId="{E325C708-BCC9-43B7-B372-594141CEEC76}">
      <dgm:prSet/>
      <dgm:spPr/>
      <dgm:t>
        <a:bodyPr/>
        <a:lstStyle/>
        <a:p>
          <a:endParaRPr lang="en-US"/>
        </a:p>
      </dgm:t>
    </dgm:pt>
    <dgm:pt modelId="{1CFA6968-6AE0-4FA7-9BEF-97268ADC8C54}" type="pres">
      <dgm:prSet presAssocID="{26CE9E16-B4ED-4FD1-8095-4183B4E4E6B9}" presName="cycle" presStyleCnt="0">
        <dgm:presLayoutVars>
          <dgm:dir/>
          <dgm:resizeHandles val="exact"/>
        </dgm:presLayoutVars>
      </dgm:prSet>
      <dgm:spPr/>
    </dgm:pt>
    <dgm:pt modelId="{37ACE216-8B51-4918-8D3E-99D3240C34D1}" type="pres">
      <dgm:prSet presAssocID="{13E9BD40-6946-437B-83B2-F8E5AF777831}" presName="node" presStyleLbl="node1" presStyleIdx="0" presStyleCnt="3">
        <dgm:presLayoutVars>
          <dgm:bulletEnabled val="1"/>
        </dgm:presLayoutVars>
      </dgm:prSet>
      <dgm:spPr/>
      <dgm:t>
        <a:bodyPr/>
        <a:lstStyle/>
        <a:p>
          <a:endParaRPr lang="en-US"/>
        </a:p>
      </dgm:t>
    </dgm:pt>
    <dgm:pt modelId="{575DC3AD-1CFC-475E-9AC2-BE043AAB87A7}" type="pres">
      <dgm:prSet presAssocID="{13E9BD40-6946-437B-83B2-F8E5AF777831}" presName="spNode" presStyleCnt="0"/>
      <dgm:spPr/>
    </dgm:pt>
    <dgm:pt modelId="{809701A8-D3A3-4852-A33B-0F157FFEA779}" type="pres">
      <dgm:prSet presAssocID="{59FCEABE-8311-40E3-BD50-43E5DFE412E7}" presName="sibTrans" presStyleLbl="sibTrans1D1" presStyleIdx="0" presStyleCnt="3"/>
      <dgm:spPr/>
      <dgm:t>
        <a:bodyPr/>
        <a:lstStyle/>
        <a:p>
          <a:endParaRPr lang="en-US"/>
        </a:p>
      </dgm:t>
    </dgm:pt>
    <dgm:pt modelId="{9850CD43-12E6-4DE8-8CA5-614B4A105BBB}" type="pres">
      <dgm:prSet presAssocID="{08D1BC41-4443-408C-874A-68E0BDA8D493}" presName="node" presStyleLbl="node1" presStyleIdx="1" presStyleCnt="3">
        <dgm:presLayoutVars>
          <dgm:bulletEnabled val="1"/>
        </dgm:presLayoutVars>
      </dgm:prSet>
      <dgm:spPr/>
      <dgm:t>
        <a:bodyPr/>
        <a:lstStyle/>
        <a:p>
          <a:endParaRPr lang="en-US"/>
        </a:p>
      </dgm:t>
    </dgm:pt>
    <dgm:pt modelId="{9DE0EF6A-4219-4390-9F99-5C4BB1C4F18A}" type="pres">
      <dgm:prSet presAssocID="{08D1BC41-4443-408C-874A-68E0BDA8D493}" presName="spNode" presStyleCnt="0"/>
      <dgm:spPr/>
    </dgm:pt>
    <dgm:pt modelId="{85F7B548-B5FE-475C-B653-72238681A783}" type="pres">
      <dgm:prSet presAssocID="{6B240063-5DBB-41EB-B9D3-07FC4BE3D55C}" presName="sibTrans" presStyleLbl="sibTrans1D1" presStyleIdx="1" presStyleCnt="3"/>
      <dgm:spPr/>
      <dgm:t>
        <a:bodyPr/>
        <a:lstStyle/>
        <a:p>
          <a:endParaRPr lang="en-US"/>
        </a:p>
      </dgm:t>
    </dgm:pt>
    <dgm:pt modelId="{44DF598E-37F9-4C2F-ACD9-C85B3FD8110B}" type="pres">
      <dgm:prSet presAssocID="{ECEC1F2E-E9DC-417D-8A5B-78070C7264C1}" presName="node" presStyleLbl="node1" presStyleIdx="2" presStyleCnt="3">
        <dgm:presLayoutVars>
          <dgm:bulletEnabled val="1"/>
        </dgm:presLayoutVars>
      </dgm:prSet>
      <dgm:spPr/>
      <dgm:t>
        <a:bodyPr/>
        <a:lstStyle/>
        <a:p>
          <a:endParaRPr lang="en-US"/>
        </a:p>
      </dgm:t>
    </dgm:pt>
    <dgm:pt modelId="{0AD552F4-F6AD-45D2-8E1C-67B3B5C07B3A}" type="pres">
      <dgm:prSet presAssocID="{ECEC1F2E-E9DC-417D-8A5B-78070C7264C1}" presName="spNode" presStyleCnt="0"/>
      <dgm:spPr/>
    </dgm:pt>
    <dgm:pt modelId="{2A9922DA-2BF1-4C50-8A42-D4AAB476F3B3}" type="pres">
      <dgm:prSet presAssocID="{0E43B0D2-81BA-4230-BA0D-AEB525E68028}" presName="sibTrans" presStyleLbl="sibTrans1D1" presStyleIdx="2" presStyleCnt="3"/>
      <dgm:spPr/>
      <dgm:t>
        <a:bodyPr/>
        <a:lstStyle/>
        <a:p>
          <a:endParaRPr lang="en-US"/>
        </a:p>
      </dgm:t>
    </dgm:pt>
  </dgm:ptLst>
  <dgm:cxnLst>
    <dgm:cxn modelId="{B3FF5EAC-CE29-4933-A02C-76A94DC17F30}" type="presOf" srcId="{6B240063-5DBB-41EB-B9D3-07FC4BE3D55C}" destId="{85F7B548-B5FE-475C-B653-72238681A783}" srcOrd="0" destOrd="0" presId="urn:microsoft.com/office/officeart/2005/8/layout/cycle5"/>
    <dgm:cxn modelId="{3805CF70-B384-41A5-9E10-19CF150C92B8}" srcId="{26CE9E16-B4ED-4FD1-8095-4183B4E4E6B9}" destId="{08D1BC41-4443-408C-874A-68E0BDA8D493}" srcOrd="1" destOrd="0" parTransId="{46116AC2-7566-41DC-B83F-357F33C0FCD0}" sibTransId="{6B240063-5DBB-41EB-B9D3-07FC4BE3D55C}"/>
    <dgm:cxn modelId="{E4AEB1BD-249C-4526-B80C-51DD6A19BC39}" type="presOf" srcId="{59FCEABE-8311-40E3-BD50-43E5DFE412E7}" destId="{809701A8-D3A3-4852-A33B-0F157FFEA779}" srcOrd="0" destOrd="0" presId="urn:microsoft.com/office/officeart/2005/8/layout/cycle5"/>
    <dgm:cxn modelId="{5D0E4AC5-DB5B-410F-83AF-477A292F9CEF}" type="presOf" srcId="{26CE9E16-B4ED-4FD1-8095-4183B4E4E6B9}" destId="{1CFA6968-6AE0-4FA7-9BEF-97268ADC8C54}" srcOrd="0" destOrd="0" presId="urn:microsoft.com/office/officeart/2005/8/layout/cycle5"/>
    <dgm:cxn modelId="{9F2271A9-9D7F-45BB-9E93-AFAB15AB37AA}" srcId="{26CE9E16-B4ED-4FD1-8095-4183B4E4E6B9}" destId="{ECEC1F2E-E9DC-417D-8A5B-78070C7264C1}" srcOrd="2" destOrd="0" parTransId="{D14FF0A1-E03D-43C1-939C-E758BAC4940D}" sibTransId="{0E43B0D2-81BA-4230-BA0D-AEB525E68028}"/>
    <dgm:cxn modelId="{2C7C6170-C318-4F80-ABF8-679BB8D62E79}" type="presOf" srcId="{ECEC1F2E-E9DC-417D-8A5B-78070C7264C1}" destId="{44DF598E-37F9-4C2F-ACD9-C85B3FD8110B}" srcOrd="0" destOrd="0" presId="urn:microsoft.com/office/officeart/2005/8/layout/cycle5"/>
    <dgm:cxn modelId="{E325C708-BCC9-43B7-B372-594141CEEC76}" srcId="{26CE9E16-B4ED-4FD1-8095-4183B4E4E6B9}" destId="{13E9BD40-6946-437B-83B2-F8E5AF777831}" srcOrd="0" destOrd="0" parTransId="{79733F0B-EFD0-43EF-ACB6-0EAC89CBEFE3}" sibTransId="{59FCEABE-8311-40E3-BD50-43E5DFE412E7}"/>
    <dgm:cxn modelId="{B1DA0BD8-28C7-456E-A7AF-5713252DCA4F}" type="presOf" srcId="{08D1BC41-4443-408C-874A-68E0BDA8D493}" destId="{9850CD43-12E6-4DE8-8CA5-614B4A105BBB}" srcOrd="0" destOrd="0" presId="urn:microsoft.com/office/officeart/2005/8/layout/cycle5"/>
    <dgm:cxn modelId="{0F6B233D-ED65-4BB8-AD40-9A69D4DEF207}" type="presOf" srcId="{13E9BD40-6946-437B-83B2-F8E5AF777831}" destId="{37ACE216-8B51-4918-8D3E-99D3240C34D1}" srcOrd="0" destOrd="0" presId="urn:microsoft.com/office/officeart/2005/8/layout/cycle5"/>
    <dgm:cxn modelId="{5EC8DAD1-3A8F-4540-A868-716749CC6A40}" type="presOf" srcId="{0E43B0D2-81BA-4230-BA0D-AEB525E68028}" destId="{2A9922DA-2BF1-4C50-8A42-D4AAB476F3B3}" srcOrd="0" destOrd="0" presId="urn:microsoft.com/office/officeart/2005/8/layout/cycle5"/>
    <dgm:cxn modelId="{0ADA2FFC-2F1D-40ED-84DA-011CD4ED21A9}" type="presParOf" srcId="{1CFA6968-6AE0-4FA7-9BEF-97268ADC8C54}" destId="{37ACE216-8B51-4918-8D3E-99D3240C34D1}" srcOrd="0" destOrd="0" presId="urn:microsoft.com/office/officeart/2005/8/layout/cycle5"/>
    <dgm:cxn modelId="{DACE7E60-0D1C-4C6E-BE43-816976611B8F}" type="presParOf" srcId="{1CFA6968-6AE0-4FA7-9BEF-97268ADC8C54}" destId="{575DC3AD-1CFC-475E-9AC2-BE043AAB87A7}" srcOrd="1" destOrd="0" presId="urn:microsoft.com/office/officeart/2005/8/layout/cycle5"/>
    <dgm:cxn modelId="{80B9EC76-EF7F-4CA6-B07F-0BB4C05C6D7D}" type="presParOf" srcId="{1CFA6968-6AE0-4FA7-9BEF-97268ADC8C54}" destId="{809701A8-D3A3-4852-A33B-0F157FFEA779}" srcOrd="2" destOrd="0" presId="urn:microsoft.com/office/officeart/2005/8/layout/cycle5"/>
    <dgm:cxn modelId="{F33A0C76-9DF1-4915-BFC4-DB4C0627BE2A}" type="presParOf" srcId="{1CFA6968-6AE0-4FA7-9BEF-97268ADC8C54}" destId="{9850CD43-12E6-4DE8-8CA5-614B4A105BBB}" srcOrd="3" destOrd="0" presId="urn:microsoft.com/office/officeart/2005/8/layout/cycle5"/>
    <dgm:cxn modelId="{0D9B76EF-F22F-45A3-AC00-4129B2703919}" type="presParOf" srcId="{1CFA6968-6AE0-4FA7-9BEF-97268ADC8C54}" destId="{9DE0EF6A-4219-4390-9F99-5C4BB1C4F18A}" srcOrd="4" destOrd="0" presId="urn:microsoft.com/office/officeart/2005/8/layout/cycle5"/>
    <dgm:cxn modelId="{AD476E6E-FE9C-4C25-B298-D0F02DC6FF35}" type="presParOf" srcId="{1CFA6968-6AE0-4FA7-9BEF-97268ADC8C54}" destId="{85F7B548-B5FE-475C-B653-72238681A783}" srcOrd="5" destOrd="0" presId="urn:microsoft.com/office/officeart/2005/8/layout/cycle5"/>
    <dgm:cxn modelId="{175533C3-2569-4E48-A194-C820AE0F3EBC}" type="presParOf" srcId="{1CFA6968-6AE0-4FA7-9BEF-97268ADC8C54}" destId="{44DF598E-37F9-4C2F-ACD9-C85B3FD8110B}" srcOrd="6" destOrd="0" presId="urn:microsoft.com/office/officeart/2005/8/layout/cycle5"/>
    <dgm:cxn modelId="{DE95C759-4192-4DF0-A62B-FAA810ED6196}" type="presParOf" srcId="{1CFA6968-6AE0-4FA7-9BEF-97268ADC8C54}" destId="{0AD552F4-F6AD-45D2-8E1C-67B3B5C07B3A}" srcOrd="7" destOrd="0" presId="urn:microsoft.com/office/officeart/2005/8/layout/cycle5"/>
    <dgm:cxn modelId="{8725EE72-3B77-4125-8B57-DEA1203680C0}" type="presParOf" srcId="{1CFA6968-6AE0-4FA7-9BEF-97268ADC8C54}" destId="{2A9922DA-2BF1-4C50-8A42-D4AAB476F3B3}"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6F211B3-FC90-45D8-8462-394115172015}" type="doc">
      <dgm:prSet loTypeId="urn:microsoft.com/office/officeart/2005/8/layout/rings+Icon" loCatId="relationship" qsTypeId="urn:microsoft.com/office/officeart/2005/8/quickstyle/simple1" qsCatId="simple" csTypeId="urn:microsoft.com/office/officeart/2005/8/colors/colorful5" csCatId="colorful" phldr="1"/>
      <dgm:spPr/>
      <dgm:t>
        <a:bodyPr/>
        <a:lstStyle/>
        <a:p>
          <a:endParaRPr lang="en-US"/>
        </a:p>
      </dgm:t>
    </dgm:pt>
    <dgm:pt modelId="{8F0A3569-0AD5-44FD-92A2-8132D7D0FDB0}">
      <dgm:prSet phldrT="[Text]" custT="1"/>
      <dgm:spPr/>
      <dgm:t>
        <a:bodyPr/>
        <a:lstStyle/>
        <a:p>
          <a:pPr algn="l"/>
          <a:r>
            <a:rPr lang="en-US" sz="1200" b="1" dirty="0"/>
            <a:t>External Funding</a:t>
          </a:r>
        </a:p>
        <a:p>
          <a:pPr algn="l"/>
          <a:r>
            <a:rPr lang="en-US" sz="1200" b="1" dirty="0"/>
            <a:t>- Government Funds and Grants</a:t>
          </a:r>
        </a:p>
        <a:p>
          <a:pPr algn="l"/>
          <a:r>
            <a:rPr lang="en-US" sz="1200" b="1" dirty="0"/>
            <a:t>- </a:t>
          </a:r>
          <a:r>
            <a:rPr lang="en-US" altLang="en-US" sz="1200" b="1" dirty="0"/>
            <a:t>Industry Partner </a:t>
          </a:r>
        </a:p>
        <a:p>
          <a:pPr algn="l"/>
          <a:r>
            <a:rPr lang="en-US" sz="1200" b="1" dirty="0"/>
            <a:t>- Venture </a:t>
          </a:r>
          <a:r>
            <a:rPr lang="en-US" sz="1200" b="1" dirty="0" smtClean="0"/>
            <a:t>Capitalist</a:t>
          </a:r>
        </a:p>
        <a:p>
          <a:pPr algn="l"/>
          <a:r>
            <a:rPr lang="en-US" sz="1200" b="1" dirty="0" smtClean="0"/>
            <a:t>- Funding from regional organizations on specific funding – EU Project funds</a:t>
          </a:r>
        </a:p>
        <a:p>
          <a:pPr algn="l"/>
          <a:endParaRPr lang="en-US" sz="1200" b="1" dirty="0"/>
        </a:p>
        <a:p>
          <a:pPr algn="ctr"/>
          <a:endParaRPr lang="en-US" sz="1100" b="1" dirty="0"/>
        </a:p>
        <a:p>
          <a:pPr algn="ctr"/>
          <a:endParaRPr lang="en-US" sz="1100" b="1" dirty="0"/>
        </a:p>
      </dgm:t>
    </dgm:pt>
    <dgm:pt modelId="{172187B0-D7F8-4C9E-BFC1-A48B06A80158}" type="parTrans" cxnId="{1E3B78A7-A1CA-45B5-BADD-CE81218C2C0F}">
      <dgm:prSet/>
      <dgm:spPr/>
      <dgm:t>
        <a:bodyPr/>
        <a:lstStyle/>
        <a:p>
          <a:endParaRPr lang="en-US" sz="1400"/>
        </a:p>
      </dgm:t>
    </dgm:pt>
    <dgm:pt modelId="{E66FCBAE-134C-4BCE-8E64-A993935859C4}" type="sibTrans" cxnId="{1E3B78A7-A1CA-45B5-BADD-CE81218C2C0F}">
      <dgm:prSet/>
      <dgm:spPr/>
      <dgm:t>
        <a:bodyPr/>
        <a:lstStyle/>
        <a:p>
          <a:endParaRPr lang="en-US" sz="1400"/>
        </a:p>
      </dgm:t>
    </dgm:pt>
    <dgm:pt modelId="{74B4C30F-6B84-47D4-93EF-B0870FBC55A7}">
      <dgm:prSet phldrT="[Text]" custT="1"/>
      <dgm:spPr/>
      <dgm:t>
        <a:bodyPr/>
        <a:lstStyle/>
        <a:p>
          <a:r>
            <a:rPr lang="en-US" sz="1200" b="1" dirty="0"/>
            <a:t>A percentage of benefit sharing</a:t>
          </a:r>
        </a:p>
      </dgm:t>
    </dgm:pt>
    <dgm:pt modelId="{57E22F66-F6C7-493E-AFC3-F7BDAAE8C3EB}" type="parTrans" cxnId="{16BB7D62-EF8B-46C3-A068-D465547C4DB4}">
      <dgm:prSet/>
      <dgm:spPr/>
      <dgm:t>
        <a:bodyPr/>
        <a:lstStyle/>
        <a:p>
          <a:endParaRPr lang="en-US" sz="1400"/>
        </a:p>
      </dgm:t>
    </dgm:pt>
    <dgm:pt modelId="{75FA8CA3-F058-40BD-BA06-7DFDC46CCDE4}" type="sibTrans" cxnId="{16BB7D62-EF8B-46C3-A068-D465547C4DB4}">
      <dgm:prSet/>
      <dgm:spPr/>
      <dgm:t>
        <a:bodyPr/>
        <a:lstStyle/>
        <a:p>
          <a:endParaRPr lang="en-US" sz="1400"/>
        </a:p>
      </dgm:t>
    </dgm:pt>
    <dgm:pt modelId="{CBC4D738-C3E1-4FDC-A1DC-BF7B1506EFA7}">
      <dgm:prSet phldrT="[Text]" custT="1"/>
      <dgm:spPr/>
      <dgm:t>
        <a:bodyPr/>
        <a:lstStyle/>
        <a:p>
          <a:pPr algn="l"/>
          <a:r>
            <a:rPr lang="en-US" sz="1200" b="1" dirty="0" smtClean="0"/>
            <a:t>- Institution’s resources for R&amp;D and TT</a:t>
          </a:r>
          <a:endParaRPr lang="en-US" sz="1200" b="1" dirty="0"/>
        </a:p>
        <a:p>
          <a:pPr algn="l"/>
          <a:r>
            <a:rPr lang="en-US" sz="1200" b="1" dirty="0"/>
            <a:t>- </a:t>
          </a:r>
          <a:r>
            <a:rPr lang="en-US" sz="1200" b="1" dirty="0" smtClean="0"/>
            <a:t>Institution’s </a:t>
          </a:r>
          <a:r>
            <a:rPr lang="en-US" altLang="en-US" sz="1200" b="1" dirty="0" smtClean="0"/>
            <a:t>Innovation </a:t>
          </a:r>
          <a:r>
            <a:rPr lang="en-US" altLang="en-US" sz="1200" b="1" dirty="0"/>
            <a:t>Fund</a:t>
          </a:r>
        </a:p>
        <a:p>
          <a:pPr algn="l"/>
          <a:r>
            <a:rPr lang="en-US" sz="1200" b="1" dirty="0"/>
            <a:t>- TTO Budget</a:t>
          </a:r>
        </a:p>
        <a:p>
          <a:pPr algn="ctr"/>
          <a:endParaRPr lang="en-US" sz="700" dirty="0"/>
        </a:p>
      </dgm:t>
    </dgm:pt>
    <dgm:pt modelId="{714E04CE-B589-46B2-8099-07F068AFDC69}" type="parTrans" cxnId="{ECBB272B-9131-4E54-8439-C1C84735060F}">
      <dgm:prSet/>
      <dgm:spPr/>
      <dgm:t>
        <a:bodyPr/>
        <a:lstStyle/>
        <a:p>
          <a:endParaRPr lang="en-US" sz="1400"/>
        </a:p>
      </dgm:t>
    </dgm:pt>
    <dgm:pt modelId="{5615C830-C019-4EFB-B0B2-AD82611C777E}" type="sibTrans" cxnId="{ECBB272B-9131-4E54-8439-C1C84735060F}">
      <dgm:prSet/>
      <dgm:spPr/>
      <dgm:t>
        <a:bodyPr/>
        <a:lstStyle/>
        <a:p>
          <a:endParaRPr lang="en-US" sz="1400"/>
        </a:p>
      </dgm:t>
    </dgm:pt>
    <dgm:pt modelId="{A65E72A1-F72D-4D0C-9D14-B504454C79FD}" type="pres">
      <dgm:prSet presAssocID="{56F211B3-FC90-45D8-8462-394115172015}" presName="Name0" presStyleCnt="0">
        <dgm:presLayoutVars>
          <dgm:chMax val="7"/>
          <dgm:dir/>
          <dgm:resizeHandles val="exact"/>
        </dgm:presLayoutVars>
      </dgm:prSet>
      <dgm:spPr/>
      <dgm:t>
        <a:bodyPr/>
        <a:lstStyle/>
        <a:p>
          <a:endParaRPr lang="en-US"/>
        </a:p>
      </dgm:t>
    </dgm:pt>
    <dgm:pt modelId="{CF2F7104-B33C-4E93-8A5E-C7B8D01BA2A8}" type="pres">
      <dgm:prSet presAssocID="{56F211B3-FC90-45D8-8462-394115172015}" presName="ellipse1" presStyleLbl="vennNode1" presStyleIdx="0" presStyleCnt="3">
        <dgm:presLayoutVars>
          <dgm:bulletEnabled val="1"/>
        </dgm:presLayoutVars>
      </dgm:prSet>
      <dgm:spPr/>
      <dgm:t>
        <a:bodyPr/>
        <a:lstStyle/>
        <a:p>
          <a:endParaRPr lang="en-US"/>
        </a:p>
      </dgm:t>
    </dgm:pt>
    <dgm:pt modelId="{D9412CD4-17F3-46F4-A534-4B8C5720A48B}" type="pres">
      <dgm:prSet presAssocID="{56F211B3-FC90-45D8-8462-394115172015}" presName="ellipse2" presStyleLbl="vennNode1" presStyleIdx="1" presStyleCnt="3">
        <dgm:presLayoutVars>
          <dgm:bulletEnabled val="1"/>
        </dgm:presLayoutVars>
      </dgm:prSet>
      <dgm:spPr/>
      <dgm:t>
        <a:bodyPr/>
        <a:lstStyle/>
        <a:p>
          <a:endParaRPr lang="en-US"/>
        </a:p>
      </dgm:t>
    </dgm:pt>
    <dgm:pt modelId="{DF89B701-2DCF-43DB-BEA8-3A0C89108787}" type="pres">
      <dgm:prSet presAssocID="{56F211B3-FC90-45D8-8462-394115172015}" presName="ellipse3" presStyleLbl="vennNode1" presStyleIdx="2" presStyleCnt="3">
        <dgm:presLayoutVars>
          <dgm:bulletEnabled val="1"/>
        </dgm:presLayoutVars>
      </dgm:prSet>
      <dgm:spPr/>
      <dgm:t>
        <a:bodyPr/>
        <a:lstStyle/>
        <a:p>
          <a:endParaRPr lang="en-US"/>
        </a:p>
      </dgm:t>
    </dgm:pt>
  </dgm:ptLst>
  <dgm:cxnLst>
    <dgm:cxn modelId="{16BB7D62-EF8B-46C3-A068-D465547C4DB4}" srcId="{56F211B3-FC90-45D8-8462-394115172015}" destId="{74B4C30F-6B84-47D4-93EF-B0870FBC55A7}" srcOrd="1" destOrd="0" parTransId="{57E22F66-F6C7-493E-AFC3-F7BDAAE8C3EB}" sibTransId="{75FA8CA3-F058-40BD-BA06-7DFDC46CCDE4}"/>
    <dgm:cxn modelId="{E957938B-067D-4950-8738-950E1233B170}" type="presOf" srcId="{CBC4D738-C3E1-4FDC-A1DC-BF7B1506EFA7}" destId="{DF89B701-2DCF-43DB-BEA8-3A0C89108787}" srcOrd="0" destOrd="0" presId="urn:microsoft.com/office/officeart/2005/8/layout/rings+Icon"/>
    <dgm:cxn modelId="{9D468408-4D25-4350-9E78-72AB9454F577}" type="presOf" srcId="{74B4C30F-6B84-47D4-93EF-B0870FBC55A7}" destId="{D9412CD4-17F3-46F4-A534-4B8C5720A48B}" srcOrd="0" destOrd="0" presId="urn:microsoft.com/office/officeart/2005/8/layout/rings+Icon"/>
    <dgm:cxn modelId="{2A9B420F-0DE2-4C82-85CA-E2063A27924D}" type="presOf" srcId="{8F0A3569-0AD5-44FD-92A2-8132D7D0FDB0}" destId="{CF2F7104-B33C-4E93-8A5E-C7B8D01BA2A8}" srcOrd="0" destOrd="0" presId="urn:microsoft.com/office/officeart/2005/8/layout/rings+Icon"/>
    <dgm:cxn modelId="{1E3B78A7-A1CA-45B5-BADD-CE81218C2C0F}" srcId="{56F211B3-FC90-45D8-8462-394115172015}" destId="{8F0A3569-0AD5-44FD-92A2-8132D7D0FDB0}" srcOrd="0" destOrd="0" parTransId="{172187B0-D7F8-4C9E-BFC1-A48B06A80158}" sibTransId="{E66FCBAE-134C-4BCE-8E64-A993935859C4}"/>
    <dgm:cxn modelId="{ECBB272B-9131-4E54-8439-C1C84735060F}" srcId="{56F211B3-FC90-45D8-8462-394115172015}" destId="{CBC4D738-C3E1-4FDC-A1DC-BF7B1506EFA7}" srcOrd="2" destOrd="0" parTransId="{714E04CE-B589-46B2-8099-07F068AFDC69}" sibTransId="{5615C830-C019-4EFB-B0B2-AD82611C777E}"/>
    <dgm:cxn modelId="{F42A3A04-C5D9-4E2E-A1EC-3C82606E4228}" type="presOf" srcId="{56F211B3-FC90-45D8-8462-394115172015}" destId="{A65E72A1-F72D-4D0C-9D14-B504454C79FD}" srcOrd="0" destOrd="0" presId="urn:microsoft.com/office/officeart/2005/8/layout/rings+Icon"/>
    <dgm:cxn modelId="{2DE36996-C097-432E-8F9E-0FB3D10C0A56}" type="presParOf" srcId="{A65E72A1-F72D-4D0C-9D14-B504454C79FD}" destId="{CF2F7104-B33C-4E93-8A5E-C7B8D01BA2A8}" srcOrd="0" destOrd="0" presId="urn:microsoft.com/office/officeart/2005/8/layout/rings+Icon"/>
    <dgm:cxn modelId="{891A2FAD-D23E-4253-87D2-6B3CD6A906BB}" type="presParOf" srcId="{A65E72A1-F72D-4D0C-9D14-B504454C79FD}" destId="{D9412CD4-17F3-46F4-A534-4B8C5720A48B}" srcOrd="1" destOrd="0" presId="urn:microsoft.com/office/officeart/2005/8/layout/rings+Icon"/>
    <dgm:cxn modelId="{7AD38D04-6D66-41B0-A1B3-76E8259E9AD1}" type="presParOf" srcId="{A65E72A1-F72D-4D0C-9D14-B504454C79FD}" destId="{DF89B701-2DCF-43DB-BEA8-3A0C89108787}"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191CE-52BF-44FF-8337-804C4B66511C}">
      <dsp:nvSpPr>
        <dsp:cNvPr id="0" name=""/>
        <dsp:cNvSpPr/>
      </dsp:nvSpPr>
      <dsp:spPr>
        <a:xfrm>
          <a:off x="2717527" y="65"/>
          <a:ext cx="965745" cy="965745"/>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To Whom</a:t>
          </a:r>
          <a:endParaRPr lang="en-US" sz="1000" b="1" kern="1200" dirty="0"/>
        </a:p>
      </dsp:txBody>
      <dsp:txXfrm>
        <a:off x="2858957" y="141495"/>
        <a:ext cx="682885" cy="682885"/>
      </dsp:txXfrm>
    </dsp:sp>
    <dsp:sp modelId="{D22C4B58-CE50-49E2-82B8-1C11C8D559D9}">
      <dsp:nvSpPr>
        <dsp:cNvPr id="0" name=""/>
        <dsp:cNvSpPr/>
      </dsp:nvSpPr>
      <dsp:spPr>
        <a:xfrm rot="2160000">
          <a:off x="3652998" y="742436"/>
          <a:ext cx="257757" cy="325939"/>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b="1" kern="1200"/>
        </a:p>
      </dsp:txBody>
      <dsp:txXfrm>
        <a:off x="3660382" y="784898"/>
        <a:ext cx="180430" cy="195563"/>
      </dsp:txXfrm>
    </dsp:sp>
    <dsp:sp modelId="{CE6FB80B-53D1-412F-964E-A9B4B379C089}">
      <dsp:nvSpPr>
        <dsp:cNvPr id="0" name=""/>
        <dsp:cNvSpPr/>
      </dsp:nvSpPr>
      <dsp:spPr>
        <a:xfrm>
          <a:off x="3892285" y="853577"/>
          <a:ext cx="965745" cy="965745"/>
        </a:xfrm>
        <a:prstGeom prst="ellipse">
          <a:avLst/>
        </a:prstGeom>
        <a:gradFill rotWithShape="0">
          <a:gsLst>
            <a:gs pos="0">
              <a:schemeClr val="accent5">
                <a:hueOff val="814257"/>
                <a:satOff val="2799"/>
                <a:lumOff val="-13432"/>
                <a:alphaOff val="0"/>
                <a:tint val="50000"/>
                <a:satMod val="300000"/>
              </a:schemeClr>
            </a:gs>
            <a:gs pos="35000">
              <a:schemeClr val="accent5">
                <a:hueOff val="814257"/>
                <a:satOff val="2799"/>
                <a:lumOff val="-13432"/>
                <a:alphaOff val="0"/>
                <a:tint val="37000"/>
                <a:satMod val="300000"/>
              </a:schemeClr>
            </a:gs>
            <a:gs pos="100000">
              <a:schemeClr val="accent5">
                <a:hueOff val="814257"/>
                <a:satOff val="2799"/>
                <a:lumOff val="-1343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What - IP</a:t>
          </a:r>
          <a:endParaRPr lang="en-US" sz="1000" b="1" kern="1200" dirty="0"/>
        </a:p>
      </dsp:txBody>
      <dsp:txXfrm>
        <a:off x="4033715" y="995007"/>
        <a:ext cx="682885" cy="682885"/>
      </dsp:txXfrm>
    </dsp:sp>
    <dsp:sp modelId="{919FC7AA-D2C0-48B9-9AE3-C8FEA3F5C8C8}">
      <dsp:nvSpPr>
        <dsp:cNvPr id="0" name=""/>
        <dsp:cNvSpPr/>
      </dsp:nvSpPr>
      <dsp:spPr>
        <a:xfrm rot="6480000">
          <a:off x="4024174" y="1857048"/>
          <a:ext cx="257757" cy="325939"/>
        </a:xfrm>
        <a:prstGeom prst="rightArrow">
          <a:avLst>
            <a:gd name="adj1" fmla="val 60000"/>
            <a:gd name="adj2" fmla="val 50000"/>
          </a:avLst>
        </a:prstGeom>
        <a:gradFill rotWithShape="0">
          <a:gsLst>
            <a:gs pos="0">
              <a:schemeClr val="accent5">
                <a:hueOff val="814257"/>
                <a:satOff val="2799"/>
                <a:lumOff val="-13432"/>
                <a:alphaOff val="0"/>
                <a:tint val="50000"/>
                <a:satMod val="300000"/>
              </a:schemeClr>
            </a:gs>
            <a:gs pos="35000">
              <a:schemeClr val="accent5">
                <a:hueOff val="814257"/>
                <a:satOff val="2799"/>
                <a:lumOff val="-13432"/>
                <a:alphaOff val="0"/>
                <a:tint val="37000"/>
                <a:satMod val="300000"/>
              </a:schemeClr>
            </a:gs>
            <a:gs pos="100000">
              <a:schemeClr val="accent5">
                <a:hueOff val="814257"/>
                <a:satOff val="2799"/>
                <a:lumOff val="-13432"/>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b="1" kern="1200"/>
        </a:p>
      </dsp:txBody>
      <dsp:txXfrm rot="10800000">
        <a:off x="4074785" y="1885465"/>
        <a:ext cx="180430" cy="195563"/>
      </dsp:txXfrm>
    </dsp:sp>
    <dsp:sp modelId="{371E0F2A-9923-4A44-A165-FAB67F6295A8}">
      <dsp:nvSpPr>
        <dsp:cNvPr id="0" name=""/>
        <dsp:cNvSpPr/>
      </dsp:nvSpPr>
      <dsp:spPr>
        <a:xfrm>
          <a:off x="3443567" y="2234588"/>
          <a:ext cx="965745" cy="965745"/>
        </a:xfrm>
        <a:prstGeom prst="ellipse">
          <a:avLst/>
        </a:prstGeom>
        <a:gradFill rotWithShape="0">
          <a:gsLst>
            <a:gs pos="0">
              <a:schemeClr val="accent5">
                <a:hueOff val="1628513"/>
                <a:satOff val="5598"/>
                <a:lumOff val="-26863"/>
                <a:alphaOff val="0"/>
                <a:tint val="50000"/>
                <a:satMod val="300000"/>
              </a:schemeClr>
            </a:gs>
            <a:gs pos="35000">
              <a:schemeClr val="accent5">
                <a:hueOff val="1628513"/>
                <a:satOff val="5598"/>
                <a:lumOff val="-26863"/>
                <a:alphaOff val="0"/>
                <a:tint val="37000"/>
                <a:satMod val="300000"/>
              </a:schemeClr>
            </a:gs>
            <a:gs pos="100000">
              <a:schemeClr val="accent5">
                <a:hueOff val="1628513"/>
                <a:satOff val="5598"/>
                <a:lumOff val="-268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Use of resources</a:t>
          </a:r>
          <a:endParaRPr lang="en-US" sz="1000" b="1" kern="1200" dirty="0"/>
        </a:p>
      </dsp:txBody>
      <dsp:txXfrm>
        <a:off x="3584997" y="2376018"/>
        <a:ext cx="682885" cy="682885"/>
      </dsp:txXfrm>
    </dsp:sp>
    <dsp:sp modelId="{7D62B194-07B4-4B13-9C43-5F575B297ADF}">
      <dsp:nvSpPr>
        <dsp:cNvPr id="0" name=""/>
        <dsp:cNvSpPr/>
      </dsp:nvSpPr>
      <dsp:spPr>
        <a:xfrm rot="10800000">
          <a:off x="3078816" y="2554492"/>
          <a:ext cx="257757" cy="325939"/>
        </a:xfrm>
        <a:prstGeom prst="rightArrow">
          <a:avLst>
            <a:gd name="adj1" fmla="val 60000"/>
            <a:gd name="adj2" fmla="val 50000"/>
          </a:avLst>
        </a:prstGeom>
        <a:gradFill rotWithShape="0">
          <a:gsLst>
            <a:gs pos="0">
              <a:schemeClr val="accent5">
                <a:hueOff val="1628513"/>
                <a:satOff val="5598"/>
                <a:lumOff val="-26863"/>
                <a:alphaOff val="0"/>
                <a:tint val="50000"/>
                <a:satMod val="300000"/>
              </a:schemeClr>
            </a:gs>
            <a:gs pos="35000">
              <a:schemeClr val="accent5">
                <a:hueOff val="1628513"/>
                <a:satOff val="5598"/>
                <a:lumOff val="-26863"/>
                <a:alphaOff val="0"/>
                <a:tint val="37000"/>
                <a:satMod val="300000"/>
              </a:schemeClr>
            </a:gs>
            <a:gs pos="100000">
              <a:schemeClr val="accent5">
                <a:hueOff val="1628513"/>
                <a:satOff val="5598"/>
                <a:lumOff val="-26863"/>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b="1" kern="1200"/>
        </a:p>
      </dsp:txBody>
      <dsp:txXfrm rot="10800000">
        <a:off x="3156143" y="2619680"/>
        <a:ext cx="180430" cy="195563"/>
      </dsp:txXfrm>
    </dsp:sp>
    <dsp:sp modelId="{DED1E9B9-B15E-4DEA-B447-A64F5C50B07A}">
      <dsp:nvSpPr>
        <dsp:cNvPr id="0" name=""/>
        <dsp:cNvSpPr/>
      </dsp:nvSpPr>
      <dsp:spPr>
        <a:xfrm>
          <a:off x="1991486" y="2234588"/>
          <a:ext cx="965745" cy="965745"/>
        </a:xfrm>
        <a:prstGeom prst="ellipse">
          <a:avLst/>
        </a:prstGeom>
        <a:gradFill rotWithShape="0">
          <a:gsLst>
            <a:gs pos="0">
              <a:schemeClr val="accent5">
                <a:hueOff val="2442770"/>
                <a:satOff val="8397"/>
                <a:lumOff val="-40295"/>
                <a:alphaOff val="0"/>
                <a:tint val="50000"/>
                <a:satMod val="300000"/>
              </a:schemeClr>
            </a:gs>
            <a:gs pos="35000">
              <a:schemeClr val="accent5">
                <a:hueOff val="2442770"/>
                <a:satOff val="8397"/>
                <a:lumOff val="-40295"/>
                <a:alphaOff val="0"/>
                <a:tint val="37000"/>
                <a:satMod val="300000"/>
              </a:schemeClr>
            </a:gs>
            <a:gs pos="100000">
              <a:schemeClr val="accent5">
                <a:hueOff val="2442770"/>
                <a:satOff val="8397"/>
                <a:lumOff val="-402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Timeframe</a:t>
          </a:r>
          <a:endParaRPr lang="en-US" sz="1000" b="1" kern="1200" dirty="0"/>
        </a:p>
      </dsp:txBody>
      <dsp:txXfrm>
        <a:off x="2132916" y="2376018"/>
        <a:ext cx="682885" cy="682885"/>
      </dsp:txXfrm>
    </dsp:sp>
    <dsp:sp modelId="{095DCE87-6F6D-458F-A460-CA1C287CFDA9}">
      <dsp:nvSpPr>
        <dsp:cNvPr id="0" name=""/>
        <dsp:cNvSpPr/>
      </dsp:nvSpPr>
      <dsp:spPr>
        <a:xfrm rot="15120000">
          <a:off x="2123375" y="1870924"/>
          <a:ext cx="257757" cy="325939"/>
        </a:xfrm>
        <a:prstGeom prst="rightArrow">
          <a:avLst>
            <a:gd name="adj1" fmla="val 60000"/>
            <a:gd name="adj2" fmla="val 50000"/>
          </a:avLst>
        </a:prstGeom>
        <a:gradFill rotWithShape="0">
          <a:gsLst>
            <a:gs pos="0">
              <a:schemeClr val="accent5">
                <a:hueOff val="2442770"/>
                <a:satOff val="8397"/>
                <a:lumOff val="-40295"/>
                <a:alphaOff val="0"/>
                <a:tint val="50000"/>
                <a:satMod val="300000"/>
              </a:schemeClr>
            </a:gs>
            <a:gs pos="35000">
              <a:schemeClr val="accent5">
                <a:hueOff val="2442770"/>
                <a:satOff val="8397"/>
                <a:lumOff val="-40295"/>
                <a:alphaOff val="0"/>
                <a:tint val="37000"/>
                <a:satMod val="300000"/>
              </a:schemeClr>
            </a:gs>
            <a:gs pos="100000">
              <a:schemeClr val="accent5">
                <a:hueOff val="2442770"/>
                <a:satOff val="8397"/>
                <a:lumOff val="-40295"/>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b="1" kern="1200"/>
        </a:p>
      </dsp:txBody>
      <dsp:txXfrm rot="10800000">
        <a:off x="2173986" y="1972883"/>
        <a:ext cx="180430" cy="195563"/>
      </dsp:txXfrm>
    </dsp:sp>
    <dsp:sp modelId="{C67CA55A-37CA-44FF-ACF7-C2C8BD33D463}">
      <dsp:nvSpPr>
        <dsp:cNvPr id="0" name=""/>
        <dsp:cNvSpPr/>
      </dsp:nvSpPr>
      <dsp:spPr>
        <a:xfrm>
          <a:off x="1542768" y="853577"/>
          <a:ext cx="965745" cy="965745"/>
        </a:xfrm>
        <a:prstGeom prst="ellipse">
          <a:avLst/>
        </a:prstGeom>
        <a:gradFill rotWithShape="0">
          <a:gsLst>
            <a:gs pos="0">
              <a:schemeClr val="accent5">
                <a:hueOff val="3257026"/>
                <a:satOff val="11196"/>
                <a:lumOff val="-53726"/>
                <a:alphaOff val="0"/>
                <a:tint val="50000"/>
                <a:satMod val="300000"/>
              </a:schemeClr>
            </a:gs>
            <a:gs pos="35000">
              <a:schemeClr val="accent5">
                <a:hueOff val="3257026"/>
                <a:satOff val="11196"/>
                <a:lumOff val="-53726"/>
                <a:alphaOff val="0"/>
                <a:tint val="37000"/>
                <a:satMod val="300000"/>
              </a:schemeClr>
            </a:gs>
            <a:gs pos="100000">
              <a:schemeClr val="accent5">
                <a:hueOff val="3257026"/>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Others involved </a:t>
          </a:r>
          <a:endParaRPr lang="en-US" sz="1000" b="1" kern="1200" dirty="0"/>
        </a:p>
      </dsp:txBody>
      <dsp:txXfrm>
        <a:off x="1684198" y="995007"/>
        <a:ext cx="682885" cy="682885"/>
      </dsp:txXfrm>
    </dsp:sp>
    <dsp:sp modelId="{EB705C55-D26C-4BA6-9507-5C94A04A7A6F}">
      <dsp:nvSpPr>
        <dsp:cNvPr id="0" name=""/>
        <dsp:cNvSpPr/>
      </dsp:nvSpPr>
      <dsp:spPr>
        <a:xfrm rot="19440000">
          <a:off x="2478239" y="751012"/>
          <a:ext cx="257757" cy="325939"/>
        </a:xfrm>
        <a:prstGeom prst="rightArrow">
          <a:avLst>
            <a:gd name="adj1" fmla="val 60000"/>
            <a:gd name="adj2" fmla="val 50000"/>
          </a:avLst>
        </a:prstGeom>
        <a:gradFill rotWithShape="0">
          <a:gsLst>
            <a:gs pos="0">
              <a:schemeClr val="accent5">
                <a:hueOff val="3257026"/>
                <a:satOff val="11196"/>
                <a:lumOff val="-53726"/>
                <a:alphaOff val="0"/>
                <a:tint val="50000"/>
                <a:satMod val="300000"/>
              </a:schemeClr>
            </a:gs>
            <a:gs pos="35000">
              <a:schemeClr val="accent5">
                <a:hueOff val="3257026"/>
                <a:satOff val="11196"/>
                <a:lumOff val="-53726"/>
                <a:alphaOff val="0"/>
                <a:tint val="37000"/>
                <a:satMod val="300000"/>
              </a:schemeClr>
            </a:gs>
            <a:gs pos="100000">
              <a:schemeClr val="accent5">
                <a:hueOff val="3257026"/>
                <a:satOff val="11196"/>
                <a:lumOff val="-53726"/>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b="1" kern="1200"/>
        </a:p>
      </dsp:txBody>
      <dsp:txXfrm>
        <a:off x="2485623" y="838926"/>
        <a:ext cx="180430" cy="1955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9EECF-54E2-427E-8DB1-BFF1B7E49722}">
      <dsp:nvSpPr>
        <dsp:cNvPr id="0" name=""/>
        <dsp:cNvSpPr/>
      </dsp:nvSpPr>
      <dsp:spPr>
        <a:xfrm rot="5400000">
          <a:off x="653106" y="733815"/>
          <a:ext cx="816484" cy="628457"/>
        </a:xfrm>
        <a:prstGeom prst="bentUpArrow">
          <a:avLst>
            <a:gd name="adj1" fmla="val 32840"/>
            <a:gd name="adj2" fmla="val 25000"/>
            <a:gd name="adj3" fmla="val 35780"/>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ED72CB-2558-4C41-B774-66E6C835B135}">
      <dsp:nvSpPr>
        <dsp:cNvPr id="0" name=""/>
        <dsp:cNvSpPr/>
      </dsp:nvSpPr>
      <dsp:spPr>
        <a:xfrm>
          <a:off x="38103" y="0"/>
          <a:ext cx="1393028" cy="852234"/>
        </a:xfrm>
        <a:prstGeom prst="roundRect">
          <a:avLst>
            <a:gd name="adj" fmla="val 166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National </a:t>
          </a:r>
        </a:p>
        <a:p>
          <a:pPr lvl="0" algn="ctr" defTabSz="622300">
            <a:lnSpc>
              <a:spcPct val="90000"/>
            </a:lnSpc>
            <a:spcBef>
              <a:spcPct val="0"/>
            </a:spcBef>
            <a:spcAft>
              <a:spcPct val="35000"/>
            </a:spcAft>
          </a:pPr>
          <a:r>
            <a:rPr lang="en-US" sz="1400" b="1" kern="1200" dirty="0" smtClean="0">
              <a:solidFill>
                <a:schemeClr val="tx1"/>
              </a:solidFill>
            </a:rPr>
            <a:t>Law</a:t>
          </a:r>
          <a:endParaRPr lang="en-US" sz="1400" b="1" kern="1200" dirty="0">
            <a:solidFill>
              <a:schemeClr val="tx1"/>
            </a:solidFill>
          </a:endParaRPr>
        </a:p>
      </dsp:txBody>
      <dsp:txXfrm>
        <a:off x="79713" y="41610"/>
        <a:ext cx="1309808" cy="769014"/>
      </dsp:txXfrm>
    </dsp:sp>
    <dsp:sp modelId="{E25B44E8-E3BC-4595-A44E-F874E15CEA31}">
      <dsp:nvSpPr>
        <dsp:cNvPr id="0" name=""/>
        <dsp:cNvSpPr/>
      </dsp:nvSpPr>
      <dsp:spPr>
        <a:xfrm>
          <a:off x="1557141" y="0"/>
          <a:ext cx="3115652" cy="1004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IP laws</a:t>
          </a:r>
        </a:p>
        <a:p>
          <a:pPr marL="114300" lvl="1" indent="-114300" algn="l" defTabSz="533400">
            <a:lnSpc>
              <a:spcPct val="90000"/>
            </a:lnSpc>
            <a:spcBef>
              <a:spcPct val="0"/>
            </a:spcBef>
            <a:spcAft>
              <a:spcPct val="15000"/>
            </a:spcAft>
            <a:buChar char="••"/>
          </a:pPr>
          <a:r>
            <a:rPr lang="en-US" sz="1200" kern="1200" dirty="0"/>
            <a:t>Innovation or university laws</a:t>
          </a:r>
        </a:p>
        <a:p>
          <a:pPr marL="114300" lvl="1" indent="-114300" algn="l" defTabSz="533400">
            <a:lnSpc>
              <a:spcPct val="90000"/>
            </a:lnSpc>
            <a:spcBef>
              <a:spcPct val="0"/>
            </a:spcBef>
            <a:spcAft>
              <a:spcPct val="15000"/>
            </a:spcAft>
            <a:buChar char="••"/>
          </a:pPr>
          <a:r>
            <a:rPr lang="en-US" sz="1200" kern="1200" dirty="0"/>
            <a:t>Laws on employment relationships, agriculture, PV, trade, health, S&amp;T, education, etc.</a:t>
          </a:r>
        </a:p>
      </dsp:txBody>
      <dsp:txXfrm>
        <a:off x="1557141" y="0"/>
        <a:ext cx="3115652" cy="1004780"/>
      </dsp:txXfrm>
    </dsp:sp>
    <dsp:sp modelId="{497B2EB4-CE3C-436A-A53B-1957EEE878F8}">
      <dsp:nvSpPr>
        <dsp:cNvPr id="0" name=""/>
        <dsp:cNvSpPr/>
      </dsp:nvSpPr>
      <dsp:spPr>
        <a:xfrm rot="5400000">
          <a:off x="1942559" y="1981157"/>
          <a:ext cx="925879" cy="628457"/>
        </a:xfrm>
        <a:prstGeom prst="bentUpArrow">
          <a:avLst>
            <a:gd name="adj1" fmla="val 32840"/>
            <a:gd name="adj2" fmla="val 25000"/>
            <a:gd name="adj3" fmla="val 35780"/>
          </a:avLst>
        </a:prstGeom>
        <a:solidFill>
          <a:schemeClr val="accent5">
            <a:tint val="50000"/>
            <a:hueOff val="1623195"/>
            <a:satOff val="-12147"/>
            <a:lumOff val="-15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FED18-F441-423B-8482-EE596BFAFAEF}">
      <dsp:nvSpPr>
        <dsp:cNvPr id="0" name=""/>
        <dsp:cNvSpPr/>
      </dsp:nvSpPr>
      <dsp:spPr>
        <a:xfrm>
          <a:off x="1420823" y="964942"/>
          <a:ext cx="1672760" cy="796430"/>
        </a:xfrm>
        <a:prstGeom prst="roundRect">
          <a:avLst>
            <a:gd name="adj" fmla="val 16670"/>
          </a:avLst>
        </a:prstGeom>
        <a:solidFill>
          <a:schemeClr val="accent5">
            <a:hueOff val="1085675"/>
            <a:satOff val="3732"/>
            <a:lumOff val="-179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t>Institutional IP Policies</a:t>
          </a:r>
          <a:endParaRPr lang="en-US" sz="1400" b="1" kern="1200" dirty="0"/>
        </a:p>
      </dsp:txBody>
      <dsp:txXfrm>
        <a:off x="1459709" y="1003828"/>
        <a:ext cx="1594988" cy="718658"/>
      </dsp:txXfrm>
    </dsp:sp>
    <dsp:sp modelId="{B3C74F4A-EB7D-4196-91E2-084C17A5A5DB}">
      <dsp:nvSpPr>
        <dsp:cNvPr id="0" name=""/>
        <dsp:cNvSpPr/>
      </dsp:nvSpPr>
      <dsp:spPr>
        <a:xfrm>
          <a:off x="3257552" y="1143001"/>
          <a:ext cx="2946637" cy="525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smtClean="0"/>
            <a:t>In most cases - institutional ownership</a:t>
          </a:r>
          <a:endParaRPr lang="en-US" sz="1200" b="0" kern="1200" dirty="0"/>
        </a:p>
      </dsp:txBody>
      <dsp:txXfrm>
        <a:off x="3257552" y="1143001"/>
        <a:ext cx="2946637" cy="525735"/>
      </dsp:txXfrm>
    </dsp:sp>
    <dsp:sp modelId="{8BC5282D-D3EF-470F-B61F-2DDC6A98022B}">
      <dsp:nvSpPr>
        <dsp:cNvPr id="0" name=""/>
        <dsp:cNvSpPr/>
      </dsp:nvSpPr>
      <dsp:spPr>
        <a:xfrm rot="5400000">
          <a:off x="2927832" y="3231003"/>
          <a:ext cx="877924" cy="628457"/>
        </a:xfrm>
        <a:prstGeom prst="bentUpArrow">
          <a:avLst>
            <a:gd name="adj1" fmla="val 32840"/>
            <a:gd name="adj2" fmla="val 25000"/>
            <a:gd name="adj3" fmla="val 35780"/>
          </a:avLst>
        </a:prstGeom>
        <a:solidFill>
          <a:schemeClr val="accent5">
            <a:tint val="50000"/>
            <a:hueOff val="3246390"/>
            <a:satOff val="-24293"/>
            <a:lumOff val="-30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717718-A163-4ACA-95C2-CB99379E0E56}">
      <dsp:nvSpPr>
        <dsp:cNvPr id="0" name=""/>
        <dsp:cNvSpPr/>
      </dsp:nvSpPr>
      <dsp:spPr>
        <a:xfrm>
          <a:off x="2743463" y="2146856"/>
          <a:ext cx="1500443" cy="858270"/>
        </a:xfrm>
        <a:prstGeom prst="roundRect">
          <a:avLst>
            <a:gd name="adj" fmla="val 16670"/>
          </a:avLst>
        </a:prstGeom>
        <a:solidFill>
          <a:schemeClr val="accent5">
            <a:hueOff val="2171351"/>
            <a:satOff val="7464"/>
            <a:lumOff val="-35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t>Contract Law</a:t>
          </a:r>
          <a:endParaRPr lang="en-US" sz="1400" b="1" kern="1200" dirty="0"/>
        </a:p>
      </dsp:txBody>
      <dsp:txXfrm>
        <a:off x="2785368" y="2188761"/>
        <a:ext cx="1416633" cy="774460"/>
      </dsp:txXfrm>
    </dsp:sp>
    <dsp:sp modelId="{B4A3A22C-5565-41F4-854E-F3D7104E35BD}">
      <dsp:nvSpPr>
        <dsp:cNvPr id="0" name=""/>
        <dsp:cNvSpPr/>
      </dsp:nvSpPr>
      <dsp:spPr>
        <a:xfrm>
          <a:off x="4236442" y="2361208"/>
          <a:ext cx="2411963" cy="525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Funding arrangements</a:t>
          </a:r>
        </a:p>
        <a:p>
          <a:pPr marL="114300" lvl="1" indent="-114300" algn="l" defTabSz="533400">
            <a:lnSpc>
              <a:spcPct val="90000"/>
            </a:lnSpc>
            <a:spcBef>
              <a:spcPct val="0"/>
            </a:spcBef>
            <a:spcAft>
              <a:spcPct val="15000"/>
            </a:spcAft>
            <a:buChar char="••"/>
          </a:pPr>
          <a:r>
            <a:rPr lang="en-US" sz="1200" kern="1200" dirty="0"/>
            <a:t>Employment contracts</a:t>
          </a:r>
        </a:p>
        <a:p>
          <a:pPr marL="114300" lvl="1" indent="-114300" algn="l" defTabSz="533400">
            <a:lnSpc>
              <a:spcPct val="90000"/>
            </a:lnSpc>
            <a:spcBef>
              <a:spcPct val="0"/>
            </a:spcBef>
            <a:spcAft>
              <a:spcPct val="15000"/>
            </a:spcAft>
            <a:buChar char="••"/>
          </a:pPr>
          <a:r>
            <a:rPr lang="en-US" sz="1200" kern="1200" dirty="0"/>
            <a:t>Joint development or collaborative agreements</a:t>
          </a:r>
        </a:p>
      </dsp:txBody>
      <dsp:txXfrm>
        <a:off x="4236442" y="2361208"/>
        <a:ext cx="2411963" cy="525735"/>
      </dsp:txXfrm>
    </dsp:sp>
    <dsp:sp modelId="{D439F8BE-19DE-4160-926D-72BDEEE0FE7D}">
      <dsp:nvSpPr>
        <dsp:cNvPr id="0" name=""/>
        <dsp:cNvSpPr/>
      </dsp:nvSpPr>
      <dsp:spPr>
        <a:xfrm>
          <a:off x="3675655" y="3400024"/>
          <a:ext cx="1191764" cy="762105"/>
        </a:xfrm>
        <a:prstGeom prst="roundRect">
          <a:avLst>
            <a:gd name="adj" fmla="val 16670"/>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smtClean="0"/>
            <a:t>Common Law</a:t>
          </a:r>
          <a:endParaRPr lang="en-US" sz="1400" b="1" kern="1200" dirty="0"/>
        </a:p>
      </dsp:txBody>
      <dsp:txXfrm>
        <a:off x="3712865" y="3437234"/>
        <a:ext cx="1117344" cy="687685"/>
      </dsp:txXfrm>
    </dsp:sp>
    <dsp:sp modelId="{83D552B2-308A-4495-8862-56F8B4912561}">
      <dsp:nvSpPr>
        <dsp:cNvPr id="0" name=""/>
        <dsp:cNvSpPr/>
      </dsp:nvSpPr>
      <dsp:spPr>
        <a:xfrm>
          <a:off x="4848923" y="3511661"/>
          <a:ext cx="2048311" cy="525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Precedents</a:t>
          </a:r>
          <a:endParaRPr lang="en-US" sz="1100" kern="1200" dirty="0"/>
        </a:p>
      </dsp:txBody>
      <dsp:txXfrm>
        <a:off x="4848923" y="3511661"/>
        <a:ext cx="2048311" cy="5257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A3B75-6318-C645-9185-36B9BECD6C59}">
      <dsp:nvSpPr>
        <dsp:cNvPr id="0" name=""/>
        <dsp:cNvSpPr/>
      </dsp:nvSpPr>
      <dsp:spPr>
        <a:xfrm>
          <a:off x="-4224795" y="-648228"/>
          <a:ext cx="5033829" cy="5033829"/>
        </a:xfrm>
        <a:prstGeom prst="blockArc">
          <a:avLst>
            <a:gd name="adj1" fmla="val 18900000"/>
            <a:gd name="adj2" fmla="val 2700000"/>
            <a:gd name="adj3" fmla="val 429"/>
          </a:avLst>
        </a:pr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E3FA314-5BD2-FD46-A4EF-B6A09208A806}">
      <dsp:nvSpPr>
        <dsp:cNvPr id="0" name=""/>
        <dsp:cNvSpPr/>
      </dsp:nvSpPr>
      <dsp:spPr>
        <a:xfrm>
          <a:off x="302406" y="196810"/>
          <a:ext cx="5819765" cy="39347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2317" tIns="53340" rIns="53340" bIns="53340" numCol="1" spcCol="1270" anchor="ctr" anchorCtr="0">
          <a:noAutofit/>
        </a:bodyPr>
        <a:lstStyle/>
        <a:p>
          <a:pPr lvl="0" algn="l" defTabSz="933450">
            <a:lnSpc>
              <a:spcPct val="90000"/>
            </a:lnSpc>
            <a:spcBef>
              <a:spcPct val="0"/>
            </a:spcBef>
            <a:spcAft>
              <a:spcPct val="35000"/>
            </a:spcAft>
          </a:pPr>
          <a:r>
            <a:rPr lang="en-GB" sz="2100" kern="1200" smtClean="0"/>
            <a:t>IP created by employees (patents / copyright)</a:t>
          </a:r>
          <a:endParaRPr lang="en-GB" sz="2100" kern="1200" dirty="0"/>
        </a:p>
      </dsp:txBody>
      <dsp:txXfrm>
        <a:off x="302406" y="196810"/>
        <a:ext cx="5819765" cy="393470"/>
      </dsp:txXfrm>
    </dsp:sp>
    <dsp:sp modelId="{A8E9680A-6205-BA47-BF2B-5263EAA253FF}">
      <dsp:nvSpPr>
        <dsp:cNvPr id="0" name=""/>
        <dsp:cNvSpPr/>
      </dsp:nvSpPr>
      <dsp:spPr>
        <a:xfrm>
          <a:off x="56487" y="147626"/>
          <a:ext cx="491838" cy="491838"/>
        </a:xfrm>
        <a:prstGeom prst="ellipse">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4B4D989-6B55-7149-BCC8-510DFA116F67}">
      <dsp:nvSpPr>
        <dsp:cNvPr id="0" name=""/>
        <dsp:cNvSpPr/>
      </dsp:nvSpPr>
      <dsp:spPr>
        <a:xfrm>
          <a:off x="626062" y="786941"/>
          <a:ext cx="5496109" cy="393470"/>
        </a:xfrm>
        <a:prstGeom prst="rect">
          <a:avLst/>
        </a:prstGeom>
        <a:gradFill rotWithShape="0">
          <a:gsLst>
            <a:gs pos="0">
              <a:schemeClr val="accent5">
                <a:hueOff val="651405"/>
                <a:satOff val="2239"/>
                <a:lumOff val="-10745"/>
                <a:alphaOff val="0"/>
                <a:shade val="51000"/>
                <a:satMod val="130000"/>
              </a:schemeClr>
            </a:gs>
            <a:gs pos="80000">
              <a:schemeClr val="accent5">
                <a:hueOff val="651405"/>
                <a:satOff val="2239"/>
                <a:lumOff val="-10745"/>
                <a:alphaOff val="0"/>
                <a:shade val="93000"/>
                <a:satMod val="130000"/>
              </a:schemeClr>
            </a:gs>
            <a:gs pos="100000">
              <a:schemeClr val="accent5">
                <a:hueOff val="651405"/>
                <a:satOff val="2239"/>
                <a:lumOff val="-10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2317" tIns="53340" rIns="53340" bIns="53340" numCol="1" spcCol="1270" anchor="ctr" anchorCtr="0">
          <a:noAutofit/>
        </a:bodyPr>
        <a:lstStyle/>
        <a:p>
          <a:pPr lvl="0" algn="l" defTabSz="933450">
            <a:lnSpc>
              <a:spcPct val="90000"/>
            </a:lnSpc>
            <a:spcBef>
              <a:spcPct val="0"/>
            </a:spcBef>
            <a:spcAft>
              <a:spcPct val="35000"/>
            </a:spcAft>
          </a:pPr>
          <a:r>
            <a:rPr lang="en-GB" sz="2100" kern="1200" dirty="0"/>
            <a:t>Contract work </a:t>
          </a:r>
          <a:r>
            <a:rPr lang="en-GB" sz="2100" kern="1200" dirty="0" smtClean="0"/>
            <a:t>by consultant </a:t>
          </a:r>
          <a:r>
            <a:rPr lang="en-GB" sz="2100" kern="1200" dirty="0"/>
            <a:t>(consulting)</a:t>
          </a:r>
        </a:p>
      </dsp:txBody>
      <dsp:txXfrm>
        <a:off x="626062" y="786941"/>
        <a:ext cx="5496109" cy="393470"/>
      </dsp:txXfrm>
    </dsp:sp>
    <dsp:sp modelId="{0C128D73-E44C-6A46-9764-EB2DF6644A79}">
      <dsp:nvSpPr>
        <dsp:cNvPr id="0" name=""/>
        <dsp:cNvSpPr/>
      </dsp:nvSpPr>
      <dsp:spPr>
        <a:xfrm>
          <a:off x="380143" y="737757"/>
          <a:ext cx="491838" cy="491838"/>
        </a:xfrm>
        <a:prstGeom prst="ellipse">
          <a:avLst/>
        </a:prstGeom>
        <a:solidFill>
          <a:schemeClr val="lt1">
            <a:hueOff val="0"/>
            <a:satOff val="0"/>
            <a:lumOff val="0"/>
            <a:alphaOff val="0"/>
          </a:schemeClr>
        </a:solidFill>
        <a:ln w="9525" cap="flat" cmpd="sng" algn="ctr">
          <a:solidFill>
            <a:schemeClr val="accent5">
              <a:hueOff val="651405"/>
              <a:satOff val="2239"/>
              <a:lumOff val="-1074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6D7A241-617D-D34C-9765-975C088BEECB}">
      <dsp:nvSpPr>
        <dsp:cNvPr id="0" name=""/>
        <dsp:cNvSpPr/>
      </dsp:nvSpPr>
      <dsp:spPr>
        <a:xfrm>
          <a:off x="774062" y="1377072"/>
          <a:ext cx="5348109" cy="393470"/>
        </a:xfrm>
        <a:prstGeom prst="rect">
          <a:avLst/>
        </a:prstGeom>
        <a:gradFill rotWithShape="0">
          <a:gsLst>
            <a:gs pos="0">
              <a:schemeClr val="accent5">
                <a:hueOff val="1302810"/>
                <a:satOff val="4478"/>
                <a:lumOff val="-21490"/>
                <a:alphaOff val="0"/>
                <a:shade val="51000"/>
                <a:satMod val="130000"/>
              </a:schemeClr>
            </a:gs>
            <a:gs pos="80000">
              <a:schemeClr val="accent5">
                <a:hueOff val="1302810"/>
                <a:satOff val="4478"/>
                <a:lumOff val="-21490"/>
                <a:alphaOff val="0"/>
                <a:shade val="93000"/>
                <a:satMod val="130000"/>
              </a:schemeClr>
            </a:gs>
            <a:gs pos="100000">
              <a:schemeClr val="accent5">
                <a:hueOff val="1302810"/>
                <a:satOff val="4478"/>
                <a:lumOff val="-214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2317" tIns="53340" rIns="53340" bIns="53340" numCol="1" spcCol="1270" anchor="ctr" anchorCtr="0">
          <a:noAutofit/>
        </a:bodyPr>
        <a:lstStyle/>
        <a:p>
          <a:pPr lvl="0" algn="l" defTabSz="933450">
            <a:lnSpc>
              <a:spcPct val="90000"/>
            </a:lnSpc>
            <a:spcBef>
              <a:spcPct val="0"/>
            </a:spcBef>
            <a:spcAft>
              <a:spcPct val="35000"/>
            </a:spcAft>
          </a:pPr>
          <a:r>
            <a:rPr lang="en-GB" sz="2100" kern="1200" dirty="0"/>
            <a:t>IP created by students</a:t>
          </a:r>
        </a:p>
      </dsp:txBody>
      <dsp:txXfrm>
        <a:off x="774062" y="1377072"/>
        <a:ext cx="5348109" cy="393470"/>
      </dsp:txXfrm>
    </dsp:sp>
    <dsp:sp modelId="{812B36DC-5619-B544-99C0-8269EA144A88}">
      <dsp:nvSpPr>
        <dsp:cNvPr id="0" name=""/>
        <dsp:cNvSpPr/>
      </dsp:nvSpPr>
      <dsp:spPr>
        <a:xfrm>
          <a:off x="528143" y="1327888"/>
          <a:ext cx="491838" cy="491838"/>
        </a:xfrm>
        <a:prstGeom prst="ellipse">
          <a:avLst/>
        </a:prstGeom>
        <a:solidFill>
          <a:schemeClr val="lt1">
            <a:hueOff val="0"/>
            <a:satOff val="0"/>
            <a:lumOff val="0"/>
            <a:alphaOff val="0"/>
          </a:schemeClr>
        </a:solidFill>
        <a:ln w="9525" cap="flat" cmpd="sng" algn="ctr">
          <a:solidFill>
            <a:schemeClr val="accent5">
              <a:hueOff val="1302810"/>
              <a:satOff val="4478"/>
              <a:lumOff val="-2149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F43F33B-1211-C047-B020-90933AAFE1B1}">
      <dsp:nvSpPr>
        <dsp:cNvPr id="0" name=""/>
        <dsp:cNvSpPr/>
      </dsp:nvSpPr>
      <dsp:spPr>
        <a:xfrm>
          <a:off x="774062" y="1966829"/>
          <a:ext cx="5348109" cy="393470"/>
        </a:xfrm>
        <a:prstGeom prst="rect">
          <a:avLst/>
        </a:prstGeom>
        <a:gradFill rotWithShape="0">
          <a:gsLst>
            <a:gs pos="0">
              <a:schemeClr val="accent5">
                <a:hueOff val="1954216"/>
                <a:satOff val="6718"/>
                <a:lumOff val="-32236"/>
                <a:alphaOff val="0"/>
                <a:shade val="51000"/>
                <a:satMod val="130000"/>
              </a:schemeClr>
            </a:gs>
            <a:gs pos="80000">
              <a:schemeClr val="accent5">
                <a:hueOff val="1954216"/>
                <a:satOff val="6718"/>
                <a:lumOff val="-32236"/>
                <a:alphaOff val="0"/>
                <a:shade val="93000"/>
                <a:satMod val="130000"/>
              </a:schemeClr>
            </a:gs>
            <a:gs pos="100000">
              <a:schemeClr val="accent5">
                <a:hueOff val="1954216"/>
                <a:satOff val="6718"/>
                <a:lumOff val="-3223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2317" tIns="53340" rIns="53340" bIns="53340" numCol="1" spcCol="1270" anchor="ctr" anchorCtr="0">
          <a:noAutofit/>
        </a:bodyPr>
        <a:lstStyle/>
        <a:p>
          <a:pPr lvl="0" algn="l" defTabSz="933450">
            <a:lnSpc>
              <a:spcPct val="90000"/>
            </a:lnSpc>
            <a:spcBef>
              <a:spcPct val="0"/>
            </a:spcBef>
            <a:spcAft>
              <a:spcPct val="35000"/>
            </a:spcAft>
          </a:pPr>
          <a:r>
            <a:rPr lang="en-GB" sz="2100" kern="1200" dirty="0"/>
            <a:t>IP created by visiting researchers</a:t>
          </a:r>
        </a:p>
      </dsp:txBody>
      <dsp:txXfrm>
        <a:off x="774062" y="1966829"/>
        <a:ext cx="5348109" cy="393470"/>
      </dsp:txXfrm>
    </dsp:sp>
    <dsp:sp modelId="{138EB04E-06AD-AD4D-9FDD-33C78032CA9A}">
      <dsp:nvSpPr>
        <dsp:cNvPr id="0" name=""/>
        <dsp:cNvSpPr/>
      </dsp:nvSpPr>
      <dsp:spPr>
        <a:xfrm>
          <a:off x="528143" y="1917646"/>
          <a:ext cx="491838" cy="491838"/>
        </a:xfrm>
        <a:prstGeom prst="ellipse">
          <a:avLst/>
        </a:prstGeom>
        <a:solidFill>
          <a:schemeClr val="lt1">
            <a:hueOff val="0"/>
            <a:satOff val="0"/>
            <a:lumOff val="0"/>
            <a:alphaOff val="0"/>
          </a:schemeClr>
        </a:solidFill>
        <a:ln w="9525" cap="flat" cmpd="sng" algn="ctr">
          <a:solidFill>
            <a:schemeClr val="accent5">
              <a:hueOff val="1954216"/>
              <a:satOff val="6718"/>
              <a:lumOff val="-3223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BD1941A-0C93-7D48-BF4D-5B9E7510A844}">
      <dsp:nvSpPr>
        <dsp:cNvPr id="0" name=""/>
        <dsp:cNvSpPr/>
      </dsp:nvSpPr>
      <dsp:spPr>
        <a:xfrm>
          <a:off x="626062" y="2556961"/>
          <a:ext cx="5496109" cy="393470"/>
        </a:xfrm>
        <a:prstGeom prst="rect">
          <a:avLst/>
        </a:prstGeom>
        <a:gradFill rotWithShape="0">
          <a:gsLst>
            <a:gs pos="0">
              <a:schemeClr val="accent5">
                <a:hueOff val="2605621"/>
                <a:satOff val="8957"/>
                <a:lumOff val="-42981"/>
                <a:alphaOff val="0"/>
                <a:shade val="51000"/>
                <a:satMod val="130000"/>
              </a:schemeClr>
            </a:gs>
            <a:gs pos="80000">
              <a:schemeClr val="accent5">
                <a:hueOff val="2605621"/>
                <a:satOff val="8957"/>
                <a:lumOff val="-42981"/>
                <a:alphaOff val="0"/>
                <a:shade val="93000"/>
                <a:satMod val="130000"/>
              </a:schemeClr>
            </a:gs>
            <a:gs pos="100000">
              <a:schemeClr val="accent5">
                <a:hueOff val="2605621"/>
                <a:satOff val="8957"/>
                <a:lumOff val="-42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2317" tIns="53340" rIns="53340" bIns="53340" numCol="1" spcCol="1270" anchor="ctr" anchorCtr="0">
          <a:noAutofit/>
        </a:bodyPr>
        <a:lstStyle/>
        <a:p>
          <a:pPr lvl="0" algn="l" defTabSz="933450">
            <a:lnSpc>
              <a:spcPct val="90000"/>
            </a:lnSpc>
            <a:spcBef>
              <a:spcPct val="0"/>
            </a:spcBef>
            <a:spcAft>
              <a:spcPct val="35000"/>
            </a:spcAft>
          </a:pPr>
          <a:r>
            <a:rPr lang="en-GB" sz="2100" kern="1200" dirty="0"/>
            <a:t>Collaborative and joint projects</a:t>
          </a:r>
        </a:p>
      </dsp:txBody>
      <dsp:txXfrm>
        <a:off x="626062" y="2556961"/>
        <a:ext cx="5496109" cy="393470"/>
      </dsp:txXfrm>
    </dsp:sp>
    <dsp:sp modelId="{289131DD-F6A0-A647-BF96-37933DF9EDE9}">
      <dsp:nvSpPr>
        <dsp:cNvPr id="0" name=""/>
        <dsp:cNvSpPr/>
      </dsp:nvSpPr>
      <dsp:spPr>
        <a:xfrm>
          <a:off x="380143" y="2507777"/>
          <a:ext cx="491838" cy="491838"/>
        </a:xfrm>
        <a:prstGeom prst="ellipse">
          <a:avLst/>
        </a:prstGeom>
        <a:solidFill>
          <a:schemeClr val="lt1">
            <a:hueOff val="0"/>
            <a:satOff val="0"/>
            <a:lumOff val="0"/>
            <a:alphaOff val="0"/>
          </a:schemeClr>
        </a:solidFill>
        <a:ln w="9525" cap="flat" cmpd="sng" algn="ctr">
          <a:solidFill>
            <a:schemeClr val="accent5">
              <a:hueOff val="2605621"/>
              <a:satOff val="8957"/>
              <a:lumOff val="-4298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7B92C1C-40B5-1144-AF47-D4A4BD57868E}">
      <dsp:nvSpPr>
        <dsp:cNvPr id="0" name=""/>
        <dsp:cNvSpPr/>
      </dsp:nvSpPr>
      <dsp:spPr>
        <a:xfrm>
          <a:off x="302406" y="3147092"/>
          <a:ext cx="5819765" cy="393470"/>
        </a:xfrm>
        <a:prstGeom prst="rect">
          <a:avLst/>
        </a:prstGeom>
        <a:gradFill rotWithShape="0">
          <a:gsLst>
            <a:gs pos="0">
              <a:schemeClr val="accent5">
                <a:hueOff val="3257026"/>
                <a:satOff val="11196"/>
                <a:lumOff val="-53726"/>
                <a:alphaOff val="0"/>
                <a:shade val="51000"/>
                <a:satMod val="130000"/>
              </a:schemeClr>
            </a:gs>
            <a:gs pos="80000">
              <a:schemeClr val="accent5">
                <a:hueOff val="3257026"/>
                <a:satOff val="11196"/>
                <a:lumOff val="-53726"/>
                <a:alphaOff val="0"/>
                <a:shade val="93000"/>
                <a:satMod val="130000"/>
              </a:schemeClr>
            </a:gs>
            <a:gs pos="100000">
              <a:schemeClr val="accent5">
                <a:hueOff val="3257026"/>
                <a:satOff val="11196"/>
                <a:lumOff val="-537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2317" tIns="53340" rIns="53340" bIns="53340" numCol="1" spcCol="1270" anchor="ctr" anchorCtr="0">
          <a:noAutofit/>
        </a:bodyPr>
        <a:lstStyle/>
        <a:p>
          <a:pPr lvl="0" algn="l" defTabSz="933450">
            <a:lnSpc>
              <a:spcPct val="90000"/>
            </a:lnSpc>
            <a:spcBef>
              <a:spcPct val="0"/>
            </a:spcBef>
            <a:spcAft>
              <a:spcPct val="35000"/>
            </a:spcAft>
          </a:pPr>
          <a:r>
            <a:rPr lang="en-GB" sz="2100" kern="1200" dirty="0"/>
            <a:t>Contract research</a:t>
          </a:r>
        </a:p>
      </dsp:txBody>
      <dsp:txXfrm>
        <a:off x="302406" y="3147092"/>
        <a:ext cx="5819765" cy="393470"/>
      </dsp:txXfrm>
    </dsp:sp>
    <dsp:sp modelId="{878B96F3-8265-304B-B201-759BD074169D}">
      <dsp:nvSpPr>
        <dsp:cNvPr id="0" name=""/>
        <dsp:cNvSpPr/>
      </dsp:nvSpPr>
      <dsp:spPr>
        <a:xfrm>
          <a:off x="56487" y="3097908"/>
          <a:ext cx="491838" cy="491838"/>
        </a:xfrm>
        <a:prstGeom prst="ellipse">
          <a:avLst/>
        </a:prstGeom>
        <a:solidFill>
          <a:schemeClr val="lt1">
            <a:hueOff val="0"/>
            <a:satOff val="0"/>
            <a:lumOff val="0"/>
            <a:alphaOff val="0"/>
          </a:schemeClr>
        </a:solidFill>
        <a:ln w="9525" cap="flat" cmpd="sng" algn="ctr">
          <a:solidFill>
            <a:schemeClr val="accent5">
              <a:hueOff val="3257026"/>
              <a:satOff val="11196"/>
              <a:lumOff val="-5372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4CBBE-C65C-4AAD-B532-7C8EE54E06E8}">
      <dsp:nvSpPr>
        <dsp:cNvPr id="0" name=""/>
        <dsp:cNvSpPr/>
      </dsp:nvSpPr>
      <dsp:spPr>
        <a:xfrm>
          <a:off x="2711466" y="971515"/>
          <a:ext cx="2345828" cy="2345828"/>
        </a:xfrm>
        <a:prstGeom prst="ellipse">
          <a:avLst/>
        </a:prstGeom>
        <a:solidFill>
          <a:schemeClr val="accent5">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r>
            <a:rPr lang="en-US" sz="5400" kern="1200" dirty="0"/>
            <a:t>TTO</a:t>
          </a:r>
        </a:p>
      </dsp:txBody>
      <dsp:txXfrm>
        <a:off x="3055005" y="1315054"/>
        <a:ext cx="1658750" cy="1658750"/>
      </dsp:txXfrm>
    </dsp:sp>
    <dsp:sp modelId="{CFFA0B74-D2E4-4728-963F-EC20FB242413}">
      <dsp:nvSpPr>
        <dsp:cNvPr id="0" name=""/>
        <dsp:cNvSpPr/>
      </dsp:nvSpPr>
      <dsp:spPr>
        <a:xfrm>
          <a:off x="2533652" y="2736273"/>
          <a:ext cx="2358578" cy="1492826"/>
        </a:xfrm>
        <a:prstGeom prst="ellipse">
          <a:avLst/>
        </a:prstGeom>
        <a:solidFill>
          <a:schemeClr val="accent5">
            <a:alpha val="50000"/>
            <a:hueOff val="542838"/>
            <a:satOff val="1866"/>
            <a:lumOff val="-895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a:t>Contact platform with industry and government</a:t>
          </a:r>
        </a:p>
      </dsp:txBody>
      <dsp:txXfrm>
        <a:off x="2879058" y="2954892"/>
        <a:ext cx="1667766" cy="1055588"/>
      </dsp:txXfrm>
    </dsp:sp>
    <dsp:sp modelId="{9E0E3C1D-E4E5-4668-97CD-022726D87AC0}">
      <dsp:nvSpPr>
        <dsp:cNvPr id="0" name=""/>
        <dsp:cNvSpPr/>
      </dsp:nvSpPr>
      <dsp:spPr>
        <a:xfrm>
          <a:off x="933453" y="495303"/>
          <a:ext cx="2178102" cy="1412728"/>
        </a:xfrm>
        <a:prstGeom prst="ellipse">
          <a:avLst/>
        </a:prstGeom>
        <a:solidFill>
          <a:schemeClr val="accent5">
            <a:alpha val="50000"/>
            <a:hueOff val="1085675"/>
            <a:satOff val="3732"/>
            <a:lumOff val="-17909"/>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Assistance in commercialization, identification of market partners</a:t>
          </a:r>
        </a:p>
      </dsp:txBody>
      <dsp:txXfrm>
        <a:off x="1252429" y="702192"/>
        <a:ext cx="1540150" cy="998950"/>
      </dsp:txXfrm>
    </dsp:sp>
    <dsp:sp modelId="{246C6006-512D-44A9-B49E-4BE6E7E5128E}">
      <dsp:nvSpPr>
        <dsp:cNvPr id="0" name=""/>
        <dsp:cNvSpPr/>
      </dsp:nvSpPr>
      <dsp:spPr>
        <a:xfrm>
          <a:off x="4438648" y="2247890"/>
          <a:ext cx="2245345" cy="1440397"/>
        </a:xfrm>
        <a:prstGeom prst="ellipse">
          <a:avLst/>
        </a:prstGeom>
        <a:solidFill>
          <a:schemeClr val="accent5">
            <a:alpha val="50000"/>
            <a:hueOff val="1628513"/>
            <a:satOff val="5598"/>
            <a:lumOff val="-26863"/>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t>Acceleration of technology-  </a:t>
          </a:r>
          <a:r>
            <a:rPr lang="en-US" sz="1100" b="1" kern="1200" dirty="0"/>
            <a:t>prototype / proof-of-concept </a:t>
          </a:r>
        </a:p>
      </dsp:txBody>
      <dsp:txXfrm>
        <a:off x="4767471" y="2458831"/>
        <a:ext cx="1587699" cy="1018515"/>
      </dsp:txXfrm>
    </dsp:sp>
    <dsp:sp modelId="{7C817357-DEFC-4275-B212-5EACB2EE3D31}">
      <dsp:nvSpPr>
        <dsp:cNvPr id="0" name=""/>
        <dsp:cNvSpPr/>
      </dsp:nvSpPr>
      <dsp:spPr>
        <a:xfrm>
          <a:off x="4591048" y="876301"/>
          <a:ext cx="2129965" cy="1373306"/>
        </a:xfrm>
        <a:prstGeom prst="ellipse">
          <a:avLst/>
        </a:prstGeom>
        <a:solidFill>
          <a:schemeClr val="accent5">
            <a:alpha val="50000"/>
            <a:hueOff val="2171351"/>
            <a:satOff val="7464"/>
            <a:lumOff val="-35817"/>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Assessing patentability of inventions, filing of patent applications</a:t>
          </a:r>
        </a:p>
      </dsp:txBody>
      <dsp:txXfrm>
        <a:off x="4902974" y="1077417"/>
        <a:ext cx="1506113" cy="971074"/>
      </dsp:txXfrm>
    </dsp:sp>
    <dsp:sp modelId="{4B4EB1B0-9CF1-4F46-BAE4-0A41F861FAE2}">
      <dsp:nvSpPr>
        <dsp:cNvPr id="0" name=""/>
        <dsp:cNvSpPr/>
      </dsp:nvSpPr>
      <dsp:spPr>
        <a:xfrm>
          <a:off x="1085844" y="1790698"/>
          <a:ext cx="2161869" cy="1455176"/>
        </a:xfrm>
        <a:prstGeom prst="ellipse">
          <a:avLst/>
        </a:prstGeom>
        <a:solidFill>
          <a:schemeClr val="accent5">
            <a:alpha val="50000"/>
            <a:hueOff val="2714188"/>
            <a:satOff val="9330"/>
            <a:lumOff val="-44772"/>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Negotiating licenses with outside parties</a:t>
          </a:r>
        </a:p>
      </dsp:txBody>
      <dsp:txXfrm>
        <a:off x="1402442" y="2003804"/>
        <a:ext cx="1528673" cy="1028964"/>
      </dsp:txXfrm>
    </dsp:sp>
    <dsp:sp modelId="{15767655-BC44-446B-8724-63B8DC19C9F7}">
      <dsp:nvSpPr>
        <dsp:cNvPr id="0" name=""/>
        <dsp:cNvSpPr/>
      </dsp:nvSpPr>
      <dsp:spPr>
        <a:xfrm>
          <a:off x="2686051" y="281909"/>
          <a:ext cx="2070276" cy="1308139"/>
        </a:xfrm>
        <a:prstGeom prst="ellipse">
          <a:avLst/>
        </a:prstGeom>
        <a:solidFill>
          <a:schemeClr val="accent5">
            <a:alpha val="50000"/>
            <a:hueOff val="3257026"/>
            <a:satOff val="11196"/>
            <a:lumOff val="-5372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a:t>Managing invention </a:t>
          </a:r>
          <a:r>
            <a:rPr lang="en-US" sz="1100" b="1" kern="1200" dirty="0" smtClean="0"/>
            <a:t>from disclosure to </a:t>
          </a:r>
          <a:r>
            <a:rPr lang="en-US" sz="1100" b="1" kern="1200" dirty="0"/>
            <a:t>royalty sharing</a:t>
          </a:r>
        </a:p>
      </dsp:txBody>
      <dsp:txXfrm>
        <a:off x="2989236" y="473482"/>
        <a:ext cx="1463906" cy="9249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D1CFB-8978-41E6-90EF-E7CBF3C21FC4}">
      <dsp:nvSpPr>
        <dsp:cNvPr id="0" name=""/>
        <dsp:cNvSpPr/>
      </dsp:nvSpPr>
      <dsp:spPr>
        <a:xfrm>
          <a:off x="3047999" y="1508"/>
          <a:ext cx="4572000" cy="371402"/>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Ideas, experiments, lab notes</a:t>
          </a:r>
          <a:endParaRPr lang="en-US" sz="1000" kern="1200" dirty="0"/>
        </a:p>
      </dsp:txBody>
      <dsp:txXfrm>
        <a:off x="3047999" y="47933"/>
        <a:ext cx="4432724" cy="278552"/>
      </dsp:txXfrm>
    </dsp:sp>
    <dsp:sp modelId="{B4E0FD70-EF76-44A0-B6BD-2C991F92C09E}">
      <dsp:nvSpPr>
        <dsp:cNvPr id="0" name=""/>
        <dsp:cNvSpPr/>
      </dsp:nvSpPr>
      <dsp:spPr>
        <a:xfrm>
          <a:off x="0" y="1508"/>
          <a:ext cx="3048000" cy="37140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rPr>
            <a:t>Research</a:t>
          </a:r>
          <a:endParaRPr lang="en-US" sz="1900" b="1" kern="1200" dirty="0">
            <a:solidFill>
              <a:schemeClr val="tx1"/>
            </a:solidFill>
          </a:endParaRPr>
        </a:p>
      </dsp:txBody>
      <dsp:txXfrm>
        <a:off x="18130" y="19638"/>
        <a:ext cx="3011740" cy="335142"/>
      </dsp:txXfrm>
    </dsp:sp>
    <dsp:sp modelId="{1015F210-1B7E-4075-8930-8712D4B8D4C5}">
      <dsp:nvSpPr>
        <dsp:cNvPr id="0" name=""/>
        <dsp:cNvSpPr/>
      </dsp:nvSpPr>
      <dsp:spPr>
        <a:xfrm>
          <a:off x="3047999" y="410050"/>
          <a:ext cx="4572000" cy="371402"/>
        </a:xfrm>
        <a:prstGeom prst="rightArrow">
          <a:avLst>
            <a:gd name="adj1" fmla="val 75000"/>
            <a:gd name="adj2" fmla="val 50000"/>
          </a:avLst>
        </a:prstGeom>
        <a:solidFill>
          <a:schemeClr val="accent5">
            <a:tint val="40000"/>
            <a:alpha val="90000"/>
            <a:hueOff val="360565"/>
            <a:satOff val="-2557"/>
            <a:lumOff val="-1455"/>
            <a:alphaOff val="0"/>
          </a:schemeClr>
        </a:solidFill>
        <a:ln w="25400" cap="flat" cmpd="sng" algn="ctr">
          <a:solidFill>
            <a:schemeClr val="accent5">
              <a:tint val="40000"/>
              <a:alpha val="90000"/>
              <a:hueOff val="360565"/>
              <a:satOff val="-2557"/>
              <a:lumOff val="-14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Contact a technology portfolio manager before making discovery public</a:t>
          </a:r>
          <a:endParaRPr lang="en-US" sz="1000" kern="1200" dirty="0"/>
        </a:p>
      </dsp:txBody>
      <dsp:txXfrm>
        <a:off x="3047999" y="456475"/>
        <a:ext cx="4432724" cy="278552"/>
      </dsp:txXfrm>
    </dsp:sp>
    <dsp:sp modelId="{0C4C7DCF-FC4B-4ADD-A576-61ECA9DAE8B9}">
      <dsp:nvSpPr>
        <dsp:cNvPr id="0" name=""/>
        <dsp:cNvSpPr/>
      </dsp:nvSpPr>
      <dsp:spPr>
        <a:xfrm>
          <a:off x="0" y="410050"/>
          <a:ext cx="3048000" cy="371402"/>
        </a:xfrm>
        <a:prstGeom prst="roundRect">
          <a:avLst/>
        </a:prstGeom>
        <a:solidFill>
          <a:schemeClr val="accent5">
            <a:hueOff val="361892"/>
            <a:satOff val="1244"/>
            <a:lumOff val="-59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smtClean="0"/>
            <a:t>Pre-disclosure</a:t>
          </a:r>
          <a:endParaRPr lang="en-US" sz="1900" b="1" kern="1200" dirty="0"/>
        </a:p>
      </dsp:txBody>
      <dsp:txXfrm>
        <a:off x="18130" y="428180"/>
        <a:ext cx="3011740" cy="335142"/>
      </dsp:txXfrm>
    </dsp:sp>
    <dsp:sp modelId="{DEA7224E-5821-4BEB-9B40-52529C599F87}">
      <dsp:nvSpPr>
        <dsp:cNvPr id="0" name=""/>
        <dsp:cNvSpPr/>
      </dsp:nvSpPr>
      <dsp:spPr>
        <a:xfrm>
          <a:off x="3047999" y="818593"/>
          <a:ext cx="4572000" cy="371402"/>
        </a:xfrm>
        <a:prstGeom prst="rightArrow">
          <a:avLst>
            <a:gd name="adj1" fmla="val 75000"/>
            <a:gd name="adj2" fmla="val 50000"/>
          </a:avLst>
        </a:prstGeom>
        <a:solidFill>
          <a:schemeClr val="accent5">
            <a:tint val="40000"/>
            <a:alpha val="90000"/>
            <a:hueOff val="721130"/>
            <a:satOff val="-5114"/>
            <a:lumOff val="-2910"/>
            <a:alphaOff val="0"/>
          </a:schemeClr>
        </a:solidFill>
        <a:ln w="25400" cap="flat" cmpd="sng" algn="ctr">
          <a:solidFill>
            <a:schemeClr val="accent5">
              <a:tint val="40000"/>
              <a:alpha val="90000"/>
              <a:hueOff val="721130"/>
              <a:satOff val="-5114"/>
              <a:lumOff val="-29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Send completed IP Disclosure Form to document IP</a:t>
          </a:r>
          <a:endParaRPr lang="en-US" sz="1000" kern="1200" dirty="0"/>
        </a:p>
      </dsp:txBody>
      <dsp:txXfrm>
        <a:off x="3047999" y="865018"/>
        <a:ext cx="4432724" cy="278552"/>
      </dsp:txXfrm>
    </dsp:sp>
    <dsp:sp modelId="{0FE13C20-1A51-4050-A240-5D26A6D3F66B}">
      <dsp:nvSpPr>
        <dsp:cNvPr id="0" name=""/>
        <dsp:cNvSpPr/>
      </dsp:nvSpPr>
      <dsp:spPr>
        <a:xfrm>
          <a:off x="0" y="818593"/>
          <a:ext cx="3048000" cy="371402"/>
        </a:xfrm>
        <a:prstGeom prst="roundRect">
          <a:avLst/>
        </a:prstGeom>
        <a:solidFill>
          <a:schemeClr val="accent5">
            <a:hueOff val="723784"/>
            <a:satOff val="2488"/>
            <a:lumOff val="-11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smtClean="0"/>
            <a:t>IP disclosure</a:t>
          </a:r>
          <a:endParaRPr lang="en-US" sz="1900" b="1" kern="1200" dirty="0"/>
        </a:p>
      </dsp:txBody>
      <dsp:txXfrm>
        <a:off x="18130" y="836723"/>
        <a:ext cx="3011740" cy="335142"/>
      </dsp:txXfrm>
    </dsp:sp>
    <dsp:sp modelId="{3AC09395-90B3-455C-BD4D-8820093DBA40}">
      <dsp:nvSpPr>
        <dsp:cNvPr id="0" name=""/>
        <dsp:cNvSpPr/>
      </dsp:nvSpPr>
      <dsp:spPr>
        <a:xfrm>
          <a:off x="3047999" y="1227135"/>
          <a:ext cx="4572000" cy="371402"/>
        </a:xfrm>
        <a:prstGeom prst="rightArrow">
          <a:avLst>
            <a:gd name="adj1" fmla="val 75000"/>
            <a:gd name="adj2" fmla="val 50000"/>
          </a:avLst>
        </a:prstGeom>
        <a:solidFill>
          <a:schemeClr val="accent5">
            <a:tint val="40000"/>
            <a:alpha val="90000"/>
            <a:hueOff val="1081694"/>
            <a:satOff val="-7672"/>
            <a:lumOff val="-4365"/>
            <a:alphaOff val="0"/>
          </a:schemeClr>
        </a:solidFill>
        <a:ln w="25400" cap="flat" cmpd="sng" algn="ctr">
          <a:solidFill>
            <a:schemeClr val="accent5">
              <a:tint val="40000"/>
              <a:alpha val="90000"/>
              <a:hueOff val="1081694"/>
              <a:satOff val="-7672"/>
              <a:lumOff val="-43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Review of IP Disclosure Form to discuss technology transfer options, conduct patent searches, analyze market</a:t>
          </a:r>
          <a:endParaRPr lang="en-US" sz="1000" kern="1200" dirty="0"/>
        </a:p>
      </dsp:txBody>
      <dsp:txXfrm>
        <a:off x="3047999" y="1273560"/>
        <a:ext cx="4432724" cy="278552"/>
      </dsp:txXfrm>
    </dsp:sp>
    <dsp:sp modelId="{258C541B-08C5-4732-A518-9408FB14186F}">
      <dsp:nvSpPr>
        <dsp:cNvPr id="0" name=""/>
        <dsp:cNvSpPr/>
      </dsp:nvSpPr>
      <dsp:spPr>
        <a:xfrm>
          <a:off x="0" y="1227135"/>
          <a:ext cx="3048000" cy="371402"/>
        </a:xfrm>
        <a:prstGeom prst="roundRect">
          <a:avLst/>
        </a:prstGeom>
        <a:solidFill>
          <a:schemeClr val="accent5">
            <a:hueOff val="1085675"/>
            <a:satOff val="3732"/>
            <a:lumOff val="-179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smtClean="0"/>
            <a:t>Evaluation</a:t>
          </a:r>
          <a:endParaRPr lang="en-US" sz="1900" b="1" kern="1200" dirty="0"/>
        </a:p>
      </dsp:txBody>
      <dsp:txXfrm>
        <a:off x="18130" y="1245265"/>
        <a:ext cx="3011740" cy="335142"/>
      </dsp:txXfrm>
    </dsp:sp>
    <dsp:sp modelId="{728355E5-85BD-4F00-86B1-A4682E4DF531}">
      <dsp:nvSpPr>
        <dsp:cNvPr id="0" name=""/>
        <dsp:cNvSpPr/>
      </dsp:nvSpPr>
      <dsp:spPr>
        <a:xfrm>
          <a:off x="3047999" y="1635677"/>
          <a:ext cx="4572000" cy="371402"/>
        </a:xfrm>
        <a:prstGeom prst="rightArrow">
          <a:avLst>
            <a:gd name="adj1" fmla="val 75000"/>
            <a:gd name="adj2" fmla="val 50000"/>
          </a:avLst>
        </a:prstGeom>
        <a:solidFill>
          <a:schemeClr val="accent5">
            <a:tint val="40000"/>
            <a:alpha val="90000"/>
            <a:hueOff val="1442259"/>
            <a:satOff val="-10229"/>
            <a:lumOff val="-5820"/>
            <a:alphaOff val="0"/>
          </a:schemeClr>
        </a:solidFill>
        <a:ln w="25400" cap="flat" cmpd="sng" algn="ctr">
          <a:solidFill>
            <a:schemeClr val="accent5">
              <a:tint val="40000"/>
              <a:alpha val="90000"/>
              <a:hueOff val="1442259"/>
              <a:satOff val="-10229"/>
              <a:lumOff val="-58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Select the best protection strategy</a:t>
          </a:r>
          <a:endParaRPr lang="en-US" sz="1000" kern="1200" dirty="0"/>
        </a:p>
      </dsp:txBody>
      <dsp:txXfrm>
        <a:off x="3047999" y="1682102"/>
        <a:ext cx="4432724" cy="278552"/>
      </dsp:txXfrm>
    </dsp:sp>
    <dsp:sp modelId="{CF5EF8CE-6349-4FF7-A59F-CAD6673CBBE6}">
      <dsp:nvSpPr>
        <dsp:cNvPr id="0" name=""/>
        <dsp:cNvSpPr/>
      </dsp:nvSpPr>
      <dsp:spPr>
        <a:xfrm>
          <a:off x="0" y="1635677"/>
          <a:ext cx="3048000" cy="371402"/>
        </a:xfrm>
        <a:prstGeom prst="roundRect">
          <a:avLst/>
        </a:prstGeom>
        <a:solidFill>
          <a:schemeClr val="accent5">
            <a:hueOff val="1447567"/>
            <a:satOff val="4976"/>
            <a:lumOff val="-238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smtClean="0"/>
            <a:t>Protection decision</a:t>
          </a:r>
          <a:endParaRPr lang="en-US" sz="1900" b="1" kern="1200" dirty="0"/>
        </a:p>
      </dsp:txBody>
      <dsp:txXfrm>
        <a:off x="18130" y="1653807"/>
        <a:ext cx="3011740" cy="335142"/>
      </dsp:txXfrm>
    </dsp:sp>
    <dsp:sp modelId="{FC709465-38FE-460F-A74E-3B3BEC2A6803}">
      <dsp:nvSpPr>
        <dsp:cNvPr id="0" name=""/>
        <dsp:cNvSpPr/>
      </dsp:nvSpPr>
      <dsp:spPr>
        <a:xfrm>
          <a:off x="3047999" y="2044220"/>
          <a:ext cx="4572000" cy="371402"/>
        </a:xfrm>
        <a:prstGeom prst="rightArrow">
          <a:avLst>
            <a:gd name="adj1" fmla="val 75000"/>
            <a:gd name="adj2" fmla="val 50000"/>
          </a:avLst>
        </a:prstGeom>
        <a:solidFill>
          <a:schemeClr val="accent5">
            <a:tint val="40000"/>
            <a:alpha val="90000"/>
            <a:hueOff val="1802824"/>
            <a:satOff val="-12786"/>
            <a:lumOff val="-7275"/>
            <a:alphaOff val="0"/>
          </a:schemeClr>
        </a:solidFill>
        <a:ln w="25400" cap="flat" cmpd="sng" algn="ctr">
          <a:solidFill>
            <a:schemeClr val="accent5">
              <a:tint val="40000"/>
              <a:alpha val="90000"/>
              <a:hueOff val="1802824"/>
              <a:satOff val="-12786"/>
              <a:lumOff val="-7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Filing the patent application or trademark with the patent office</a:t>
          </a:r>
          <a:endParaRPr lang="en-US" sz="1000" kern="1200" dirty="0"/>
        </a:p>
      </dsp:txBody>
      <dsp:txXfrm>
        <a:off x="3047999" y="2090645"/>
        <a:ext cx="4432724" cy="278552"/>
      </dsp:txXfrm>
    </dsp:sp>
    <dsp:sp modelId="{F7ED343D-CAC0-46F0-B5E0-736626B484A2}">
      <dsp:nvSpPr>
        <dsp:cNvPr id="0" name=""/>
        <dsp:cNvSpPr/>
      </dsp:nvSpPr>
      <dsp:spPr>
        <a:xfrm>
          <a:off x="0" y="2044220"/>
          <a:ext cx="3048000" cy="371402"/>
        </a:xfrm>
        <a:prstGeom prst="roundRect">
          <a:avLst/>
        </a:prstGeom>
        <a:solidFill>
          <a:schemeClr val="accent5">
            <a:hueOff val="1809459"/>
            <a:satOff val="6220"/>
            <a:lumOff val="-29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smtClean="0"/>
            <a:t>Protection</a:t>
          </a:r>
          <a:endParaRPr lang="en-US" sz="1900" b="1" kern="1200" dirty="0"/>
        </a:p>
      </dsp:txBody>
      <dsp:txXfrm>
        <a:off x="18130" y="2062350"/>
        <a:ext cx="3011740" cy="335142"/>
      </dsp:txXfrm>
    </dsp:sp>
    <dsp:sp modelId="{018ADD10-BE4E-49A5-A3C1-B64AC2D10A0A}">
      <dsp:nvSpPr>
        <dsp:cNvPr id="0" name=""/>
        <dsp:cNvSpPr/>
      </dsp:nvSpPr>
      <dsp:spPr>
        <a:xfrm>
          <a:off x="3047999" y="2452762"/>
          <a:ext cx="4572000" cy="371402"/>
        </a:xfrm>
        <a:prstGeom prst="rightArrow">
          <a:avLst>
            <a:gd name="adj1" fmla="val 75000"/>
            <a:gd name="adj2" fmla="val 50000"/>
          </a:avLst>
        </a:prstGeom>
        <a:solidFill>
          <a:schemeClr val="accent5">
            <a:tint val="40000"/>
            <a:alpha val="90000"/>
            <a:hueOff val="2163389"/>
            <a:satOff val="-15343"/>
            <a:lumOff val="-8730"/>
            <a:alphaOff val="0"/>
          </a:schemeClr>
        </a:solidFill>
        <a:ln w="25400" cap="flat" cmpd="sng" algn="ctr">
          <a:solidFill>
            <a:schemeClr val="accent5">
              <a:tint val="40000"/>
              <a:alpha val="90000"/>
              <a:hueOff val="2163389"/>
              <a:satOff val="-15343"/>
              <a:lumOff val="-87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Identifying the best route to commercialization, most commonly through licensing or spin-off</a:t>
          </a:r>
          <a:endParaRPr lang="en-US" sz="1000" kern="1200" dirty="0"/>
        </a:p>
      </dsp:txBody>
      <dsp:txXfrm>
        <a:off x="3047999" y="2499187"/>
        <a:ext cx="4432724" cy="278552"/>
      </dsp:txXfrm>
    </dsp:sp>
    <dsp:sp modelId="{42116FE8-C348-4B03-B5EE-643E8376D000}">
      <dsp:nvSpPr>
        <dsp:cNvPr id="0" name=""/>
        <dsp:cNvSpPr/>
      </dsp:nvSpPr>
      <dsp:spPr>
        <a:xfrm>
          <a:off x="0" y="2452762"/>
          <a:ext cx="3048000" cy="371402"/>
        </a:xfrm>
        <a:prstGeom prst="roundRect">
          <a:avLst/>
        </a:prstGeom>
        <a:solidFill>
          <a:schemeClr val="accent5">
            <a:hueOff val="2171351"/>
            <a:satOff val="7464"/>
            <a:lumOff val="-358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smtClean="0"/>
            <a:t>Marketing</a:t>
          </a:r>
          <a:endParaRPr lang="en-US" sz="1900" b="1" kern="1200" dirty="0"/>
        </a:p>
      </dsp:txBody>
      <dsp:txXfrm>
        <a:off x="18130" y="2470892"/>
        <a:ext cx="3011740" cy="335142"/>
      </dsp:txXfrm>
    </dsp:sp>
    <dsp:sp modelId="{8EAAC6D4-754E-4BE5-A917-808025C6FD7D}">
      <dsp:nvSpPr>
        <dsp:cNvPr id="0" name=""/>
        <dsp:cNvSpPr/>
      </dsp:nvSpPr>
      <dsp:spPr>
        <a:xfrm>
          <a:off x="3047999" y="2861304"/>
          <a:ext cx="4572000" cy="371402"/>
        </a:xfrm>
        <a:prstGeom prst="rightArrow">
          <a:avLst>
            <a:gd name="adj1" fmla="val 75000"/>
            <a:gd name="adj2" fmla="val 50000"/>
          </a:avLst>
        </a:prstGeom>
        <a:solidFill>
          <a:schemeClr val="accent5">
            <a:tint val="40000"/>
            <a:alpha val="90000"/>
            <a:hueOff val="2523953"/>
            <a:satOff val="-17901"/>
            <a:lumOff val="-10185"/>
            <a:alphaOff val="0"/>
          </a:schemeClr>
        </a:solidFill>
        <a:ln w="25400" cap="flat" cmpd="sng" algn="ctr">
          <a:solidFill>
            <a:schemeClr val="accent5">
              <a:tint val="40000"/>
              <a:alpha val="90000"/>
              <a:hueOff val="2523953"/>
              <a:satOff val="-17901"/>
              <a:lumOff val="-101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Negotiating the terms of licensing agreement</a:t>
          </a:r>
          <a:endParaRPr lang="en-US" sz="1000" kern="1200" dirty="0"/>
        </a:p>
      </dsp:txBody>
      <dsp:txXfrm>
        <a:off x="3047999" y="2907729"/>
        <a:ext cx="4432724" cy="278552"/>
      </dsp:txXfrm>
    </dsp:sp>
    <dsp:sp modelId="{C0A12B33-B37D-400F-9C4D-7CAF978EA43D}">
      <dsp:nvSpPr>
        <dsp:cNvPr id="0" name=""/>
        <dsp:cNvSpPr/>
      </dsp:nvSpPr>
      <dsp:spPr>
        <a:xfrm>
          <a:off x="0" y="2861304"/>
          <a:ext cx="3048000" cy="371402"/>
        </a:xfrm>
        <a:prstGeom prst="roundRect">
          <a:avLst/>
        </a:prstGeom>
        <a:solidFill>
          <a:schemeClr val="accent5">
            <a:hueOff val="2533243"/>
            <a:satOff val="8708"/>
            <a:lumOff val="-417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smtClean="0"/>
            <a:t>Licensing</a:t>
          </a:r>
          <a:endParaRPr lang="en-US" sz="1900" b="1" kern="1200" dirty="0"/>
        </a:p>
      </dsp:txBody>
      <dsp:txXfrm>
        <a:off x="18130" y="2879434"/>
        <a:ext cx="3011740" cy="335142"/>
      </dsp:txXfrm>
    </dsp:sp>
    <dsp:sp modelId="{B23EFA5C-BDFC-42B0-8644-0247DB0DF418}">
      <dsp:nvSpPr>
        <dsp:cNvPr id="0" name=""/>
        <dsp:cNvSpPr/>
      </dsp:nvSpPr>
      <dsp:spPr>
        <a:xfrm>
          <a:off x="3047999" y="3269847"/>
          <a:ext cx="4572000" cy="371402"/>
        </a:xfrm>
        <a:prstGeom prst="rightArrow">
          <a:avLst>
            <a:gd name="adj1" fmla="val 75000"/>
            <a:gd name="adj2" fmla="val 50000"/>
          </a:avLst>
        </a:prstGeom>
        <a:solidFill>
          <a:schemeClr val="accent5">
            <a:tint val="40000"/>
            <a:alpha val="90000"/>
            <a:hueOff val="2884518"/>
            <a:satOff val="-20458"/>
            <a:lumOff val="-11640"/>
            <a:alphaOff val="0"/>
          </a:schemeClr>
        </a:solidFill>
        <a:ln w="25400" cap="flat" cmpd="sng" algn="ctr">
          <a:solidFill>
            <a:schemeClr val="accent5">
              <a:tint val="40000"/>
              <a:alpha val="90000"/>
              <a:hueOff val="2884518"/>
              <a:satOff val="-20458"/>
              <a:lumOff val="-116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The license turns technology into a product or service.</a:t>
          </a:r>
          <a:endParaRPr lang="en-US" sz="1000" kern="1200" dirty="0"/>
        </a:p>
      </dsp:txBody>
      <dsp:txXfrm>
        <a:off x="3047999" y="3316272"/>
        <a:ext cx="4432724" cy="278552"/>
      </dsp:txXfrm>
    </dsp:sp>
    <dsp:sp modelId="{7C4F922E-80B1-4B80-A2BC-861CD575828A}">
      <dsp:nvSpPr>
        <dsp:cNvPr id="0" name=""/>
        <dsp:cNvSpPr/>
      </dsp:nvSpPr>
      <dsp:spPr>
        <a:xfrm>
          <a:off x="0" y="3269847"/>
          <a:ext cx="3048000" cy="371402"/>
        </a:xfrm>
        <a:prstGeom prst="roundRect">
          <a:avLst/>
        </a:prstGeom>
        <a:solidFill>
          <a:schemeClr val="accent5">
            <a:hueOff val="2895134"/>
            <a:satOff val="9952"/>
            <a:lumOff val="-477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smtClean="0"/>
            <a:t>Commercialization</a:t>
          </a:r>
          <a:endParaRPr lang="en-US" sz="1900" b="1" kern="1200" dirty="0"/>
        </a:p>
      </dsp:txBody>
      <dsp:txXfrm>
        <a:off x="18130" y="3287977"/>
        <a:ext cx="3011740" cy="335142"/>
      </dsp:txXfrm>
    </dsp:sp>
    <dsp:sp modelId="{5F20C5E1-0E9C-4CC3-8D90-C982D75C163F}">
      <dsp:nvSpPr>
        <dsp:cNvPr id="0" name=""/>
        <dsp:cNvSpPr/>
      </dsp:nvSpPr>
      <dsp:spPr>
        <a:xfrm>
          <a:off x="3047999" y="3678389"/>
          <a:ext cx="4572000" cy="371402"/>
        </a:xfrm>
        <a:prstGeom prst="rightArrow">
          <a:avLst>
            <a:gd name="adj1" fmla="val 75000"/>
            <a:gd name="adj2" fmla="val 50000"/>
          </a:avLst>
        </a:prstGeom>
        <a:solidFill>
          <a:schemeClr val="accent5">
            <a:tint val="40000"/>
            <a:alpha val="90000"/>
            <a:hueOff val="3245083"/>
            <a:satOff val="-23015"/>
            <a:lumOff val="-13095"/>
            <a:alphaOff val="0"/>
          </a:schemeClr>
        </a:solidFill>
        <a:ln w="25400" cap="flat" cmpd="sng" algn="ctr">
          <a:solidFill>
            <a:schemeClr val="accent5">
              <a:tint val="40000"/>
              <a:alpha val="90000"/>
              <a:hueOff val="3245083"/>
              <a:satOff val="-23015"/>
              <a:lumOff val="-130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t" anchorCtr="0">
          <a:noAutofit/>
        </a:bodyPr>
        <a:lstStyle/>
        <a:p>
          <a:pPr marL="57150" lvl="1" indent="-57150" algn="l" defTabSz="444500">
            <a:lnSpc>
              <a:spcPct val="90000"/>
            </a:lnSpc>
            <a:spcBef>
              <a:spcPct val="0"/>
            </a:spcBef>
            <a:spcAft>
              <a:spcPct val="15000"/>
            </a:spcAft>
            <a:buChar char="••"/>
          </a:pPr>
          <a:r>
            <a:rPr lang="en-US" sz="1000" kern="1200" dirty="0" smtClean="0"/>
            <a:t>Revenues received from the licensee are distributed to the inventors, university etc.</a:t>
          </a:r>
          <a:endParaRPr lang="en-US" sz="1000" kern="1200" dirty="0"/>
        </a:p>
      </dsp:txBody>
      <dsp:txXfrm>
        <a:off x="3047999" y="3724814"/>
        <a:ext cx="4432724" cy="278552"/>
      </dsp:txXfrm>
    </dsp:sp>
    <dsp:sp modelId="{8723E145-19F4-40C0-B409-2B5910397FE9}">
      <dsp:nvSpPr>
        <dsp:cNvPr id="0" name=""/>
        <dsp:cNvSpPr/>
      </dsp:nvSpPr>
      <dsp:spPr>
        <a:xfrm>
          <a:off x="0" y="3678389"/>
          <a:ext cx="3048000" cy="371402"/>
        </a:xfrm>
        <a:prstGeom prst="roundRect">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b="1" kern="1200" dirty="0" smtClean="0"/>
            <a:t>Revenue</a:t>
          </a:r>
          <a:endParaRPr lang="en-US" sz="1900" b="1" kern="1200" dirty="0"/>
        </a:p>
      </dsp:txBody>
      <dsp:txXfrm>
        <a:off x="18130" y="3696519"/>
        <a:ext cx="3011740" cy="3351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CE216-8B51-4918-8D3E-99D3240C34D1}">
      <dsp:nvSpPr>
        <dsp:cNvPr id="0" name=""/>
        <dsp:cNvSpPr/>
      </dsp:nvSpPr>
      <dsp:spPr>
        <a:xfrm>
          <a:off x="2367315" y="618"/>
          <a:ext cx="1437568" cy="93441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ZA" sz="1200" kern="1200" dirty="0" smtClean="0">
              <a:solidFill>
                <a:schemeClr val="tx1"/>
              </a:solidFill>
            </a:rPr>
            <a:t>Assignment</a:t>
          </a:r>
          <a:endParaRPr lang="en-US" sz="1200" kern="1200" dirty="0">
            <a:solidFill>
              <a:schemeClr val="tx1"/>
            </a:solidFill>
          </a:endParaRPr>
        </a:p>
      </dsp:txBody>
      <dsp:txXfrm>
        <a:off x="2412930" y="46233"/>
        <a:ext cx="1346338" cy="843189"/>
      </dsp:txXfrm>
    </dsp:sp>
    <dsp:sp modelId="{809701A8-D3A3-4852-A33B-0F157FFEA779}">
      <dsp:nvSpPr>
        <dsp:cNvPr id="0" name=""/>
        <dsp:cNvSpPr/>
      </dsp:nvSpPr>
      <dsp:spPr>
        <a:xfrm>
          <a:off x="1839897" y="467827"/>
          <a:ext cx="2492405" cy="2492405"/>
        </a:xfrm>
        <a:custGeom>
          <a:avLst/>
          <a:gdLst/>
          <a:ahLst/>
          <a:cxnLst/>
          <a:rect l="0" t="0" r="0" b="0"/>
          <a:pathLst>
            <a:path>
              <a:moveTo>
                <a:pt x="2157937" y="396638"/>
              </a:moveTo>
              <a:arcTo wR="1246202" hR="1246202" stAng="19021296" swAng="2302038"/>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850CD43-12E6-4DE8-8CA5-614B4A105BBB}">
      <dsp:nvSpPr>
        <dsp:cNvPr id="0" name=""/>
        <dsp:cNvSpPr/>
      </dsp:nvSpPr>
      <dsp:spPr>
        <a:xfrm>
          <a:off x="3446559" y="1869921"/>
          <a:ext cx="1437568" cy="934419"/>
        </a:xfrm>
        <a:prstGeom prst="roundRect">
          <a:avLst/>
        </a:prstGeom>
        <a:solidFill>
          <a:schemeClr val="accent5">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Entrepreneurship &amp; spin-offs</a:t>
          </a:r>
        </a:p>
      </dsp:txBody>
      <dsp:txXfrm>
        <a:off x="3492174" y="1915536"/>
        <a:ext cx="1346338" cy="843189"/>
      </dsp:txXfrm>
    </dsp:sp>
    <dsp:sp modelId="{85F7B548-B5FE-475C-B653-72238681A783}">
      <dsp:nvSpPr>
        <dsp:cNvPr id="0" name=""/>
        <dsp:cNvSpPr/>
      </dsp:nvSpPr>
      <dsp:spPr>
        <a:xfrm>
          <a:off x="1839897" y="467827"/>
          <a:ext cx="2492405" cy="2492405"/>
        </a:xfrm>
        <a:custGeom>
          <a:avLst/>
          <a:gdLst/>
          <a:ahLst/>
          <a:cxnLst/>
          <a:rect l="0" t="0" r="0" b="0"/>
          <a:pathLst>
            <a:path>
              <a:moveTo>
                <a:pt x="1628546" y="2432302"/>
              </a:moveTo>
              <a:arcTo wR="1246202" hR="1246202" stAng="4327985" swAng="2144031"/>
            </a:path>
          </a:pathLst>
        </a:custGeom>
        <a:noFill/>
        <a:ln w="9525" cap="flat" cmpd="sng" algn="ctr">
          <a:solidFill>
            <a:schemeClr val="accent5">
              <a:hueOff val="1628513"/>
              <a:satOff val="5598"/>
              <a:lumOff val="-2686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4DF598E-37F9-4C2F-ACD9-C85B3FD8110B}">
      <dsp:nvSpPr>
        <dsp:cNvPr id="0" name=""/>
        <dsp:cNvSpPr/>
      </dsp:nvSpPr>
      <dsp:spPr>
        <a:xfrm>
          <a:off x="1288072" y="1869921"/>
          <a:ext cx="1437568" cy="934419"/>
        </a:xfrm>
        <a:prstGeom prst="roundRect">
          <a:avLst/>
        </a:prstGeom>
        <a:solidFill>
          <a:schemeClr val="accent5">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Licensing</a:t>
          </a:r>
        </a:p>
      </dsp:txBody>
      <dsp:txXfrm>
        <a:off x="1333687" y="1915536"/>
        <a:ext cx="1346338" cy="843189"/>
      </dsp:txXfrm>
    </dsp:sp>
    <dsp:sp modelId="{2A9922DA-2BF1-4C50-8A42-D4AAB476F3B3}">
      <dsp:nvSpPr>
        <dsp:cNvPr id="0" name=""/>
        <dsp:cNvSpPr/>
      </dsp:nvSpPr>
      <dsp:spPr>
        <a:xfrm>
          <a:off x="1839897" y="467827"/>
          <a:ext cx="2492405" cy="2492405"/>
        </a:xfrm>
        <a:custGeom>
          <a:avLst/>
          <a:gdLst/>
          <a:ahLst/>
          <a:cxnLst/>
          <a:rect l="0" t="0" r="0" b="0"/>
          <a:pathLst>
            <a:path>
              <a:moveTo>
                <a:pt x="4033" y="1146017"/>
              </a:moveTo>
              <a:arcTo wR="1246202" hR="1246202" stAng="11076666" swAng="2302038"/>
            </a:path>
          </a:pathLst>
        </a:custGeom>
        <a:noFill/>
        <a:ln w="9525" cap="flat" cmpd="sng" algn="ctr">
          <a:solidFill>
            <a:schemeClr val="accent5">
              <a:hueOff val="3257026"/>
              <a:satOff val="11196"/>
              <a:lumOff val="-5372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F7104-B33C-4E93-8A5E-C7B8D01BA2A8}">
      <dsp:nvSpPr>
        <dsp:cNvPr id="0" name=""/>
        <dsp:cNvSpPr/>
      </dsp:nvSpPr>
      <dsp:spPr>
        <a:xfrm>
          <a:off x="510592" y="0"/>
          <a:ext cx="2768305" cy="276826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a:t>External Funding</a:t>
          </a:r>
        </a:p>
        <a:p>
          <a:pPr lvl="0" algn="l" defTabSz="533400">
            <a:lnSpc>
              <a:spcPct val="90000"/>
            </a:lnSpc>
            <a:spcBef>
              <a:spcPct val="0"/>
            </a:spcBef>
            <a:spcAft>
              <a:spcPct val="35000"/>
            </a:spcAft>
          </a:pPr>
          <a:r>
            <a:rPr lang="en-US" sz="1200" b="1" kern="1200" dirty="0"/>
            <a:t>- Government Funds and Grants</a:t>
          </a:r>
        </a:p>
        <a:p>
          <a:pPr lvl="0" algn="l" defTabSz="533400">
            <a:lnSpc>
              <a:spcPct val="90000"/>
            </a:lnSpc>
            <a:spcBef>
              <a:spcPct val="0"/>
            </a:spcBef>
            <a:spcAft>
              <a:spcPct val="35000"/>
            </a:spcAft>
          </a:pPr>
          <a:r>
            <a:rPr lang="en-US" sz="1200" b="1" kern="1200" dirty="0"/>
            <a:t>- </a:t>
          </a:r>
          <a:r>
            <a:rPr lang="en-US" altLang="en-US" sz="1200" b="1" kern="1200" dirty="0"/>
            <a:t>Industry Partner </a:t>
          </a:r>
        </a:p>
        <a:p>
          <a:pPr lvl="0" algn="l" defTabSz="533400">
            <a:lnSpc>
              <a:spcPct val="90000"/>
            </a:lnSpc>
            <a:spcBef>
              <a:spcPct val="0"/>
            </a:spcBef>
            <a:spcAft>
              <a:spcPct val="35000"/>
            </a:spcAft>
          </a:pPr>
          <a:r>
            <a:rPr lang="en-US" sz="1200" b="1" kern="1200" dirty="0"/>
            <a:t>- Venture </a:t>
          </a:r>
          <a:r>
            <a:rPr lang="en-US" sz="1200" b="1" kern="1200" dirty="0" smtClean="0"/>
            <a:t>Capitalist</a:t>
          </a:r>
        </a:p>
        <a:p>
          <a:pPr lvl="0" algn="l" defTabSz="533400">
            <a:lnSpc>
              <a:spcPct val="90000"/>
            </a:lnSpc>
            <a:spcBef>
              <a:spcPct val="0"/>
            </a:spcBef>
            <a:spcAft>
              <a:spcPct val="35000"/>
            </a:spcAft>
          </a:pPr>
          <a:r>
            <a:rPr lang="en-US" sz="1200" b="1" kern="1200" dirty="0" smtClean="0"/>
            <a:t>- Funding from regional organizations on specific funding – EU Project funds</a:t>
          </a:r>
        </a:p>
        <a:p>
          <a:pPr lvl="0" algn="l" defTabSz="533400">
            <a:lnSpc>
              <a:spcPct val="90000"/>
            </a:lnSpc>
            <a:spcBef>
              <a:spcPct val="0"/>
            </a:spcBef>
            <a:spcAft>
              <a:spcPct val="35000"/>
            </a:spcAft>
          </a:pPr>
          <a:endParaRPr lang="en-US" sz="1200" b="1" kern="1200" dirty="0"/>
        </a:p>
        <a:p>
          <a:pPr lvl="0" algn="ctr" defTabSz="533400">
            <a:lnSpc>
              <a:spcPct val="90000"/>
            </a:lnSpc>
            <a:spcBef>
              <a:spcPct val="0"/>
            </a:spcBef>
            <a:spcAft>
              <a:spcPct val="35000"/>
            </a:spcAft>
          </a:pPr>
          <a:endParaRPr lang="en-US" sz="1100" b="1" kern="1200" dirty="0"/>
        </a:p>
        <a:p>
          <a:pPr lvl="0" algn="ctr" defTabSz="533400">
            <a:lnSpc>
              <a:spcPct val="90000"/>
            </a:lnSpc>
            <a:spcBef>
              <a:spcPct val="0"/>
            </a:spcBef>
            <a:spcAft>
              <a:spcPct val="35000"/>
            </a:spcAft>
          </a:pPr>
          <a:endParaRPr lang="en-US" sz="1100" b="1" kern="1200" dirty="0"/>
        </a:p>
      </dsp:txBody>
      <dsp:txXfrm>
        <a:off x="916001" y="405403"/>
        <a:ext cx="1957487" cy="1957460"/>
      </dsp:txXfrm>
    </dsp:sp>
    <dsp:sp modelId="{D9412CD4-17F3-46F4-A534-4B8C5720A48B}">
      <dsp:nvSpPr>
        <dsp:cNvPr id="0" name=""/>
        <dsp:cNvSpPr/>
      </dsp:nvSpPr>
      <dsp:spPr>
        <a:xfrm>
          <a:off x="1935463" y="1846279"/>
          <a:ext cx="2768305" cy="2768266"/>
        </a:xfrm>
        <a:prstGeom prst="ellipse">
          <a:avLst/>
        </a:prstGeom>
        <a:solidFill>
          <a:schemeClr val="accent5">
            <a:alpha val="50000"/>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a:t>A percentage of benefit sharing</a:t>
          </a:r>
        </a:p>
      </dsp:txBody>
      <dsp:txXfrm>
        <a:off x="2340872" y="2251682"/>
        <a:ext cx="1957487" cy="1957460"/>
      </dsp:txXfrm>
    </dsp:sp>
    <dsp:sp modelId="{DF89B701-2DCF-43DB-BEA8-3A0C89108787}">
      <dsp:nvSpPr>
        <dsp:cNvPr id="0" name=""/>
        <dsp:cNvSpPr/>
      </dsp:nvSpPr>
      <dsp:spPr>
        <a:xfrm>
          <a:off x="3358650" y="0"/>
          <a:ext cx="2768305" cy="2768266"/>
        </a:xfrm>
        <a:prstGeom prst="ellipse">
          <a:avLst/>
        </a:prstGeom>
        <a:solidFill>
          <a:schemeClr val="accent5">
            <a:alpha val="50000"/>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t>- Institution’s resources for R&amp;D and TT</a:t>
          </a:r>
          <a:endParaRPr lang="en-US" sz="1200" b="1" kern="1200" dirty="0"/>
        </a:p>
        <a:p>
          <a:pPr lvl="0" algn="l" defTabSz="533400">
            <a:lnSpc>
              <a:spcPct val="90000"/>
            </a:lnSpc>
            <a:spcBef>
              <a:spcPct val="0"/>
            </a:spcBef>
            <a:spcAft>
              <a:spcPct val="35000"/>
            </a:spcAft>
          </a:pPr>
          <a:r>
            <a:rPr lang="en-US" sz="1200" b="1" kern="1200" dirty="0"/>
            <a:t>- </a:t>
          </a:r>
          <a:r>
            <a:rPr lang="en-US" sz="1200" b="1" kern="1200" dirty="0" smtClean="0"/>
            <a:t>Institution’s </a:t>
          </a:r>
          <a:r>
            <a:rPr lang="en-US" altLang="en-US" sz="1200" b="1" kern="1200" dirty="0" smtClean="0"/>
            <a:t>Innovation </a:t>
          </a:r>
          <a:r>
            <a:rPr lang="en-US" altLang="en-US" sz="1200" b="1" kern="1200" dirty="0"/>
            <a:t>Fund</a:t>
          </a:r>
        </a:p>
        <a:p>
          <a:pPr lvl="0" algn="l" defTabSz="533400">
            <a:lnSpc>
              <a:spcPct val="90000"/>
            </a:lnSpc>
            <a:spcBef>
              <a:spcPct val="0"/>
            </a:spcBef>
            <a:spcAft>
              <a:spcPct val="35000"/>
            </a:spcAft>
          </a:pPr>
          <a:r>
            <a:rPr lang="en-US" sz="1200" b="1" kern="1200" dirty="0"/>
            <a:t>- TTO Budget</a:t>
          </a:r>
        </a:p>
        <a:p>
          <a:pPr lvl="0" algn="ctr" defTabSz="533400">
            <a:lnSpc>
              <a:spcPct val="90000"/>
            </a:lnSpc>
            <a:spcBef>
              <a:spcPct val="0"/>
            </a:spcBef>
            <a:spcAft>
              <a:spcPct val="35000"/>
            </a:spcAft>
          </a:pPr>
          <a:endParaRPr lang="en-US" sz="700" kern="1200" dirty="0"/>
        </a:p>
      </dsp:txBody>
      <dsp:txXfrm>
        <a:off x="3764059" y="405403"/>
        <a:ext cx="1957487" cy="195746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xfrm>
            <a:off x="90488" y="744538"/>
            <a:ext cx="6616700" cy="3722687"/>
          </a:xfrm>
          <a:ln/>
        </p:spPr>
      </p:sp>
      <p:sp>
        <p:nvSpPr>
          <p:cNvPr id="6148"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endParaRPr lang="en-US" altLang="en-US" sz="1200" dirty="0">
              <a:solidFill>
                <a:srgbClr val="002060"/>
              </a:solidFill>
            </a:endParaRPr>
          </a:p>
          <a:p>
            <a:endParaRPr lang="en-US" sz="1200" dirty="0"/>
          </a:p>
        </p:txBody>
      </p:sp>
      <p:sp>
        <p:nvSpPr>
          <p:cNvPr id="4" name="Slide Number Placeholder 3"/>
          <p:cNvSpPr>
            <a:spLocks noGrp="1"/>
          </p:cNvSpPr>
          <p:nvPr>
            <p:ph type="sldNum" sz="quarter" idx="10"/>
          </p:nvPr>
        </p:nvSpPr>
        <p:spPr/>
        <p:txBody>
          <a:bodyPr/>
          <a:lstStyle/>
          <a:p>
            <a:pPr>
              <a:defRPr/>
            </a:pPr>
            <a:fld id="{100951FD-7744-47BD-9E2C-8E7399EFD387}" type="slidenum">
              <a:rPr lang="en-US" altLang="en-US" smtClean="0"/>
              <a:pPr>
                <a:defRPr/>
              </a:pPr>
              <a:t>16</a:t>
            </a:fld>
            <a:endParaRPr lang="en-US" altLang="en-US"/>
          </a:p>
        </p:txBody>
      </p:sp>
    </p:spTree>
    <p:extLst>
      <p:ext uri="{BB962C8B-B14F-4D97-AF65-F5344CB8AC3E}">
        <p14:creationId xmlns:p14="http://schemas.microsoft.com/office/powerpoint/2010/main" val="205266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baseline="0" dirty="0">
                <a:solidFill>
                  <a:schemeClr val="tx1"/>
                </a:solidFill>
              </a:rPr>
              <a:t>Assistance to faculty members, get funding, commercialize</a:t>
            </a:r>
          </a:p>
          <a:p>
            <a:pPr marL="171450" indent="-171450">
              <a:buFontTx/>
              <a:buChar char="-"/>
            </a:pPr>
            <a:r>
              <a:rPr lang="en-US" sz="1200" baseline="0" dirty="0">
                <a:solidFill>
                  <a:schemeClr val="tx1"/>
                </a:solidFill>
              </a:rPr>
              <a:t>Assess which discoveries are worth patenting + filing of patent applications</a:t>
            </a:r>
          </a:p>
          <a:p>
            <a:pPr marL="0" indent="0">
              <a:buFontTx/>
              <a:buNone/>
            </a:pPr>
            <a:r>
              <a:rPr lang="en-US" sz="1200" baseline="0" dirty="0">
                <a:solidFill>
                  <a:schemeClr val="tx1"/>
                </a:solidFill>
              </a:rPr>
              <a:t>RQ: typical scientist is not experienced in how the marketing works and needs all the help he can get.</a:t>
            </a:r>
          </a:p>
          <a:p>
            <a:pPr marL="0" indent="0">
              <a:buFontTx/>
              <a:buNone/>
            </a:pPr>
            <a:r>
              <a:rPr lang="en-US" sz="1200" i="1" baseline="0" dirty="0">
                <a:solidFill>
                  <a:schemeClr val="tx1"/>
                </a:solidFill>
              </a:rPr>
              <a:t>Source: </a:t>
            </a:r>
            <a:r>
              <a:rPr lang="en-US" sz="1200" i="1" baseline="0" dirty="0" err="1">
                <a:solidFill>
                  <a:schemeClr val="tx1"/>
                </a:solidFill>
              </a:rPr>
              <a:t>Howitt</a:t>
            </a:r>
            <a:r>
              <a:rPr lang="en-US" sz="1200" i="1" baseline="0" dirty="0">
                <a:solidFill>
                  <a:schemeClr val="tx1"/>
                </a:solidFill>
              </a:rPr>
              <a:t>, Peter, From Curiosity to Wealth Creation: How University Research Can Boost Economic Growth (June 5, 2013). C.D. Howe Institute Commentary 383</a:t>
            </a:r>
          </a:p>
          <a:p>
            <a:pPr marL="0" indent="0">
              <a:buFontTx/>
              <a:buNone/>
            </a:pPr>
            <a:endParaRPr lang="en-US" sz="1200" i="1" baseline="0" dirty="0">
              <a:solidFill>
                <a:schemeClr val="tx1"/>
              </a:solidFill>
            </a:endParaRPr>
          </a:p>
          <a:p>
            <a:pPr marL="0" indent="0">
              <a:buFontTx/>
              <a:buNone/>
            </a:pPr>
            <a:endParaRPr lang="en-US" sz="1200" i="1" baseline="0" dirty="0">
              <a:solidFill>
                <a:schemeClr val="tx1"/>
              </a:solidFill>
            </a:endParaRPr>
          </a:p>
          <a:p>
            <a:pPr algn="just"/>
            <a:r>
              <a:rPr lang="en-US" sz="1200" i="1" baseline="0" dirty="0">
                <a:solidFill>
                  <a:schemeClr val="tx1"/>
                </a:solidFill>
              </a:rPr>
              <a:t>“</a:t>
            </a:r>
            <a:r>
              <a:rPr lang="en-US" sz="1200" b="0" i="0" u="none" strike="noStrike" kern="1200" baseline="0" dirty="0">
                <a:solidFill>
                  <a:schemeClr val="tx1"/>
                </a:solidFill>
                <a:latin typeface="Arial" charset="0"/>
                <a:ea typeface="+mn-ea"/>
                <a:cs typeface="Arial" charset="0"/>
              </a:rPr>
              <a:t>University ownership of inventions along with a dedicated TTO might dominate a system of professor privilege for a variety of reasons. Several theoretical studies focus on the potential for TTOs to act as intermediaries between inventors and potential licensees (Hoppe and </a:t>
            </a:r>
            <a:r>
              <a:rPr lang="en-US" sz="1200" b="0" i="0" u="none" strike="noStrike" kern="1200" baseline="0" dirty="0" err="1">
                <a:solidFill>
                  <a:schemeClr val="tx1"/>
                </a:solidFill>
                <a:latin typeface="Arial" charset="0"/>
                <a:ea typeface="+mn-ea"/>
                <a:cs typeface="Arial" charset="0"/>
              </a:rPr>
              <a:t>Ozdenoren</a:t>
            </a:r>
            <a:r>
              <a:rPr lang="en-US" sz="1200" b="0" i="0" u="none" strike="noStrike" kern="1200" baseline="0" dirty="0">
                <a:solidFill>
                  <a:schemeClr val="tx1"/>
                </a:solidFill>
                <a:latin typeface="Arial" charset="0"/>
                <a:ea typeface="+mn-ea"/>
                <a:cs typeface="Arial" charset="0"/>
              </a:rPr>
              <a:t>, 2005; Hellmann, 2007; Macho-</a:t>
            </a:r>
            <a:r>
              <a:rPr lang="en-US" sz="1200" b="0" i="0" u="none" strike="noStrike" kern="1200" baseline="0" dirty="0" err="1">
                <a:solidFill>
                  <a:schemeClr val="tx1"/>
                </a:solidFill>
                <a:latin typeface="Arial" charset="0"/>
                <a:ea typeface="+mn-ea"/>
                <a:cs typeface="Arial" charset="0"/>
              </a:rPr>
              <a:t>Stadler</a:t>
            </a:r>
            <a:r>
              <a:rPr lang="en-US" sz="1200" b="0" i="0" u="none" strike="noStrike" kern="1200" baseline="0" dirty="0">
                <a:solidFill>
                  <a:schemeClr val="tx1"/>
                </a:solidFill>
                <a:latin typeface="Arial" charset="0"/>
                <a:ea typeface="+mn-ea"/>
                <a:cs typeface="Arial" charset="0"/>
              </a:rPr>
              <a:t> et al., 2008). In all three cases, these offices serve to mitigate the uncertainty surrounding university inventions.</a:t>
            </a:r>
          </a:p>
          <a:p>
            <a:pPr algn="just"/>
            <a:r>
              <a:rPr lang="en-US" sz="1200" b="0" i="0" u="none" strike="noStrike" kern="1200" baseline="0" dirty="0">
                <a:solidFill>
                  <a:schemeClr val="tx1"/>
                </a:solidFill>
                <a:latin typeface="Arial" charset="0"/>
                <a:ea typeface="+mn-ea"/>
                <a:cs typeface="Arial" charset="0"/>
              </a:rPr>
              <a:t> In Hoppe and </a:t>
            </a:r>
            <a:r>
              <a:rPr lang="en-US" sz="1200" b="0" i="0" u="none" strike="noStrike" kern="1200" baseline="0" dirty="0" err="1">
                <a:solidFill>
                  <a:schemeClr val="tx1"/>
                </a:solidFill>
                <a:latin typeface="Arial" charset="0"/>
                <a:ea typeface="+mn-ea"/>
                <a:cs typeface="Arial" charset="0"/>
              </a:rPr>
              <a:t>Ozdenoren</a:t>
            </a:r>
            <a:r>
              <a:rPr lang="en-US" sz="1200" b="0" i="0" u="none" strike="noStrike" kern="1200" baseline="0" dirty="0">
                <a:solidFill>
                  <a:schemeClr val="tx1"/>
                </a:solidFill>
                <a:latin typeface="Arial" charset="0"/>
                <a:ea typeface="+mn-ea"/>
                <a:cs typeface="Arial" charset="0"/>
              </a:rPr>
              <a:t> (2005), uncertainty about the profitability of inventions prevents firms from licensing them, unless a TTO invests in acquiring information to reduce this uncertainty. They examine equilibria in which it is worthwhile for the TTO to make this investment and for firms to adopt and invest in developing inventions. The authors showed that the use of success-based payment terms, such as royalties or equity, signals to firms that the TTO is interested in choosing the best match of inventions with firms. When the number of inventions available to the TTO is sufficiently high, these payments support an equilibrium in which the TTO performs an intermediary function. Macho-</a:t>
            </a:r>
            <a:r>
              <a:rPr lang="en-US" sz="1200" b="0" i="0" u="none" strike="noStrike" kern="1200" baseline="0" dirty="0" err="1">
                <a:solidFill>
                  <a:schemeClr val="tx1"/>
                </a:solidFill>
                <a:latin typeface="Arial" charset="0"/>
                <a:ea typeface="+mn-ea"/>
                <a:cs typeface="Arial" charset="0"/>
              </a:rPr>
              <a:t>Stadler</a:t>
            </a:r>
            <a:r>
              <a:rPr lang="en-US" sz="1200" b="0" i="0" u="none" strike="noStrike" kern="1200" baseline="0" dirty="0">
                <a:solidFill>
                  <a:schemeClr val="tx1"/>
                </a:solidFill>
                <a:latin typeface="Arial" charset="0"/>
                <a:ea typeface="+mn-ea"/>
                <a:cs typeface="Arial" charset="0"/>
              </a:rPr>
              <a:t> et al. (2008) are similar in stating that firms have incomplete information about invention quality and contracts take the form in which universities receive a share of licensee profits. The TTO, with private information about true invention quality, may shelve a portion of the inventions to establish a reputation for offering high-quality inventions. As in Hoppe and </a:t>
            </a:r>
            <a:r>
              <a:rPr lang="en-US" sz="1200" b="0" i="0" u="none" strike="noStrike" kern="1200" baseline="0" dirty="0" err="1">
                <a:solidFill>
                  <a:schemeClr val="tx1"/>
                </a:solidFill>
                <a:latin typeface="Arial" charset="0"/>
                <a:ea typeface="+mn-ea"/>
                <a:cs typeface="Arial" charset="0"/>
              </a:rPr>
              <a:t>Ozdenoren</a:t>
            </a:r>
            <a:r>
              <a:rPr lang="en-US" sz="1200" b="0" i="0" u="none" strike="noStrike" kern="1200" baseline="0" dirty="0">
                <a:solidFill>
                  <a:schemeClr val="tx1"/>
                </a:solidFill>
                <a:latin typeface="Arial" charset="0"/>
                <a:ea typeface="+mn-ea"/>
                <a:cs typeface="Arial" charset="0"/>
              </a:rPr>
              <a:t>, whether it is worthwhile for the TTO to invest in establishing such a reputation depends on a sufficient supply of inventions.</a:t>
            </a:r>
          </a:p>
          <a:p>
            <a:pPr algn="just"/>
            <a:r>
              <a:rPr lang="en-US" sz="1200" b="0" i="0" u="none" strike="noStrike" kern="1200" baseline="0" dirty="0">
                <a:solidFill>
                  <a:schemeClr val="tx1"/>
                </a:solidFill>
                <a:latin typeface="Arial" charset="0"/>
                <a:ea typeface="+mn-ea"/>
                <a:cs typeface="Arial" charset="0"/>
              </a:rPr>
              <a:t>Both of these studies point to potential TTO benefits that are unlikely to be seen under professor privilege. On the other hand, neither study addresses issues related to inventor incentives to disclose inventions to the TTO or to cooperate in further development. One of the major concerns expressed by proposals for alternatives to university ownership was that because of conflicting objectives, TTOs in practice have difficulty getting faculty inventors to disclose their inventions (</a:t>
            </a:r>
            <a:r>
              <a:rPr lang="en-US" sz="1200" b="0" i="0" u="none" strike="noStrike" kern="1200" baseline="0" dirty="0" err="1">
                <a:solidFill>
                  <a:schemeClr val="tx1"/>
                </a:solidFill>
                <a:latin typeface="Arial" charset="0"/>
                <a:ea typeface="+mn-ea"/>
                <a:cs typeface="Arial" charset="0"/>
              </a:rPr>
              <a:t>Litan</a:t>
            </a:r>
            <a:r>
              <a:rPr lang="en-US" sz="1200" b="0" i="0" u="none" strike="noStrike" kern="1200" baseline="0" dirty="0">
                <a:solidFill>
                  <a:schemeClr val="tx1"/>
                </a:solidFill>
                <a:latin typeface="Arial" charset="0"/>
                <a:ea typeface="+mn-ea"/>
                <a:cs typeface="Arial" charset="0"/>
              </a:rPr>
              <a:t> et al., 2008; Kenney and Patton, 2009). Survey evidence also points to conflicting objectives between TTOs and faculty inventors (</a:t>
            </a:r>
            <a:r>
              <a:rPr lang="en-US" sz="1200" b="0" i="0" u="none" strike="noStrike" kern="1200" baseline="0" dirty="0" err="1">
                <a:solidFill>
                  <a:schemeClr val="tx1"/>
                </a:solidFill>
                <a:latin typeface="Arial" charset="0"/>
                <a:ea typeface="+mn-ea"/>
                <a:cs typeface="Arial" charset="0"/>
              </a:rPr>
              <a:t>Thursby</a:t>
            </a:r>
            <a:r>
              <a:rPr lang="en-US" sz="1200" b="0" i="0" u="none" strike="noStrike" kern="1200" baseline="0" dirty="0">
                <a:solidFill>
                  <a:schemeClr val="tx1"/>
                </a:solidFill>
                <a:latin typeface="Arial" charset="0"/>
                <a:ea typeface="+mn-ea"/>
                <a:cs typeface="Arial" charset="0"/>
              </a:rPr>
              <a:t> et al., 2001).</a:t>
            </a:r>
            <a:r>
              <a:rPr lang="en-US" sz="1200" b="0" i="1" u="none" strike="noStrike" kern="1200" baseline="0" dirty="0">
                <a:solidFill>
                  <a:schemeClr val="tx1"/>
                </a:solidFill>
                <a:latin typeface="Arial" charset="0"/>
                <a:ea typeface="+mn-ea"/>
                <a:cs typeface="Arial" charset="0"/>
              </a:rPr>
              <a:t>”</a:t>
            </a:r>
          </a:p>
          <a:p>
            <a:r>
              <a:rPr lang="en-US" sz="1200" i="1" baseline="0" dirty="0">
                <a:solidFill>
                  <a:schemeClr val="tx1"/>
                </a:solidFill>
              </a:rPr>
              <a:t>Source: </a:t>
            </a:r>
            <a:r>
              <a:rPr lang="en-US" sz="1200" i="1" baseline="0" dirty="0" err="1">
                <a:solidFill>
                  <a:schemeClr val="tx1"/>
                </a:solidFill>
              </a:rPr>
              <a:t>Färnstrand</a:t>
            </a:r>
            <a:r>
              <a:rPr lang="en-US" sz="1200" i="1" baseline="0" dirty="0">
                <a:solidFill>
                  <a:schemeClr val="tx1"/>
                </a:solidFill>
              </a:rPr>
              <a:t> </a:t>
            </a:r>
            <a:r>
              <a:rPr lang="en-US" sz="1200" i="1" baseline="0" dirty="0" err="1">
                <a:solidFill>
                  <a:schemeClr val="tx1"/>
                </a:solidFill>
              </a:rPr>
              <a:t>Damsgaard</a:t>
            </a:r>
            <a:r>
              <a:rPr lang="en-US" sz="1200" i="1" baseline="0" dirty="0">
                <a:solidFill>
                  <a:schemeClr val="tx1"/>
                </a:solidFill>
              </a:rPr>
              <a:t>, E. and M. </a:t>
            </a:r>
            <a:r>
              <a:rPr lang="en-US" sz="1200" i="1" baseline="0" dirty="0" err="1">
                <a:solidFill>
                  <a:schemeClr val="tx1"/>
                </a:solidFill>
              </a:rPr>
              <a:t>Thursby</a:t>
            </a:r>
            <a:r>
              <a:rPr lang="en-US" sz="1200" i="1" baseline="0" dirty="0">
                <a:solidFill>
                  <a:schemeClr val="tx1"/>
                </a:solidFill>
              </a:rPr>
              <a:t> (2013), ‘University entrepreneurship and professor privilege,’ Industrial and Corporate Change, 22(1), 189-190</a:t>
            </a:r>
          </a:p>
          <a:p>
            <a:endParaRPr lang="en-US" sz="1200" i="1" baseline="0" dirty="0">
              <a:solidFill>
                <a:schemeClr val="tx1"/>
              </a:solidFill>
            </a:endParaRPr>
          </a:p>
          <a:p>
            <a:pPr eaLnBrk="1" hangingPunct="1"/>
            <a:r>
              <a:rPr lang="en-US" altLang="en-US" sz="1200" dirty="0">
                <a:solidFill>
                  <a:schemeClr val="accent2"/>
                </a:solidFill>
              </a:rPr>
              <a:t>From Olga:</a:t>
            </a:r>
          </a:p>
          <a:p>
            <a:pPr eaLnBrk="1" hangingPunct="1"/>
            <a:r>
              <a:rPr lang="en-US" altLang="en-US" sz="1200" dirty="0">
                <a:solidFill>
                  <a:schemeClr val="accent2"/>
                </a:solidFill>
              </a:rPr>
              <a:t>In knowledge based knowledge economy essential role of TTOs is   fostering innovation in academic institutions from early stage of the research and enhancing links with industry; </a:t>
            </a:r>
          </a:p>
          <a:p>
            <a:pPr eaLnBrk="1" hangingPunct="1"/>
            <a:r>
              <a:rPr lang="en-US" altLang="en-US" sz="1200" dirty="0">
                <a:solidFill>
                  <a:schemeClr val="accent2"/>
                </a:solidFill>
              </a:rPr>
              <a:t>Providers of professional IPR management services;</a:t>
            </a:r>
          </a:p>
          <a:p>
            <a:pPr eaLnBrk="1" hangingPunct="1"/>
            <a:r>
              <a:rPr lang="en-US" altLang="en-US" sz="1200" dirty="0">
                <a:solidFill>
                  <a:schemeClr val="accent2"/>
                </a:solidFill>
              </a:rPr>
              <a:t>Other services – awareness raising, training, development of the brand and reputation of the institution, etc.;</a:t>
            </a:r>
          </a:p>
          <a:p>
            <a:pPr eaLnBrk="1" hangingPunct="1"/>
            <a:r>
              <a:rPr lang="en-US" altLang="en-US" sz="1200" dirty="0">
                <a:solidFill>
                  <a:schemeClr val="accent2"/>
                </a:solidFill>
              </a:rPr>
              <a:t>Usually </a:t>
            </a:r>
            <a:r>
              <a:rPr lang="en-US" altLang="en-US" sz="1200" b="1" dirty="0">
                <a:solidFill>
                  <a:schemeClr val="accent2"/>
                </a:solidFill>
              </a:rPr>
              <a:t>national IP/ Innovation Policies/ Strategies  </a:t>
            </a:r>
            <a:r>
              <a:rPr lang="en-US" altLang="en-US" sz="1200" dirty="0">
                <a:solidFill>
                  <a:schemeClr val="accent2"/>
                </a:solidFill>
              </a:rPr>
              <a:t>envisage the need for establishment  of TTOs, with very broad definition of mandate; </a:t>
            </a:r>
          </a:p>
          <a:p>
            <a:pPr eaLnBrk="1" hangingPunct="1"/>
            <a:r>
              <a:rPr lang="en-US" altLang="en-US" sz="1200" b="1" dirty="0">
                <a:solidFill>
                  <a:schemeClr val="accent2"/>
                </a:solidFill>
              </a:rPr>
              <a:t>Regional </a:t>
            </a:r>
            <a:r>
              <a:rPr lang="en-US" altLang="en-US" sz="1200" dirty="0">
                <a:solidFill>
                  <a:schemeClr val="accent2"/>
                </a:solidFill>
              </a:rPr>
              <a:t>( EC Recommendation of 2008) </a:t>
            </a:r>
            <a:r>
              <a:rPr lang="en-US" altLang="en-US" sz="1200" b="1" dirty="0">
                <a:solidFill>
                  <a:schemeClr val="accent2"/>
                </a:solidFill>
              </a:rPr>
              <a:t>or national guidelines </a:t>
            </a:r>
            <a:r>
              <a:rPr lang="en-US" altLang="en-US" sz="1200" dirty="0">
                <a:solidFill>
                  <a:schemeClr val="accent2"/>
                </a:solidFill>
              </a:rPr>
              <a:t>(Hungary) on technology transfer may provide more specific recommendations;</a:t>
            </a:r>
          </a:p>
          <a:p>
            <a:pPr eaLnBrk="1" hangingPunct="1"/>
            <a:r>
              <a:rPr lang="en-US" altLang="en-US" sz="1200" dirty="0">
                <a:solidFill>
                  <a:schemeClr val="accent2"/>
                </a:solidFill>
              </a:rPr>
              <a:t>Complexity of the mandate and variety of services mostly depend on the on the context and specific conditions in individual academic institution;</a:t>
            </a:r>
          </a:p>
          <a:p>
            <a:pPr eaLnBrk="1" hangingPunct="1"/>
            <a:r>
              <a:rPr lang="en-US" altLang="en-US" sz="1200" dirty="0">
                <a:solidFill>
                  <a:schemeClr val="accent2"/>
                </a:solidFill>
              </a:rPr>
              <a:t>Therefore </a:t>
            </a:r>
            <a:r>
              <a:rPr lang="en-US" altLang="en-US" sz="1200" b="1" dirty="0">
                <a:solidFill>
                  <a:schemeClr val="accent2"/>
                </a:solidFill>
              </a:rPr>
              <a:t>Institutional IP Policy </a:t>
            </a:r>
            <a:r>
              <a:rPr lang="en-US" altLang="en-US" sz="1200" dirty="0">
                <a:solidFill>
                  <a:schemeClr val="accent2"/>
                </a:solidFill>
              </a:rPr>
              <a:t>establishes the base for the work of TTO</a:t>
            </a:r>
            <a:endParaRPr lang="en-US" sz="1200" i="1" baseline="0" dirty="0">
              <a:solidFill>
                <a:schemeClr val="tx1"/>
              </a:solidFill>
            </a:endParaRPr>
          </a:p>
          <a:p>
            <a:endParaRPr lang="en-US" i="1" baseline="0" dirty="0" smtClean="0"/>
          </a:p>
          <a:p>
            <a:endParaRPr lang="en-US" i="1" baseline="0" dirty="0" smtClean="0"/>
          </a:p>
          <a:p>
            <a:r>
              <a:rPr lang="en-US" i="1" baseline="0" dirty="0" smtClean="0"/>
              <a:t>IP </a:t>
            </a:r>
            <a:r>
              <a:rPr lang="en-US" i="1" baseline="0" dirty="0" err="1" smtClean="0"/>
              <a:t>Commitie</a:t>
            </a:r>
            <a:r>
              <a:rPr lang="en-US" i="1" baseline="0" dirty="0" smtClean="0"/>
              <a:t> + TTO</a:t>
            </a:r>
            <a:endParaRPr lang="en-US" i="1" baseline="0" dirty="0"/>
          </a:p>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100951FD-7744-47BD-9E2C-8E7399EFD387}" type="slidenum">
              <a:rPr lang="en-US" altLang="en-US" smtClean="0"/>
              <a:pPr>
                <a:defRPr/>
              </a:pPr>
              <a:t>17</a:t>
            </a:fld>
            <a:endParaRPr lang="en-US" altLang="en-US"/>
          </a:p>
        </p:txBody>
      </p:sp>
    </p:spTree>
    <p:extLst>
      <p:ext uri="{BB962C8B-B14F-4D97-AF65-F5344CB8AC3E}">
        <p14:creationId xmlns:p14="http://schemas.microsoft.com/office/powerpoint/2010/main" val="1228390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Source: University of Glasgow,</a:t>
            </a:r>
            <a:r>
              <a:rPr lang="en-US" baseline="0" dirty="0">
                <a:solidFill>
                  <a:schemeClr val="tx1"/>
                </a:solidFill>
              </a:rPr>
              <a:t> </a:t>
            </a:r>
            <a:r>
              <a:rPr lang="en-US" sz="1200" b="1" i="0" u="none" strike="noStrike" kern="1200" baseline="0" dirty="0">
                <a:solidFill>
                  <a:schemeClr val="tx1"/>
                </a:solidFill>
                <a:latin typeface="Arial" charset="0"/>
                <a:ea typeface="+mn-ea"/>
                <a:cs typeface="Arial" charset="0"/>
              </a:rPr>
              <a:t>Policy for Intellectual Property and </a:t>
            </a:r>
            <a:r>
              <a:rPr lang="en-US" sz="1200" b="1" i="0" u="none" strike="noStrike" kern="1200" baseline="0" dirty="0" err="1">
                <a:solidFill>
                  <a:schemeClr val="tx1"/>
                </a:solidFill>
                <a:latin typeface="Arial" charset="0"/>
                <a:ea typeface="+mn-ea"/>
                <a:cs typeface="Arial" charset="0"/>
              </a:rPr>
              <a:t>Commercialisation</a:t>
            </a:r>
            <a:r>
              <a:rPr lang="en-US" sz="1200" b="1" i="0" u="none" strike="noStrike" kern="1200" baseline="0" dirty="0">
                <a:solidFill>
                  <a:schemeClr val="tx1"/>
                </a:solidFill>
                <a:latin typeface="Arial" charset="0"/>
                <a:ea typeface="+mn-ea"/>
                <a:cs typeface="Arial" charset="0"/>
              </a:rPr>
              <a:t>, </a:t>
            </a:r>
            <a:r>
              <a:rPr lang="en-US" sz="1200" b="0" i="0" u="none" strike="noStrike" kern="1200" baseline="0" dirty="0">
                <a:solidFill>
                  <a:schemeClr val="tx1"/>
                </a:solidFill>
                <a:latin typeface="Arial" charset="0"/>
                <a:ea typeface="+mn-ea"/>
                <a:cs typeface="Arial" charset="0"/>
              </a:rPr>
              <a:t>v1.3 (20/03/2013) </a:t>
            </a:r>
          </a:p>
          <a:p>
            <a:r>
              <a:rPr lang="en-US" sz="1200" b="0" i="0" u="none" strike="noStrike" kern="1200" baseline="0" dirty="0">
                <a:solidFill>
                  <a:schemeClr val="tx1"/>
                </a:solidFill>
                <a:latin typeface="Arial" charset="0"/>
                <a:ea typeface="+mn-ea"/>
                <a:cs typeface="Arial" charset="0"/>
              </a:rPr>
              <a:t>Available at: http://www.gla.ac.uk/media/media_342142_en.pdf</a:t>
            </a:r>
          </a:p>
          <a:p>
            <a:endParaRPr lang="en-US" dirty="0"/>
          </a:p>
          <a:p>
            <a:pPr marL="228600" indent="-228600">
              <a:buAutoNum type="arabicPeriod"/>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100951FD-7744-47BD-9E2C-8E7399EFD387}" type="slidenum">
              <a:rPr lang="en-US" altLang="en-US" smtClean="0"/>
              <a:pPr>
                <a:defRPr/>
              </a:pPr>
              <a:t>18</a:t>
            </a:fld>
            <a:endParaRPr lang="en-US" altLang="en-US"/>
          </a:p>
        </p:txBody>
      </p:sp>
    </p:spTree>
    <p:extLst>
      <p:ext uri="{BB962C8B-B14F-4D97-AF65-F5344CB8AC3E}">
        <p14:creationId xmlns:p14="http://schemas.microsoft.com/office/powerpoint/2010/main" val="310283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81EDEF-6936-467C-9565-65C0A7F34B49}" type="slidenum">
              <a:rPr lang="en-US" smtClean="0"/>
              <a:t>19</a:t>
            </a:fld>
            <a:endParaRPr lang="en-US"/>
          </a:p>
        </p:txBody>
      </p:sp>
    </p:spTree>
    <p:extLst>
      <p:ext uri="{BB962C8B-B14F-4D97-AF65-F5344CB8AC3E}">
        <p14:creationId xmlns:p14="http://schemas.microsoft.com/office/powerpoint/2010/main" val="3467692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Arial" charset="0"/>
              </a:rPr>
              <a:t>There are many potential ways by which universities can exchange knowledge and transfer technologies out from the university to the businesses.</a:t>
            </a:r>
            <a:r>
              <a:rPr lang="en-US" sz="1200" b="1" kern="1200" dirty="0">
                <a:solidFill>
                  <a:schemeClr val="tx1"/>
                </a:solidFill>
                <a:effectLst/>
                <a:latin typeface="Arial" charset="0"/>
                <a:ea typeface="+mn-ea"/>
                <a:cs typeface="Arial" charset="0"/>
              </a:rPr>
              <a:t> </a:t>
            </a:r>
            <a:r>
              <a:rPr lang="en-US" sz="1200" kern="1200" dirty="0">
                <a:solidFill>
                  <a:schemeClr val="tx1"/>
                </a:solidFill>
                <a:effectLst/>
                <a:latin typeface="Arial" charset="0"/>
                <a:ea typeface="+mn-ea"/>
                <a:cs typeface="Arial" charset="0"/>
              </a:rPr>
              <a:t>These can be</a:t>
            </a:r>
            <a:r>
              <a:rPr lang="en-GB" sz="1200" kern="1200" dirty="0">
                <a:solidFill>
                  <a:schemeClr val="tx1"/>
                </a:solidFill>
                <a:effectLst/>
                <a:latin typeface="Arial" charset="0"/>
                <a:ea typeface="+mn-ea"/>
                <a:cs typeface="Arial" charset="0"/>
              </a:rPr>
              <a:t> grouped </a:t>
            </a:r>
            <a:r>
              <a:rPr lang="en-US" sz="1200" kern="1200" dirty="0">
                <a:solidFill>
                  <a:schemeClr val="tx1"/>
                </a:solidFill>
                <a:effectLst/>
                <a:latin typeface="Arial" charset="0"/>
                <a:ea typeface="+mn-ea"/>
                <a:cs typeface="Arial" charset="0"/>
              </a:rPr>
              <a:t>in the following</a:t>
            </a:r>
            <a:r>
              <a:rPr lang="en-GB" sz="1200" kern="1200" dirty="0">
                <a:solidFill>
                  <a:schemeClr val="tx1"/>
                </a:solidFill>
                <a:effectLst/>
                <a:latin typeface="Arial" charset="0"/>
                <a:ea typeface="+mn-ea"/>
                <a:cs typeface="Arial" charset="0"/>
              </a:rPr>
              <a:t> categories:</a:t>
            </a:r>
            <a:endParaRPr lang="en-FR" sz="1200" kern="1200" dirty="0">
              <a:solidFill>
                <a:schemeClr val="tx1"/>
              </a:solidFill>
              <a:effectLst/>
              <a:latin typeface="Arial" charset="0"/>
              <a:ea typeface="+mn-ea"/>
              <a:cs typeface="Arial" charset="0"/>
            </a:endParaRPr>
          </a:p>
          <a:p>
            <a:endParaRPr lang="en-FR" dirty="0"/>
          </a:p>
          <a:p>
            <a:r>
              <a:rPr lang="en-US" sz="1200" b="1" kern="1200" dirty="0">
                <a:solidFill>
                  <a:schemeClr val="tx1"/>
                </a:solidFill>
                <a:effectLst/>
                <a:latin typeface="Arial" charset="0"/>
                <a:ea typeface="+mn-ea"/>
                <a:cs typeface="Arial" charset="0"/>
              </a:rPr>
              <a:t>Licensing: </a:t>
            </a:r>
            <a:r>
              <a:rPr lang="en-US" sz="1200" kern="1200" dirty="0">
                <a:solidFill>
                  <a:schemeClr val="tx1"/>
                </a:solidFill>
                <a:effectLst/>
                <a:latin typeface="Arial" charset="0"/>
                <a:ea typeface="+mn-ea"/>
                <a:cs typeface="Arial" charset="0"/>
              </a:rPr>
              <a:t>the university grants licenses to commercial entities or not-for-profit organizations for the commercialization of its knowledge and/or technologies.</a:t>
            </a:r>
            <a:endParaRPr lang="en-FR" sz="1200" kern="1200" dirty="0">
              <a:solidFill>
                <a:schemeClr val="tx1"/>
              </a:solidFill>
              <a:effectLst/>
              <a:latin typeface="Arial" charset="0"/>
              <a:ea typeface="+mn-ea"/>
              <a:cs typeface="Arial" charset="0"/>
            </a:endParaRPr>
          </a:p>
          <a:p>
            <a:r>
              <a:rPr lang="en-US" sz="1200" b="1" kern="1200" dirty="0">
                <a:solidFill>
                  <a:schemeClr val="tx1"/>
                </a:solidFill>
                <a:effectLst/>
                <a:latin typeface="Arial" charset="0"/>
                <a:ea typeface="+mn-ea"/>
                <a:cs typeface="Arial" charset="0"/>
              </a:rPr>
              <a:t>Spin-out</a:t>
            </a:r>
            <a:r>
              <a:rPr lang="en-US" sz="1200" kern="1200" dirty="0">
                <a:solidFill>
                  <a:schemeClr val="tx1"/>
                </a:solidFill>
                <a:effectLst/>
                <a:latin typeface="Arial" charset="0"/>
                <a:ea typeface="+mn-ea"/>
                <a:cs typeface="Arial" charset="0"/>
              </a:rPr>
              <a:t>:  the university encourages the creation of new companies based on researchers’ knowledge and/or technology.</a:t>
            </a:r>
            <a:endParaRPr lang="en-FR" sz="1200" kern="1200" dirty="0">
              <a:solidFill>
                <a:schemeClr val="tx1"/>
              </a:solidFill>
              <a:effectLst/>
              <a:latin typeface="Arial" charset="0"/>
              <a:ea typeface="+mn-ea"/>
              <a:cs typeface="Arial" charset="0"/>
            </a:endParaRPr>
          </a:p>
          <a:p>
            <a:r>
              <a:rPr lang="en-US" sz="1200" b="1" kern="1200" dirty="0">
                <a:solidFill>
                  <a:schemeClr val="tx1"/>
                </a:solidFill>
                <a:effectLst/>
                <a:latin typeface="Arial" charset="0"/>
                <a:ea typeface="+mn-ea"/>
                <a:cs typeface="Arial" charset="0"/>
              </a:rPr>
              <a:t>Contract research </a:t>
            </a:r>
            <a:r>
              <a:rPr lang="en-US" sz="1200" kern="1200" dirty="0">
                <a:solidFill>
                  <a:schemeClr val="tx1"/>
                </a:solidFill>
                <a:effectLst/>
                <a:latin typeface="Arial" charset="0"/>
                <a:ea typeface="+mn-ea"/>
                <a:cs typeface="Arial" charset="0"/>
              </a:rPr>
              <a:t>and</a:t>
            </a:r>
            <a:r>
              <a:rPr lang="en-US" sz="1200" b="1" kern="1200" dirty="0">
                <a:solidFill>
                  <a:schemeClr val="tx1"/>
                </a:solidFill>
                <a:effectLst/>
                <a:latin typeface="Arial" charset="0"/>
                <a:ea typeface="+mn-ea"/>
                <a:cs typeface="Arial" charset="0"/>
              </a:rPr>
              <a:t> collaborative research</a:t>
            </a:r>
            <a:r>
              <a:rPr lang="en-US" sz="1200" kern="1200" dirty="0">
                <a:solidFill>
                  <a:schemeClr val="tx1"/>
                </a:solidFill>
                <a:effectLst/>
                <a:latin typeface="Arial" charset="0"/>
                <a:ea typeface="+mn-ea"/>
                <a:cs typeface="Arial" charset="0"/>
              </a:rPr>
              <a:t>: the university collaborates with companies and other institutions, with the objective to generate technological results having potential for commercial utilization.</a:t>
            </a:r>
            <a:endParaRPr lang="en-FR" sz="1200" kern="1200" dirty="0">
              <a:solidFill>
                <a:schemeClr val="tx1"/>
              </a:solidFill>
              <a:effectLst/>
              <a:latin typeface="Arial" charset="0"/>
              <a:ea typeface="+mn-ea"/>
              <a:cs typeface="Arial" charset="0"/>
            </a:endParaRPr>
          </a:p>
          <a:p>
            <a:endParaRPr lang="en-FR" dirty="0"/>
          </a:p>
        </p:txBody>
      </p:sp>
      <p:sp>
        <p:nvSpPr>
          <p:cNvPr id="4" name="Slide Number Placeholder 3"/>
          <p:cNvSpPr>
            <a:spLocks noGrp="1"/>
          </p:cNvSpPr>
          <p:nvPr>
            <p:ph type="sldNum" sz="quarter" idx="5"/>
          </p:nvPr>
        </p:nvSpPr>
        <p:spPr/>
        <p:txBody>
          <a:bodyPr/>
          <a:lstStyle/>
          <a:p>
            <a:pPr>
              <a:defRPr/>
            </a:pPr>
            <a:fld id="{CA84FE9B-D5D4-4B76-87EA-A08EA8B20C62}" type="slidenum">
              <a:rPr lang="en-US" smtClean="0"/>
              <a:pPr>
                <a:defRPr/>
              </a:pPr>
              <a:t>20</a:t>
            </a:fld>
            <a:endParaRPr lang="en-US"/>
          </a:p>
        </p:txBody>
      </p:sp>
    </p:spTree>
    <p:extLst>
      <p:ext uri="{BB962C8B-B14F-4D97-AF65-F5344CB8AC3E}">
        <p14:creationId xmlns:p14="http://schemas.microsoft.com/office/powerpoint/2010/main" val="1952537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eaLnBrk="1" hangingPunct="1">
              <a:spcBef>
                <a:spcPts val="200"/>
              </a:spcBef>
              <a:buNone/>
            </a:pPr>
            <a:r>
              <a:rPr lang="en-US" altLang="en-US" sz="1800" dirty="0"/>
              <a:t>Different possible scenarios:</a:t>
            </a:r>
          </a:p>
          <a:p>
            <a:pPr marL="0" indent="0" algn="just" eaLnBrk="1" hangingPunct="1">
              <a:spcBef>
                <a:spcPts val="200"/>
              </a:spcBef>
              <a:buNone/>
            </a:pPr>
            <a:r>
              <a:rPr lang="en-US" altLang="en-US" sz="1800" dirty="0"/>
              <a:t>Depending on ownership model: commercialization by inventor or by university/PRO </a:t>
            </a:r>
          </a:p>
          <a:p>
            <a:pPr marL="0" indent="0" algn="just" eaLnBrk="1" hangingPunct="1">
              <a:spcBef>
                <a:spcPts val="200"/>
              </a:spcBef>
              <a:buNone/>
            </a:pPr>
            <a:r>
              <a:rPr lang="en-US" altLang="en-US" sz="1800" dirty="0"/>
              <a:t>Most frequent modes of commercialization:</a:t>
            </a:r>
          </a:p>
          <a:p>
            <a:pPr lvl="2" algn="just" eaLnBrk="1" hangingPunct="1">
              <a:spcBef>
                <a:spcPts val="200"/>
              </a:spcBef>
            </a:pPr>
            <a:r>
              <a:rPr lang="en-US" altLang="en-US" sz="1800" b="1" dirty="0"/>
              <a:t>Start-up</a:t>
            </a:r>
            <a:r>
              <a:rPr lang="en-US" altLang="en-US" sz="1800" dirty="0"/>
              <a:t> (by individual inventor or university, possible spin-off of university commercializing firm)</a:t>
            </a:r>
          </a:p>
          <a:p>
            <a:pPr lvl="2" algn="just" eaLnBrk="1" hangingPunct="1">
              <a:spcBef>
                <a:spcPts val="200"/>
              </a:spcBef>
            </a:pPr>
            <a:r>
              <a:rPr lang="en-US" altLang="en-US" sz="1800" b="1" dirty="0"/>
              <a:t>License to an established firm </a:t>
            </a:r>
            <a:r>
              <a:rPr lang="en-US" altLang="en-US" sz="1800" dirty="0"/>
              <a:t>(important and costly matching process to find market partners)</a:t>
            </a:r>
          </a:p>
          <a:p>
            <a:pPr lvl="2" algn="just" eaLnBrk="1" hangingPunct="1">
              <a:spcBef>
                <a:spcPts val="200"/>
              </a:spcBef>
            </a:pPr>
            <a:r>
              <a:rPr lang="en-US" altLang="en-US" sz="1800" b="1" dirty="0"/>
              <a:t>Sale of IP</a:t>
            </a:r>
          </a:p>
          <a:p>
            <a:pPr marL="914400" lvl="2" indent="0" algn="just" eaLnBrk="1" hangingPunct="1">
              <a:spcBef>
                <a:spcPts val="200"/>
              </a:spcBef>
              <a:buNone/>
            </a:pPr>
            <a:endParaRPr lang="en-US" altLang="en-US" sz="1200" b="1" dirty="0"/>
          </a:p>
          <a:p>
            <a:pPr lvl="1" algn="just" eaLnBrk="1" hangingPunct="1">
              <a:spcBef>
                <a:spcPts val="200"/>
              </a:spcBef>
            </a:pPr>
            <a:r>
              <a:rPr lang="en-US" altLang="en-US" sz="1800" dirty="0"/>
              <a:t>Probability of successful commercialization strongly depends on the mode chosen.</a:t>
            </a:r>
          </a:p>
          <a:p>
            <a:pPr marL="457200" lvl="1" indent="0" algn="just" eaLnBrk="1" hangingPunct="1">
              <a:spcBef>
                <a:spcPts val="200"/>
              </a:spcBef>
              <a:buNone/>
            </a:pPr>
            <a:endParaRPr lang="en-US" altLang="en-US" sz="1100" dirty="0"/>
          </a:p>
          <a:p>
            <a:pPr lvl="1" algn="just" eaLnBrk="1" hangingPunct="1">
              <a:spcBef>
                <a:spcPts val="200"/>
              </a:spcBef>
            </a:pPr>
            <a:r>
              <a:rPr lang="en-US" altLang="en-US" sz="1800" dirty="0"/>
              <a:t>Factors to take into account:</a:t>
            </a:r>
          </a:p>
          <a:p>
            <a:pPr lvl="2" algn="just" eaLnBrk="1" hangingPunct="1">
              <a:spcBef>
                <a:spcPts val="200"/>
              </a:spcBef>
              <a:buFontTx/>
              <a:buChar char="-"/>
            </a:pPr>
            <a:r>
              <a:rPr lang="en-US" altLang="en-US" sz="1800" dirty="0"/>
              <a:t>National legislation (start-up formation, ownership)</a:t>
            </a:r>
          </a:p>
          <a:p>
            <a:pPr lvl="2" algn="just" eaLnBrk="1" hangingPunct="1">
              <a:spcBef>
                <a:spcPts val="200"/>
              </a:spcBef>
              <a:buFontTx/>
              <a:buChar char="-"/>
            </a:pPr>
            <a:r>
              <a:rPr lang="en-US" altLang="en-US" sz="1800" dirty="0"/>
              <a:t>Commercial environment</a:t>
            </a:r>
          </a:p>
          <a:p>
            <a:pPr lvl="2" algn="just" eaLnBrk="1" hangingPunct="1">
              <a:spcBef>
                <a:spcPts val="200"/>
              </a:spcBef>
              <a:buFontTx/>
              <a:buChar char="-"/>
            </a:pPr>
            <a:r>
              <a:rPr lang="en-US" altLang="en-US" sz="1800" dirty="0"/>
              <a:t>Characteristics of a given invention, development stage</a:t>
            </a:r>
          </a:p>
          <a:p>
            <a:pPr algn="just"/>
            <a:endParaRPr lang="en-US" sz="1200" dirty="0">
              <a:solidFill>
                <a:schemeClr val="tx1"/>
              </a:solidFill>
            </a:endParaRPr>
          </a:p>
          <a:p>
            <a:pPr algn="just"/>
            <a:r>
              <a:rPr lang="en-US" sz="1200" dirty="0">
                <a:solidFill>
                  <a:schemeClr val="tx1"/>
                </a:solidFill>
              </a:rPr>
              <a:t>University of</a:t>
            </a:r>
            <a:r>
              <a:rPr lang="en-US" sz="1200" baseline="0" dirty="0">
                <a:solidFill>
                  <a:schemeClr val="tx1"/>
                </a:solidFill>
              </a:rPr>
              <a:t> Glasgow “Easy Access” Policy:</a:t>
            </a:r>
          </a:p>
          <a:p>
            <a:pPr algn="just"/>
            <a:r>
              <a:rPr lang="en-US" sz="1200" b="1" dirty="0">
                <a:solidFill>
                  <a:schemeClr val="tx1"/>
                </a:solidFill>
              </a:rPr>
              <a:t>8. Easy Access IP</a:t>
            </a:r>
          </a:p>
          <a:p>
            <a:pPr algn="just"/>
            <a:r>
              <a:rPr lang="en-US" sz="1200" dirty="0">
                <a:solidFill>
                  <a:schemeClr val="tx1"/>
                </a:solidFill>
              </a:rPr>
              <a:t>In some cases the University may not not best placed to develop the IP to a stage at which a high value spin out or high value licensing  opportunity could be obtained. This could be because of a lack of the necessary skills and expertise within the University, or because the investment required  to take the IP forward exceeds the funding available to the University or would not justify the potential rewards for the University, or because the IP is within a specialist or niche area. The University has established EASY ACCESS IP (EAIP) which is a </a:t>
            </a:r>
            <a:r>
              <a:rPr lang="en-US" sz="1200" u="sng" dirty="0">
                <a:solidFill>
                  <a:schemeClr val="tx1"/>
                </a:solidFill>
              </a:rPr>
              <a:t>scheme designed to ensure that any IP  which is not (for whatever reason) selected for support through the process set out above can still be made available for use by industry</a:t>
            </a:r>
            <a:r>
              <a:rPr lang="en-US" sz="1200" dirty="0">
                <a:solidFill>
                  <a:schemeClr val="tx1"/>
                </a:solidFill>
              </a:rPr>
              <a:t>. Each  employee has the option (subject to College and R&amp;E Steering Group approval) to exploit their IP via the EAIP scheme if they wish to do so.</a:t>
            </a:r>
          </a:p>
          <a:p>
            <a:pPr algn="just"/>
            <a:r>
              <a:rPr lang="en-US" sz="1200" dirty="0">
                <a:solidFill>
                  <a:schemeClr val="tx1"/>
                </a:solidFill>
              </a:rPr>
              <a:t>The rules of the EAIP scheme are very straightforward. The licensee is required to enter into a 1 page </a:t>
            </a:r>
            <a:r>
              <a:rPr lang="en-US" sz="1200" dirty="0" err="1">
                <a:solidFill>
                  <a:schemeClr val="tx1"/>
                </a:solidFill>
              </a:rPr>
              <a:t>licence</a:t>
            </a:r>
            <a:r>
              <a:rPr lang="en-US" sz="1200" dirty="0">
                <a:solidFill>
                  <a:schemeClr val="tx1"/>
                </a:solidFill>
              </a:rPr>
              <a:t> agreement with the University. </a:t>
            </a:r>
            <a:r>
              <a:rPr lang="en-US" sz="1200" u="sng" dirty="0">
                <a:solidFill>
                  <a:schemeClr val="tx1"/>
                </a:solidFill>
              </a:rPr>
              <a:t>No financial consideration</a:t>
            </a:r>
            <a:r>
              <a:rPr lang="en-US" sz="1200" dirty="0">
                <a:solidFill>
                  <a:schemeClr val="tx1"/>
                </a:solidFill>
              </a:rPr>
              <a:t> will be due, but the licensee must:</a:t>
            </a:r>
          </a:p>
          <a:p>
            <a:pPr algn="just"/>
            <a:r>
              <a:rPr lang="en-US" sz="1200" dirty="0">
                <a:solidFill>
                  <a:schemeClr val="tx1"/>
                </a:solidFill>
              </a:rPr>
              <a:t>(a) demonstrate to the University’s satisfaction </a:t>
            </a:r>
            <a:r>
              <a:rPr lang="en-US" sz="1200" u="sng" dirty="0">
                <a:solidFill>
                  <a:schemeClr val="tx1"/>
                </a:solidFill>
              </a:rPr>
              <a:t>how it will use the IP </a:t>
            </a:r>
            <a:r>
              <a:rPr lang="en-US" sz="1200" dirty="0">
                <a:solidFill>
                  <a:schemeClr val="tx1"/>
                </a:solidFill>
              </a:rPr>
              <a:t>to benefit the economy within 3 years;</a:t>
            </a:r>
          </a:p>
          <a:p>
            <a:pPr algn="just"/>
            <a:r>
              <a:rPr lang="en-US" sz="1200" dirty="0">
                <a:solidFill>
                  <a:schemeClr val="tx1"/>
                </a:solidFill>
              </a:rPr>
              <a:t>(b) agree to no restrictions on </a:t>
            </a:r>
            <a:r>
              <a:rPr lang="en-US" sz="1200" u="sng" dirty="0">
                <a:solidFill>
                  <a:schemeClr val="tx1"/>
                </a:solidFill>
              </a:rPr>
              <a:t>use of the IP by the University in future research and teaching </a:t>
            </a:r>
            <a:r>
              <a:rPr lang="en-US" sz="1200" dirty="0">
                <a:solidFill>
                  <a:schemeClr val="tx1"/>
                </a:solidFill>
              </a:rPr>
              <a:t>activities; and</a:t>
            </a:r>
          </a:p>
          <a:p>
            <a:pPr algn="just"/>
            <a:r>
              <a:rPr lang="en-US" sz="1200" dirty="0">
                <a:solidFill>
                  <a:schemeClr val="tx1"/>
                </a:solidFill>
              </a:rPr>
              <a:t>(c) agree to </a:t>
            </a:r>
            <a:r>
              <a:rPr lang="en-US" sz="1200" u="sng" dirty="0">
                <a:solidFill>
                  <a:schemeClr val="tx1"/>
                </a:solidFill>
              </a:rPr>
              <a:t>publicly acknowledge the contribution of the University </a:t>
            </a:r>
            <a:r>
              <a:rPr lang="en-US" sz="1200" dirty="0">
                <a:solidFill>
                  <a:schemeClr val="tx1"/>
                </a:solidFill>
              </a:rPr>
              <a:t>in the event of successful </a:t>
            </a:r>
            <a:r>
              <a:rPr lang="en-US" sz="1200" dirty="0" err="1">
                <a:solidFill>
                  <a:schemeClr val="tx1"/>
                </a:solidFill>
              </a:rPr>
              <a:t>commercialisation</a:t>
            </a:r>
            <a:r>
              <a:rPr lang="en-US" sz="1200" dirty="0">
                <a:solidFill>
                  <a:schemeClr val="tx1"/>
                </a:solidFill>
              </a:rPr>
              <a:t>.</a:t>
            </a:r>
          </a:p>
          <a:p>
            <a:pPr algn="just"/>
            <a:endParaRPr lang="en-US" sz="1200" dirty="0">
              <a:solidFill>
                <a:schemeClr val="tx1"/>
              </a:solidFill>
            </a:endParaRPr>
          </a:p>
          <a:p>
            <a:pPr algn="just"/>
            <a:r>
              <a:rPr lang="en-US" sz="1200" dirty="0">
                <a:solidFill>
                  <a:schemeClr val="tx1"/>
                </a:solidFill>
              </a:rPr>
              <a:t>EAIP </a:t>
            </a:r>
            <a:r>
              <a:rPr lang="en-US" sz="1200" dirty="0" err="1">
                <a:solidFill>
                  <a:schemeClr val="tx1"/>
                </a:solidFill>
              </a:rPr>
              <a:t>licences</a:t>
            </a:r>
            <a:r>
              <a:rPr lang="en-US" sz="1200" dirty="0">
                <a:solidFill>
                  <a:schemeClr val="tx1"/>
                </a:solidFill>
              </a:rPr>
              <a:t> will only be granted to companies not connected with the IP’s Inventor. </a:t>
            </a:r>
            <a:r>
              <a:rPr lang="en-US" sz="1200" dirty="0" err="1">
                <a:solidFill>
                  <a:schemeClr val="tx1"/>
                </a:solidFill>
              </a:rPr>
              <a:t>Licences</a:t>
            </a:r>
            <a:r>
              <a:rPr lang="en-US" sz="1200" dirty="0">
                <a:solidFill>
                  <a:schemeClr val="tx1"/>
                </a:solidFill>
              </a:rPr>
              <a:t> will not be granted to third parties where:</a:t>
            </a:r>
          </a:p>
          <a:p>
            <a:pPr algn="just"/>
            <a:r>
              <a:rPr lang="en-US" sz="1200" dirty="0">
                <a:solidFill>
                  <a:schemeClr val="tx1"/>
                </a:solidFill>
              </a:rPr>
              <a:t>• the inventor(s) or a family member have an ownership interest in the company</a:t>
            </a:r>
          </a:p>
          <a:p>
            <a:pPr algn="just"/>
            <a:r>
              <a:rPr lang="en-US" sz="1200" dirty="0">
                <a:solidFill>
                  <a:schemeClr val="tx1"/>
                </a:solidFill>
              </a:rPr>
              <a:t>• the inventor(s) or a family member have a personal commercial agreement with the company or the company’s owners</a:t>
            </a:r>
          </a:p>
          <a:p>
            <a:pPr algn="just"/>
            <a:r>
              <a:rPr lang="en-US" sz="1200" dirty="0">
                <a:solidFill>
                  <a:schemeClr val="tx1"/>
                </a:solidFill>
              </a:rPr>
              <a:t>• the inventor (s) have a Directorship or Advisory Board position with the company</a:t>
            </a:r>
          </a:p>
          <a:p>
            <a:pPr algn="just"/>
            <a:r>
              <a:rPr lang="en-US" sz="1200" dirty="0">
                <a:solidFill>
                  <a:schemeClr val="tx1"/>
                </a:solidFill>
              </a:rPr>
              <a:t>All EAIP opportunities must be approved by the relevant College Business Development team, VP(R&amp;E), Head of College and relevant Head of School or Director of Institute.</a:t>
            </a:r>
          </a:p>
          <a:p>
            <a:pPr algn="just"/>
            <a:endParaRPr lang="en-US" sz="1200" dirty="0">
              <a:solidFill>
                <a:schemeClr val="tx1"/>
              </a:solidFill>
            </a:endParaRPr>
          </a:p>
          <a:p>
            <a:pPr algn="just"/>
            <a:r>
              <a:rPr lang="en-US" sz="1200" b="1" dirty="0">
                <a:solidFill>
                  <a:schemeClr val="tx1"/>
                </a:solidFill>
              </a:rPr>
              <a:t>Intellectual Property Not </a:t>
            </a:r>
            <a:r>
              <a:rPr lang="en-US" sz="1200" b="1" dirty="0" err="1">
                <a:solidFill>
                  <a:schemeClr val="tx1"/>
                </a:solidFill>
              </a:rPr>
              <a:t>Commercialised</a:t>
            </a:r>
            <a:r>
              <a:rPr lang="en-US" sz="1200" b="1" dirty="0">
                <a:solidFill>
                  <a:schemeClr val="tx1"/>
                </a:solidFill>
              </a:rPr>
              <a:t> by Easy Access IP or by the University</a:t>
            </a:r>
          </a:p>
          <a:p>
            <a:pPr algn="just"/>
            <a:r>
              <a:rPr lang="en-US" sz="1200" dirty="0">
                <a:solidFill>
                  <a:schemeClr val="tx1"/>
                </a:solidFill>
              </a:rPr>
              <a:t>For IP which is not being </a:t>
            </a:r>
            <a:r>
              <a:rPr lang="en-US" sz="1200" dirty="0" err="1">
                <a:solidFill>
                  <a:schemeClr val="tx1"/>
                </a:solidFill>
              </a:rPr>
              <a:t>commercialised</a:t>
            </a:r>
            <a:r>
              <a:rPr lang="en-US" sz="1200" dirty="0">
                <a:solidFill>
                  <a:schemeClr val="tx1"/>
                </a:solidFill>
              </a:rPr>
              <a:t> by the University or via the EAIP route, the University will, upon the request from the Employees, and subject to any terms and conditions in place with third parties, </a:t>
            </a:r>
            <a:r>
              <a:rPr lang="en-US" sz="1200" dirty="0" err="1">
                <a:solidFill>
                  <a:schemeClr val="tx1"/>
                </a:solidFill>
              </a:rPr>
              <a:t>licence</a:t>
            </a:r>
            <a:r>
              <a:rPr lang="en-US" sz="1200" dirty="0">
                <a:solidFill>
                  <a:schemeClr val="tx1"/>
                </a:solidFill>
              </a:rPr>
              <a:t> or assign such IP (with the right to sub-</a:t>
            </a:r>
            <a:r>
              <a:rPr lang="en-US" sz="1200" dirty="0" err="1">
                <a:solidFill>
                  <a:schemeClr val="tx1"/>
                </a:solidFill>
              </a:rPr>
              <a:t>licence</a:t>
            </a:r>
            <a:r>
              <a:rPr lang="en-US" sz="1200" dirty="0">
                <a:solidFill>
                  <a:schemeClr val="tx1"/>
                </a:solidFill>
              </a:rPr>
              <a:t>) to the Employee (s) in return for 3% of all income e.g. royalty-earned and/or equity disposal and/or sub-</a:t>
            </a:r>
            <a:r>
              <a:rPr lang="en-US" sz="1200" dirty="0" err="1">
                <a:solidFill>
                  <a:schemeClr val="tx1"/>
                </a:solidFill>
              </a:rPr>
              <a:t>licence</a:t>
            </a:r>
            <a:r>
              <a:rPr lang="en-US" sz="1200" dirty="0">
                <a:solidFill>
                  <a:schemeClr val="tx1"/>
                </a:solidFill>
              </a:rPr>
              <a:t> income. All costs associated with licensing or assigning the IP and maintaining any patents must be borne by the Inventors.</a:t>
            </a:r>
          </a:p>
          <a:p>
            <a:pPr algn="just"/>
            <a:r>
              <a:rPr lang="en-US" sz="1200" dirty="0">
                <a:solidFill>
                  <a:schemeClr val="tx1"/>
                </a:solidFill>
              </a:rPr>
              <a:t>Any use of University resources, facilities, personnel or own work time by Employees to develop their licensed IP must be approved by their College with an appropriate commercial arms length contract being agreed in advance of any such activity.</a:t>
            </a:r>
          </a:p>
        </p:txBody>
      </p:sp>
      <p:sp>
        <p:nvSpPr>
          <p:cNvPr id="4" name="Slide Number Placeholder 3"/>
          <p:cNvSpPr>
            <a:spLocks noGrp="1"/>
          </p:cNvSpPr>
          <p:nvPr>
            <p:ph type="sldNum" sz="quarter" idx="10"/>
          </p:nvPr>
        </p:nvSpPr>
        <p:spPr/>
        <p:txBody>
          <a:bodyPr/>
          <a:lstStyle/>
          <a:p>
            <a:pPr>
              <a:defRPr/>
            </a:pPr>
            <a:fld id="{100951FD-7744-47BD-9E2C-8E7399EFD387}" type="slidenum">
              <a:rPr lang="en-US" altLang="en-US" smtClean="0"/>
              <a:pPr>
                <a:defRPr/>
              </a:pPr>
              <a:t>21</a:t>
            </a:fld>
            <a:endParaRPr lang="en-US" altLang="en-US"/>
          </a:p>
        </p:txBody>
      </p:sp>
    </p:spTree>
    <p:extLst>
      <p:ext uri="{BB962C8B-B14F-4D97-AF65-F5344CB8AC3E}">
        <p14:creationId xmlns:p14="http://schemas.microsoft.com/office/powerpoint/2010/main" val="1939975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i="0" dirty="0">
                <a:solidFill>
                  <a:schemeClr val="tx1"/>
                </a:solidFill>
              </a:rPr>
              <a:t>RQ: Constitutes</a:t>
            </a:r>
            <a:r>
              <a:rPr lang="en-US" sz="1200" i="0" baseline="0" dirty="0">
                <a:solidFill>
                  <a:schemeClr val="tx1"/>
                </a:solidFill>
              </a:rPr>
              <a:t> a tool of rewarding the inventor, and encourages him to invest further effort in development of the technology. </a:t>
            </a:r>
          </a:p>
          <a:p>
            <a:pPr algn="just"/>
            <a:endParaRPr lang="en-US" sz="1200" i="0" baseline="0" dirty="0">
              <a:solidFill>
                <a:schemeClr val="tx1"/>
              </a:solidFill>
            </a:endParaRPr>
          </a:p>
          <a:p>
            <a:pPr marL="0" indent="0" algn="just" eaLnBrk="1" hangingPunct="1">
              <a:lnSpc>
                <a:spcPct val="90000"/>
              </a:lnSpc>
              <a:buFontTx/>
              <a:buNone/>
            </a:pPr>
            <a:r>
              <a:rPr lang="en-US" altLang="en-US" sz="1200" dirty="0">
                <a:solidFill>
                  <a:schemeClr val="tx1"/>
                </a:solidFill>
              </a:rPr>
              <a:t>From Mendes, Ph.,</a:t>
            </a:r>
            <a:r>
              <a:rPr lang="en-US" altLang="en-US" sz="1200" baseline="0" dirty="0">
                <a:solidFill>
                  <a:schemeClr val="tx1"/>
                </a:solidFill>
              </a:rPr>
              <a:t> </a:t>
            </a:r>
            <a:r>
              <a:rPr lang="en-US" altLang="en-US" sz="1200" i="1" dirty="0">
                <a:solidFill>
                  <a:schemeClr val="tx1"/>
                </a:solidFill>
              </a:rPr>
              <a:t>Consulting on IP Policy Infrastructure</a:t>
            </a:r>
            <a:r>
              <a:rPr lang="en-US" altLang="en-US" sz="1200" dirty="0">
                <a:solidFill>
                  <a:schemeClr val="tx1"/>
                </a:solidFill>
              </a:rPr>
              <a:t>, OPTEON Publication:</a:t>
            </a:r>
          </a:p>
          <a:p>
            <a:pPr marL="0" indent="0" algn="just" eaLnBrk="1" hangingPunct="1">
              <a:lnSpc>
                <a:spcPct val="90000"/>
              </a:lnSpc>
              <a:buFontTx/>
              <a:buNone/>
            </a:pPr>
            <a:endParaRPr lang="en-US" altLang="en-US" sz="1200" dirty="0">
              <a:solidFill>
                <a:schemeClr val="tx1"/>
              </a:solidFill>
            </a:endParaRPr>
          </a:p>
          <a:p>
            <a:pPr algn="just"/>
            <a:r>
              <a:rPr lang="en-US" altLang="en-US" sz="1200" dirty="0">
                <a:solidFill>
                  <a:schemeClr val="tx1"/>
                </a:solidFill>
              </a:rPr>
              <a:t>“</a:t>
            </a:r>
            <a:r>
              <a:rPr lang="en-US" altLang="en-US" sz="1200" b="1" dirty="0">
                <a:solidFill>
                  <a:schemeClr val="tx1"/>
                </a:solidFill>
              </a:rPr>
              <a:t>3.3 </a:t>
            </a:r>
            <a:r>
              <a:rPr lang="en-US" altLang="en-US" sz="1200" b="1" dirty="0" err="1">
                <a:solidFill>
                  <a:schemeClr val="tx1"/>
                </a:solidFill>
              </a:rPr>
              <a:t>Commercialisation</a:t>
            </a:r>
            <a:r>
              <a:rPr lang="en-US" altLang="en-US" sz="1200" b="1" dirty="0">
                <a:solidFill>
                  <a:schemeClr val="tx1"/>
                </a:solidFill>
              </a:rPr>
              <a:t> Revenue Distribution Protocol</a:t>
            </a:r>
          </a:p>
          <a:p>
            <a:pPr algn="just"/>
            <a:endParaRPr lang="en-US" altLang="en-US" sz="1200" b="1" dirty="0">
              <a:solidFill>
                <a:schemeClr val="tx1"/>
              </a:solidFill>
            </a:endParaRPr>
          </a:p>
          <a:p>
            <a:pPr algn="just"/>
            <a:r>
              <a:rPr lang="en-US" altLang="en-US" sz="1200" dirty="0">
                <a:solidFill>
                  <a:schemeClr val="tx1"/>
                </a:solidFill>
              </a:rPr>
              <a:t>Research </a:t>
            </a:r>
            <a:r>
              <a:rPr lang="en-US" altLang="en-US" sz="1200" dirty="0" err="1">
                <a:solidFill>
                  <a:schemeClr val="tx1"/>
                </a:solidFill>
              </a:rPr>
              <a:t>organisations</a:t>
            </a:r>
            <a:r>
              <a:rPr lang="en-US" altLang="en-US" sz="1200" dirty="0">
                <a:solidFill>
                  <a:schemeClr val="tx1"/>
                </a:solidFill>
              </a:rPr>
              <a:t> </a:t>
            </a:r>
            <a:r>
              <a:rPr lang="en-US" altLang="en-US" sz="1200" dirty="0" err="1">
                <a:solidFill>
                  <a:schemeClr val="tx1"/>
                </a:solidFill>
              </a:rPr>
              <a:t>recognise</a:t>
            </a:r>
            <a:r>
              <a:rPr lang="en-US" altLang="en-US" sz="1200" dirty="0">
                <a:solidFill>
                  <a:schemeClr val="tx1"/>
                </a:solidFill>
              </a:rPr>
              <a:t> that sharing </a:t>
            </a:r>
            <a:r>
              <a:rPr lang="en-US" altLang="en-US" sz="1200" dirty="0" err="1">
                <a:solidFill>
                  <a:schemeClr val="tx1"/>
                </a:solidFill>
              </a:rPr>
              <a:t>commercialisation</a:t>
            </a:r>
            <a:r>
              <a:rPr lang="en-US" altLang="en-US" sz="1200" dirty="0">
                <a:solidFill>
                  <a:schemeClr val="tx1"/>
                </a:solidFill>
              </a:rPr>
              <a:t> revenue with inventors is a vital part of fostering a </a:t>
            </a:r>
            <a:r>
              <a:rPr lang="en-US" altLang="en-US" sz="1200" dirty="0" err="1">
                <a:solidFill>
                  <a:schemeClr val="tx1"/>
                </a:solidFill>
              </a:rPr>
              <a:t>commercialisation</a:t>
            </a:r>
            <a:r>
              <a:rPr lang="en-US" altLang="en-US" sz="1200" dirty="0">
                <a:solidFill>
                  <a:schemeClr val="tx1"/>
                </a:solidFill>
              </a:rPr>
              <a:t> culture.</a:t>
            </a:r>
          </a:p>
          <a:p>
            <a:pPr algn="just"/>
            <a:r>
              <a:rPr lang="en-US" altLang="en-US" sz="1200" dirty="0">
                <a:solidFill>
                  <a:schemeClr val="tx1"/>
                </a:solidFill>
              </a:rPr>
              <a:t>Universities have long had </a:t>
            </a:r>
            <a:r>
              <a:rPr lang="en-US" altLang="en-US" sz="1200" dirty="0" err="1">
                <a:solidFill>
                  <a:schemeClr val="tx1"/>
                </a:solidFill>
              </a:rPr>
              <a:t>commercialisation</a:t>
            </a:r>
            <a:r>
              <a:rPr lang="en-US" altLang="en-US" sz="1200" dirty="0">
                <a:solidFill>
                  <a:schemeClr val="tx1"/>
                </a:solidFill>
              </a:rPr>
              <a:t> revenue sharing policies. Other research </a:t>
            </a:r>
            <a:r>
              <a:rPr lang="en-US" altLang="en-US" sz="1200" dirty="0" err="1">
                <a:solidFill>
                  <a:schemeClr val="tx1"/>
                </a:solidFill>
              </a:rPr>
              <a:t>organisations</a:t>
            </a:r>
            <a:r>
              <a:rPr lang="en-US" altLang="en-US" sz="1200" dirty="0">
                <a:solidFill>
                  <a:schemeClr val="tx1"/>
                </a:solidFill>
              </a:rPr>
              <a:t> have followed suit, and not just non profit research </a:t>
            </a:r>
            <a:r>
              <a:rPr lang="en-US" altLang="en-US" sz="1200" dirty="0" err="1">
                <a:solidFill>
                  <a:schemeClr val="tx1"/>
                </a:solidFill>
              </a:rPr>
              <a:t>organisations</a:t>
            </a:r>
            <a:r>
              <a:rPr lang="en-US" altLang="en-US" sz="1200" dirty="0">
                <a:solidFill>
                  <a:schemeClr val="tx1"/>
                </a:solidFill>
              </a:rPr>
              <a:t>, but public sector and private sector research </a:t>
            </a:r>
            <a:r>
              <a:rPr lang="en-US" altLang="en-US" sz="1200" dirty="0" err="1">
                <a:solidFill>
                  <a:schemeClr val="tx1"/>
                </a:solidFill>
              </a:rPr>
              <a:t>organisations</a:t>
            </a:r>
            <a:r>
              <a:rPr lang="en-US" altLang="en-US" sz="1200" dirty="0">
                <a:solidFill>
                  <a:schemeClr val="tx1"/>
                </a:solidFill>
              </a:rPr>
              <a:t> as well.</a:t>
            </a:r>
          </a:p>
          <a:p>
            <a:pPr algn="just"/>
            <a:endParaRPr lang="en-US" sz="1200" i="0" baseline="0" dirty="0">
              <a:solidFill>
                <a:schemeClr val="tx1"/>
              </a:solidFill>
            </a:endParaRPr>
          </a:p>
          <a:p>
            <a:pPr algn="just"/>
            <a:r>
              <a:rPr lang="en-US" sz="1200" i="0" baseline="0" dirty="0">
                <a:solidFill>
                  <a:schemeClr val="tx1"/>
                </a:solidFill>
              </a:rPr>
              <a:t>A </a:t>
            </a:r>
            <a:r>
              <a:rPr lang="en-US" sz="1200" i="0" baseline="0" dirty="0" err="1">
                <a:solidFill>
                  <a:schemeClr val="tx1"/>
                </a:solidFill>
              </a:rPr>
              <a:t>Commercialisation</a:t>
            </a:r>
            <a:r>
              <a:rPr lang="en-US" sz="1200" i="0" baseline="0" dirty="0">
                <a:solidFill>
                  <a:schemeClr val="tx1"/>
                </a:solidFill>
              </a:rPr>
              <a:t> Revenue Distribution Protocol:</a:t>
            </a:r>
          </a:p>
          <a:p>
            <a:pPr lvl="1" algn="just"/>
            <a:r>
              <a:rPr lang="en-US" sz="1200" i="0" baseline="0" dirty="0">
                <a:solidFill>
                  <a:schemeClr val="tx1"/>
                </a:solidFill>
              </a:rPr>
              <a:t>1. encourages innovation and inventiveness</a:t>
            </a:r>
          </a:p>
          <a:p>
            <a:pPr lvl="1" algn="just"/>
            <a:r>
              <a:rPr lang="en-US" sz="1200" i="0" baseline="0" dirty="0">
                <a:solidFill>
                  <a:schemeClr val="tx1"/>
                </a:solidFill>
              </a:rPr>
              <a:t>2. fosters the achievement of the </a:t>
            </a:r>
            <a:r>
              <a:rPr lang="en-US" sz="1200" i="0" baseline="0" dirty="0" err="1">
                <a:solidFill>
                  <a:schemeClr val="tx1"/>
                </a:solidFill>
              </a:rPr>
              <a:t>commercialisation</a:t>
            </a:r>
            <a:r>
              <a:rPr lang="en-US" sz="1200" i="0" baseline="0" dirty="0">
                <a:solidFill>
                  <a:schemeClr val="tx1"/>
                </a:solidFill>
              </a:rPr>
              <a:t> mission.</a:t>
            </a:r>
          </a:p>
          <a:p>
            <a:pPr algn="just"/>
            <a:r>
              <a:rPr lang="en-US" sz="1200" i="0" baseline="0" dirty="0">
                <a:solidFill>
                  <a:schemeClr val="tx1"/>
                </a:solidFill>
              </a:rPr>
              <a:t>A </a:t>
            </a:r>
            <a:r>
              <a:rPr lang="en-US" sz="1200" i="0" baseline="0" dirty="0" err="1">
                <a:solidFill>
                  <a:schemeClr val="tx1"/>
                </a:solidFill>
              </a:rPr>
              <a:t>Commercialisation</a:t>
            </a:r>
            <a:r>
              <a:rPr lang="en-US" sz="1200" i="0" baseline="0" dirty="0">
                <a:solidFill>
                  <a:schemeClr val="tx1"/>
                </a:solidFill>
              </a:rPr>
              <a:t> Revenue Distribution Protocol needs to state significantly more than just that inventors are to receive a percentage of revenue:</a:t>
            </a:r>
          </a:p>
          <a:p>
            <a:pPr lvl="1" algn="just"/>
            <a:r>
              <a:rPr lang="en-US" sz="1200" i="0" baseline="0" dirty="0">
                <a:solidFill>
                  <a:schemeClr val="tx1"/>
                </a:solidFill>
              </a:rPr>
              <a:t>1. should the protocol be mandatory or discretionary (aspects of both should be reflected in the protocol)</a:t>
            </a:r>
          </a:p>
          <a:p>
            <a:pPr lvl="1" algn="just"/>
            <a:r>
              <a:rPr lang="en-US" sz="1200" i="0" baseline="0" dirty="0">
                <a:solidFill>
                  <a:schemeClr val="tx1"/>
                </a:solidFill>
              </a:rPr>
              <a:t>2. what is net revenue</a:t>
            </a:r>
          </a:p>
          <a:p>
            <a:pPr lvl="1" algn="just"/>
            <a:r>
              <a:rPr lang="en-US" sz="1200" i="0" baseline="0" dirty="0">
                <a:solidFill>
                  <a:schemeClr val="tx1"/>
                </a:solidFill>
              </a:rPr>
              <a:t>3. what is a revenue to be included in net revenue (there are some surprising revenue sources)</a:t>
            </a:r>
          </a:p>
          <a:p>
            <a:pPr lvl="1" algn="just"/>
            <a:r>
              <a:rPr lang="en-US" sz="1200" i="0" baseline="0" dirty="0">
                <a:solidFill>
                  <a:schemeClr val="tx1"/>
                </a:solidFill>
              </a:rPr>
              <a:t>4. what is an expense to be deducted from distribution (there are unexpected expense items).</a:t>
            </a:r>
          </a:p>
          <a:p>
            <a:pPr algn="just"/>
            <a:r>
              <a:rPr lang="en-US" sz="1200" i="0" baseline="0" dirty="0">
                <a:solidFill>
                  <a:schemeClr val="tx1"/>
                </a:solidFill>
              </a:rPr>
              <a:t>More than this, a </a:t>
            </a:r>
            <a:r>
              <a:rPr lang="en-US" sz="1200" i="0" baseline="0" dirty="0" err="1">
                <a:solidFill>
                  <a:schemeClr val="tx1"/>
                </a:solidFill>
              </a:rPr>
              <a:t>Commercialisation</a:t>
            </a:r>
            <a:r>
              <a:rPr lang="en-US" sz="1200" i="0" baseline="0" dirty="0">
                <a:solidFill>
                  <a:schemeClr val="tx1"/>
                </a:solidFill>
              </a:rPr>
              <a:t> Revenue Distribution Protocol needs to deal with what is a very neglected issue, and that is equity in a start up company:</a:t>
            </a:r>
          </a:p>
          <a:p>
            <a:pPr lvl="1" algn="just"/>
            <a:r>
              <a:rPr lang="en-US" sz="1200" i="0" baseline="0" dirty="0">
                <a:solidFill>
                  <a:schemeClr val="tx1"/>
                </a:solidFill>
              </a:rPr>
              <a:t>1. should inventors be entitled to equity</a:t>
            </a:r>
          </a:p>
          <a:p>
            <a:pPr lvl="1" algn="just"/>
            <a:r>
              <a:rPr lang="en-US" sz="1200" i="0" baseline="0" dirty="0">
                <a:solidFill>
                  <a:schemeClr val="tx1"/>
                </a:solidFill>
              </a:rPr>
              <a:t>2. if so, should they hold equity directly, or through the research </a:t>
            </a:r>
            <a:r>
              <a:rPr lang="en-US" sz="1200" i="0" baseline="0" dirty="0" err="1">
                <a:solidFill>
                  <a:schemeClr val="tx1"/>
                </a:solidFill>
              </a:rPr>
              <a:t>organisation</a:t>
            </a:r>
            <a:r>
              <a:rPr lang="en-US" sz="1200" i="0" baseline="0" dirty="0">
                <a:solidFill>
                  <a:schemeClr val="tx1"/>
                </a:solidFill>
              </a:rPr>
              <a:t>, or some other vehicle</a:t>
            </a:r>
          </a:p>
          <a:p>
            <a:pPr lvl="1" algn="just"/>
            <a:r>
              <a:rPr lang="en-US" sz="1200" i="0" baseline="0" dirty="0">
                <a:solidFill>
                  <a:schemeClr val="tx1"/>
                </a:solidFill>
              </a:rPr>
              <a:t>3. what class of equity should be provided to inventors.”</a:t>
            </a:r>
          </a:p>
          <a:p>
            <a:pPr algn="just"/>
            <a:endParaRPr lang="en-US" sz="1200" i="0" baseline="0" dirty="0">
              <a:solidFill>
                <a:schemeClr val="tx1"/>
              </a:solidFill>
            </a:endParaRPr>
          </a:p>
          <a:p>
            <a:pPr algn="just"/>
            <a:endParaRPr lang="en-US" sz="1200" i="0" baseline="0" dirty="0">
              <a:solidFill>
                <a:schemeClr val="tx1"/>
              </a:solidFill>
            </a:endParaRPr>
          </a:p>
          <a:p>
            <a:pPr algn="just"/>
            <a:r>
              <a:rPr lang="en-US" sz="1200" i="0" u="sng" baseline="0" dirty="0">
                <a:solidFill>
                  <a:schemeClr val="tx1"/>
                </a:solidFill>
              </a:rPr>
              <a:t>Examples from sample policies: </a:t>
            </a:r>
          </a:p>
          <a:p>
            <a:pPr algn="just"/>
            <a:endParaRPr lang="en-US" sz="1200" i="0" baseline="0" dirty="0">
              <a:solidFill>
                <a:schemeClr val="tx1"/>
              </a:solidFill>
            </a:endParaRPr>
          </a:p>
          <a:p>
            <a:pPr algn="just"/>
            <a:r>
              <a:rPr lang="en-US" sz="1200" b="1" i="0" baseline="0" dirty="0">
                <a:solidFill>
                  <a:schemeClr val="tx1"/>
                </a:solidFill>
                <a:effectLst/>
              </a:rPr>
              <a:t>Example 1: Cornell University Policy </a:t>
            </a:r>
            <a:r>
              <a:rPr lang="en-US" sz="1200" i="0" baseline="0" dirty="0">
                <a:solidFill>
                  <a:schemeClr val="tx1"/>
                </a:solidFill>
                <a:effectLst/>
              </a:rPr>
              <a:t>– classic 33-33-33</a:t>
            </a:r>
          </a:p>
          <a:p>
            <a:pPr algn="just"/>
            <a:endParaRPr lang="en-US" sz="1200" i="0" baseline="0" dirty="0">
              <a:solidFill>
                <a:schemeClr val="tx1"/>
              </a:solidFill>
            </a:endParaRPr>
          </a:p>
          <a:p>
            <a:pPr algn="just"/>
            <a:r>
              <a:rPr lang="en-US" sz="1200" b="1" i="0" baseline="0" dirty="0">
                <a:solidFill>
                  <a:schemeClr val="tx1"/>
                </a:solidFill>
              </a:rPr>
              <a:t>Distributing License Revenue</a:t>
            </a:r>
          </a:p>
          <a:p>
            <a:pPr algn="just"/>
            <a:r>
              <a:rPr lang="en-US" sz="1200" i="0" dirty="0">
                <a:solidFill>
                  <a:schemeClr val="tx1"/>
                </a:solidFill>
              </a:rPr>
              <a:t>In the case of a Cornell invention, the university, through CTL, will receive all license revenue and, in recognition of the efforts and contributions of the inventor, distribute total net license revenue as follows:</a:t>
            </a:r>
          </a:p>
          <a:p>
            <a:pPr lvl="1" algn="just"/>
            <a:r>
              <a:rPr lang="en-US" sz="1200" i="0" dirty="0">
                <a:solidFill>
                  <a:schemeClr val="tx1"/>
                </a:solidFill>
              </a:rPr>
              <a:t> One-third (33.3 percent) to the university inventor(s) in recognition of their contribution. In the case of university co-inventors, this distribution will be shared</a:t>
            </a:r>
          </a:p>
          <a:p>
            <a:pPr lvl="1" algn="just"/>
            <a:r>
              <a:rPr lang="en-US" sz="1200" i="0" dirty="0">
                <a:solidFill>
                  <a:schemeClr val="tx1"/>
                </a:solidFill>
              </a:rPr>
              <a:t> One-third (33.3 percent) will be divided as follows: (a) 60 percent to the inventor's research budget, sub-unit (typically the inventor's department, school, section, or center) and university unit (typically the inventor's college) in a manner to be determined by the dean of the unit (or, for research centers in the Research Division, the VP-TT), and (b) 40 percent to the university for general research support</a:t>
            </a:r>
          </a:p>
          <a:p>
            <a:pPr lvl="1" algn="just"/>
            <a:r>
              <a:rPr lang="en-US" sz="1200" i="0" dirty="0">
                <a:solidFill>
                  <a:schemeClr val="tx1"/>
                </a:solidFill>
              </a:rPr>
              <a:t> One-third (33.3 percent) to the university to provide CTL with operating funds to cover the cost of service provided to the university with regard to intellectual property matters and particularly to cover direct costs, where license revenue or other cost recovery has not been achieved</a:t>
            </a:r>
          </a:p>
          <a:p>
            <a:pPr lvl="0" algn="just"/>
            <a:r>
              <a:rPr lang="en-US" sz="1200" i="0" dirty="0">
                <a:solidFill>
                  <a:schemeClr val="tx1"/>
                </a:solidFill>
              </a:rPr>
              <a:t>In the case of an irresolvable dispute over net license revenue distributions, such revenue will be distributed as determined by the VP-TT, whose decision will be final.</a:t>
            </a:r>
          </a:p>
          <a:p>
            <a:pPr lvl="0" algn="just"/>
            <a:endParaRPr lang="en-US" sz="1200" i="0" dirty="0">
              <a:solidFill>
                <a:schemeClr val="tx1"/>
              </a:solidFill>
            </a:endParaRPr>
          </a:p>
          <a:p>
            <a:pPr lvl="0" algn="just"/>
            <a:r>
              <a:rPr lang="en-US" sz="1200" b="1" i="0" dirty="0">
                <a:solidFill>
                  <a:schemeClr val="tx1"/>
                </a:solidFill>
              </a:rPr>
              <a:t>Example 2: American University</a:t>
            </a:r>
            <a:r>
              <a:rPr lang="en-US" sz="1200" b="1" i="0" baseline="0" dirty="0">
                <a:solidFill>
                  <a:schemeClr val="tx1"/>
                </a:solidFill>
              </a:rPr>
              <a:t> of Beirut Policy </a:t>
            </a:r>
            <a:r>
              <a:rPr lang="en-US" sz="1200" i="0" baseline="0" dirty="0">
                <a:solidFill>
                  <a:schemeClr val="tx1"/>
                </a:solidFill>
              </a:rPr>
              <a:t>– 33-33-33 with modification</a:t>
            </a:r>
          </a:p>
          <a:p>
            <a:pPr lvl="0" algn="just"/>
            <a:endParaRPr lang="en-US" sz="1200" i="0" baseline="0" dirty="0">
              <a:solidFill>
                <a:schemeClr val="tx1"/>
              </a:solidFill>
            </a:endParaRPr>
          </a:p>
          <a:p>
            <a:pPr lvl="0" algn="just"/>
            <a:r>
              <a:rPr lang="en-US" sz="1200" b="0" i="0" u="sng" dirty="0">
                <a:solidFill>
                  <a:schemeClr val="tx1"/>
                </a:solidFill>
              </a:rPr>
              <a:t>Section 7 - Allocation of Returns from Creations (Royalties Distribution)</a:t>
            </a:r>
          </a:p>
          <a:p>
            <a:pPr lvl="0" algn="just"/>
            <a:r>
              <a:rPr lang="en-US" sz="1200" i="0" dirty="0">
                <a:solidFill>
                  <a:schemeClr val="tx1"/>
                </a:solidFill>
              </a:rPr>
              <a:t>The University will first deduct 15 percent from the returns it receives from any exploitation of a creation to cover administrative overhead and then any direct expenses that have been incurred, such as patent filing fees. The remaining income will then be divided equally as follows:</a:t>
            </a:r>
          </a:p>
          <a:p>
            <a:pPr lvl="1" algn="just"/>
            <a:r>
              <a:rPr lang="en-US" sz="1200" b="1" i="0" dirty="0">
                <a:solidFill>
                  <a:schemeClr val="tx1"/>
                </a:solidFill>
              </a:rPr>
              <a:t>1. Inventor</a:t>
            </a:r>
          </a:p>
          <a:p>
            <a:pPr lvl="1" algn="just"/>
            <a:r>
              <a:rPr lang="en-US" sz="1200" i="0" dirty="0">
                <a:solidFill>
                  <a:schemeClr val="tx1"/>
                </a:solidFill>
              </a:rPr>
              <a:t>The inventor shall receive one third (33.3 percent) of the net royalty income. Joint inventors shall share the percentage of net royalty income allocated to the inventor. Any person hired or retained for the purpose of producing an invention shall not be entitled to a distribution of net royalty income with respect to that invention. Net royalty income shall mean gross royalties received by the University, less directly assignable expenses resulting from patenting and licensing the particular invention. The </a:t>
            </a:r>
            <a:r>
              <a:rPr lang="en-US" sz="1200" i="0" dirty="0" err="1">
                <a:solidFill>
                  <a:schemeClr val="tx1"/>
                </a:solidFill>
              </a:rPr>
              <a:t>roylaty</a:t>
            </a:r>
            <a:r>
              <a:rPr lang="en-US" sz="1200" i="0" dirty="0">
                <a:solidFill>
                  <a:schemeClr val="tx1"/>
                </a:solidFill>
              </a:rPr>
              <a:t> shares for the inventors will continue to be paid to them even after they leave the </a:t>
            </a:r>
            <a:r>
              <a:rPr lang="en-US" sz="1200" i="0" dirty="0" err="1">
                <a:solidFill>
                  <a:schemeClr val="tx1"/>
                </a:solidFill>
              </a:rPr>
              <a:t>Unviersity</a:t>
            </a:r>
            <a:r>
              <a:rPr lang="en-US" sz="1200" i="0" dirty="0">
                <a:solidFill>
                  <a:schemeClr val="tx1"/>
                </a:solidFill>
              </a:rPr>
              <a:t>, or to their lawful heirs in the case of death.</a:t>
            </a:r>
          </a:p>
          <a:p>
            <a:pPr lvl="1" algn="just"/>
            <a:r>
              <a:rPr lang="en-US" sz="1200" b="1" i="0" dirty="0">
                <a:solidFill>
                  <a:schemeClr val="tx1"/>
                </a:solidFill>
              </a:rPr>
              <a:t>2. University</a:t>
            </a:r>
          </a:p>
          <a:p>
            <a:pPr lvl="1" algn="just"/>
            <a:r>
              <a:rPr lang="en-US" sz="1200" i="0" dirty="0">
                <a:solidFill>
                  <a:schemeClr val="tx1"/>
                </a:solidFill>
              </a:rPr>
              <a:t>The University shall receive one third (33.3 percent) of the net royalty income to provide operating funds to cover the cost of service provided to the University with regard to intellectual property matters, and particularly to cover the costs associated with patenting and marketing inventions where royalty income or other cost recovery has not been achieved.</a:t>
            </a:r>
          </a:p>
          <a:p>
            <a:pPr lvl="1" algn="just"/>
            <a:r>
              <a:rPr lang="en-US" sz="1200" b="1" i="0" dirty="0">
                <a:solidFill>
                  <a:schemeClr val="tx1"/>
                </a:solidFill>
              </a:rPr>
              <a:t>3. Department or Center</a:t>
            </a:r>
          </a:p>
          <a:p>
            <a:pPr lvl="1" algn="just"/>
            <a:r>
              <a:rPr lang="en-US" sz="1200" i="0" dirty="0">
                <a:solidFill>
                  <a:schemeClr val="tx1"/>
                </a:solidFill>
              </a:rPr>
              <a:t>The inventors’ departments or centers shall receive the remaining third (33.3 percent) of the net royalty income and the inventors will receive 30 percent of this amount as a research budget if they request. If the annual net royalty income for an invention originating from department or a center at the University exceeds 20 percent of the annual budget for that department/center, the excess income shall be retained as endowment for the department/center.</a:t>
            </a:r>
          </a:p>
          <a:p>
            <a:pPr lvl="1" algn="just"/>
            <a:endParaRPr lang="en-US" sz="1200" i="0" dirty="0">
              <a:solidFill>
                <a:schemeClr val="tx1"/>
              </a:solidFill>
            </a:endParaRPr>
          </a:p>
          <a:p>
            <a:pPr lvl="1" algn="just"/>
            <a:endParaRPr lang="en-US" sz="1200" i="0">
              <a:solidFill>
                <a:schemeClr val="tx1"/>
              </a:solidFill>
            </a:endParaRPr>
          </a:p>
          <a:p>
            <a:pPr lvl="1" algn="just"/>
            <a:endParaRPr lang="en-US" sz="1200" i="0">
              <a:solidFill>
                <a:schemeClr val="tx1"/>
              </a:solidFill>
            </a:endParaRPr>
          </a:p>
          <a:p>
            <a:pPr lvl="1" algn="just"/>
            <a:endParaRPr lang="en-US" sz="1200" i="0" dirty="0">
              <a:solidFill>
                <a:schemeClr val="tx1"/>
              </a:solidFill>
            </a:endParaRPr>
          </a:p>
          <a:p>
            <a:pPr lvl="0" algn="just"/>
            <a:r>
              <a:rPr lang="en-US" sz="1200" b="1" i="0" dirty="0">
                <a:solidFill>
                  <a:schemeClr val="tx1"/>
                </a:solidFill>
              </a:rPr>
              <a:t>Example 3: Virginia Polytechnic Institute and State University </a:t>
            </a:r>
            <a:r>
              <a:rPr lang="en-US" sz="1200" b="0" i="0" dirty="0">
                <a:solidFill>
                  <a:schemeClr val="tx1"/>
                </a:solidFill>
              </a:rPr>
              <a:t>– 50-50</a:t>
            </a:r>
          </a:p>
          <a:p>
            <a:pPr lvl="0" algn="just"/>
            <a:endParaRPr lang="en-US" sz="1200" b="1" i="0" dirty="0">
              <a:solidFill>
                <a:schemeClr val="tx1"/>
              </a:solidFill>
            </a:endParaRPr>
          </a:p>
          <a:p>
            <a:pPr lvl="0" algn="just"/>
            <a:r>
              <a:rPr lang="en-US" sz="1200" b="1" i="0" dirty="0">
                <a:solidFill>
                  <a:schemeClr val="tx1"/>
                </a:solidFill>
              </a:rPr>
              <a:t>D. Revenue Sharing</a:t>
            </a:r>
          </a:p>
          <a:p>
            <a:pPr lvl="0" algn="just"/>
            <a:r>
              <a:rPr lang="en-US" sz="1200" b="0" i="0" dirty="0">
                <a:solidFill>
                  <a:schemeClr val="tx1"/>
                </a:solidFill>
              </a:rPr>
              <a:t>Revenues generated by the successful commercialization of IPs owned by the University (whether or not protected by patent and/or copyright) shall be shared equally between the University and the originator(s) of the IP, subject to the conditions and exceptions outlined below.</a:t>
            </a:r>
          </a:p>
          <a:p>
            <a:pPr lvl="0" algn="just"/>
            <a:endParaRPr lang="en-US" sz="1200" b="0" i="0" dirty="0">
              <a:solidFill>
                <a:schemeClr val="tx1"/>
              </a:solidFill>
            </a:endParaRPr>
          </a:p>
          <a:p>
            <a:pPr lvl="0" algn="just"/>
            <a:r>
              <a:rPr lang="en-US" sz="1200" b="0" i="0" dirty="0">
                <a:solidFill>
                  <a:schemeClr val="tx1"/>
                </a:solidFill>
              </a:rPr>
              <a:t>1. Revenues subject to sharing include royalties, licensing fees, incentives, etc. received by the assignee licensor organization, less the costs/expenses described below. Specifically excepted from sharing are payments received and designated for specific purposes such as sponsored or unrestricted research grants, services to the University, research equipment and/or materials, consulting fees to researchers, etc. These payments will go directly to the designated entity and purpose.</a:t>
            </a:r>
          </a:p>
          <a:p>
            <a:pPr lvl="0" algn="just"/>
            <a:endParaRPr lang="en-US" sz="1200" b="0" i="0" dirty="0">
              <a:solidFill>
                <a:schemeClr val="tx1"/>
              </a:solidFill>
            </a:endParaRPr>
          </a:p>
          <a:p>
            <a:pPr lvl="0" algn="just"/>
            <a:r>
              <a:rPr lang="en-US" sz="1200" b="0" i="0" dirty="0">
                <a:solidFill>
                  <a:schemeClr val="tx1"/>
                </a:solidFill>
              </a:rPr>
              <a:t>2. Also excepted from sharing are revenues resulting from:</a:t>
            </a:r>
          </a:p>
          <a:p>
            <a:pPr lvl="1" algn="just"/>
            <a:r>
              <a:rPr lang="en-US" sz="1200" b="0" i="0" dirty="0">
                <a:solidFill>
                  <a:schemeClr val="tx1"/>
                </a:solidFill>
              </a:rPr>
              <a:t>a. Tasks and/or activities specifically and explicitly assigned to employees by an administrative unit of the University, or</a:t>
            </a:r>
          </a:p>
          <a:p>
            <a:pPr lvl="1" algn="just"/>
            <a:r>
              <a:rPr lang="en-US" sz="1200" b="0" i="0" dirty="0">
                <a:solidFill>
                  <a:schemeClr val="tx1"/>
                </a:solidFill>
              </a:rPr>
              <a:t>b. Activities and/or tasks clearly defined in the written, University approved, policy of an administrative unit of the University.</a:t>
            </a:r>
          </a:p>
          <a:p>
            <a:pPr lvl="0" algn="just"/>
            <a:endParaRPr lang="en-US" sz="1200" b="0" i="0" dirty="0">
              <a:solidFill>
                <a:schemeClr val="tx1"/>
              </a:solidFill>
            </a:endParaRPr>
          </a:p>
          <a:p>
            <a:pPr lvl="0" algn="just"/>
            <a:r>
              <a:rPr lang="en-US" sz="1200" b="0" i="0" dirty="0">
                <a:solidFill>
                  <a:schemeClr val="tx1"/>
                </a:solidFill>
              </a:rPr>
              <a:t>Such revenues, flowing through the University assignee organization, will accrue to the originating administrative unit of the University net of development costs.</a:t>
            </a:r>
          </a:p>
          <a:p>
            <a:pPr lvl="0" algn="just"/>
            <a:endParaRPr lang="en-US" sz="1200" b="0" i="0" dirty="0">
              <a:solidFill>
                <a:schemeClr val="tx1"/>
              </a:solidFill>
            </a:endParaRPr>
          </a:p>
          <a:p>
            <a:pPr lvl="0" algn="just"/>
            <a:r>
              <a:rPr lang="en-US" sz="1200" b="0" i="0" dirty="0">
                <a:solidFill>
                  <a:schemeClr val="tx1"/>
                </a:solidFill>
              </a:rPr>
              <a:t>3. Expenses to be subtracted from gross revenue before sharing shall be limited to documented direct and indirect costs for protection (patenting), marketing and development of the IP. Specifically excluded are costs incurred in the generation of the IP (i.e. research costs). Development costs shall include (but not be limited to) payments made to (or retained by) non-affiliated organizations (e.g. Research Corp. Technologies, CIT, etc.) involved in the process of commercializing the IPs owned by the University.</a:t>
            </a:r>
          </a:p>
          <a:p>
            <a:pPr lvl="0" algn="just"/>
            <a:endParaRPr lang="en-US" sz="1200" b="0" i="0" dirty="0">
              <a:solidFill>
                <a:schemeClr val="tx1"/>
              </a:solidFill>
            </a:endParaRPr>
          </a:p>
          <a:p>
            <a:pPr lvl="0" algn="just"/>
            <a:r>
              <a:rPr lang="en-US" sz="1200" b="0" i="0" dirty="0">
                <a:solidFill>
                  <a:schemeClr val="tx1"/>
                </a:solidFill>
              </a:rPr>
              <a:t>4. Non-cash compensation for rights to an IP may be accepted but only with the informed consent of the originator(s) of the IP. The share of net revenue not paid to the originator(s) (50 percent) shall be applied as follows:</a:t>
            </a:r>
          </a:p>
          <a:p>
            <a:pPr lvl="1" algn="just"/>
            <a:r>
              <a:rPr lang="en-US" sz="1200" b="0" i="0" dirty="0">
                <a:solidFill>
                  <a:schemeClr val="tx1"/>
                </a:solidFill>
              </a:rPr>
              <a:t>a. A portion equivalent to at least 10 percent of total net revenue may be distributed to the originator(s)' primary unit(s) (e.g. Departments, Centers, etc.). </a:t>
            </a:r>
          </a:p>
          <a:p>
            <a:pPr lvl="1" algn="just"/>
            <a:r>
              <a:rPr lang="en-US" sz="1200" b="0" i="0" dirty="0">
                <a:solidFill>
                  <a:schemeClr val="tx1"/>
                </a:solidFill>
              </a:rPr>
              <a:t>b. The remainder to the University assignee organization (VTIP). </a:t>
            </a:r>
          </a:p>
          <a:p>
            <a:pPr lvl="0" algn="just"/>
            <a:endParaRPr lang="en-US" sz="1200" b="0" i="0" dirty="0">
              <a:solidFill>
                <a:schemeClr val="tx1"/>
              </a:solidFill>
            </a:endParaRPr>
          </a:p>
          <a:p>
            <a:pPr lvl="0" algn="just"/>
            <a:endParaRPr lang="en-US" sz="1200" b="1" i="0" dirty="0">
              <a:solidFill>
                <a:schemeClr val="tx1"/>
              </a:solidFill>
            </a:endParaRPr>
          </a:p>
          <a:p>
            <a:pPr lvl="0" algn="just"/>
            <a:r>
              <a:rPr lang="en-US" sz="1200" b="1" i="0" dirty="0">
                <a:solidFill>
                  <a:schemeClr val="tx1"/>
                </a:solidFill>
              </a:rPr>
              <a:t>Example 4: </a:t>
            </a:r>
            <a:r>
              <a:rPr lang="en-US" sz="1200" b="1" i="0" dirty="0" err="1">
                <a:solidFill>
                  <a:schemeClr val="tx1"/>
                </a:solidFill>
              </a:rPr>
              <a:t>Muhimbili</a:t>
            </a:r>
            <a:r>
              <a:rPr lang="en-US" sz="1200" b="1" i="0" dirty="0">
                <a:solidFill>
                  <a:schemeClr val="tx1"/>
                </a:solidFill>
              </a:rPr>
              <a:t> University of Health and Allied Sciences -</a:t>
            </a:r>
            <a:r>
              <a:rPr lang="en-US" sz="1200" b="0" i="0" dirty="0">
                <a:solidFill>
                  <a:schemeClr val="tx1"/>
                </a:solidFill>
              </a:rPr>
              <a:t>50-50</a:t>
            </a:r>
          </a:p>
          <a:p>
            <a:pPr lvl="0" algn="just"/>
            <a:endParaRPr lang="en-US" sz="1200" b="0" i="0" dirty="0">
              <a:solidFill>
                <a:schemeClr val="tx1"/>
              </a:solidFill>
            </a:endParaRPr>
          </a:p>
          <a:p>
            <a:pPr lvl="0" algn="just"/>
            <a:r>
              <a:rPr lang="en-US" sz="1200" b="1" i="0" dirty="0">
                <a:solidFill>
                  <a:schemeClr val="tx1"/>
                </a:solidFill>
              </a:rPr>
              <a:t>3.0 Sharing of Intellectual Property benefits</a:t>
            </a:r>
          </a:p>
          <a:p>
            <a:pPr lvl="0" algn="just"/>
            <a:r>
              <a:rPr lang="en-US" sz="1200" b="0" i="0" dirty="0">
                <a:solidFill>
                  <a:schemeClr val="tx1"/>
                </a:solidFill>
              </a:rPr>
              <a:t>The University will encourage the commercialization of the technology and other IP  developed by its academicians, students, trainees and other staff and will provide for the sharing of any income derived with the creators of the ideas that produced the IP or the technology. The mechanism for the division of this income is hereby described: -</a:t>
            </a:r>
          </a:p>
          <a:p>
            <a:pPr lvl="0" algn="just"/>
            <a:endParaRPr lang="en-US" sz="1200" b="0" i="0" dirty="0">
              <a:solidFill>
                <a:schemeClr val="tx1"/>
              </a:solidFill>
            </a:endParaRPr>
          </a:p>
          <a:p>
            <a:pPr lvl="0" algn="just"/>
            <a:r>
              <a:rPr lang="en-US" sz="1200" b="0" i="0" dirty="0">
                <a:solidFill>
                  <a:schemeClr val="tx1"/>
                </a:solidFill>
              </a:rPr>
              <a:t>3.1 The University will share royalties, equity and other income derived from the licensing of patented inventions and other transfers of technology (including licensing of non-patented technology, material transfer agreements, etc.) with the creator, unless prohibited or restricted by a third party agreement. The sharing of income from IP will be based on the net value after deducting the University overheads. Joint creators or inventors will mutually agree on the formula to be used for sharing of the inventions. The creator’s share will be fifty percent (50%) and the University fifty percent (50%) of net income. The University income will be shared with respective Schools/Institutes and Departments: - 50% to the Department, 35% to the School (15% creators lab, 10% creator’s department, 10% School administration) and 15% to the central university administration. </a:t>
            </a:r>
          </a:p>
          <a:p>
            <a:pPr lvl="0" algn="just"/>
            <a:endParaRPr lang="en-US" sz="1200" b="0" i="0" dirty="0">
              <a:solidFill>
                <a:schemeClr val="tx1"/>
              </a:solidFill>
            </a:endParaRPr>
          </a:p>
          <a:p>
            <a:pPr lvl="0" algn="just"/>
            <a:r>
              <a:rPr lang="en-US" sz="1200" b="0" i="0" dirty="0">
                <a:solidFill>
                  <a:schemeClr val="tx1"/>
                </a:solidFill>
              </a:rPr>
              <a:t>3.2 It is recognized that the DRP’s office has an important role including negotiating non-government research agreements in addition to technology transfer agreements. The central administration, individual Schools/Institutes and departments should contribute to the annual support necessary to enable the DRP’s office to continue in this role. It is recommended that DRP receive annual support equivalent to 10% of the indirect costs derived from non-government research support negotiated by DRP’s office.</a:t>
            </a:r>
          </a:p>
          <a:p>
            <a:pPr lvl="0" algn="just"/>
            <a:endParaRPr lang="en-US" sz="1200" b="0" i="0" dirty="0">
              <a:solidFill>
                <a:schemeClr val="tx1"/>
              </a:solidFill>
            </a:endParaRPr>
          </a:p>
          <a:p>
            <a:pPr lvl="0" algn="just"/>
            <a:r>
              <a:rPr lang="en-US" sz="1200" b="0" i="0" dirty="0">
                <a:solidFill>
                  <a:schemeClr val="tx1"/>
                </a:solidFill>
              </a:rPr>
              <a:t>3.3 A plan for the division of IP and indirect cost income consistent with the above recommendations will be prepared by DRP’s office and reviewed every two years by the IPMC. After review, IPMC may recommend to the DVC - ARC adjustments or amendments to the plan for division then in force.</a:t>
            </a:r>
          </a:p>
          <a:p>
            <a:pPr lvl="0" algn="just"/>
            <a:endParaRPr lang="en-US" sz="1200" b="0" i="0" dirty="0">
              <a:solidFill>
                <a:schemeClr val="tx1"/>
              </a:solidFill>
            </a:endParaRPr>
          </a:p>
          <a:p>
            <a:pPr lvl="1" algn="just"/>
            <a:endParaRPr lang="en-US" i="0" dirty="0"/>
          </a:p>
          <a:p>
            <a:pPr lvl="0" algn="just"/>
            <a:endParaRPr lang="en-US" i="0" dirty="0"/>
          </a:p>
        </p:txBody>
      </p:sp>
      <p:sp>
        <p:nvSpPr>
          <p:cNvPr id="4" name="Slide Number Placeholder 3"/>
          <p:cNvSpPr>
            <a:spLocks noGrp="1"/>
          </p:cNvSpPr>
          <p:nvPr>
            <p:ph type="sldNum" sz="quarter" idx="10"/>
          </p:nvPr>
        </p:nvSpPr>
        <p:spPr/>
        <p:txBody>
          <a:bodyPr/>
          <a:lstStyle/>
          <a:p>
            <a:pPr>
              <a:defRPr/>
            </a:pPr>
            <a:fld id="{100951FD-7744-47BD-9E2C-8E7399EFD387}" type="slidenum">
              <a:rPr lang="en-US" altLang="en-US" smtClean="0"/>
              <a:pPr>
                <a:defRPr/>
              </a:pPr>
              <a:t>23</a:t>
            </a:fld>
            <a:endParaRPr lang="en-US" altLang="en-US"/>
          </a:p>
        </p:txBody>
      </p:sp>
    </p:spTree>
    <p:extLst>
      <p:ext uri="{BB962C8B-B14F-4D97-AF65-F5344CB8AC3E}">
        <p14:creationId xmlns:p14="http://schemas.microsoft.com/office/powerpoint/2010/main" val="2851831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https://documents.manchester.ac.uk/display.aspx?DocID=24420</a:t>
            </a:r>
          </a:p>
          <a:p>
            <a:endParaRPr lang="en-US" dirty="0" smtClean="0"/>
          </a:p>
          <a:p>
            <a:r>
              <a:rPr lang="en-US" dirty="0" smtClean="0"/>
              <a:t>https://gateway.wipo.int/UserCheck/PortalMain?IID=582611CD-A20A-6C00-B422-BB0C0CD21EE8&amp;origUrl=aHR0cHM6Ly9kcml2ZS5nb29nbGUuY29tL2ZpbGUvZC8xc21wX2hzQXZ4SlVpQ2tGZHZJczJEc0YxeUNnaHM4S2Mvdmlldz91c3A9c2hhcmluZw</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9EDED1C-4656-4CF8-AD34-DC4A65BB3913}" type="slidenum">
              <a:rPr lang="en-US" smtClean="0"/>
              <a:t>24</a:t>
            </a:fld>
            <a:endParaRPr lang="en-US" dirty="0"/>
          </a:p>
        </p:txBody>
      </p:sp>
    </p:spTree>
    <p:extLst>
      <p:ext uri="{BB962C8B-B14F-4D97-AF65-F5344CB8AC3E}">
        <p14:creationId xmlns:p14="http://schemas.microsoft.com/office/powerpoint/2010/main" val="1215164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altLang="en-US" sz="1200" dirty="0">
                <a:solidFill>
                  <a:schemeClr val="tx1"/>
                </a:solidFill>
              </a:rPr>
              <a:t>From Mendes, Ph.,</a:t>
            </a:r>
            <a:r>
              <a:rPr lang="en-US" altLang="en-US" sz="1200" baseline="0" dirty="0">
                <a:solidFill>
                  <a:schemeClr val="tx1"/>
                </a:solidFill>
              </a:rPr>
              <a:t> </a:t>
            </a:r>
            <a:r>
              <a:rPr lang="en-US" altLang="en-US" sz="1200" i="1" dirty="0">
                <a:solidFill>
                  <a:schemeClr val="tx1"/>
                </a:solidFill>
              </a:rPr>
              <a:t>Consulting on IP Policy Infrastructure</a:t>
            </a:r>
            <a:r>
              <a:rPr lang="en-US" altLang="en-US" sz="1200" dirty="0">
                <a:solidFill>
                  <a:schemeClr val="tx1"/>
                </a:solidFill>
              </a:rPr>
              <a:t>, OPTEON Publication:</a:t>
            </a:r>
          </a:p>
          <a:p>
            <a:pPr algn="just"/>
            <a:endParaRPr lang="en-US" b="1" dirty="0">
              <a:solidFill>
                <a:schemeClr val="tx1"/>
              </a:solidFill>
            </a:endParaRPr>
          </a:p>
          <a:p>
            <a:pPr algn="just"/>
            <a:r>
              <a:rPr lang="en-US" b="0" dirty="0">
                <a:solidFill>
                  <a:schemeClr val="tx1"/>
                </a:solidFill>
              </a:rPr>
              <a:t>“3.9 Conflicts of Interests Protocol</a:t>
            </a:r>
          </a:p>
          <a:p>
            <a:pPr algn="just"/>
            <a:r>
              <a:rPr lang="en-US" b="0" dirty="0">
                <a:solidFill>
                  <a:schemeClr val="tx1"/>
                </a:solidFill>
              </a:rPr>
              <a:t>Increasingly, a research </a:t>
            </a:r>
            <a:r>
              <a:rPr lang="en-US" b="0" dirty="0" err="1">
                <a:solidFill>
                  <a:schemeClr val="tx1"/>
                </a:solidFill>
              </a:rPr>
              <a:t>organisation’s</a:t>
            </a:r>
            <a:r>
              <a:rPr lang="en-US" b="0" dirty="0">
                <a:solidFill>
                  <a:schemeClr val="tx1"/>
                </a:solidFill>
              </a:rPr>
              <a:t> staff seek to participate personally, in the </a:t>
            </a:r>
            <a:r>
              <a:rPr lang="en-US" b="0" dirty="0" err="1">
                <a:solidFill>
                  <a:schemeClr val="tx1"/>
                </a:solidFill>
              </a:rPr>
              <a:t>commercialisation</a:t>
            </a:r>
            <a:r>
              <a:rPr lang="en-US" b="0" dirty="0">
                <a:solidFill>
                  <a:schemeClr val="tx1"/>
                </a:solidFill>
              </a:rPr>
              <a:t> process.</a:t>
            </a:r>
          </a:p>
          <a:p>
            <a:pPr algn="just"/>
            <a:r>
              <a:rPr lang="en-US" b="0" dirty="0">
                <a:solidFill>
                  <a:schemeClr val="tx1"/>
                </a:solidFill>
              </a:rPr>
              <a:t>For example:</a:t>
            </a:r>
          </a:p>
          <a:p>
            <a:pPr lvl="1" algn="just"/>
            <a:r>
              <a:rPr lang="en-US" b="0" dirty="0">
                <a:solidFill>
                  <a:schemeClr val="tx1"/>
                </a:solidFill>
              </a:rPr>
              <a:t>1. a staff member may seek, or be given, shares in a start up company</a:t>
            </a:r>
          </a:p>
          <a:p>
            <a:pPr lvl="1" algn="just"/>
            <a:r>
              <a:rPr lang="en-US" b="0" dirty="0">
                <a:solidFill>
                  <a:schemeClr val="tx1"/>
                </a:solidFill>
              </a:rPr>
              <a:t>2. a staff member may be a director in a start up company</a:t>
            </a:r>
          </a:p>
          <a:p>
            <a:pPr lvl="1" algn="just"/>
            <a:r>
              <a:rPr lang="en-US" b="0" dirty="0">
                <a:solidFill>
                  <a:schemeClr val="tx1"/>
                </a:solidFill>
              </a:rPr>
              <a:t>3. a staff member may form the staff member’s own company, and propose that Intellectual Property owned by the research </a:t>
            </a:r>
            <a:r>
              <a:rPr lang="en-US" b="0" dirty="0" err="1">
                <a:solidFill>
                  <a:schemeClr val="tx1"/>
                </a:solidFill>
              </a:rPr>
              <a:t>organisation</a:t>
            </a:r>
            <a:r>
              <a:rPr lang="en-US" b="0" dirty="0">
                <a:solidFill>
                  <a:schemeClr val="tx1"/>
                </a:solidFill>
              </a:rPr>
              <a:t> by assigned or licensed to that company.</a:t>
            </a:r>
          </a:p>
          <a:p>
            <a:pPr algn="just"/>
            <a:r>
              <a:rPr lang="en-US" b="0" dirty="0">
                <a:solidFill>
                  <a:schemeClr val="tx1"/>
                </a:solidFill>
              </a:rPr>
              <a:t>All of these situations give rise to a conflict of interests, or at least, to the appearance of a conflict of interests.</a:t>
            </a:r>
          </a:p>
          <a:p>
            <a:pPr algn="just"/>
            <a:r>
              <a:rPr lang="en-US" b="0" dirty="0">
                <a:solidFill>
                  <a:schemeClr val="tx1"/>
                </a:solidFill>
              </a:rPr>
              <a:t>Some United States universities require that no conflict of interests situation arise, and therefore require staff members to resign when a conflict of interests does present itself.</a:t>
            </a:r>
          </a:p>
          <a:p>
            <a:pPr algn="just"/>
            <a:r>
              <a:rPr lang="en-US" b="0" dirty="0">
                <a:solidFill>
                  <a:schemeClr val="tx1"/>
                </a:solidFill>
              </a:rPr>
              <a:t>However, it is possible to manage these types of conflict of interests situations, without resorting to that extreme measure.</a:t>
            </a:r>
          </a:p>
          <a:p>
            <a:pPr algn="just"/>
            <a:r>
              <a:rPr lang="en-US" b="0" dirty="0">
                <a:solidFill>
                  <a:schemeClr val="tx1"/>
                </a:solidFill>
              </a:rPr>
              <a:t>It is possible to implement a process that identifies and manages the conflict of interests, for the benefit of both the </a:t>
            </a:r>
            <a:r>
              <a:rPr lang="en-US" b="0" dirty="0" err="1">
                <a:solidFill>
                  <a:schemeClr val="tx1"/>
                </a:solidFill>
              </a:rPr>
              <a:t>organisation</a:t>
            </a:r>
            <a:r>
              <a:rPr lang="en-US" b="0" dirty="0">
                <a:solidFill>
                  <a:schemeClr val="tx1"/>
                </a:solidFill>
              </a:rPr>
              <a:t>, and the staff member.”</a:t>
            </a:r>
          </a:p>
          <a:p>
            <a:pPr algn="just"/>
            <a:endParaRPr lang="en-US" b="1" dirty="0">
              <a:solidFill>
                <a:schemeClr val="tx1"/>
              </a:solidFill>
            </a:endParaRPr>
          </a:p>
          <a:p>
            <a:pPr algn="just"/>
            <a:r>
              <a:rPr lang="en-US" b="1" u="sng" dirty="0">
                <a:solidFill>
                  <a:schemeClr val="tx1"/>
                </a:solidFill>
              </a:rPr>
              <a:t>Examples from selected policies:</a:t>
            </a:r>
          </a:p>
          <a:p>
            <a:pPr algn="just"/>
            <a:endParaRPr lang="en-US" b="1" dirty="0">
              <a:solidFill>
                <a:schemeClr val="tx1"/>
              </a:solidFill>
            </a:endParaRPr>
          </a:p>
          <a:p>
            <a:pPr algn="just"/>
            <a:r>
              <a:rPr lang="en-US" b="1" dirty="0">
                <a:solidFill>
                  <a:schemeClr val="tx1"/>
                </a:solidFill>
              </a:rPr>
              <a:t>Example</a:t>
            </a:r>
            <a:r>
              <a:rPr lang="en-US" b="1" baseline="0" dirty="0">
                <a:solidFill>
                  <a:schemeClr val="tx1"/>
                </a:solidFill>
              </a:rPr>
              <a:t> 1:</a:t>
            </a:r>
            <a:r>
              <a:rPr lang="en-US" b="1" dirty="0">
                <a:solidFill>
                  <a:schemeClr val="tx1"/>
                </a:solidFill>
              </a:rPr>
              <a:t> from University</a:t>
            </a:r>
            <a:r>
              <a:rPr lang="en-US" b="1" baseline="0" dirty="0">
                <a:solidFill>
                  <a:schemeClr val="tx1"/>
                </a:solidFill>
              </a:rPr>
              <a:t> of Nairobi Policy:</a:t>
            </a:r>
          </a:p>
          <a:p>
            <a:pPr algn="just"/>
            <a:endParaRPr lang="en-US" baseline="0" dirty="0">
              <a:solidFill>
                <a:schemeClr val="tx1"/>
              </a:solidFill>
            </a:endParaRPr>
          </a:p>
          <a:p>
            <a:pPr algn="just"/>
            <a:r>
              <a:rPr lang="en-US" b="1" dirty="0">
                <a:solidFill>
                  <a:schemeClr val="tx1"/>
                </a:solidFill>
              </a:rPr>
              <a:t>Article 17: Conflict of Interest or Commitment</a:t>
            </a:r>
          </a:p>
          <a:p>
            <a:pPr algn="just"/>
            <a:r>
              <a:rPr lang="en-US" dirty="0">
                <a:solidFill>
                  <a:schemeClr val="tx1"/>
                </a:solidFill>
              </a:rPr>
              <a:t>(1) Any of the following factors may signify a conflict of interest, which will be taken into account prior to</a:t>
            </a:r>
          </a:p>
          <a:p>
            <a:pPr algn="just"/>
            <a:r>
              <a:rPr lang="en-US" dirty="0">
                <a:solidFill>
                  <a:schemeClr val="tx1"/>
                </a:solidFill>
              </a:rPr>
              <a:t>waiving or licensing </a:t>
            </a:r>
            <a:r>
              <a:rPr lang="en-US" dirty="0" err="1">
                <a:solidFill>
                  <a:schemeClr val="tx1"/>
                </a:solidFill>
              </a:rPr>
              <a:t>UoN’s</a:t>
            </a:r>
            <a:r>
              <a:rPr lang="en-US" dirty="0">
                <a:solidFill>
                  <a:schemeClr val="tx1"/>
                </a:solidFill>
              </a:rPr>
              <a:t> rights to inventors, innovators, creators, breeders under this policy;</a:t>
            </a:r>
          </a:p>
          <a:p>
            <a:pPr lvl="1" algn="just"/>
            <a:r>
              <a:rPr lang="en-US" dirty="0">
                <a:solidFill>
                  <a:schemeClr val="tx1"/>
                </a:solidFill>
              </a:rPr>
              <a:t>a) An adverse impact on </a:t>
            </a:r>
            <a:r>
              <a:rPr lang="en-US" dirty="0" err="1">
                <a:solidFill>
                  <a:schemeClr val="tx1"/>
                </a:solidFill>
              </a:rPr>
              <a:t>UoN</a:t>
            </a:r>
            <a:r>
              <a:rPr lang="en-US" dirty="0">
                <a:solidFill>
                  <a:schemeClr val="tx1"/>
                </a:solidFill>
              </a:rPr>
              <a:t> educational responsibility to its students;</a:t>
            </a:r>
          </a:p>
          <a:p>
            <a:pPr lvl="1" algn="just"/>
            <a:r>
              <a:rPr lang="en-US" dirty="0">
                <a:solidFill>
                  <a:schemeClr val="tx1"/>
                </a:solidFill>
              </a:rPr>
              <a:t>b) Undue influence on the employment commitment to </a:t>
            </a:r>
            <a:r>
              <a:rPr lang="en-US" dirty="0" err="1">
                <a:solidFill>
                  <a:schemeClr val="tx1"/>
                </a:solidFill>
              </a:rPr>
              <a:t>UoN</a:t>
            </a:r>
            <a:r>
              <a:rPr lang="en-US" dirty="0">
                <a:solidFill>
                  <a:schemeClr val="tx1"/>
                </a:solidFill>
              </a:rPr>
              <a:t> in terms of time or direction of effort;</a:t>
            </a:r>
          </a:p>
          <a:p>
            <a:pPr lvl="1" algn="just"/>
            <a:r>
              <a:rPr lang="en-US" dirty="0">
                <a:solidFill>
                  <a:schemeClr val="tx1"/>
                </a:solidFill>
              </a:rPr>
              <a:t>c) A detrimental effect on </a:t>
            </a:r>
            <a:r>
              <a:rPr lang="en-US" dirty="0" err="1">
                <a:solidFill>
                  <a:schemeClr val="tx1"/>
                </a:solidFill>
              </a:rPr>
              <a:t>UoN</a:t>
            </a:r>
            <a:r>
              <a:rPr lang="en-US" dirty="0">
                <a:solidFill>
                  <a:schemeClr val="tx1"/>
                </a:solidFill>
              </a:rPr>
              <a:t> obligations to serve the needs of the general public; and</a:t>
            </a:r>
          </a:p>
          <a:p>
            <a:pPr lvl="1" algn="just"/>
            <a:r>
              <a:rPr lang="en-US" dirty="0">
                <a:solidFill>
                  <a:schemeClr val="tx1"/>
                </a:solidFill>
              </a:rPr>
              <a:t>d) Potential conflict of interest as defined in the national laws, </a:t>
            </a:r>
            <a:r>
              <a:rPr lang="en-US" dirty="0" err="1">
                <a:solidFill>
                  <a:schemeClr val="tx1"/>
                </a:solidFill>
              </a:rPr>
              <a:t>UoN</a:t>
            </a:r>
            <a:r>
              <a:rPr lang="en-US" dirty="0">
                <a:solidFill>
                  <a:schemeClr val="tx1"/>
                </a:solidFill>
              </a:rPr>
              <a:t> code of ethics, regulations,</a:t>
            </a:r>
          </a:p>
          <a:p>
            <a:pPr lvl="1" algn="just"/>
            <a:r>
              <a:rPr lang="en-US" dirty="0">
                <a:solidFill>
                  <a:schemeClr val="tx1"/>
                </a:solidFill>
              </a:rPr>
              <a:t>policies and procedures.</a:t>
            </a:r>
          </a:p>
          <a:p>
            <a:pPr algn="just"/>
            <a:r>
              <a:rPr lang="en-US" dirty="0">
                <a:solidFill>
                  <a:schemeClr val="tx1"/>
                </a:solidFill>
              </a:rPr>
              <a:t>(2) An employee shall disqualify himself or herself from participating in any licensing negotiations or</a:t>
            </a:r>
          </a:p>
          <a:p>
            <a:pPr algn="just"/>
            <a:r>
              <a:rPr lang="en-US" dirty="0">
                <a:solidFill>
                  <a:schemeClr val="tx1"/>
                </a:solidFill>
              </a:rPr>
              <a:t>other matters of technology transfer where the University is likely to be disadvantaged by such a</a:t>
            </a:r>
          </a:p>
          <a:p>
            <a:pPr algn="just"/>
            <a:r>
              <a:rPr lang="en-US" dirty="0">
                <a:solidFill>
                  <a:schemeClr val="tx1"/>
                </a:solidFill>
              </a:rPr>
              <a:t>decision in the following circumstances:</a:t>
            </a:r>
          </a:p>
          <a:p>
            <a:pPr lvl="1" algn="just"/>
            <a:r>
              <a:rPr lang="en-US" dirty="0">
                <a:solidFill>
                  <a:schemeClr val="tx1"/>
                </a:solidFill>
              </a:rPr>
              <a:t>a) Where an employee has an external relationship with a company that itself has a financial</a:t>
            </a:r>
          </a:p>
          <a:p>
            <a:pPr lvl="1" algn="just"/>
            <a:r>
              <a:rPr lang="en-US" dirty="0">
                <a:solidFill>
                  <a:schemeClr val="tx1"/>
                </a:solidFill>
              </a:rPr>
              <a:t>interest in a University project; or</a:t>
            </a:r>
          </a:p>
          <a:p>
            <a:pPr lvl="1" algn="just"/>
            <a:r>
              <a:rPr lang="en-US" dirty="0">
                <a:solidFill>
                  <a:schemeClr val="tx1"/>
                </a:solidFill>
              </a:rPr>
              <a:t>b) Where the University official serves on a board of a company that has financial transactions</a:t>
            </a:r>
          </a:p>
          <a:p>
            <a:pPr lvl="1" algn="just"/>
            <a:r>
              <a:rPr lang="en-US" dirty="0">
                <a:solidFill>
                  <a:schemeClr val="tx1"/>
                </a:solidFill>
              </a:rPr>
              <a:t>with the University; or</a:t>
            </a:r>
          </a:p>
          <a:p>
            <a:pPr lvl="1" algn="just"/>
            <a:r>
              <a:rPr lang="en-US" dirty="0">
                <a:solidFill>
                  <a:schemeClr val="tx1"/>
                </a:solidFill>
              </a:rPr>
              <a:t>c) Where an employee has equity holding or royalty expectations that could influence the</a:t>
            </a:r>
          </a:p>
          <a:p>
            <a:pPr lvl="1" algn="just"/>
            <a:r>
              <a:rPr lang="en-US" dirty="0">
                <a:solidFill>
                  <a:schemeClr val="tx1"/>
                </a:solidFill>
              </a:rPr>
              <a:t>decision; or</a:t>
            </a:r>
          </a:p>
          <a:p>
            <a:pPr lvl="1" algn="just"/>
            <a:r>
              <a:rPr lang="en-US" dirty="0">
                <a:solidFill>
                  <a:schemeClr val="tx1"/>
                </a:solidFill>
              </a:rPr>
              <a:t>d) Where the employee of the University is an interested party and by virtue of his or her position</a:t>
            </a:r>
          </a:p>
          <a:p>
            <a:pPr lvl="1" algn="just"/>
            <a:r>
              <a:rPr lang="en-US" dirty="0">
                <a:solidFill>
                  <a:schemeClr val="tx1"/>
                </a:solidFill>
              </a:rPr>
              <a:t>is likely to influence the decision.</a:t>
            </a:r>
          </a:p>
          <a:p>
            <a:pPr lvl="1" algn="just"/>
            <a:endParaRPr lang="en-US" dirty="0">
              <a:solidFill>
                <a:schemeClr val="tx1"/>
              </a:solidFill>
            </a:endParaRPr>
          </a:p>
          <a:p>
            <a:pPr lvl="1" algn="just"/>
            <a:endParaRPr lang="en-US" dirty="0">
              <a:solidFill>
                <a:schemeClr val="tx1"/>
              </a:solidFill>
            </a:endParaRPr>
          </a:p>
          <a:p>
            <a:pPr lvl="0" algn="just"/>
            <a:r>
              <a:rPr lang="en-US" b="1" dirty="0">
                <a:solidFill>
                  <a:schemeClr val="tx1"/>
                </a:solidFill>
              </a:rPr>
              <a:t>Example</a:t>
            </a:r>
            <a:r>
              <a:rPr lang="en-US" b="1" baseline="0" dirty="0">
                <a:solidFill>
                  <a:schemeClr val="tx1"/>
                </a:solidFill>
              </a:rPr>
              <a:t> 2 Duke University Policy:</a:t>
            </a:r>
          </a:p>
          <a:p>
            <a:pPr lvl="0" algn="just"/>
            <a:endParaRPr lang="en-US" b="1" baseline="0" dirty="0">
              <a:solidFill>
                <a:schemeClr val="tx1"/>
              </a:solidFill>
            </a:endParaRPr>
          </a:p>
          <a:p>
            <a:pPr lvl="0" algn="just"/>
            <a:r>
              <a:rPr lang="en-US" b="1" dirty="0">
                <a:solidFill>
                  <a:schemeClr val="tx1"/>
                </a:solidFill>
              </a:rPr>
              <a:t>Conflict of Commitment and Outside Professional Activities</a:t>
            </a:r>
          </a:p>
          <a:p>
            <a:pPr lvl="0" algn="just"/>
            <a:r>
              <a:rPr lang="en-US" dirty="0">
                <a:solidFill>
                  <a:schemeClr val="tx1"/>
                </a:solidFill>
              </a:rPr>
              <a:t>A. Definition of Conflict of Commitment: A conflict of commitment can be said to exist when a member of the university community has a relationship that requires a commitment of time or effort to non-university activities such that an individual, either implicitly or directly, cannot meet their usual obligations to the university. Obligations to the university are not discharged solely by meeting classes but require availability of faculty to students outside the classroom, participation in various committees, supervision of graduate and postdoctoral students, and progress in research programs. Any relationship with an outside organization that requires frequent and/or prolonged absence from the university presents a conflict of commitment.</a:t>
            </a:r>
          </a:p>
          <a:p>
            <a:pPr lvl="1" algn="just"/>
            <a:r>
              <a:rPr lang="en-US" dirty="0">
                <a:solidFill>
                  <a:schemeClr val="tx1"/>
                </a:solidFill>
              </a:rPr>
              <a:t>POLICY: Faculty members shall avoid relationships that constitute a conflict of commitment.</a:t>
            </a:r>
          </a:p>
          <a:p>
            <a:pPr marL="0" lvl="0" indent="0" algn="just">
              <a:buNone/>
            </a:pPr>
            <a:endParaRPr lang="en-US" dirty="0">
              <a:solidFill>
                <a:schemeClr val="tx1"/>
              </a:solidFill>
            </a:endParaRPr>
          </a:p>
          <a:p>
            <a:pPr marL="0" lvl="0" indent="0" algn="just">
              <a:buNone/>
            </a:pPr>
            <a:r>
              <a:rPr lang="en-US" dirty="0">
                <a:solidFill>
                  <a:schemeClr val="tx1"/>
                </a:solidFill>
              </a:rPr>
              <a:t>1. Conflict of Commitment Procedures - Disclosure of Conflict of Commitment: It has long been recognized that consulting, in certain situations, can create in a faculty member a conflict of commitment. The university’s policy of restricting a faculty member’s consulting to one day a week addresses this issue in part. Among other situations in which faculty may face a conflict of commitment are ownership or management responsibilities by a faculty member in an enterprise outside of the university.</a:t>
            </a:r>
          </a:p>
          <a:p>
            <a:pPr marL="457200" lvl="1" indent="0" algn="just">
              <a:buNone/>
            </a:pPr>
            <a:r>
              <a:rPr lang="en-US" dirty="0">
                <a:solidFill>
                  <a:schemeClr val="tx1"/>
                </a:solidFill>
              </a:rPr>
              <a:t>POLICY: To assure that the university is informed about arrangements that may pose a conflict of commitment, faculty members shall disclose at least once a year and in writing their outside relationships with corporations or other business entities as outlined in the Conflict of Interest Policy (REF). Information disclosed shall include the name of the company, and the nature and scope of the relationship.</a:t>
            </a:r>
          </a:p>
          <a:p>
            <a:pPr marL="457200" lvl="1" indent="0" algn="just">
              <a:buNone/>
            </a:pPr>
            <a:endParaRPr lang="en-US" dirty="0">
              <a:solidFill>
                <a:schemeClr val="tx1"/>
              </a:solidFill>
            </a:endParaRPr>
          </a:p>
          <a:p>
            <a:pPr marL="0" lvl="0" indent="0" algn="just">
              <a:buNone/>
            </a:pPr>
            <a:r>
              <a:rPr lang="en-US" dirty="0">
                <a:solidFill>
                  <a:schemeClr val="tx1"/>
                </a:solidFill>
              </a:rPr>
              <a:t>2. Research Policy Committee</a:t>
            </a:r>
          </a:p>
          <a:p>
            <a:pPr marL="457200" lvl="1" indent="0" algn="just">
              <a:buNone/>
            </a:pPr>
            <a:r>
              <a:rPr lang="en-US" dirty="0">
                <a:solidFill>
                  <a:schemeClr val="tx1"/>
                </a:solidFill>
              </a:rPr>
              <a:t>POLICY: In cases where a faculty member wishes to appeal an interpretation or decision made under this policy by a chair, dean, or provost, or where a chair, dean, or provost wishes to consult others for advice before making such a decision, the case may be brought to the Research Policy Committee.</a:t>
            </a:r>
          </a:p>
        </p:txBody>
      </p:sp>
      <p:sp>
        <p:nvSpPr>
          <p:cNvPr id="4" name="Slide Number Placeholder 3"/>
          <p:cNvSpPr>
            <a:spLocks noGrp="1"/>
          </p:cNvSpPr>
          <p:nvPr>
            <p:ph type="sldNum" sz="quarter" idx="10"/>
          </p:nvPr>
        </p:nvSpPr>
        <p:spPr/>
        <p:txBody>
          <a:bodyPr/>
          <a:lstStyle/>
          <a:p>
            <a:pPr>
              <a:defRPr/>
            </a:pPr>
            <a:fld id="{100951FD-7744-47BD-9E2C-8E7399EFD387}" type="slidenum">
              <a:rPr lang="en-US" altLang="en-US" smtClean="0"/>
              <a:pPr>
                <a:defRPr/>
              </a:pPr>
              <a:t>25</a:t>
            </a:fld>
            <a:endParaRPr lang="en-US" altLang="en-US"/>
          </a:p>
        </p:txBody>
      </p:sp>
    </p:spTree>
    <p:extLst>
      <p:ext uri="{BB962C8B-B14F-4D97-AF65-F5344CB8AC3E}">
        <p14:creationId xmlns:p14="http://schemas.microsoft.com/office/powerpoint/2010/main" val="2691401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solidFill>
                  <a:schemeClr val="tx1"/>
                </a:solidFill>
              </a:rPr>
              <a:t>Cost elements in IP management:</a:t>
            </a:r>
          </a:p>
          <a:p>
            <a:pPr algn="just"/>
            <a:endParaRPr lang="en-US" dirty="0">
              <a:solidFill>
                <a:schemeClr val="tx1"/>
              </a:solidFill>
            </a:endParaRPr>
          </a:p>
          <a:p>
            <a:pPr algn="just"/>
            <a:r>
              <a:rPr lang="en-US" dirty="0">
                <a:solidFill>
                  <a:schemeClr val="tx1"/>
                </a:solidFill>
              </a:rPr>
              <a:t>The major costs associated with operating a TTO’s patent program are:</a:t>
            </a:r>
          </a:p>
          <a:p>
            <a:pPr algn="just"/>
            <a:endParaRPr lang="en-US" dirty="0">
              <a:solidFill>
                <a:schemeClr val="tx1"/>
              </a:solidFill>
            </a:endParaRPr>
          </a:p>
          <a:p>
            <a:pPr lvl="1" algn="just"/>
            <a:r>
              <a:rPr lang="en-US" dirty="0">
                <a:solidFill>
                  <a:schemeClr val="tx1"/>
                </a:solidFill>
              </a:rPr>
              <a:t>(a)</a:t>
            </a:r>
            <a:r>
              <a:rPr lang="en-US" baseline="0" dirty="0">
                <a:solidFill>
                  <a:schemeClr val="tx1"/>
                </a:solidFill>
              </a:rPr>
              <a:t> </a:t>
            </a:r>
            <a:r>
              <a:rPr lang="en-US" dirty="0">
                <a:solidFill>
                  <a:schemeClr val="tx1"/>
                </a:solidFill>
              </a:rPr>
              <a:t>Inventor compensation;</a:t>
            </a:r>
          </a:p>
          <a:p>
            <a:pPr lvl="1" algn="just"/>
            <a:r>
              <a:rPr lang="en-US" dirty="0">
                <a:solidFill>
                  <a:schemeClr val="tx1"/>
                </a:solidFill>
              </a:rPr>
              <a:t>(b)</a:t>
            </a:r>
            <a:r>
              <a:rPr lang="en-US" baseline="0" dirty="0">
                <a:solidFill>
                  <a:schemeClr val="tx1"/>
                </a:solidFill>
              </a:rPr>
              <a:t> </a:t>
            </a:r>
            <a:r>
              <a:rPr lang="en-US" dirty="0">
                <a:solidFill>
                  <a:schemeClr val="tx1"/>
                </a:solidFill>
              </a:rPr>
              <a:t>Legal fees associated with patent prosecution;</a:t>
            </a:r>
          </a:p>
          <a:p>
            <a:pPr lvl="1" algn="just"/>
            <a:r>
              <a:rPr lang="en-US" dirty="0">
                <a:solidFill>
                  <a:schemeClr val="tx1"/>
                </a:solidFill>
              </a:rPr>
              <a:t>(c)</a:t>
            </a:r>
            <a:r>
              <a:rPr lang="en-US" baseline="0" dirty="0">
                <a:solidFill>
                  <a:schemeClr val="tx1"/>
                </a:solidFill>
              </a:rPr>
              <a:t> </a:t>
            </a:r>
            <a:r>
              <a:rPr lang="en-US" dirty="0">
                <a:solidFill>
                  <a:schemeClr val="tx1"/>
                </a:solidFill>
              </a:rPr>
              <a:t>Government fees associated with patent prosecution;</a:t>
            </a:r>
          </a:p>
          <a:p>
            <a:pPr lvl="1" algn="just"/>
            <a:r>
              <a:rPr lang="en-US" dirty="0">
                <a:solidFill>
                  <a:schemeClr val="tx1"/>
                </a:solidFill>
              </a:rPr>
              <a:t>(d) Patent annuity/maintenance fees;</a:t>
            </a:r>
          </a:p>
          <a:p>
            <a:pPr lvl="1" algn="just"/>
            <a:r>
              <a:rPr lang="en-US" dirty="0">
                <a:solidFill>
                  <a:schemeClr val="tx1"/>
                </a:solidFill>
              </a:rPr>
              <a:t>(e) Legal/business fees associated with licensing;</a:t>
            </a:r>
          </a:p>
          <a:p>
            <a:pPr lvl="1" algn="just"/>
            <a:r>
              <a:rPr lang="en-US" dirty="0">
                <a:solidFill>
                  <a:schemeClr val="tx1"/>
                </a:solidFill>
              </a:rPr>
              <a:t>(f) Legal fees associated with patent enforcement.</a:t>
            </a:r>
          </a:p>
          <a:p>
            <a:pPr algn="just"/>
            <a:endParaRPr lang="en-US" dirty="0">
              <a:solidFill>
                <a:schemeClr val="tx1"/>
              </a:solidFill>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altLang="en-US" sz="1200" dirty="0">
                <a:solidFill>
                  <a:schemeClr val="accent6">
                    <a:lumMod val="75000"/>
                  </a:schemeClr>
                </a:solidFill>
              </a:rPr>
              <a:t>Running a successful TTO has much more in common with running a business than a government department or teaching students. The TTO manager has to think in terms of costs and revenue, with the goal of transferring the institution’s technology to society for public benefit, and creating net income in the process. </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sz="1200" dirty="0">
              <a:solidFill>
                <a:schemeClr val="accent6">
                  <a:lumMod val="75000"/>
                </a:schemeClr>
              </a:solidFill>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200" dirty="0">
                <a:solidFill>
                  <a:schemeClr val="accent6">
                    <a:lumMod val="75000"/>
                  </a:schemeClr>
                </a:solidFill>
              </a:rPr>
              <a:t>****</a:t>
            </a:r>
            <a:endParaRPr lang="en-US" dirty="0">
              <a:solidFill>
                <a:schemeClr val="tx1"/>
              </a:solidFill>
            </a:endParaRPr>
          </a:p>
          <a:p>
            <a:pPr marL="171450" indent="-171450" algn="just">
              <a:buFont typeface="Arial" panose="020B0604020202020204" pitchFamily="34" charset="0"/>
              <a:buChar char="•"/>
            </a:pPr>
            <a:endParaRPr lang="en-US" dirty="0">
              <a:solidFill>
                <a:schemeClr val="tx1"/>
              </a:solidFill>
            </a:endParaRPr>
          </a:p>
          <a:p>
            <a:pPr marL="171450" indent="-171450" algn="just">
              <a:buFont typeface="Arial" panose="020B0604020202020204" pitchFamily="34" charset="0"/>
              <a:buChar char="•"/>
            </a:pPr>
            <a:r>
              <a:rPr lang="en-US" dirty="0">
                <a:solidFill>
                  <a:schemeClr val="tx1"/>
                </a:solidFill>
              </a:rPr>
              <a:t>Special University IP Related Funds – “Innovation Fund” ;</a:t>
            </a:r>
          </a:p>
          <a:p>
            <a:pPr marL="171450" indent="-171450" algn="just">
              <a:buFont typeface="Arial" panose="020B0604020202020204" pitchFamily="34" charset="0"/>
              <a:buChar char="•"/>
            </a:pPr>
            <a:r>
              <a:rPr lang="en-US" dirty="0">
                <a:solidFill>
                  <a:schemeClr val="tx1"/>
                </a:solidFill>
              </a:rPr>
              <a:t>Part of the TTO Budget;</a:t>
            </a:r>
          </a:p>
          <a:p>
            <a:pPr marL="171450" indent="-171450" algn="just">
              <a:buFont typeface="Arial" panose="020B0604020202020204" pitchFamily="34" charset="0"/>
              <a:buChar char="•"/>
            </a:pPr>
            <a:r>
              <a:rPr lang="en-US" dirty="0">
                <a:solidFill>
                  <a:schemeClr val="tx1"/>
                </a:solidFill>
              </a:rPr>
              <a:t>Percentage in the Benefit Sharing Schematic (envisage in the IP policy that for example 10% of revenues should always be invested in “IPR Fund”);</a:t>
            </a:r>
          </a:p>
          <a:p>
            <a:pPr marL="171450" indent="-171450" algn="just">
              <a:buFont typeface="Arial" panose="020B0604020202020204" pitchFamily="34" charset="0"/>
              <a:buChar char="•"/>
            </a:pPr>
            <a:r>
              <a:rPr lang="en-US" dirty="0">
                <a:solidFill>
                  <a:schemeClr val="tx1"/>
                </a:solidFill>
              </a:rPr>
              <a:t>External Funding:</a:t>
            </a:r>
          </a:p>
          <a:p>
            <a:pPr marL="628650" lvl="1" indent="-171450" algn="just">
              <a:buFont typeface="Arial" panose="020B0604020202020204" pitchFamily="34" charset="0"/>
              <a:buChar char="•"/>
            </a:pPr>
            <a:r>
              <a:rPr lang="en-US" dirty="0">
                <a:solidFill>
                  <a:schemeClr val="tx1"/>
                </a:solidFill>
              </a:rPr>
              <a:t>Government Funds and Grants ( usually available for special projects – not for regular TTO activity); </a:t>
            </a:r>
          </a:p>
          <a:p>
            <a:pPr marL="628650" lvl="1" indent="-171450" algn="just">
              <a:buFont typeface="Arial" panose="020B0604020202020204" pitchFamily="34" charset="0"/>
              <a:buChar char="•"/>
            </a:pPr>
            <a:r>
              <a:rPr lang="en-US" dirty="0">
                <a:solidFill>
                  <a:schemeClr val="tx1"/>
                </a:solidFill>
              </a:rPr>
              <a:t>Industry Partner ( as a part of a </a:t>
            </a:r>
            <a:r>
              <a:rPr lang="en-US" u="sng" dirty="0">
                <a:solidFill>
                  <a:schemeClr val="tx1"/>
                </a:solidFill>
              </a:rPr>
              <a:t>“licensing deal”, </a:t>
            </a:r>
            <a:r>
              <a:rPr lang="en-US" dirty="0">
                <a:solidFill>
                  <a:schemeClr val="tx1"/>
                </a:solidFill>
              </a:rPr>
              <a:t>in particular in the case of international protection of IP that is subject matter of the contract );</a:t>
            </a:r>
          </a:p>
          <a:p>
            <a:pPr marL="628650" lvl="1" indent="-171450" algn="just">
              <a:buFont typeface="Arial" panose="020B0604020202020204" pitchFamily="34" charset="0"/>
              <a:buChar char="•"/>
            </a:pPr>
            <a:r>
              <a:rPr lang="en-US" dirty="0">
                <a:solidFill>
                  <a:schemeClr val="tx1"/>
                </a:solidFill>
              </a:rPr>
              <a:t>Venture Capitalist (VC); </a:t>
            </a:r>
          </a:p>
          <a:p>
            <a:pPr algn="just"/>
            <a:endParaRPr lang="en-US" dirty="0">
              <a:solidFill>
                <a:schemeClr val="tx1"/>
              </a:solidFill>
            </a:endParaRPr>
          </a:p>
          <a:p>
            <a:pPr algn="just"/>
            <a:r>
              <a:rPr lang="en-US" dirty="0">
                <a:solidFill>
                  <a:schemeClr val="tx1"/>
                </a:solidFill>
              </a:rPr>
              <a:t>Other Options…</a:t>
            </a:r>
          </a:p>
          <a:p>
            <a:pPr algn="just"/>
            <a:endParaRPr lang="en-US" dirty="0">
              <a:solidFill>
                <a:schemeClr val="tx1"/>
              </a:solidFill>
            </a:endParaRPr>
          </a:p>
          <a:p>
            <a:pPr algn="just"/>
            <a:endParaRPr lang="en-US" dirty="0">
              <a:solidFill>
                <a:schemeClr val="tx1"/>
              </a:solidFill>
            </a:endParaRPr>
          </a:p>
          <a:p>
            <a:pPr algn="just"/>
            <a:r>
              <a:rPr lang="en-US" dirty="0">
                <a:solidFill>
                  <a:schemeClr val="tx1"/>
                </a:solidFill>
              </a:rPr>
              <a:t>RQ: Higher</a:t>
            </a:r>
            <a:r>
              <a:rPr lang="en-US" baseline="0" dirty="0">
                <a:solidFill>
                  <a:schemeClr val="tx1"/>
                </a:solidFill>
              </a:rPr>
              <a:t> VC makes it easier to spin off. More financing opportunities. </a:t>
            </a:r>
          </a:p>
          <a:p>
            <a:pPr algn="just"/>
            <a:endParaRPr lang="en-US" baseline="0" dirty="0">
              <a:solidFill>
                <a:schemeClr val="tx1"/>
              </a:solidFill>
            </a:endParaRPr>
          </a:p>
          <a:p>
            <a:pPr algn="just"/>
            <a:r>
              <a:rPr lang="en-US" baseline="0" dirty="0">
                <a:solidFill>
                  <a:schemeClr val="tx1"/>
                </a:solidFill>
              </a:rPr>
              <a:t>See Sharing of Revenue clauses</a:t>
            </a:r>
          </a:p>
          <a:p>
            <a:pPr algn="just"/>
            <a:r>
              <a:rPr lang="en-US" baseline="0" dirty="0">
                <a:solidFill>
                  <a:schemeClr val="tx1"/>
                </a:solidFill>
                <a:sym typeface="Wingdings" panose="05000000000000000000" pitchFamily="2" charset="2"/>
              </a:rPr>
              <a:t> Often the university share is intended to “provide operating funds to cover the cost of service provided to the University with regard to intellectual property matters, and particularly to cover the costs associated with patenting and marketing inventions where royalty income or other cost recovery has not been achieved” – from American University of Beirut Policy</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100951FD-7744-47BD-9E2C-8E7399EFD387}" type="slidenum">
              <a:rPr lang="en-US" altLang="en-US" smtClean="0"/>
              <a:pPr>
                <a:defRPr/>
              </a:pPr>
              <a:t>27</a:t>
            </a:fld>
            <a:endParaRPr lang="en-US" altLang="en-US"/>
          </a:p>
        </p:txBody>
      </p:sp>
    </p:spTree>
    <p:extLst>
      <p:ext uri="{BB962C8B-B14F-4D97-AF65-F5344CB8AC3E}">
        <p14:creationId xmlns:p14="http://schemas.microsoft.com/office/powerpoint/2010/main" val="198161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84FE9B-D5D4-4B76-87EA-A08EA8B20C62}" type="slidenum">
              <a:rPr lang="en-US" smtClean="0"/>
              <a:pPr>
                <a:defRPr/>
              </a:pPr>
              <a:t>6</a:t>
            </a:fld>
            <a:endParaRPr lang="en-US"/>
          </a:p>
        </p:txBody>
      </p:sp>
    </p:spTree>
    <p:extLst>
      <p:ext uri="{BB962C8B-B14F-4D97-AF65-F5344CB8AC3E}">
        <p14:creationId xmlns:p14="http://schemas.microsoft.com/office/powerpoint/2010/main" val="3763881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Arial" charset="0"/>
                <a:ea typeface="+mn-ea"/>
                <a:cs typeface="Arial" charset="0"/>
              </a:rPr>
              <a:t>This is an overview of the different incentives</a:t>
            </a:r>
            <a:r>
              <a:rPr lang="en-GB" sz="1200" b="0" kern="1200" baseline="0" dirty="0" smtClean="0">
                <a:solidFill>
                  <a:schemeClr val="tx1"/>
                </a:solidFill>
                <a:effectLst/>
                <a:latin typeface="Arial" charset="0"/>
                <a:ea typeface="+mn-ea"/>
                <a:cs typeface="Arial" charset="0"/>
              </a:rPr>
              <a:t> that are explained in the Guide. I wont have the time to deal with all of them in detail, but will give some examples of each of the three categories.</a:t>
            </a:r>
            <a:endParaRPr lang="en-GB" sz="1200" b="0" kern="1200" dirty="0" smtClean="0">
              <a:solidFill>
                <a:schemeClr val="tx1"/>
              </a:solidFill>
              <a:effectLst/>
              <a:latin typeface="Arial" charset="0"/>
              <a:ea typeface="+mn-ea"/>
              <a:cs typeface="Arial" charset="0"/>
            </a:endParaRPr>
          </a:p>
          <a:p>
            <a:endParaRPr lang="en-GB" sz="1200" b="1" kern="1200" dirty="0" smtClean="0">
              <a:solidFill>
                <a:schemeClr val="tx1"/>
              </a:solidFill>
              <a:effectLst/>
              <a:latin typeface="Arial" charset="0"/>
              <a:ea typeface="+mn-ea"/>
              <a:cs typeface="Arial" charset="0"/>
            </a:endParaRPr>
          </a:p>
          <a:p>
            <a:r>
              <a:rPr lang="en-GB" sz="1200" b="1" kern="1200" dirty="0" smtClean="0">
                <a:solidFill>
                  <a:schemeClr val="tx1"/>
                </a:solidFill>
                <a:effectLst/>
                <a:latin typeface="Arial" charset="0"/>
                <a:ea typeface="+mn-ea"/>
                <a:cs typeface="Arial" charset="0"/>
              </a:rPr>
              <a:t>***</a:t>
            </a:r>
          </a:p>
          <a:p>
            <a:endParaRPr lang="en-GB" sz="1200" b="1" kern="1200" dirty="0" smtClean="0">
              <a:solidFill>
                <a:schemeClr val="tx1"/>
              </a:solidFill>
              <a:effectLst/>
              <a:latin typeface="Arial" charset="0"/>
              <a:ea typeface="+mn-ea"/>
              <a:cs typeface="Arial" charset="0"/>
            </a:endParaRPr>
          </a:p>
          <a:p>
            <a:r>
              <a:rPr lang="en-GB" sz="1200" b="1" kern="1200" dirty="0" smtClean="0">
                <a:solidFill>
                  <a:schemeClr val="tx1"/>
                </a:solidFill>
                <a:effectLst/>
                <a:latin typeface="Arial" charset="0"/>
                <a:ea typeface="+mn-ea"/>
                <a:cs typeface="Arial" charset="0"/>
              </a:rPr>
              <a:t>Non-financial incentives </a:t>
            </a:r>
            <a:endParaRPr lang="en-US"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These incentives typically involve praise and honour received for an achievement (‘kudos’); they often involve the recognition, praise and public promotion of an activity; they can be from within the University, or from external organisations. They can include incentives to engage in technology transfer and to consider socially responsible technology transfer (e.g. access to medicines). The non-financial incentives often reflect the culture of the university and the messages leadership wishes to promote about the role of TT in the university. </a:t>
            </a:r>
          </a:p>
          <a:p>
            <a:endParaRPr lang="en-US" sz="1200" kern="1200" dirty="0" smtClean="0">
              <a:solidFill>
                <a:schemeClr val="tx1"/>
              </a:solidFill>
              <a:effectLst/>
              <a:latin typeface="Arial" charset="0"/>
              <a:ea typeface="+mn-ea"/>
              <a:cs typeface="Arial" charset="0"/>
            </a:endParaRPr>
          </a:p>
          <a:p>
            <a:r>
              <a:rPr lang="en-GB" sz="1200" b="1" kern="1200" dirty="0" smtClean="0">
                <a:solidFill>
                  <a:schemeClr val="tx1"/>
                </a:solidFill>
                <a:effectLst/>
                <a:latin typeface="Arial" charset="0"/>
                <a:ea typeface="+mn-ea"/>
                <a:cs typeface="Arial" charset="0"/>
              </a:rPr>
              <a:t>Career advancement incentives </a:t>
            </a:r>
            <a:endParaRPr lang="en-US"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These incentives are part of the recruitment into a university, promotion and retention within a university.  What incentives may encourage a researcher to join a university, to stay at a university, and to</a:t>
            </a:r>
            <a:r>
              <a:rPr lang="en-GB" sz="1200" kern="1200" baseline="0" dirty="0" smtClean="0">
                <a:solidFill>
                  <a:schemeClr val="tx1"/>
                </a:solidFill>
                <a:effectLst/>
                <a:latin typeface="Arial" charset="0"/>
                <a:ea typeface="+mn-ea"/>
                <a:cs typeface="Arial" charset="0"/>
              </a:rPr>
              <a:t> </a:t>
            </a:r>
            <a:r>
              <a:rPr lang="en-GB" sz="1200" kern="1200" dirty="0" smtClean="0">
                <a:solidFill>
                  <a:schemeClr val="tx1"/>
                </a:solidFill>
                <a:effectLst/>
                <a:latin typeface="Arial" charset="0"/>
                <a:ea typeface="+mn-ea"/>
                <a:cs typeface="Arial" charset="0"/>
              </a:rPr>
              <a:t>gain promotion within a university? To what extent is engagement in technology transfer activities taken into account in promotion and recruitment opportunities?</a:t>
            </a:r>
          </a:p>
          <a:p>
            <a:endParaRPr lang="en-US" sz="1200" kern="1200" dirty="0" smtClean="0">
              <a:solidFill>
                <a:schemeClr val="tx1"/>
              </a:solidFill>
              <a:effectLst/>
              <a:latin typeface="Arial" charset="0"/>
              <a:ea typeface="+mn-ea"/>
              <a:cs typeface="Arial" charset="0"/>
            </a:endParaRPr>
          </a:p>
          <a:p>
            <a:r>
              <a:rPr lang="en-GB" sz="1200" b="1" kern="1200" dirty="0" smtClean="0">
                <a:solidFill>
                  <a:schemeClr val="tx1"/>
                </a:solidFill>
                <a:effectLst/>
                <a:latin typeface="Arial" charset="0"/>
                <a:ea typeface="+mn-ea"/>
                <a:cs typeface="Arial" charset="0"/>
              </a:rPr>
              <a:t>Financial incentives </a:t>
            </a:r>
          </a:p>
          <a:p>
            <a:r>
              <a:rPr lang="en-GB" sz="1200" kern="1200" dirty="0" smtClean="0">
                <a:solidFill>
                  <a:schemeClr val="tx1"/>
                </a:solidFill>
                <a:effectLst/>
                <a:latin typeface="Arial" charset="0"/>
                <a:ea typeface="+mn-ea"/>
                <a:cs typeface="Arial" charset="0"/>
              </a:rPr>
              <a:t>The most common financial incentives are researchers receiving a share of licensing income and researchers becoming shareholders in successful spin-out companies.</a:t>
            </a:r>
            <a:endParaRPr lang="en-US"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These are the direct appeal to researchers to get involved in technology transfer and to receive a share of the financial returns. </a:t>
            </a:r>
            <a:endParaRPr lang="en-US"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There can also be financial incentives to encourage general researcher engagement in knowledge exchange - research contracts and consulting for example.</a:t>
            </a:r>
            <a:endParaRPr lang="en-US"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 </a:t>
            </a:r>
          </a:p>
          <a:p>
            <a:r>
              <a:rPr lang="en-GB" sz="1200" kern="1200" dirty="0" smtClean="0">
                <a:solidFill>
                  <a:schemeClr val="tx1"/>
                </a:solidFill>
                <a:effectLst/>
                <a:latin typeface="Arial" charset="0"/>
                <a:ea typeface="+mn-ea"/>
                <a:cs typeface="Arial" charset="0"/>
              </a:rPr>
              <a:t>***</a:t>
            </a:r>
          </a:p>
          <a:p>
            <a:endParaRPr lang="en-GB"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Note: Under non-financial</a:t>
            </a:r>
            <a:r>
              <a:rPr lang="en-GB" sz="1200" kern="1200" baseline="0" dirty="0" smtClean="0">
                <a:solidFill>
                  <a:schemeClr val="tx1"/>
                </a:solidFill>
                <a:effectLst/>
                <a:latin typeface="Arial" charset="0"/>
                <a:ea typeface="+mn-ea"/>
                <a:cs typeface="Arial" charset="0"/>
              </a:rPr>
              <a:t> incentives, t</a:t>
            </a:r>
            <a:r>
              <a:rPr lang="en-GB" sz="1200" kern="1200" dirty="0" smtClean="0">
                <a:solidFill>
                  <a:schemeClr val="tx1"/>
                </a:solidFill>
                <a:effectLst/>
                <a:latin typeface="Arial" charset="0"/>
                <a:ea typeface="+mn-ea"/>
                <a:cs typeface="Arial" charset="0"/>
              </a:rPr>
              <a:t>his</a:t>
            </a:r>
            <a:r>
              <a:rPr lang="en-GB" sz="1200" kern="1200" baseline="0" dirty="0" smtClean="0">
                <a:solidFill>
                  <a:schemeClr val="tx1"/>
                </a:solidFill>
                <a:effectLst/>
                <a:latin typeface="Arial" charset="0"/>
                <a:ea typeface="+mn-ea"/>
                <a:cs typeface="Arial" charset="0"/>
              </a:rPr>
              <a:t> </a:t>
            </a:r>
            <a:r>
              <a:rPr lang="en-GB" sz="1200" kern="1200" baseline="0" dirty="0" err="1" smtClean="0">
                <a:solidFill>
                  <a:schemeClr val="tx1"/>
                </a:solidFill>
                <a:effectLst/>
                <a:latin typeface="Arial" charset="0"/>
                <a:ea typeface="+mn-ea"/>
                <a:cs typeface="Arial" charset="0"/>
              </a:rPr>
              <a:t>ppt</a:t>
            </a:r>
            <a:r>
              <a:rPr lang="en-GB" sz="1200" kern="1200" baseline="0" dirty="0" smtClean="0">
                <a:solidFill>
                  <a:schemeClr val="tx1"/>
                </a:solidFill>
                <a:effectLst/>
                <a:latin typeface="Arial" charset="0"/>
                <a:ea typeface="+mn-ea"/>
                <a:cs typeface="Arial" charset="0"/>
              </a:rPr>
              <a:t> only deals with the first 4 incentives, not with Right to Publish and Returning IP.</a:t>
            </a:r>
          </a:p>
          <a:p>
            <a:endParaRPr lang="en-GB" sz="1200" kern="1200" baseline="0" dirty="0" smtClean="0">
              <a:solidFill>
                <a:schemeClr val="tx1"/>
              </a:solidFill>
              <a:effectLst/>
              <a:latin typeface="Arial" charset="0"/>
              <a:ea typeface="+mn-ea"/>
              <a:cs typeface="Arial" charset="0"/>
            </a:endParaRPr>
          </a:p>
          <a:p>
            <a:r>
              <a:rPr lang="en-GB" sz="1200" b="1" kern="1200" dirty="0" smtClean="0">
                <a:solidFill>
                  <a:schemeClr val="tx1"/>
                </a:solidFill>
                <a:effectLst/>
                <a:latin typeface="Arial" charset="0"/>
                <a:ea typeface="+mn-ea"/>
                <a:cs typeface="Arial" charset="0"/>
              </a:rPr>
              <a:t>Returning IP to the inventor  </a:t>
            </a:r>
            <a:endParaRPr lang="en-US" sz="1200" b="1" kern="1200" dirty="0" smtClean="0">
              <a:solidFill>
                <a:schemeClr val="tx1"/>
              </a:solidFill>
              <a:effectLst/>
              <a:latin typeface="Arial" charset="0"/>
              <a:ea typeface="+mn-ea"/>
              <a:cs typeface="Arial" charset="0"/>
            </a:endParaRPr>
          </a:p>
          <a:p>
            <a:r>
              <a:rPr lang="en-GB" sz="1200" b="1" kern="1200" dirty="0" smtClean="0">
                <a:solidFill>
                  <a:schemeClr val="tx1"/>
                </a:solidFill>
                <a:effectLst/>
                <a:latin typeface="Arial" charset="0"/>
                <a:ea typeface="+mn-ea"/>
                <a:cs typeface="Arial" charset="0"/>
              </a:rPr>
              <a:t> </a:t>
            </a:r>
            <a:endParaRPr lang="en-US" sz="1200" b="1" kern="1200" dirty="0" smtClean="0">
              <a:solidFill>
                <a:schemeClr val="tx1"/>
              </a:solidFill>
              <a:effectLst/>
              <a:latin typeface="Arial" charset="0"/>
              <a:ea typeface="+mn-ea"/>
              <a:cs typeface="Arial" charset="0"/>
            </a:endParaRPr>
          </a:p>
          <a:p>
            <a:r>
              <a:rPr lang="en-GB" sz="1200" b="0" kern="1200" dirty="0" smtClean="0">
                <a:solidFill>
                  <a:schemeClr val="tx1"/>
                </a:solidFill>
                <a:effectLst/>
                <a:latin typeface="Arial" charset="0"/>
                <a:ea typeface="+mn-ea"/>
                <a:cs typeface="Arial" charset="0"/>
              </a:rPr>
              <a:t>The path to commercialization begins when an invention is disclosed to the TTO.  Critical assessments determine whether the technology has a market, a market need, and whether it can be patented or otherwise IP-protected. In some cases, those assessments return too many negatives: there may be insufficient interest among licensees or investors, difficulty scaling up, competition and regulatory risks, and a slew of other issues that, despite the TTO's best efforts, prove too difficult to overcome. Rather than letting the case files collect dust, the intellectual property can and, in many cases, should be returned to the inventor. However, there are some difficulties. For starters, Restrictions. and rights need to be clarified due to the large number of players and factors to consider. There's also the important relationship with the inventor to maintain and even strengthen. To communicate why the IP is being released, what led to the decision, and what the rights of the University, funding sources, and faculty are in relation to the innovation.</a:t>
            </a:r>
          </a:p>
          <a:p>
            <a:endParaRPr lang="en-GB" sz="1200" b="0" kern="1200" dirty="0" smtClean="0">
              <a:solidFill>
                <a:schemeClr val="tx1"/>
              </a:solidFill>
              <a:effectLst/>
              <a:latin typeface="Arial" charset="0"/>
              <a:ea typeface="+mn-ea"/>
              <a:cs typeface="Arial" charset="0"/>
            </a:endParaRPr>
          </a:p>
          <a:p>
            <a:r>
              <a:rPr lang="en-GB" sz="1200" b="1" kern="1200" dirty="0" smtClean="0">
                <a:solidFill>
                  <a:schemeClr val="tx1"/>
                </a:solidFill>
                <a:effectLst/>
                <a:latin typeface="Arial" charset="0"/>
                <a:ea typeface="+mn-ea"/>
                <a:cs typeface="Arial" charset="0"/>
              </a:rPr>
              <a:t>Protecting researchers’ right to publish </a:t>
            </a:r>
            <a:endParaRPr lang="en-US" sz="1200" b="1"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It is crucial to Researchers the ability to publish the outcomes of a research cooperation with industry and thus it is a very important factor and incentive to contribute to technology transfer if this capability is granted.  </a:t>
            </a:r>
            <a:endParaRPr lang="en-US"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Many institutions will negotiate schemes that let the Researcher to publish when they collaborate with industry after appropriate engagement with the industry partner to guarantee that no sensitive information is disclosed, and that any IP is properly secured</a:t>
            </a:r>
            <a:r>
              <a:rPr lang="en-US" sz="1200" kern="1200" dirty="0" smtClean="0">
                <a:solidFill>
                  <a:schemeClr val="tx1"/>
                </a:solidFill>
                <a:effectLst/>
                <a:latin typeface="Arial" charset="0"/>
                <a:ea typeface="+mn-ea"/>
                <a:cs typeface="Arial" charset="0"/>
              </a:rPr>
              <a:t>. </a:t>
            </a:r>
            <a:r>
              <a:rPr lang="en-GB" sz="1200" kern="1200" dirty="0" smtClean="0">
                <a:solidFill>
                  <a:schemeClr val="tx1"/>
                </a:solidFill>
                <a:effectLst/>
                <a:latin typeface="Arial" charset="0"/>
                <a:ea typeface="+mn-ea"/>
                <a:cs typeface="Arial" charset="0"/>
              </a:rPr>
              <a:t> The length of the confidentiality obligations is typically between three and five years, but much will depend on the nature of the project, the amount of time needed for additional development before commercialization (for example, pharmaceuticals may need more time), and the type of intellectual property (for example, whether the research is expected to result in a patent, in trade secrets, and a know-how license it is anticipated then it may not be possible to negotiate publication rights.</a:t>
            </a:r>
            <a:r>
              <a:rPr lang="en-US" sz="1200" kern="1200" dirty="0" smtClean="0">
                <a:solidFill>
                  <a:schemeClr val="tx1"/>
                </a:solidFill>
                <a:effectLst/>
                <a:latin typeface="Arial" charset="0"/>
                <a:ea typeface="+mn-ea"/>
                <a:cs typeface="Arial" charset="0"/>
              </a:rPr>
              <a:t> This may be a serious issue: as an example, </a:t>
            </a:r>
            <a:r>
              <a:rPr lang="en-GB" sz="1200" kern="1200" dirty="0" smtClean="0">
                <a:solidFill>
                  <a:schemeClr val="tx1"/>
                </a:solidFill>
                <a:effectLst/>
                <a:latin typeface="Arial" charset="0"/>
                <a:ea typeface="+mn-ea"/>
                <a:cs typeface="Arial" charset="0"/>
              </a:rPr>
              <a:t>US universities will generally not agree to do research that must be kept secret. U.S. standard for publication </a:t>
            </a:r>
            <a:r>
              <a:rPr lang="en-US" sz="1200" kern="1200" dirty="0" smtClean="0">
                <a:solidFill>
                  <a:schemeClr val="tx1"/>
                </a:solidFill>
                <a:effectLst/>
                <a:latin typeface="Arial" charset="0"/>
                <a:ea typeface="+mn-ea"/>
                <a:cs typeface="Arial" charset="0"/>
              </a:rPr>
              <a:t>includes a process of  </a:t>
            </a:r>
            <a:r>
              <a:rPr lang="en-GB" sz="1200" kern="1200" dirty="0" smtClean="0">
                <a:solidFill>
                  <a:schemeClr val="tx1"/>
                </a:solidFill>
                <a:effectLst/>
                <a:latin typeface="Arial" charset="0"/>
                <a:ea typeface="+mn-ea"/>
                <a:cs typeface="Arial" charset="0"/>
              </a:rPr>
              <a:t>review</a:t>
            </a:r>
            <a:r>
              <a:rPr lang="en-US" sz="1200" kern="1200" dirty="0" smtClean="0">
                <a:solidFill>
                  <a:schemeClr val="tx1"/>
                </a:solidFill>
                <a:effectLst/>
                <a:latin typeface="Arial" charset="0"/>
                <a:ea typeface="+mn-ea"/>
                <a:cs typeface="Arial" charset="0"/>
              </a:rPr>
              <a:t> performed by the company </a:t>
            </a:r>
            <a:r>
              <a:rPr lang="en-GB" sz="1200" kern="1200" dirty="0" smtClean="0">
                <a:solidFill>
                  <a:schemeClr val="tx1"/>
                </a:solidFill>
                <a:effectLst/>
                <a:latin typeface="Arial" charset="0"/>
                <a:ea typeface="+mn-ea"/>
                <a:cs typeface="Arial" charset="0"/>
              </a:rPr>
              <a:t> only for potential inventions not identified by University o</a:t>
            </a:r>
            <a:r>
              <a:rPr lang="en-US" sz="1200" kern="1200" dirty="0" smtClean="0">
                <a:solidFill>
                  <a:schemeClr val="tx1"/>
                </a:solidFill>
                <a:effectLst/>
                <a:latin typeface="Arial" charset="0"/>
                <a:ea typeface="+mn-ea"/>
                <a:cs typeface="Arial" charset="0"/>
              </a:rPr>
              <a:t>r</a:t>
            </a:r>
            <a:r>
              <a:rPr lang="en-GB" sz="1200" kern="1200" dirty="0" smtClean="0">
                <a:solidFill>
                  <a:schemeClr val="tx1"/>
                </a:solidFill>
                <a:effectLst/>
                <a:latin typeface="Arial" charset="0"/>
                <a:ea typeface="+mn-ea"/>
                <a:cs typeface="Arial" charset="0"/>
              </a:rPr>
              <a:t> inclusion of company confidential information. The review period is typically 60 days, and no more than an additional 60-day delay is allowed </a:t>
            </a:r>
            <a:r>
              <a:rPr lang="en-US" sz="1200" kern="1200" dirty="0" smtClean="0">
                <a:solidFill>
                  <a:schemeClr val="tx1"/>
                </a:solidFill>
                <a:effectLst/>
                <a:latin typeface="Arial" charset="0"/>
                <a:ea typeface="+mn-ea"/>
                <a:cs typeface="Arial" charset="0"/>
              </a:rPr>
              <a:t>to the company </a:t>
            </a:r>
            <a:r>
              <a:rPr lang="en-GB" sz="1200" kern="1200" dirty="0" smtClean="0">
                <a:solidFill>
                  <a:schemeClr val="tx1"/>
                </a:solidFill>
                <a:effectLst/>
                <a:latin typeface="Arial" charset="0"/>
                <a:ea typeface="+mn-ea"/>
                <a:cs typeface="Arial" charset="0"/>
              </a:rPr>
              <a:t>to request changes or to file patent applications.</a:t>
            </a:r>
            <a:endParaRPr lang="en-US"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 </a:t>
            </a:r>
            <a:endParaRPr lang="en-US" sz="1200" kern="1200" dirty="0" smtClean="0">
              <a:solidFill>
                <a:schemeClr val="tx1"/>
              </a:solidFill>
              <a:effectLst/>
              <a:latin typeface="Arial" charset="0"/>
              <a:ea typeface="+mn-ea"/>
              <a:cs typeface="Arial" charset="0"/>
            </a:endParaRPr>
          </a:p>
          <a:p>
            <a:r>
              <a:rPr lang="en-GB" sz="1200" kern="1200" dirty="0" smtClean="0">
                <a:solidFill>
                  <a:schemeClr val="tx1"/>
                </a:solidFill>
                <a:effectLst/>
                <a:latin typeface="Arial" charset="0"/>
                <a:ea typeface="+mn-ea"/>
                <a:cs typeface="Arial" charset="0"/>
              </a:rPr>
              <a:t>Universities and TTOs can support Researchers  needs in their relation with companies  by making it very clear that it is a Researcher’s choice to delay or withhold a publication for any reason, providing  very clear, accessible information via the TTO of how patenting and publication can be complementary, and where issues will arise, not signing up to any agreements with third parties that delay publication for more than a few months and inform all Researchers involved in a delay - always of no more than a few months.</a:t>
            </a:r>
          </a:p>
          <a:p>
            <a:endParaRPr lang="en-US" sz="1200" b="0" kern="1200" dirty="0" smtClean="0">
              <a:solidFill>
                <a:schemeClr val="tx1"/>
              </a:solidFill>
              <a:effectLst/>
              <a:latin typeface="Arial" charset="0"/>
              <a:ea typeface="+mn-ea"/>
              <a:cs typeface="Arial" charset="0"/>
            </a:endParaRPr>
          </a:p>
          <a:p>
            <a:r>
              <a:rPr lang="en-GB" sz="1200" b="0" kern="1200" dirty="0" smtClean="0">
                <a:solidFill>
                  <a:schemeClr val="tx1"/>
                </a:solidFill>
                <a:effectLst/>
                <a:latin typeface="Arial" charset="0"/>
                <a:ea typeface="+mn-ea"/>
                <a:cs typeface="Arial" charset="0"/>
              </a:rPr>
              <a:t> </a:t>
            </a:r>
            <a:endParaRPr lang="en-US" sz="1200" b="0" kern="1200" dirty="0" smtClean="0">
              <a:solidFill>
                <a:schemeClr val="tx1"/>
              </a:solidFill>
              <a:effectLst/>
              <a:latin typeface="Arial" charset="0"/>
              <a:ea typeface="+mn-ea"/>
              <a:cs typeface="Arial" charset="0"/>
            </a:endParaRPr>
          </a:p>
          <a:p>
            <a:endParaRPr lang="en-US" sz="1200" kern="1200" dirty="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62E489A0-61C4-4FC9-8D19-D0023E80A745}" type="slidenum">
              <a:rPr lang="en-US" smtClean="0"/>
              <a:t>29</a:t>
            </a:fld>
            <a:endParaRPr lang="en-US"/>
          </a:p>
        </p:txBody>
      </p:sp>
    </p:spTree>
    <p:extLst>
      <p:ext uri="{BB962C8B-B14F-4D97-AF65-F5344CB8AC3E}">
        <p14:creationId xmlns:p14="http://schemas.microsoft.com/office/powerpoint/2010/main" val="736032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0951FD-7744-47BD-9E2C-8E7399EFD387}" type="slidenum">
              <a:rPr lang="en-US" altLang="en-US" smtClean="0"/>
              <a:pPr>
                <a:defRPr/>
              </a:pPr>
              <a:t>31</a:t>
            </a:fld>
            <a:endParaRPr lang="en-US" altLang="en-US"/>
          </a:p>
        </p:txBody>
      </p:sp>
    </p:spTree>
    <p:extLst>
      <p:ext uri="{BB962C8B-B14F-4D97-AF65-F5344CB8AC3E}">
        <p14:creationId xmlns:p14="http://schemas.microsoft.com/office/powerpoint/2010/main" val="1163534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Rights Through National</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Laws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Generally, national laws define who owns inventions arising from work conducted for an employer.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some cases, national laws specifically address ownership of inventions arising from research carried out in a university or R&amp;D institution when the research is publicly funded.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Sometimes these provisions on IP ownership are covered by different laws; they are found, for example, in laws governing employment relationships, laws related to agricultural, plant varieties, trade, health, industry, science and technology and education issues (for example, some countries have innovation laws or university laws) among others.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IP policies in the institutions, when they exist, should follow the national law</a:t>
            </a:r>
            <a:r>
              <a:rPr lang="en-US" sz="1200" kern="1200" dirty="0">
                <a:solidFill>
                  <a:schemeClr val="tx1"/>
                </a:solidFill>
                <a:effectLst/>
                <a:latin typeface="+mn-lt"/>
                <a:ea typeface="+mn-ea"/>
                <a:cs typeface="+mn-cs"/>
              </a:rPr>
              <a:t>.  It is important that the relevant departments within universities and research institutes are aware of the laws of their country which govern their activities.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rPr>
              <a:t>Policies</a:t>
            </a:r>
            <a:r>
              <a:rPr lang="en-US" sz="1200" kern="1200" dirty="0">
                <a:solidFill>
                  <a:schemeClr val="tx1"/>
                </a:solidFill>
                <a:effectLst/>
                <a:latin typeface="+mn-lt"/>
                <a:ea typeface="+mn-ea"/>
                <a:cs typeface="+mn-cs"/>
              </a:rPr>
              <a:t> are an official position statement of the university and establish key principles and provisions that govern decision-making processes. Policies </a:t>
            </a:r>
            <a:r>
              <a:rPr lang="en-US" sz="1200" kern="1200" baseline="0" dirty="0">
                <a:solidFill>
                  <a:schemeClr val="tx1"/>
                </a:solidFill>
                <a:effectLst/>
                <a:latin typeface="+mn-lt"/>
                <a:ea typeface="+mn-ea"/>
                <a:cs typeface="+mn-cs"/>
              </a:rPr>
              <a:t>include details of the university’s expectations and how it will act. Most policies are accompanied by associated procedures and/or guidelines to explain how the policy is to be implemented across the university.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baseline="0" dirty="0">
                <a:solidFill>
                  <a:schemeClr val="tx1"/>
                </a:solidFill>
                <a:effectLst/>
                <a:latin typeface="+mn-lt"/>
                <a:ea typeface="+mn-ea"/>
                <a:cs typeface="+mn-cs"/>
              </a:rPr>
              <a:t>Procedures</a:t>
            </a:r>
            <a:r>
              <a:rPr lang="en-US" sz="1200" kern="1200" baseline="0" dirty="0">
                <a:solidFill>
                  <a:schemeClr val="tx1"/>
                </a:solidFill>
                <a:effectLst/>
                <a:latin typeface="+mn-lt"/>
                <a:ea typeface="+mn-ea"/>
                <a:cs typeface="+mn-cs"/>
              </a:rPr>
              <a:t>: provide details of the operational  steps that should be undertaken when implementing a particular policy. They include roles and responsibilities.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baseline="0" dirty="0">
                <a:solidFill>
                  <a:schemeClr val="tx1"/>
                </a:solidFill>
                <a:effectLst/>
                <a:latin typeface="+mn-lt"/>
                <a:ea typeface="+mn-ea"/>
                <a:cs typeface="+mn-cs"/>
              </a:rPr>
              <a:t>Guidelines</a:t>
            </a:r>
            <a:r>
              <a:rPr lang="en-US" sz="1200" kern="1200" baseline="0" dirty="0">
                <a:solidFill>
                  <a:schemeClr val="tx1"/>
                </a:solidFill>
                <a:effectLst/>
                <a:latin typeface="+mn-lt"/>
                <a:ea typeface="+mn-ea"/>
                <a:cs typeface="+mn-cs"/>
              </a:rPr>
              <a:t> provide advice on best practice and include additional detail or further context related to the policy and procedures.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a:solidFill>
                <a:schemeClr val="tx1"/>
              </a:solidFill>
              <a:effectLst/>
              <a:latin typeface="+mn-lt"/>
              <a:ea typeface="+mn-ea"/>
              <a:cs typeface="+mn-cs"/>
            </a:endParaRPr>
          </a:p>
          <a:p>
            <a:r>
              <a:rPr lang="en-US" sz="1200" b="0" i="0" u="sng" strike="noStrike" kern="1200" baseline="0" dirty="0">
                <a:solidFill>
                  <a:schemeClr val="tx1"/>
                </a:solidFill>
                <a:latin typeface="+mn-lt"/>
                <a:ea typeface="+mn-ea"/>
                <a:cs typeface="+mn-cs"/>
              </a:rPr>
              <a:t>Problem</a:t>
            </a:r>
            <a:r>
              <a:rPr lang="en-US" sz="1200" b="0" i="0" u="none" strike="noStrike" kern="1200" baseline="0" dirty="0">
                <a:solidFill>
                  <a:schemeClr val="tx1"/>
                </a:solidFill>
                <a:latin typeface="+mn-lt"/>
                <a:ea typeface="+mn-ea"/>
                <a:cs typeface="+mn-cs"/>
              </a:rPr>
              <a:t>:  the university, by the force of its IP policy alone, seeks to expropriate the ownership of the IP, divesting the IP’s owner of that ownership, and have that IP ownership vest in the university, either by: 1. The policy itself vesting the IP in the university, or </a:t>
            </a:r>
          </a:p>
          <a:p>
            <a:r>
              <a:rPr lang="en-US" sz="1200" b="0" i="0" u="none" strike="noStrike" kern="1200" baseline="0" dirty="0">
                <a:solidFill>
                  <a:schemeClr val="tx1"/>
                </a:solidFill>
                <a:latin typeface="+mn-lt"/>
                <a:ea typeface="+mn-ea"/>
                <a:cs typeface="+mn-cs"/>
              </a:rPr>
              <a:t>2. The policy creating an obligation upon an employee or student to execute an assignment at a future date. </a:t>
            </a:r>
          </a:p>
          <a:p>
            <a:r>
              <a:rPr lang="en-US" sz="1200" b="0" i="0" u="none" strike="noStrike" kern="1200" baseline="0" dirty="0">
                <a:solidFill>
                  <a:schemeClr val="tx1"/>
                </a:solidFill>
                <a:latin typeface="+mn-lt"/>
                <a:ea typeface="+mn-ea"/>
                <a:cs typeface="+mn-cs"/>
              </a:rPr>
              <a:t>The university IP policy seeks therefore to have a legal effect, just as a contract has legal effect, by creating legal rights and obligations. But unlike a contract which is consensual in nature, an IP policy, by itself, is a unilateral non-consensual document.  There are two ways that an IP policy can be legally binding, and that is if: 1. It has legislative force, or 2. It forms part of a legally binding contract. </a:t>
            </a:r>
          </a:p>
          <a:p>
            <a:r>
              <a:rPr lang="en-US" sz="1200" b="0" i="1" u="none" strike="noStrike" kern="1200" baseline="0" dirty="0">
                <a:solidFill>
                  <a:schemeClr val="tx1"/>
                </a:solidFill>
                <a:latin typeface="+mn-lt"/>
                <a:ea typeface="+mn-ea"/>
                <a:cs typeface="+mn-cs"/>
              </a:rPr>
              <a:t>See: Philip Mendes, To What Extent Are University IP Policies Legally Binding? </a:t>
            </a:r>
          </a:p>
          <a:p>
            <a:endParaRPr lang="en-US" sz="1200" b="0" i="0" u="none" strike="noStrike"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Contract</a:t>
            </a:r>
            <a:r>
              <a:rPr lang="en-US" sz="1200" b="1" kern="1200" baseline="0" dirty="0">
                <a:solidFill>
                  <a:schemeClr val="tx1"/>
                </a:solidFill>
                <a:effectLst/>
                <a:latin typeface="+mn-lt"/>
                <a:ea typeface="+mn-ea"/>
                <a:cs typeface="+mn-cs"/>
              </a:rPr>
              <a:t> Law: </a:t>
            </a:r>
            <a:r>
              <a:rPr lang="en-US" sz="1200" b="0" kern="1200" baseline="0" dirty="0">
                <a:solidFill>
                  <a:schemeClr val="tx1"/>
                </a:solidFill>
                <a:effectLst/>
                <a:latin typeface="+mn-lt"/>
                <a:ea typeface="+mn-ea"/>
                <a:cs typeface="+mn-cs"/>
              </a:rPr>
              <a:t>When specific statutes do not apply, we find ourselves in the realm of contract law.  The trick is in determining whether you have a contract that is VALID.  E.g., often, in order to assign patent ownership, a valid contract must (1) be in writing, (2) give something in in return for having he inventor sign the contract (consideration), (3) give the inventor an opportunity to bargain or negotiate the contract.</a:t>
            </a:r>
            <a:endParaRPr lang="en-US" sz="1200" b="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Institutiona</a:t>
            </a:r>
            <a:r>
              <a:rPr lang="en-US" sz="1200" b="1" kern="1200" baseline="0" dirty="0">
                <a:solidFill>
                  <a:schemeClr val="tx1"/>
                </a:solidFill>
                <a:effectLst/>
                <a:latin typeface="+mn-lt"/>
                <a:ea typeface="+mn-ea"/>
                <a:cs typeface="+mn-cs"/>
              </a:rPr>
              <a:t>l IP Policies</a:t>
            </a:r>
            <a:r>
              <a:rPr lang="en-US" sz="1200" kern="1200" baseline="0" dirty="0">
                <a:solidFill>
                  <a:schemeClr val="tx1"/>
                </a:solidFill>
                <a:effectLst/>
                <a:latin typeface="+mn-lt"/>
                <a:ea typeface="+mn-ea"/>
                <a:cs typeface="+mn-cs"/>
              </a:rPr>
              <a:t>: also, the university bylaws.</a:t>
            </a:r>
            <a:endParaRPr lang="en-US" sz="1200" kern="1200" dirty="0">
              <a:solidFill>
                <a:schemeClr val="tx1"/>
              </a:solidFill>
              <a:effectLst/>
              <a:latin typeface="+mn-lt"/>
              <a:ea typeface="+mn-ea"/>
              <a:cs typeface="+mn-cs"/>
            </a:endParaRP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Common Law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you cannot apply any</a:t>
            </a:r>
            <a:r>
              <a:rPr lang="en-US" baseline="0" dirty="0"/>
              <a:t> of the previous situations, the courts will award ownership based on the facts of your situation, consistent with prior legal decisions.  Common law  uses historical decisions of courts to determine how laws should be applied and to resolve disputes between parties.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Eg</a:t>
            </a:r>
            <a:r>
              <a:rPr lang="en-US" baseline="0" dirty="0"/>
              <a:t> with regard to employee invention created in the course of employment, there are some landmark cases in the US which set precedents </a:t>
            </a:r>
            <a:r>
              <a:rPr lang="en-US" baseline="0" dirty="0" err="1"/>
              <a:t>ot</a:t>
            </a:r>
            <a:r>
              <a:rPr lang="en-US" baseline="0" dirty="0"/>
              <a:t> the rule on ownership of IP.</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0C90F9-A250-4563-8372-2CA43CB5A846}" type="slidenum">
              <a:rPr lang="en-US" smtClean="0"/>
              <a:t>9</a:t>
            </a:fld>
            <a:endParaRPr lang="en-US"/>
          </a:p>
        </p:txBody>
      </p:sp>
    </p:spTree>
    <p:extLst>
      <p:ext uri="{BB962C8B-B14F-4D97-AF65-F5344CB8AC3E}">
        <p14:creationId xmlns:p14="http://schemas.microsoft.com/office/powerpoint/2010/main" val="233707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6">
                    <a:lumMod val="75000"/>
                  </a:schemeClr>
                </a:solidFill>
              </a:rPr>
              <a:t>From Olga:</a:t>
            </a:r>
          </a:p>
          <a:p>
            <a:pPr algn="just" eaLnBrk="1" hangingPunct="1"/>
            <a:r>
              <a:rPr lang="en-US" altLang="en-US" sz="1200" b="1" dirty="0"/>
              <a:t>IP ownership </a:t>
            </a:r>
            <a:r>
              <a:rPr lang="en-US" altLang="en-US" sz="1200" dirty="0"/>
              <a:t>= Important issue for IP commercialization</a:t>
            </a:r>
          </a:p>
          <a:p>
            <a:pPr marL="0" indent="0" algn="just" eaLnBrk="1" hangingPunct="1">
              <a:buNone/>
            </a:pPr>
            <a:r>
              <a:rPr lang="en-US" altLang="en-US" sz="1200" dirty="0"/>
              <a:t>	</a:t>
            </a:r>
            <a:r>
              <a:rPr lang="en-US" altLang="en-US" sz="1200" dirty="0">
                <a:sym typeface="Wingdings" panose="05000000000000000000" pitchFamily="2" charset="2"/>
              </a:rPr>
              <a:t> </a:t>
            </a:r>
            <a:r>
              <a:rPr lang="en-US" altLang="en-US" sz="1200" dirty="0"/>
              <a:t>Main subject of misunderstanding with industry partners;</a:t>
            </a:r>
          </a:p>
          <a:p>
            <a:pPr algn="just" eaLnBrk="1" hangingPunct="1"/>
            <a:r>
              <a:rPr lang="en-US" altLang="en-US" sz="1200" dirty="0"/>
              <a:t>Researchers and other parties involved in the process need to have a very clear view on this issue </a:t>
            </a:r>
            <a:endParaRPr lang="en-US" dirty="0">
              <a:solidFill>
                <a:schemeClr val="accent6">
                  <a:lumMod val="75000"/>
                </a:schemeClr>
              </a:solidFill>
            </a:endParaRPr>
          </a:p>
          <a:p>
            <a:r>
              <a:rPr lang="en-US" dirty="0">
                <a:solidFill>
                  <a:schemeClr val="accent6">
                    <a:lumMod val="75000"/>
                  </a:schemeClr>
                </a:solidFill>
              </a:rPr>
              <a:t>+</a:t>
            </a:r>
            <a:r>
              <a:rPr lang="en-US" baseline="0" dirty="0">
                <a:solidFill>
                  <a:schemeClr val="accent6">
                    <a:lumMod val="75000"/>
                  </a:schemeClr>
                </a:solidFill>
              </a:rPr>
              <a:t> </a:t>
            </a:r>
            <a:r>
              <a:rPr lang="de-DE" altLang="en-US" sz="1200" b="1" dirty="0">
                <a:solidFill>
                  <a:schemeClr val="accent6">
                    <a:lumMod val="75000"/>
                  </a:schemeClr>
                </a:solidFill>
              </a:rPr>
              <a:t>Grant systems</a:t>
            </a:r>
            <a:r>
              <a:rPr lang="de-DE" altLang="en-US" sz="1200" dirty="0">
                <a:solidFill>
                  <a:schemeClr val="accent6">
                    <a:lumMod val="75000"/>
                  </a:schemeClr>
                </a:solidFill>
              </a:rPr>
              <a:t>: rules of funding schemes;</a:t>
            </a:r>
          </a:p>
          <a:p>
            <a:pPr algn="just" eaLnBrk="1" hangingPunct="1"/>
            <a:r>
              <a:rPr lang="de-DE" altLang="en-US" sz="1200" b="1" dirty="0">
                <a:solidFill>
                  <a:schemeClr val="accent6">
                    <a:lumMod val="75000"/>
                  </a:schemeClr>
                </a:solidFill>
              </a:rPr>
              <a:t>+</a:t>
            </a:r>
            <a:r>
              <a:rPr lang="de-DE" altLang="en-US" sz="1200" b="1" baseline="0" dirty="0">
                <a:solidFill>
                  <a:schemeClr val="accent6">
                    <a:lumMod val="75000"/>
                  </a:schemeClr>
                </a:solidFill>
              </a:rPr>
              <a:t> </a:t>
            </a:r>
            <a:r>
              <a:rPr lang="de-DE" altLang="en-US" sz="1200" b="1" dirty="0">
                <a:solidFill>
                  <a:schemeClr val="accent6">
                    <a:lumMod val="75000"/>
                  </a:schemeClr>
                </a:solidFill>
              </a:rPr>
              <a:t>University policies</a:t>
            </a:r>
            <a:r>
              <a:rPr lang="de-DE" altLang="en-US" sz="1200" dirty="0">
                <a:solidFill>
                  <a:schemeClr val="accent6">
                    <a:lumMod val="75000"/>
                  </a:schemeClr>
                </a:solidFill>
              </a:rPr>
              <a:t>: esp. for copyrights/software</a:t>
            </a:r>
            <a:endParaRPr lang="en-US" dirty="0"/>
          </a:p>
          <a:p>
            <a:r>
              <a:rPr lang="en-US" dirty="0"/>
              <a:t>From</a:t>
            </a:r>
            <a:r>
              <a:rPr lang="en-US" baseline="0" dirty="0"/>
              <a:t> T. Bereuter:</a:t>
            </a:r>
          </a:p>
          <a:p>
            <a:r>
              <a:rPr lang="en-US" dirty="0"/>
              <a:t>Examples:  Pre-emption rights – Austria ; Automatic Ownership of Employer – Slovenia</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00951FD-7744-47BD-9E2C-8E7399EFD387}" type="slidenum">
              <a:rPr lang="en-US" altLang="en-US" smtClean="0">
                <a:solidFill>
                  <a:prstClr val="black"/>
                </a:solidFill>
              </a:rPr>
              <a:pPr>
                <a:defRPr/>
              </a:pPr>
              <a:t>10</a:t>
            </a:fld>
            <a:endParaRPr lang="en-US" altLang="en-US">
              <a:solidFill>
                <a:prstClr val="black"/>
              </a:solidFill>
            </a:endParaRPr>
          </a:p>
        </p:txBody>
      </p:sp>
    </p:spTree>
    <p:extLst>
      <p:ext uri="{BB962C8B-B14F-4D97-AF65-F5344CB8AC3E}">
        <p14:creationId xmlns:p14="http://schemas.microsoft.com/office/powerpoint/2010/main" val="10531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i="1" dirty="0">
                <a:solidFill>
                  <a:srgbClr val="000000"/>
                </a:solidFill>
                <a:ea typeface="ＭＳ Ｐゴシック" charset="0"/>
                <a:cs typeface="Arial" charset="0"/>
              </a:rPr>
              <a:t>Source: Kobayashi, G., Protecting Your Ownership of Employee-Created Intellectual Property, Masuda </a:t>
            </a:r>
            <a:r>
              <a:rPr lang="en-US" sz="1200" i="1" dirty="0" err="1">
                <a:solidFill>
                  <a:srgbClr val="000000"/>
                </a:solidFill>
                <a:ea typeface="ＭＳ Ｐゴシック" charset="0"/>
                <a:cs typeface="Arial" charset="0"/>
              </a:rPr>
              <a:t>Funai</a:t>
            </a:r>
            <a:r>
              <a:rPr lang="en-US" sz="1200" i="1" dirty="0">
                <a:solidFill>
                  <a:srgbClr val="000000"/>
                </a:solidFill>
                <a:ea typeface="ＭＳ Ｐゴシック" charset="0"/>
                <a:cs typeface="Arial" charset="0"/>
              </a:rPr>
              <a:t> Risk Management Update, July/August 2010</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A point that must be covered in an IP Policy, especially if the institutional ownership regime is to be adopted. </a:t>
            </a:r>
          </a:p>
          <a:p>
            <a:pPr algn="just"/>
            <a:r>
              <a:rPr lang="en-US" i="0" dirty="0"/>
              <a:t>In</a:t>
            </a:r>
            <a:r>
              <a:rPr lang="en-US" i="0" baseline="0" dirty="0"/>
              <a:t> the cases above:</a:t>
            </a:r>
          </a:p>
          <a:p>
            <a:pPr marL="171450" indent="-171450" algn="just">
              <a:buFont typeface="Arial" panose="020B0604020202020204" pitchFamily="34" charset="0"/>
              <a:buChar char="•"/>
            </a:pPr>
            <a:r>
              <a:rPr lang="en-US" i="0" baseline="0" dirty="0"/>
              <a:t>“employed to invent” </a:t>
            </a:r>
            <a:r>
              <a:rPr lang="en-US" i="0" baseline="0" dirty="0">
                <a:sym typeface="Wingdings" panose="05000000000000000000" pitchFamily="2" charset="2"/>
              </a:rPr>
              <a:t> generally the owner is the employer</a:t>
            </a:r>
          </a:p>
          <a:p>
            <a:pPr marL="171450" indent="-171450" algn="just">
              <a:buFont typeface="Arial" panose="020B0604020202020204" pitchFamily="34" charset="0"/>
              <a:buChar char="•"/>
            </a:pPr>
            <a:r>
              <a:rPr lang="en-US" i="0" baseline="0" dirty="0"/>
              <a:t>general employees </a:t>
            </a:r>
            <a:r>
              <a:rPr lang="en-US" i="0" baseline="0" dirty="0">
                <a:sym typeface="Wingdings" panose="05000000000000000000" pitchFamily="2" charset="2"/>
              </a:rPr>
              <a:t> “The ownership of inventions invented by general employees (i.e., sales staff, marketing personnel), who have not been hired specifically to perform inventive activities will depend largely on the specific circumstances of the employment and the origin of the invention. The general rule, however, is that </a:t>
            </a:r>
            <a:r>
              <a:rPr lang="en-US" i="0" u="sng" baseline="0" dirty="0">
                <a:sym typeface="Wingdings" panose="05000000000000000000" pitchFamily="2" charset="2"/>
              </a:rPr>
              <a:t>the employee will be the exclusive owner </a:t>
            </a:r>
            <a:r>
              <a:rPr lang="en-US" i="0" baseline="0" dirty="0">
                <a:sym typeface="Wingdings" panose="05000000000000000000" pitchFamily="2" charset="2"/>
              </a:rPr>
              <a:t>of such inventions </a:t>
            </a:r>
            <a:r>
              <a:rPr lang="en-US" i="0" u="sng" baseline="0" dirty="0">
                <a:sym typeface="Wingdings" panose="05000000000000000000" pitchFamily="2" charset="2"/>
              </a:rPr>
              <a:t>if there is no contract </a:t>
            </a:r>
            <a:r>
              <a:rPr lang="en-US" i="0" baseline="0" dirty="0">
                <a:sym typeface="Wingdings" panose="05000000000000000000" pitchFamily="2" charset="2"/>
              </a:rPr>
              <a:t>that provides for the assignment of inventions.</a:t>
            </a:r>
          </a:p>
          <a:p>
            <a:pPr lvl="1" algn="just"/>
            <a:r>
              <a:rPr lang="en-US" i="0" baseline="0" dirty="0">
                <a:sym typeface="Wingdings" panose="05000000000000000000" pitchFamily="2" charset="2"/>
              </a:rPr>
              <a:t>However, Even if the employee in this circumstance becomes the owner of an invention, the employer may still retain certain rights in the invention referred to as “shop rights.” A “</a:t>
            </a:r>
            <a:r>
              <a:rPr lang="en-US" b="1" i="0" baseline="0" dirty="0">
                <a:sym typeface="Wingdings" panose="05000000000000000000" pitchFamily="2" charset="2"/>
              </a:rPr>
              <a:t>shop right” </a:t>
            </a:r>
            <a:r>
              <a:rPr lang="en-US" i="0" baseline="0" dirty="0">
                <a:sym typeface="Wingdings" panose="05000000000000000000" pitchFamily="2" charset="2"/>
              </a:rPr>
              <a:t>does not necessarily provide the employer with any ownership interest in the invention, but provides the employer with </a:t>
            </a:r>
            <a:r>
              <a:rPr lang="en-US" b="1" i="0" baseline="0" dirty="0">
                <a:sym typeface="Wingdings" panose="05000000000000000000" pitchFamily="2" charset="2"/>
              </a:rPr>
              <a:t>a non-exclusive, royalty-free, non-transferable license to make, use and sell products embodying an employee’s patentable invention</a:t>
            </a:r>
            <a:r>
              <a:rPr lang="en-US" i="0" baseline="0" dirty="0">
                <a:sym typeface="Wingdings" panose="05000000000000000000" pitchFamily="2" charset="2"/>
              </a:rPr>
              <a:t>. This right only applies within the normal scope of the employer’s business, and, of course, it is much less valuable than the exclusive ownership right in an invention.”</a:t>
            </a:r>
            <a:endParaRPr lang="en-US" i="0" baseline="0" dirty="0"/>
          </a:p>
          <a:p>
            <a:pPr marL="171450" indent="-171450" algn="just">
              <a:buFont typeface="Arial" panose="020B0604020202020204" pitchFamily="34" charset="0"/>
              <a:buChar char="•"/>
            </a:pPr>
            <a:r>
              <a:rPr lang="en-US" i="0" baseline="0" dirty="0"/>
              <a:t>Inventions that do not relate to the business of the employer </a:t>
            </a:r>
            <a:r>
              <a:rPr lang="en-US" i="0" baseline="0" dirty="0">
                <a:sym typeface="Wingdings" panose="05000000000000000000" pitchFamily="2" charset="2"/>
              </a:rPr>
              <a:t> generally the employee, if other contract has been signed. </a:t>
            </a:r>
            <a:endParaRPr lang="en-US" i="0" baseline="0" dirty="0"/>
          </a:p>
          <a:p>
            <a:pPr algn="just"/>
            <a:endParaRPr lang="en-US" i="0" baseline="0" dirty="0"/>
          </a:p>
          <a:p>
            <a:pPr algn="just"/>
            <a:r>
              <a:rPr lang="en-US" i="1" dirty="0"/>
              <a:t>Source: Kobayashi, G., Protecting Your Ownership of Employee-Created Intellectual Property, Masuda </a:t>
            </a:r>
            <a:r>
              <a:rPr lang="en-US" i="1" dirty="0" err="1"/>
              <a:t>Funai</a:t>
            </a:r>
            <a:r>
              <a:rPr lang="en-US" i="1" dirty="0"/>
              <a:t> Risk Management Update, July/August 2010</a:t>
            </a:r>
          </a:p>
          <a:p>
            <a:pPr algn="just"/>
            <a:endParaRPr lang="en-US" i="1" dirty="0"/>
          </a:p>
          <a:p>
            <a:pPr algn="just"/>
            <a:r>
              <a:rPr lang="en-US" i="0" dirty="0"/>
              <a:t>For instance, the inventor will generally own the invention if:</a:t>
            </a:r>
          </a:p>
          <a:p>
            <a:pPr algn="just"/>
            <a:r>
              <a:rPr lang="en-US" i="0" baseline="0" dirty="0"/>
              <a:t> The development of the creation started before its actual employment;</a:t>
            </a:r>
          </a:p>
          <a:p>
            <a:pPr algn="just"/>
            <a:r>
              <a:rPr lang="en-US" i="0" baseline="0" dirty="0"/>
              <a:t> The inventor used their own funds to develop the invention;</a:t>
            </a:r>
          </a:p>
          <a:p>
            <a:pPr algn="just"/>
            <a:r>
              <a:rPr lang="en-US" i="0" baseline="0" dirty="0"/>
              <a:t> The creation has been developed with the inventors’ material outside their working hours;</a:t>
            </a:r>
          </a:p>
          <a:p>
            <a:pPr algn="just"/>
            <a:r>
              <a:rPr lang="en-US" i="0" baseline="0" dirty="0"/>
              <a:t> The inventor devised an invention in a field different from their job domain.</a:t>
            </a:r>
          </a:p>
          <a:p>
            <a:pPr algn="just"/>
            <a:endParaRPr lang="en-US" i="0" baseline="0" dirty="0"/>
          </a:p>
          <a:p>
            <a:pPr algn="just"/>
            <a:r>
              <a:rPr lang="en-US" i="1" baseline="0" dirty="0"/>
              <a:t>Source: European IPR Helpdesk. Fact Sheet </a:t>
            </a:r>
            <a:r>
              <a:rPr lang="en-US" i="1" baseline="0" dirty="0" err="1"/>
              <a:t>Inventorship</a:t>
            </a:r>
            <a:r>
              <a:rPr lang="en-US" i="1" baseline="0" dirty="0"/>
              <a:t>, Authorship and Ownership, European Commission, March 2013</a:t>
            </a:r>
          </a:p>
          <a:p>
            <a:pPr algn="just"/>
            <a:endParaRPr lang="en-US" i="0" baseline="0" dirty="0"/>
          </a:p>
          <a:p>
            <a:pPr algn="just"/>
            <a:endParaRPr lang="en-US" i="0" dirty="0"/>
          </a:p>
        </p:txBody>
      </p:sp>
      <p:sp>
        <p:nvSpPr>
          <p:cNvPr id="4" name="Slide Number Placeholder 3"/>
          <p:cNvSpPr>
            <a:spLocks noGrp="1"/>
          </p:cNvSpPr>
          <p:nvPr>
            <p:ph type="sldNum" sz="quarter" idx="10"/>
          </p:nvPr>
        </p:nvSpPr>
        <p:spPr/>
        <p:txBody>
          <a:bodyPr/>
          <a:lstStyle/>
          <a:p>
            <a:pPr>
              <a:defRPr/>
            </a:pPr>
            <a:fld id="{3C459848-D1F0-4EA0-A553-F3F70B7D1C3A}" type="slidenum">
              <a:rPr lang="en-US" altLang="en-US" smtClean="0"/>
              <a:pPr>
                <a:defRPr/>
              </a:pPr>
              <a:t>11</a:t>
            </a:fld>
            <a:endParaRPr lang="en-US" altLang="en-US"/>
          </a:p>
        </p:txBody>
      </p:sp>
    </p:spTree>
    <p:extLst>
      <p:ext uri="{BB962C8B-B14F-4D97-AF65-F5344CB8AC3E}">
        <p14:creationId xmlns:p14="http://schemas.microsoft.com/office/powerpoint/2010/main" val="132411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Arial" charset="0"/>
                <a:ea typeface="+mn-ea"/>
                <a:cs typeface="Arial" charset="0"/>
              </a:rPr>
              <a:t>Consultancy occurs where:</a:t>
            </a:r>
          </a:p>
          <a:p>
            <a:r>
              <a:rPr lang="en-GB" sz="1200" b="0" i="0" u="none" strike="noStrike" kern="1200" dirty="0">
                <a:solidFill>
                  <a:schemeClr val="tx1"/>
                </a:solidFill>
                <a:effectLst/>
                <a:latin typeface="Arial" charset="0"/>
                <a:ea typeface="+mn-ea"/>
                <a:cs typeface="Arial" charset="0"/>
              </a:rPr>
              <a:t>the project involves buying the skills and expertise (pre-existing know how) of university staff and equipment to work on a specified project; and</a:t>
            </a:r>
          </a:p>
          <a:p>
            <a:r>
              <a:rPr lang="en-GB" sz="1200" b="0" i="0" u="none" strike="noStrike" kern="1200" dirty="0">
                <a:solidFill>
                  <a:schemeClr val="tx1"/>
                </a:solidFill>
                <a:effectLst/>
                <a:latin typeface="Arial" charset="0"/>
                <a:ea typeface="+mn-ea"/>
                <a:cs typeface="Arial" charset="0"/>
              </a:rPr>
              <a:t>the sponsor may seek to </a:t>
            </a:r>
            <a:r>
              <a:rPr lang="en-GB" sz="1200" b="0" i="0" u="sng" strike="noStrike" kern="1200" dirty="0">
                <a:solidFill>
                  <a:schemeClr val="tx1"/>
                </a:solidFill>
                <a:effectLst/>
                <a:latin typeface="Arial" charset="0"/>
                <a:ea typeface="+mn-ea"/>
                <a:cs typeface="Arial" charset="0"/>
              </a:rPr>
              <a:t>own any intellectual property </a:t>
            </a:r>
            <a:r>
              <a:rPr lang="en-GB" sz="1200" b="0" i="0" u="none" strike="noStrike" kern="1200" dirty="0">
                <a:solidFill>
                  <a:schemeClr val="tx1"/>
                </a:solidFill>
                <a:effectLst/>
                <a:latin typeface="Arial" charset="0"/>
                <a:ea typeface="+mn-ea"/>
                <a:cs typeface="Arial" charset="0"/>
              </a:rPr>
              <a:t>and may also expect </a:t>
            </a:r>
            <a:r>
              <a:rPr lang="en-GB" sz="1200" b="0" i="0" u="sng" strike="noStrike" kern="1200" dirty="0">
                <a:solidFill>
                  <a:schemeClr val="tx1"/>
                </a:solidFill>
                <a:effectLst/>
                <a:latin typeface="Arial" charset="0"/>
                <a:ea typeface="+mn-ea"/>
                <a:cs typeface="Arial" charset="0"/>
              </a:rPr>
              <a:t>complete confidentiality </a:t>
            </a:r>
            <a:r>
              <a:rPr lang="en-GB" sz="1200" b="0" i="0" u="none" strike="noStrike" kern="1200" dirty="0">
                <a:solidFill>
                  <a:schemeClr val="tx1"/>
                </a:solidFill>
                <a:effectLst/>
                <a:latin typeface="Arial" charset="0"/>
                <a:ea typeface="+mn-ea"/>
                <a:cs typeface="Arial" charset="0"/>
              </a:rPr>
              <a:t>on the part of the university, thus negating any publication opportunities.</a:t>
            </a:r>
          </a:p>
          <a:p>
            <a:pPr algn="just"/>
            <a:endParaRPr lang="en-US" baseline="0" dirty="0"/>
          </a:p>
          <a:p>
            <a:pPr algn="just"/>
            <a:endParaRPr lang="en-US" baseline="0" dirty="0"/>
          </a:p>
          <a:p>
            <a:pPr algn="just"/>
            <a:endParaRPr lang="en-US" baseline="0" dirty="0"/>
          </a:p>
          <a:p>
            <a:pPr algn="just"/>
            <a:r>
              <a:rPr lang="en-US" baseline="0" dirty="0"/>
              <a:t>“All NCCU employees who have obtained prior approval to engage </a:t>
            </a:r>
            <a:r>
              <a:rPr lang="en-US" u="sng" baseline="0" dirty="0"/>
              <a:t>in consulting work</a:t>
            </a:r>
            <a:r>
              <a:rPr lang="en-US" baseline="0" dirty="0"/>
              <a:t> for external organizations must also seek a waiver from the University for inventions created during the course of the consulting agreement. NCCU retains an ownership interest in all inventions resulting from consulting activities where an employee failed to obtain </a:t>
            </a:r>
            <a:r>
              <a:rPr lang="en-US" u="sng" baseline="0" dirty="0"/>
              <a:t>prior approval from the University</a:t>
            </a:r>
            <a:r>
              <a:rPr lang="en-US" baseline="0" dirty="0"/>
              <a:t>. ”</a:t>
            </a:r>
          </a:p>
          <a:p>
            <a:pPr algn="just"/>
            <a:r>
              <a:rPr lang="en-US" baseline="0" dirty="0"/>
              <a:t>Source: North Carolina Central University IP Policy</a:t>
            </a:r>
          </a:p>
          <a:p>
            <a:pPr algn="just"/>
            <a:endParaRPr lang="en-US" baseline="0" dirty="0"/>
          </a:p>
          <a:p>
            <a:pPr algn="just"/>
            <a:r>
              <a:rPr lang="en-US" baseline="0" dirty="0"/>
              <a:t>Sources:</a:t>
            </a:r>
          </a:p>
          <a:p>
            <a:pPr algn="just"/>
            <a:endParaRPr lang="en-US" baseline="0" dirty="0"/>
          </a:p>
          <a:p>
            <a:pPr algn="just"/>
            <a:r>
              <a:rPr lang="en-US" dirty="0"/>
              <a:t>http://www.washington.edu/research/topics/outside-work/</a:t>
            </a:r>
          </a:p>
          <a:p>
            <a:pPr algn="just"/>
            <a:endParaRPr lang="en-US" dirty="0"/>
          </a:p>
          <a:p>
            <a:pPr algn="just"/>
            <a:r>
              <a:rPr lang="en-US" dirty="0"/>
              <a:t>http://www.ncc.commnet.edu/dept/hr/pdf/Policies/Faculty%20Consulting%20and%20Research%20-%20Procedures%20REV%20072115.pdf</a:t>
            </a:r>
          </a:p>
          <a:p>
            <a:pPr algn="just"/>
            <a:endParaRPr lang="en-US" dirty="0"/>
          </a:p>
          <a:p>
            <a:pPr algn="just"/>
            <a:r>
              <a:rPr lang="en-US" dirty="0"/>
              <a:t>http://www.nwcc.commnet.edu/assets/uploads/files/Human%20Resources/HR%20Forms/Faculty%20Consulting%20and%20Research%20-%20Procedures%20REV%20072115.pdf</a:t>
            </a:r>
          </a:p>
        </p:txBody>
      </p:sp>
      <p:sp>
        <p:nvSpPr>
          <p:cNvPr id="4" name="Slide Number Placeholder 3"/>
          <p:cNvSpPr>
            <a:spLocks noGrp="1"/>
          </p:cNvSpPr>
          <p:nvPr>
            <p:ph type="sldNum" sz="quarter" idx="10"/>
          </p:nvPr>
        </p:nvSpPr>
        <p:spPr/>
        <p:txBody>
          <a:bodyPr/>
          <a:lstStyle/>
          <a:p>
            <a:pPr>
              <a:defRPr/>
            </a:pPr>
            <a:fld id="{3C459848-D1F0-4EA0-A553-F3F70B7D1C3A}" type="slidenum">
              <a:rPr lang="en-US" altLang="en-US" smtClean="0"/>
              <a:pPr>
                <a:defRPr/>
              </a:pPr>
              <a:t>12</a:t>
            </a:fld>
            <a:endParaRPr lang="en-US" altLang="en-US"/>
          </a:p>
        </p:txBody>
      </p:sp>
    </p:spTree>
    <p:extLst>
      <p:ext uri="{BB962C8B-B14F-4D97-AF65-F5344CB8AC3E}">
        <p14:creationId xmlns:p14="http://schemas.microsoft.com/office/powerpoint/2010/main" val="4216371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200" dirty="0"/>
              <a:t>There are times when </a:t>
            </a:r>
            <a:r>
              <a:rPr lang="en-US" sz="1200" u="sng" dirty="0"/>
              <a:t>students</a:t>
            </a:r>
            <a:r>
              <a:rPr lang="en-US" sz="1200" dirty="0"/>
              <a:t> develop IP: while working on projects, working in the lab as part of a research program… </a:t>
            </a:r>
          </a:p>
          <a:p>
            <a:pPr algn="just"/>
            <a:endParaRPr lang="en-US" b="1" baseline="0" dirty="0"/>
          </a:p>
          <a:p>
            <a:pPr algn="just"/>
            <a:endParaRPr lang="en-US" b="1" baseline="0" dirty="0"/>
          </a:p>
          <a:p>
            <a:pPr algn="just"/>
            <a:endParaRPr lang="en-US" b="1" baseline="0" dirty="0"/>
          </a:p>
          <a:p>
            <a:pPr algn="just"/>
            <a:r>
              <a:rPr lang="en-US" b="1" baseline="0" dirty="0"/>
              <a:t>The special case of student-inventors.  </a:t>
            </a:r>
            <a:r>
              <a:rPr lang="en-US" baseline="0" dirty="0"/>
              <a:t>Another aspect of an IP Policy worth to underline is the special case of student-generated IP. The issue was discussed in the AUTM Technology Transfer Practice Manual – an official publication of the Association of University Technology Managers.</a:t>
            </a:r>
          </a:p>
          <a:p>
            <a:pPr algn="just"/>
            <a:endParaRPr lang="en-US" baseline="0" dirty="0"/>
          </a:p>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a:t>Unlike faculty and graduate researchers whose contractual relationship with an institution tends to be quite formalized, undergraduates and masters students are not generally regarded as being “employed”.</a:t>
            </a:r>
          </a:p>
          <a:p>
            <a:pPr algn="just"/>
            <a:endParaRPr lang="en-US" baseline="0" dirty="0"/>
          </a:p>
          <a:p>
            <a:pPr algn="just"/>
            <a:r>
              <a:rPr lang="en-US" baseline="0" dirty="0"/>
              <a:t>“While the main purpose of a university’s interaction with students is in the delivery of education, there are times when these students develop IP. These inventions can occur, for example, when students are working on entrepreneurship projects, or when they are working in the lab as part of a research experience, or during industry-sponsored Capstone projects.”</a:t>
            </a:r>
          </a:p>
          <a:p>
            <a:pPr algn="just"/>
            <a:r>
              <a:rPr lang="en-US" baseline="0" dirty="0"/>
              <a:t>“Unlike faculty and graduate researchers whose contractual relationship with an institution tends be quite formalized, undergraduates and masters students are not generally regarded as being employed by their university in the traditional sense. Accordingly, student-generated IP lies outside of the clear-cut employment context and raises a unique set of issues concerning ownership and other IP-related rights.”</a:t>
            </a:r>
          </a:p>
          <a:p>
            <a:pPr algn="just"/>
            <a:endParaRPr lang="en-US" baseline="0" dirty="0"/>
          </a:p>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“Depending on the policy of the university, newly generated student IP may be construed as belonging to either the institution or the student. In general, IP laws in each country— particularly those whose legal systems are rooted in English Common Law—grant default IP ownership rights to the inventor or author unless he or she knowingly agreed otherwise. For there to be a legally binding contract, there must also be consideration. That is, the university must give something in exchange for the student’s rights to his or her invention. Thus university IP policy, when it comes to students, needs to be carefully thought out, clearly worded, widely disseminated, and fair.”</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To do: Check AUTM for more case</a:t>
            </a:r>
            <a:r>
              <a:rPr lang="en-US" baseline="0" dirty="0"/>
              <a:t> studies on how to manage student IP</a:t>
            </a:r>
            <a:endParaRPr lang="en-US" dirty="0"/>
          </a:p>
          <a:p>
            <a:pPr algn="just"/>
            <a:endParaRPr lang="en-US" baseline="0" dirty="0"/>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200" dirty="0"/>
              <a:t>For there to be a </a:t>
            </a:r>
            <a:r>
              <a:rPr lang="en-US" sz="1200" i="1" dirty="0"/>
              <a:t>legally binding </a:t>
            </a:r>
            <a:r>
              <a:rPr lang="en-US" sz="1200" dirty="0"/>
              <a:t>contract, there must also be </a:t>
            </a:r>
            <a:r>
              <a:rPr lang="en-US" sz="1200" dirty="0">
                <a:solidFill>
                  <a:srgbClr val="0060A8"/>
                </a:solidFill>
              </a:rPr>
              <a:t>consideration</a:t>
            </a:r>
            <a:r>
              <a:rPr lang="en-US" sz="1200" dirty="0"/>
              <a:t>. That is, the university must give something in exchange for the student’s rights to his or her invention. </a:t>
            </a:r>
          </a:p>
          <a:p>
            <a:pPr algn="just"/>
            <a:endParaRPr lang="en-US" baseline="0" dirty="0"/>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i="1" dirty="0"/>
          </a:p>
          <a:p>
            <a:pPr marL="0" marR="0" indent="0" algn="just" defTabSz="914400" rtl="0" eaLnBrk="0" fontAlgn="base" latinLnBrk="0" hangingPunct="0">
              <a:lnSpc>
                <a:spcPct val="100000"/>
              </a:lnSpc>
              <a:spcBef>
                <a:spcPct val="30000"/>
              </a:spcBef>
              <a:spcAft>
                <a:spcPct val="0"/>
              </a:spcAft>
              <a:buClrTx/>
              <a:buSzTx/>
              <a:buFontTx/>
              <a:buNone/>
              <a:tabLst/>
              <a:defRPr/>
            </a:pPr>
            <a:r>
              <a:rPr lang="en-US" i="1" dirty="0"/>
              <a:t>Source:</a:t>
            </a:r>
            <a:r>
              <a:rPr lang="en-US" i="1" baseline="0" dirty="0"/>
              <a:t> Barrow, A. et al., Managing Student Intellectual Property Issues at Institutions of Higher Education: An AUTM Primer, AUTM Technology Transfer Practice Manual, 3</a:t>
            </a:r>
            <a:r>
              <a:rPr lang="en-US" i="1" baseline="30000" dirty="0"/>
              <a:t>rd</a:t>
            </a:r>
            <a:r>
              <a:rPr lang="en-US" i="1" baseline="0" dirty="0"/>
              <a:t> edition, Vol. 2 (2014) pp. 1-26</a:t>
            </a:r>
          </a:p>
          <a:p>
            <a:pPr algn="just"/>
            <a:endParaRPr lang="en-US" baseline="0" dirty="0"/>
          </a:p>
          <a:p>
            <a:pPr algn="just"/>
            <a:endParaRPr lang="en-US" i="1" dirty="0"/>
          </a:p>
        </p:txBody>
      </p:sp>
      <p:sp>
        <p:nvSpPr>
          <p:cNvPr id="4" name="Slide Number Placeholder 3"/>
          <p:cNvSpPr>
            <a:spLocks noGrp="1"/>
          </p:cNvSpPr>
          <p:nvPr>
            <p:ph type="sldNum" sz="quarter" idx="10"/>
          </p:nvPr>
        </p:nvSpPr>
        <p:spPr/>
        <p:txBody>
          <a:bodyPr/>
          <a:lstStyle/>
          <a:p>
            <a:pPr>
              <a:defRPr/>
            </a:pPr>
            <a:fld id="{3C459848-D1F0-4EA0-A553-F3F70B7D1C3A}" type="slidenum">
              <a:rPr lang="en-US" altLang="en-US" smtClean="0"/>
              <a:pPr>
                <a:defRPr/>
              </a:pPr>
              <a:t>13</a:t>
            </a:fld>
            <a:endParaRPr lang="en-US" altLang="en-US"/>
          </a:p>
        </p:txBody>
      </p:sp>
    </p:spTree>
    <p:extLst>
      <p:ext uri="{BB962C8B-B14F-4D97-AF65-F5344CB8AC3E}">
        <p14:creationId xmlns:p14="http://schemas.microsoft.com/office/powerpoint/2010/main" val="1810168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Source:</a:t>
            </a:r>
            <a:r>
              <a:rPr lang="en-US" baseline="0" dirty="0"/>
              <a:t> Philip Mendes, Consulting on IP Policy Infrastructure, OPTEON Publication</a:t>
            </a:r>
            <a:endParaRPr lang="en-US" dirty="0"/>
          </a:p>
          <a:p>
            <a:pPr algn="just"/>
            <a:endParaRPr lang="en-US" dirty="0"/>
          </a:p>
          <a:p>
            <a:pPr algn="just"/>
            <a:r>
              <a:rPr lang="en-US" dirty="0"/>
              <a:t>In case of visiting researchers from</a:t>
            </a:r>
            <a:r>
              <a:rPr lang="en-US" baseline="0" dirty="0"/>
              <a:t> an other institution, it is possible to “negotiate for joint ownership by the universities. Another possibility for compromise is to recognize the contribution of both universities through a patent cost and license royalty-sharing arrangement.”</a:t>
            </a:r>
          </a:p>
          <a:p>
            <a:pPr algn="just"/>
            <a:r>
              <a:rPr lang="en-US" i="1" baseline="0" dirty="0"/>
              <a:t>Source:  </a:t>
            </a:r>
            <a:r>
              <a:rPr lang="en-US" i="1" baseline="0" dirty="0" err="1"/>
              <a:t>Weidemier</a:t>
            </a:r>
            <a:r>
              <a:rPr lang="en-US" i="1" baseline="0" dirty="0"/>
              <a:t> BJ. 2007. Ownership of University Inventions: Practical Considerations. In Intellectual Property Management in Health and Agricultural Innovation: A Handbook of Best Practices (eds. A Krattiger, RT Mahoney, L Nelsen, et al.). MIHR: Oxford, U.K., and PIPRA: Davis, U.S.A. Available online at www.ipHandbook.org.</a:t>
            </a:r>
            <a:endParaRPr lang="en-US" i="1" dirty="0"/>
          </a:p>
          <a:p>
            <a:pPr algn="just"/>
            <a:endParaRPr lang="en-US" dirty="0"/>
          </a:p>
          <a:p>
            <a:pPr algn="just"/>
            <a:r>
              <a:rPr lang="en-US" dirty="0"/>
              <a:t>“3.8 Visiting Scholars and Seconded Employees Assignment of IP Protocol</a:t>
            </a:r>
          </a:p>
          <a:p>
            <a:pPr algn="just"/>
            <a:r>
              <a:rPr lang="en-US" dirty="0"/>
              <a:t>In the same way that a student is not an employee, similarly, a person who is seconded from another </a:t>
            </a:r>
            <a:r>
              <a:rPr lang="en-US" dirty="0" err="1"/>
              <a:t>organisation</a:t>
            </a:r>
            <a:r>
              <a:rPr lang="en-US" dirty="0"/>
              <a:t>, is not necessarily an employee. A seconded employee remains employed by the person’s formal employer, not the </a:t>
            </a:r>
            <a:r>
              <a:rPr lang="en-US" dirty="0" err="1"/>
              <a:t>organisation</a:t>
            </a:r>
            <a:r>
              <a:rPr lang="en-US" dirty="0"/>
              <a:t> to which the </a:t>
            </a:r>
            <a:r>
              <a:rPr lang="en-US" dirty="0" err="1"/>
              <a:t>secondment</a:t>
            </a:r>
            <a:r>
              <a:rPr lang="en-US" dirty="0"/>
              <a:t> takes place.</a:t>
            </a:r>
          </a:p>
          <a:p>
            <a:pPr algn="just"/>
            <a:r>
              <a:rPr lang="en-US" dirty="0"/>
              <a:t>Where the seconded employee contributes to Intellectual Property, this gives rise to the same fragmentation of ownership of Intellectual Property issues described in relation to students. An </a:t>
            </a:r>
            <a:r>
              <a:rPr lang="en-US" dirty="0" err="1"/>
              <a:t>organisation</a:t>
            </a:r>
            <a:r>
              <a:rPr lang="en-US" dirty="0"/>
              <a:t> cannot </a:t>
            </a:r>
            <a:r>
              <a:rPr lang="en-US" dirty="0" err="1"/>
              <a:t>commercialise</a:t>
            </a:r>
            <a:r>
              <a:rPr lang="en-US" dirty="0"/>
              <a:t> what it does not own. Joint ownership with the formal employer is not enough. Joint ownership gives rise to its own special issues, and might even result in the practical loss of any benefit.</a:t>
            </a:r>
          </a:p>
          <a:p>
            <a:pPr algn="just"/>
            <a:r>
              <a:rPr lang="en-US" dirty="0"/>
              <a:t>In the same way that an assignment needs to be procured from a student, it also needs to be procured from a seconded employee’s formal employer. An assignment from the seconded employee is ineffective, and inappropriate.</a:t>
            </a:r>
          </a:p>
          <a:p>
            <a:pPr algn="just"/>
            <a:r>
              <a:rPr lang="en-US" dirty="0"/>
              <a:t>An assignment from a seconded employee’s formal employer gives rise to issues different to those that relate to students. A different sort of assignment, and a different protocol, is in this case necessary.</a:t>
            </a:r>
          </a:p>
          <a:p>
            <a:pPr algn="just"/>
            <a:r>
              <a:rPr lang="en-US" dirty="0"/>
              <a:t>This protocol sets out the protocol and appropriate assignment document that is required for seconded employees.</a:t>
            </a:r>
          </a:p>
          <a:p>
            <a:pPr algn="just"/>
            <a:r>
              <a:rPr lang="en-US" dirty="0"/>
              <a:t>A visiting scholar may or may not be a seconded employee. The protocol describes how a visiting scholar should be dealt with in relation to Intellectual Property.”</a:t>
            </a:r>
          </a:p>
          <a:p>
            <a:pPr algn="just"/>
            <a:r>
              <a:rPr lang="en-US" dirty="0"/>
              <a:t>Source: OPTEON Publication by Philip Mendes </a:t>
            </a:r>
          </a:p>
          <a:p>
            <a:pPr algn="just"/>
            <a:endParaRPr lang="en-US" dirty="0"/>
          </a:p>
          <a:p>
            <a:pPr algn="just"/>
            <a:endParaRPr lang="en-US" dirty="0"/>
          </a:p>
          <a:p>
            <a:pPr algn="just"/>
            <a:r>
              <a:rPr lang="en-US" dirty="0"/>
              <a:t>City University of London Policy:</a:t>
            </a:r>
          </a:p>
          <a:p>
            <a:pPr algn="just"/>
            <a:endParaRPr lang="en-US" dirty="0"/>
          </a:p>
          <a:p>
            <a:pPr algn="just"/>
            <a:r>
              <a:rPr lang="en-US" dirty="0"/>
              <a:t>4.1 Unless otherwise agreed in contracts, in place between the University and funding bodies or other third parties, the University will own all intellectual property which is devised, made, or created:</a:t>
            </a:r>
          </a:p>
          <a:p>
            <a:pPr algn="just"/>
            <a:r>
              <a:rPr lang="en-US" dirty="0"/>
              <a:t>b) by postgraduate research students in the course of or incidentally to their studies, unless otherwise agreed in writing between the postgraduate student and the University; for example, if the research is funded by a 3rd party, or self-funded; or</a:t>
            </a:r>
          </a:p>
          <a:p>
            <a:pPr algn="just"/>
            <a:r>
              <a:rPr lang="en-US" dirty="0"/>
              <a:t>c) by other persons engaged in study or research in the University who, as a condition of their being granted access to the University's premises or facilities, have agreed in writing that this Intellectual Property Policy shall apply to them. This includes visiting academics and retired members of staff (including emeritus professors), for whom the Head of Department shall ensure an agreement is in place which includes terms of ownership of intellectual property invented by the visitor in the course of the visit and their agreement to comply with this Policy; </a:t>
            </a:r>
          </a:p>
          <a:p>
            <a:pPr algn="just"/>
            <a:r>
              <a:rPr lang="en-US" dirty="0"/>
              <a:t>All staff and students involved in a research project supported or commissioned in full or in part by a third party must be informed of the contractual issues by the Principal Investigator before the research starts.</a:t>
            </a:r>
          </a:p>
          <a:p>
            <a:pPr algn="just"/>
            <a:endParaRPr lang="en-US" dirty="0"/>
          </a:p>
          <a:p>
            <a:pPr algn="just"/>
            <a:endParaRPr lang="en-US" dirty="0"/>
          </a:p>
          <a:p>
            <a:pPr algn="just"/>
            <a:r>
              <a:rPr lang="en-US" dirty="0"/>
              <a:t>Victoria</a:t>
            </a:r>
            <a:r>
              <a:rPr lang="en-US" baseline="0" dirty="0"/>
              <a:t> University of Wellington IP Policy:</a:t>
            </a:r>
          </a:p>
          <a:p>
            <a:pPr algn="just"/>
            <a:endParaRPr lang="en-US" baseline="0" dirty="0"/>
          </a:p>
          <a:p>
            <a:pPr algn="just"/>
            <a:r>
              <a:rPr lang="en-US" dirty="0"/>
              <a:t>Research Students:</a:t>
            </a:r>
          </a:p>
          <a:p>
            <a:pPr algn="just"/>
            <a:r>
              <a:rPr lang="en-US" dirty="0"/>
              <a:t>Persons enrolled in a supervised research course including </a:t>
            </a:r>
            <a:r>
              <a:rPr lang="en-US" dirty="0" err="1"/>
              <a:t>Honours</a:t>
            </a:r>
            <a:r>
              <a:rPr lang="en-US" dirty="0"/>
              <a:t>, Masters and Doctoral research.</a:t>
            </a:r>
          </a:p>
          <a:p>
            <a:pPr algn="just"/>
            <a:endParaRPr lang="en-US" dirty="0"/>
          </a:p>
          <a:p>
            <a:pPr algn="just"/>
            <a:r>
              <a:rPr lang="en-US" dirty="0"/>
              <a:t>Visiting Academics:</a:t>
            </a:r>
          </a:p>
          <a:p>
            <a:pPr algn="just"/>
            <a:r>
              <a:rPr lang="en-US" dirty="0"/>
              <a:t>Academic visitors who are not employees of Victoria University but with whom the University has a third party relationship. Such visitors include those on sabbatical and other forms of research and study leave.</a:t>
            </a:r>
          </a:p>
          <a:p>
            <a:pPr algn="just"/>
            <a:endParaRPr lang="en-US" dirty="0"/>
          </a:p>
          <a:p>
            <a:pPr algn="just"/>
            <a:r>
              <a:rPr lang="en-US" dirty="0"/>
              <a:t>5.1.3 Research Student Ownership</a:t>
            </a:r>
          </a:p>
          <a:p>
            <a:pPr algn="just"/>
            <a:r>
              <a:rPr lang="en-US" dirty="0"/>
              <a:t>(a) Research students generally own the copyright in works produced by them in the course of their studies such as their thesis, dissertation or report document as well as other IP created by them in the course of their studies.</a:t>
            </a:r>
          </a:p>
          <a:p>
            <a:pPr algn="just"/>
            <a:r>
              <a:rPr lang="en-US" dirty="0"/>
              <a:t>(b) In some circumstances the University may require research students to sign an agreement prior to commencing or during their intended research </a:t>
            </a:r>
            <a:r>
              <a:rPr lang="en-US" dirty="0" err="1"/>
              <a:t>programme</a:t>
            </a:r>
            <a:r>
              <a:rPr lang="en-US" dirty="0"/>
              <a:t> assigning IP to the University. The criteria for determining whether or not an agreement with a student is required are set out in clause 5.3.2(d).</a:t>
            </a:r>
          </a:p>
          <a:p>
            <a:pPr algn="just"/>
            <a:r>
              <a:rPr lang="en-US" dirty="0"/>
              <a:t>(c) Notwithstanding the ownership rights provided under 5.1.3(a) and 5.1.3(b) research students on external placements with third parties may be required to sign an agreement with those third parties which determines the ownership of any IP created during the placement. In circumstances where the University has received ownership rights under 5.1.3(b) it, rather than the student, may need to enter into an agreement with the third party.</a:t>
            </a:r>
          </a:p>
          <a:p>
            <a:pPr algn="just"/>
            <a:r>
              <a:rPr lang="en-US" dirty="0"/>
              <a:t>(d) In the case of either 5.1.3(b) or 5.1.3(c), the University will institute procedures to explain the content and effect of any such agreement, and will advise research students to obtain independent advice before signing an agreement. While variations may be negotiated by research students, any agreement to transfer IP rights to the University will be based on the template attached as Appendix B.</a:t>
            </a:r>
          </a:p>
          <a:p>
            <a:pPr algn="just"/>
            <a:endParaRPr lang="en-US" dirty="0"/>
          </a:p>
          <a:p>
            <a:pPr algn="just"/>
            <a:r>
              <a:rPr lang="en-US" dirty="0"/>
              <a:t>5.1.9 Visiting Academic Ownership</a:t>
            </a:r>
          </a:p>
          <a:p>
            <a:pPr algn="just"/>
            <a:r>
              <a:rPr lang="en-US" dirty="0"/>
              <a:t>Heads of Schools, Directors of </a:t>
            </a:r>
            <a:r>
              <a:rPr lang="en-US" dirty="0" err="1"/>
              <a:t>Centres</a:t>
            </a:r>
            <a:r>
              <a:rPr lang="en-US" dirty="0"/>
              <a:t> and Institutes, and Managers of other administrative units will negotiate an agreement with visiting academics conducting research at the University, and for Victoria University academics conducting research at other institutions. The principle of such agreements should be that IP is owned by the parties in proportion to the relative value of each party’s contribution to the development of the IP including consideration of pre-existing intellectual property contributed, the quantum of inputs contributed, and the value or importance of that intellectual property and those inputs to the development of any new intellectual property.</a:t>
            </a:r>
          </a:p>
          <a:p>
            <a:pPr algn="just"/>
            <a:endParaRPr lang="en-US" dirty="0"/>
          </a:p>
          <a:p>
            <a:pPr algn="just"/>
            <a:endParaRPr lang="en-US" dirty="0"/>
          </a:p>
          <a:p>
            <a:pPr algn="just"/>
            <a:endParaRPr lang="en-US" dirty="0"/>
          </a:p>
          <a:p>
            <a:pPr algn="just"/>
            <a:endParaRPr lang="en-US" dirty="0"/>
          </a:p>
        </p:txBody>
      </p:sp>
      <p:sp>
        <p:nvSpPr>
          <p:cNvPr id="4" name="Slide Number Placeholder 3"/>
          <p:cNvSpPr>
            <a:spLocks noGrp="1"/>
          </p:cNvSpPr>
          <p:nvPr>
            <p:ph type="sldNum" sz="quarter" idx="10"/>
          </p:nvPr>
        </p:nvSpPr>
        <p:spPr/>
        <p:txBody>
          <a:bodyPr/>
          <a:lstStyle/>
          <a:p>
            <a:pPr>
              <a:defRPr/>
            </a:pPr>
            <a:fld id="{3C459848-D1F0-4EA0-A553-F3F70B7D1C3A}" type="slidenum">
              <a:rPr lang="en-US" altLang="en-US" smtClean="0"/>
              <a:pPr>
                <a:defRPr/>
              </a:pPr>
              <a:t>14</a:t>
            </a:fld>
            <a:endParaRPr lang="en-US" altLang="en-US"/>
          </a:p>
        </p:txBody>
      </p:sp>
    </p:spTree>
    <p:extLst>
      <p:ext uri="{BB962C8B-B14F-4D97-AF65-F5344CB8AC3E}">
        <p14:creationId xmlns:p14="http://schemas.microsoft.com/office/powerpoint/2010/main" val="139873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Collaborative research</a:t>
            </a:r>
            <a:r>
              <a:rPr lang="en-US" dirty="0"/>
              <a:t>: </a:t>
            </a:r>
            <a:r>
              <a:rPr lang="en-US" sz="1200" kern="1200" dirty="0">
                <a:solidFill>
                  <a:schemeClr val="tx1"/>
                </a:solidFill>
                <a:latin typeface="+mn-lt"/>
                <a:ea typeface="+mn-ea"/>
                <a:cs typeface="+mn-cs"/>
              </a:rPr>
              <a:t>We are using the term “collaborative research” in its broadest sense.  The issues we address are relevant to any relationship in which the proprietary IP of one firm are used by another firm in a business context.</a:t>
            </a:r>
            <a:endParaRPr lang="en-US" dirty="0"/>
          </a:p>
          <a:p>
            <a:pPr algn="just"/>
            <a:endParaRPr lang="en-US" dirty="0"/>
          </a:p>
          <a:p>
            <a:pPr algn="l"/>
            <a:r>
              <a:rPr lang="en-US" sz="1200" kern="1200" dirty="0">
                <a:solidFill>
                  <a:schemeClr val="tx1"/>
                </a:solidFill>
                <a:latin typeface="+mn-lt"/>
                <a:ea typeface="+mn-ea"/>
                <a:cs typeface="+mn-cs"/>
              </a:rPr>
              <a:t>The “</a:t>
            </a:r>
            <a:r>
              <a:rPr lang="en-US" sz="1200" b="1" kern="1200" dirty="0">
                <a:solidFill>
                  <a:schemeClr val="tx1"/>
                </a:solidFill>
                <a:latin typeface="+mn-lt"/>
                <a:ea typeface="+mn-ea"/>
                <a:cs typeface="+mn-cs"/>
              </a:rPr>
              <a:t>Want, Find, Get, Manage” Model</a:t>
            </a:r>
            <a:r>
              <a:rPr lang="en-US" sz="1200" kern="1200" dirty="0">
                <a:solidFill>
                  <a:schemeClr val="tx1"/>
                </a:solidFill>
                <a:latin typeface="+mn-lt"/>
                <a:ea typeface="+mn-ea"/>
                <a:cs typeface="+mn-cs"/>
              </a:rPr>
              <a:t>® is a useful framework to explore IP issues in collaborative research agreements. </a:t>
            </a:r>
            <a:r>
              <a:rPr lang="en-US" sz="1200" b="0" i="1" kern="1200" dirty="0">
                <a:solidFill>
                  <a:schemeClr val="tx1"/>
                </a:solidFill>
                <a:latin typeface="+mn-lt"/>
                <a:ea typeface="+mn-ea"/>
                <a:cs typeface="+mn-cs"/>
              </a:rPr>
              <a:t>Source: Intellectual Property Issues in Collaborative Research Agreements, by Gene </a:t>
            </a:r>
            <a:r>
              <a:rPr lang="en-US" sz="1200" b="0" i="1" kern="1200" dirty="0" err="1">
                <a:solidFill>
                  <a:schemeClr val="tx1"/>
                </a:solidFill>
                <a:latin typeface="+mn-lt"/>
                <a:ea typeface="+mn-ea"/>
                <a:cs typeface="+mn-cs"/>
              </a:rPr>
              <a:t>Slowinski</a:t>
            </a:r>
            <a:r>
              <a:rPr lang="en-US" sz="1200" b="0" i="1" kern="1200" baseline="0" dirty="0">
                <a:solidFill>
                  <a:schemeClr val="tx1"/>
                </a:solidFill>
                <a:latin typeface="+mn-lt"/>
                <a:ea typeface="+mn-ea"/>
                <a:cs typeface="+mn-cs"/>
              </a:rPr>
              <a:t> and K</a:t>
            </a:r>
            <a:r>
              <a:rPr lang="en-US" sz="1200" b="0" i="1" kern="1200" dirty="0">
                <a:solidFill>
                  <a:schemeClr val="tx1"/>
                </a:solidFill>
                <a:latin typeface="+mn-lt"/>
                <a:ea typeface="+mn-ea"/>
                <a:cs typeface="+mn-cs"/>
              </a:rPr>
              <a:t>im William </a:t>
            </a:r>
            <a:r>
              <a:rPr lang="en-US" sz="1200" b="0" i="1" kern="1200" dirty="0" err="1">
                <a:solidFill>
                  <a:schemeClr val="tx1"/>
                </a:solidFill>
                <a:latin typeface="+mn-lt"/>
                <a:ea typeface="+mn-ea"/>
                <a:cs typeface="+mn-cs"/>
              </a:rPr>
              <a:t>Zerby</a:t>
            </a:r>
            <a:r>
              <a:rPr lang="en-US" sz="1200" b="0" i="1" kern="1200" dirty="0">
                <a:solidFill>
                  <a:schemeClr val="tx1"/>
                </a:solidFill>
                <a:latin typeface="+mn-lt"/>
                <a:ea typeface="+mn-ea"/>
                <a:cs typeface="+mn-cs"/>
              </a:rPr>
              <a:t>.</a:t>
            </a:r>
          </a:p>
          <a:p>
            <a:pPr algn="l"/>
            <a:endParaRPr lang="en-US" sz="1200" b="0" i="1" kern="1200" dirty="0">
              <a:solidFill>
                <a:schemeClr val="tx1"/>
              </a:solidFill>
              <a:latin typeface="+mn-lt"/>
              <a:ea typeface="+mn-ea"/>
              <a:cs typeface="+mn-cs"/>
            </a:endParaRPr>
          </a:p>
          <a:p>
            <a:pPr algn="l"/>
            <a:r>
              <a:rPr lang="en-US" sz="1200" b="1" i="1" u="sng" kern="1200" dirty="0">
                <a:solidFill>
                  <a:schemeClr val="tx1"/>
                </a:solidFill>
                <a:latin typeface="+mn-lt"/>
                <a:ea typeface="+mn-ea"/>
                <a:cs typeface="+mn-cs"/>
              </a:rPr>
              <a:t>Want: </a:t>
            </a:r>
            <a:r>
              <a:rPr lang="en-US" sz="1200" kern="1200" dirty="0">
                <a:solidFill>
                  <a:schemeClr val="tx1"/>
                </a:solidFill>
                <a:latin typeface="+mn-lt"/>
                <a:ea typeface="+mn-ea"/>
                <a:cs typeface="+mn-cs"/>
              </a:rPr>
              <a:t>The foundation of a powerful collaborative strategy is a clear definition of what the firm “Wants” to access from the outside world. A clear understanding of how the firm converts technology into value allows managers to determine what activities they should carry out internally, and what activities they must carryout with partners. The Want phase must clearly </a:t>
            </a:r>
            <a:r>
              <a:rPr lang="en-US" sz="1200" u="sng" kern="1200" dirty="0">
                <a:solidFill>
                  <a:schemeClr val="tx1"/>
                </a:solidFill>
                <a:latin typeface="+mn-lt"/>
                <a:ea typeface="+mn-ea"/>
                <a:cs typeface="+mn-cs"/>
              </a:rPr>
              <a:t>define the IP they “Want”, and how those assets will be used inside the scope of the collaboration during the relationship’s life and upon its termination. </a:t>
            </a:r>
          </a:p>
          <a:p>
            <a:r>
              <a:rPr lang="en-US" sz="1200" kern="1200" dirty="0">
                <a:solidFill>
                  <a:schemeClr val="tx1"/>
                </a:solidFill>
                <a:latin typeface="+mn-lt"/>
                <a:ea typeface="+mn-ea"/>
                <a:cs typeface="+mn-cs"/>
              </a:rPr>
              <a:t>- Is IP ownership/exclusivity necessary?</a:t>
            </a:r>
            <a:endParaRPr lang="en-US" dirty="0"/>
          </a:p>
          <a:p>
            <a:r>
              <a:rPr lang="en-US" sz="1200" kern="1200" dirty="0">
                <a:solidFill>
                  <a:schemeClr val="tx1"/>
                </a:solidFill>
                <a:latin typeface="+mn-lt"/>
                <a:ea typeface="+mn-ea"/>
                <a:cs typeface="+mn-cs"/>
              </a:rPr>
              <a:t>- Which markets, products, services and geographies will our firm use the assets of the other (Background IP) and new assets that are the fruit of the collaboration (Foreground IP).  </a:t>
            </a:r>
            <a:endParaRPr lang="en-US" dirty="0"/>
          </a:p>
          <a:p>
            <a:r>
              <a:rPr lang="en-US" sz="1200" kern="1200" dirty="0">
                <a:solidFill>
                  <a:schemeClr val="tx1"/>
                </a:solidFill>
                <a:latin typeface="+mn-lt"/>
                <a:ea typeface="+mn-ea"/>
                <a:cs typeface="+mn-cs"/>
              </a:rPr>
              <a:t>- Does the firm require rights to the partner’s background and/or foreground IP outside the boundaries of the Program and/or upon termination?</a:t>
            </a:r>
            <a:endParaRPr lang="en-US" dirty="0"/>
          </a:p>
          <a:p>
            <a:pPr marL="171450" indent="-171450">
              <a:buFontTx/>
              <a:buChar char="-"/>
            </a:pPr>
            <a:r>
              <a:rPr lang="en-US" sz="1200" kern="1200" dirty="0">
                <a:solidFill>
                  <a:schemeClr val="tx1"/>
                </a:solidFill>
                <a:latin typeface="+mn-lt"/>
                <a:ea typeface="+mn-ea"/>
                <a:cs typeface="+mn-cs"/>
              </a:rPr>
              <a:t>If joint development is required, how will the teams cooperate, and how will IP be managed and owned?</a:t>
            </a:r>
          </a:p>
          <a:p>
            <a:pPr marL="0" indent="0">
              <a:buFontTx/>
              <a:buNone/>
            </a:pPr>
            <a:endParaRPr lang="en-US" sz="1200" kern="1200" dirty="0">
              <a:solidFill>
                <a:schemeClr val="tx1"/>
              </a:solidFill>
              <a:latin typeface="+mn-lt"/>
              <a:ea typeface="+mn-ea"/>
              <a:cs typeface="+mn-cs"/>
            </a:endParaRPr>
          </a:p>
          <a:p>
            <a:pPr marL="0" indent="0">
              <a:buFontTx/>
              <a:buNone/>
            </a:pPr>
            <a:r>
              <a:rPr lang="en-US" sz="1200" b="1" i="1" u="sng" kern="1200" dirty="0">
                <a:solidFill>
                  <a:schemeClr val="tx1"/>
                </a:solidFill>
                <a:latin typeface="+mn-lt"/>
                <a:ea typeface="+mn-ea"/>
                <a:cs typeface="+mn-cs"/>
              </a:rPr>
              <a:t>Find:</a:t>
            </a:r>
            <a:r>
              <a:rPr lang="en-US" sz="1200" b="1" i="1" u="sng" kern="1200" baseline="0" dirty="0">
                <a:solidFill>
                  <a:schemeClr val="tx1"/>
                </a:solidFill>
                <a:latin typeface="+mn-lt"/>
                <a:ea typeface="+mn-ea"/>
                <a:cs typeface="+mn-cs"/>
              </a:rPr>
              <a:t> </a:t>
            </a:r>
            <a:r>
              <a:rPr lang="en-US" sz="1200" kern="1200" dirty="0">
                <a:solidFill>
                  <a:schemeClr val="tx1"/>
                </a:solidFill>
                <a:latin typeface="+mn-lt"/>
                <a:ea typeface="+mn-ea"/>
                <a:cs typeface="+mn-cs"/>
              </a:rPr>
              <a:t>database searches, internet search engines and contacts in professional networks.  Recently a network of for-profit firms has emerged that specialize in helping firms “Find” what they “Want”.   </a:t>
            </a:r>
          </a:p>
          <a:p>
            <a:pPr marL="0" indent="0">
              <a:buFontTx/>
              <a:buNone/>
            </a:pPr>
            <a:endParaRPr lang="en-US" sz="1200" kern="1200" dirty="0">
              <a:solidFill>
                <a:schemeClr val="tx1"/>
              </a:solidFill>
              <a:latin typeface="+mn-lt"/>
              <a:ea typeface="+mn-ea"/>
              <a:cs typeface="+mn-cs"/>
            </a:endParaRPr>
          </a:p>
          <a:p>
            <a:pPr marL="0" indent="0">
              <a:buFontTx/>
              <a:buNone/>
            </a:pPr>
            <a:r>
              <a:rPr lang="en-US" sz="1200" b="1" i="1" u="sng" kern="1200" dirty="0">
                <a:solidFill>
                  <a:schemeClr val="tx1"/>
                </a:solidFill>
                <a:latin typeface="+mn-lt"/>
                <a:ea typeface="+mn-ea"/>
                <a:cs typeface="+mn-cs"/>
              </a:rPr>
              <a:t>Get: </a:t>
            </a:r>
            <a:r>
              <a:rPr lang="en-US" sz="1200" kern="1200" dirty="0">
                <a:solidFill>
                  <a:schemeClr val="tx1"/>
                </a:solidFill>
                <a:latin typeface="+mn-lt"/>
                <a:ea typeface="+mn-ea"/>
                <a:cs typeface="+mn-cs"/>
              </a:rPr>
              <a:t>The purpose of the “Get” phase is to negotiate a mutually agreeable contract that meets both firms’ business and technical needs.  The first challenge is to understand each firm’s business and technical needs from an internal perspective. Both firms understand how their IP will be used by the other, and they understand the impact of that use on their own business strategy. </a:t>
            </a:r>
            <a:r>
              <a:rPr lang="en-US" sz="1200" i="0" u="sng" kern="1200" dirty="0">
                <a:solidFill>
                  <a:schemeClr val="tx1"/>
                </a:solidFill>
                <a:latin typeface="+mn-lt"/>
                <a:ea typeface="+mn-ea"/>
                <a:cs typeface="+mn-cs"/>
              </a:rPr>
              <a:t>Don’t start collaborating without the appropriate agreements in place!!! </a:t>
            </a:r>
            <a:r>
              <a:rPr lang="en-US" sz="1200" kern="1200" dirty="0">
                <a:solidFill>
                  <a:schemeClr val="tx1"/>
                </a:solidFill>
                <a:latin typeface="+mn-lt"/>
                <a:ea typeface="+mn-ea"/>
                <a:cs typeface="+mn-cs"/>
              </a:rPr>
              <a:t>In the normal course of events, two firms begin discussions based on an analysis of non-confidential information.  Next, they move to an evaluation of each other’s proprietary assets using a Confidentiality Agreement (CDA).  In some cases, a Material Transfer Agreement allows the firm(s) to test the specific material in question.  If all goes well, a Joint Development Agreement (JDA) is signed. </a:t>
            </a:r>
          </a:p>
          <a:p>
            <a:pPr marL="0" indent="0">
              <a:buFontTx/>
              <a:buNone/>
            </a:pPr>
            <a:endParaRPr lang="en-US" sz="1200" i="0" u="sng" kern="1200" dirty="0">
              <a:solidFill>
                <a:schemeClr val="tx1"/>
              </a:solidFill>
              <a:latin typeface="+mn-lt"/>
              <a:ea typeface="+mn-ea"/>
              <a:cs typeface="+mn-cs"/>
            </a:endParaRPr>
          </a:p>
          <a:p>
            <a:r>
              <a:rPr lang="en-US" sz="1200" b="1" i="1" u="none" kern="1200" dirty="0">
                <a:solidFill>
                  <a:schemeClr val="tx1"/>
                </a:solidFill>
                <a:latin typeface="+mn-lt"/>
                <a:ea typeface="+mn-ea"/>
                <a:cs typeface="+mn-cs"/>
              </a:rPr>
              <a:t>Manage: </a:t>
            </a:r>
            <a:r>
              <a:rPr lang="en-US" sz="1200" kern="1200" dirty="0">
                <a:solidFill>
                  <a:schemeClr val="tx1"/>
                </a:solidFill>
                <a:latin typeface="+mn-lt"/>
                <a:ea typeface="+mn-ea"/>
                <a:cs typeface="+mn-cs"/>
              </a:rPr>
              <a:t>Companies that avoid IP conflicts in the Manage stage focus attention on three good laboratory practices. </a:t>
            </a:r>
            <a:endParaRPr lang="en-US" dirty="0"/>
          </a:p>
          <a:p>
            <a:r>
              <a:rPr lang="en-US" sz="1200" kern="1200" dirty="0">
                <a:solidFill>
                  <a:schemeClr val="tx1"/>
                </a:solidFill>
                <a:latin typeface="+mn-lt"/>
                <a:ea typeface="+mn-ea"/>
                <a:cs typeface="+mn-cs"/>
              </a:rPr>
              <a:t>- Know your obligations under the agreements</a:t>
            </a:r>
            <a:endParaRPr lang="en-US" dirty="0"/>
          </a:p>
          <a:p>
            <a:r>
              <a:rPr lang="en-US" sz="1200" kern="1200" dirty="0">
                <a:solidFill>
                  <a:schemeClr val="tx1"/>
                </a:solidFill>
                <a:latin typeface="+mn-lt"/>
                <a:ea typeface="+mn-ea"/>
                <a:cs typeface="+mn-cs"/>
              </a:rPr>
              <a:t>- Maintain up to date documentation</a:t>
            </a:r>
            <a:endParaRPr lang="en-US" dirty="0"/>
          </a:p>
          <a:p>
            <a:r>
              <a:rPr lang="en-US" sz="1200" kern="1200" dirty="0">
                <a:solidFill>
                  <a:schemeClr val="tx1"/>
                </a:solidFill>
                <a:latin typeface="+mn-lt"/>
                <a:ea typeface="+mn-ea"/>
                <a:cs typeface="+mn-cs"/>
              </a:rPr>
              <a:t>- Plan patent filings to allow for review by the other party</a:t>
            </a:r>
            <a:endParaRPr lang="en-US" dirty="0"/>
          </a:p>
          <a:p>
            <a:pPr marL="0" indent="0">
              <a:buFontTx/>
              <a:buNone/>
            </a:pPr>
            <a:endParaRPr lang="en-US" b="1" i="1" u="none" dirty="0"/>
          </a:p>
          <a:p>
            <a:pPr algn="l"/>
            <a:endParaRPr lang="en-US" b="0" i="1" dirty="0"/>
          </a:p>
        </p:txBody>
      </p:sp>
      <p:sp>
        <p:nvSpPr>
          <p:cNvPr id="4" name="Slide Number Placeholder 3"/>
          <p:cNvSpPr>
            <a:spLocks noGrp="1"/>
          </p:cNvSpPr>
          <p:nvPr>
            <p:ph type="sldNum" sz="quarter" idx="10"/>
          </p:nvPr>
        </p:nvSpPr>
        <p:spPr/>
        <p:txBody>
          <a:bodyPr/>
          <a:lstStyle/>
          <a:p>
            <a:pPr>
              <a:defRPr/>
            </a:pPr>
            <a:fld id="{3C459848-D1F0-4EA0-A553-F3F70B7D1C3A}" type="slidenum">
              <a:rPr lang="en-US" altLang="en-US" smtClean="0"/>
              <a:pPr>
                <a:defRPr/>
              </a:pPr>
              <a:t>15</a:t>
            </a:fld>
            <a:endParaRPr lang="en-US" altLang="en-US"/>
          </a:p>
        </p:txBody>
      </p:sp>
    </p:spTree>
    <p:extLst>
      <p:ext uri="{BB962C8B-B14F-4D97-AF65-F5344CB8AC3E}">
        <p14:creationId xmlns:p14="http://schemas.microsoft.com/office/powerpoint/2010/main" val="2348234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7819"/>
            <a:ext cx="7772400" cy="1102519"/>
          </a:xfrm>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684213" y="2895600"/>
            <a:ext cx="6400800" cy="1314450"/>
          </a:xfrm>
        </p:spPr>
        <p:txBody>
          <a:bodyPr/>
          <a:lstStyle>
            <a:lvl1pPr marL="0" indent="0">
              <a:buFontTx/>
              <a:buNone/>
              <a:defRPr/>
            </a:lvl1pPr>
          </a:lstStyle>
          <a:p>
            <a:pPr lvl="0"/>
            <a:r>
              <a:rPr lang="en-US" noProof="0"/>
              <a:t>Click to edit Master subtitle style</a:t>
            </a:r>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fr-CH"/>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457200" y="1329929"/>
            <a:ext cx="4038600" cy="32646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4648200" y="1329929"/>
            <a:ext cx="4038600" cy="326469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CH"/>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fr-CH"/>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fr-CH"/>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fr-CH"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329929"/>
            <a:ext cx="8229600" cy="3264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7010400" y="0"/>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05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2700">
          <a:solidFill>
            <a:srgbClr val="00408C"/>
          </a:solidFill>
          <a:latin typeface="+mj-lt"/>
          <a:ea typeface="+mj-ea"/>
          <a:cs typeface="+mj-cs"/>
        </a:defRPr>
      </a:lvl1pPr>
      <a:lvl2pPr algn="l" rtl="0" eaLnBrk="1" fontAlgn="base" hangingPunct="1">
        <a:spcBef>
          <a:spcPct val="0"/>
        </a:spcBef>
        <a:spcAft>
          <a:spcPct val="0"/>
        </a:spcAft>
        <a:defRPr sz="2700">
          <a:solidFill>
            <a:srgbClr val="00408C"/>
          </a:solidFill>
          <a:latin typeface="Arial" charset="0"/>
          <a:cs typeface="Arial" charset="0"/>
        </a:defRPr>
      </a:lvl2pPr>
      <a:lvl3pPr algn="l" rtl="0" eaLnBrk="1" fontAlgn="base" hangingPunct="1">
        <a:spcBef>
          <a:spcPct val="0"/>
        </a:spcBef>
        <a:spcAft>
          <a:spcPct val="0"/>
        </a:spcAft>
        <a:defRPr sz="2700">
          <a:solidFill>
            <a:srgbClr val="00408C"/>
          </a:solidFill>
          <a:latin typeface="Arial" charset="0"/>
          <a:cs typeface="Arial" charset="0"/>
        </a:defRPr>
      </a:lvl3pPr>
      <a:lvl4pPr algn="l" rtl="0" eaLnBrk="1" fontAlgn="base" hangingPunct="1">
        <a:spcBef>
          <a:spcPct val="0"/>
        </a:spcBef>
        <a:spcAft>
          <a:spcPct val="0"/>
        </a:spcAft>
        <a:defRPr sz="2700">
          <a:solidFill>
            <a:srgbClr val="00408C"/>
          </a:solidFill>
          <a:latin typeface="Arial" charset="0"/>
          <a:cs typeface="Arial" charset="0"/>
        </a:defRPr>
      </a:lvl4pPr>
      <a:lvl5pPr algn="l" rtl="0" eaLnBrk="1" fontAlgn="base" hangingPunct="1">
        <a:spcBef>
          <a:spcPct val="0"/>
        </a:spcBef>
        <a:spcAft>
          <a:spcPct val="0"/>
        </a:spcAft>
        <a:defRPr sz="2700">
          <a:solidFill>
            <a:srgbClr val="00408C"/>
          </a:solidFill>
          <a:latin typeface="Arial" charset="0"/>
          <a:cs typeface="Arial" charset="0"/>
        </a:defRPr>
      </a:lvl5pPr>
      <a:lvl6pPr marL="342900" algn="l" rtl="0" eaLnBrk="1" fontAlgn="base" hangingPunct="1">
        <a:spcBef>
          <a:spcPct val="0"/>
        </a:spcBef>
        <a:spcAft>
          <a:spcPct val="0"/>
        </a:spcAft>
        <a:defRPr sz="2700">
          <a:solidFill>
            <a:srgbClr val="00408C"/>
          </a:solidFill>
          <a:latin typeface="Arial" charset="0"/>
          <a:cs typeface="Arial" charset="0"/>
        </a:defRPr>
      </a:lvl6pPr>
      <a:lvl7pPr marL="685800" algn="l" rtl="0" eaLnBrk="1" fontAlgn="base" hangingPunct="1">
        <a:spcBef>
          <a:spcPct val="0"/>
        </a:spcBef>
        <a:spcAft>
          <a:spcPct val="0"/>
        </a:spcAft>
        <a:defRPr sz="2700">
          <a:solidFill>
            <a:srgbClr val="00408C"/>
          </a:solidFill>
          <a:latin typeface="Arial" charset="0"/>
          <a:cs typeface="Arial" charset="0"/>
        </a:defRPr>
      </a:lvl7pPr>
      <a:lvl8pPr marL="1028700" algn="l" rtl="0" eaLnBrk="1" fontAlgn="base" hangingPunct="1">
        <a:spcBef>
          <a:spcPct val="0"/>
        </a:spcBef>
        <a:spcAft>
          <a:spcPct val="0"/>
        </a:spcAft>
        <a:defRPr sz="2700">
          <a:solidFill>
            <a:srgbClr val="00408C"/>
          </a:solidFill>
          <a:latin typeface="Arial" charset="0"/>
          <a:cs typeface="Arial" charset="0"/>
        </a:defRPr>
      </a:lvl8pPr>
      <a:lvl9pPr marL="1371600" algn="l" rtl="0" eaLnBrk="1" fontAlgn="base" hangingPunct="1">
        <a:spcBef>
          <a:spcPct val="0"/>
        </a:spcBef>
        <a:spcAft>
          <a:spcPct val="0"/>
        </a:spcAft>
        <a:defRPr sz="2700">
          <a:solidFill>
            <a:srgbClr val="00408C"/>
          </a:solidFill>
          <a:latin typeface="Arial" charset="0"/>
          <a:cs typeface="Arial" charset="0"/>
        </a:defRPr>
      </a:lvl9pPr>
    </p:titleStyle>
    <p:bodyStyle>
      <a:lvl1pPr marL="257175" indent="-257175" algn="l" rtl="0" eaLnBrk="1" fontAlgn="base" hangingPunct="1">
        <a:spcBef>
          <a:spcPct val="20000"/>
        </a:spcBef>
        <a:spcAft>
          <a:spcPct val="0"/>
        </a:spcAft>
        <a:buBlip>
          <a:blip r:embed="rId14"/>
        </a:buBlip>
        <a:defRPr sz="1800">
          <a:solidFill>
            <a:schemeClr val="tx1"/>
          </a:solidFill>
          <a:latin typeface="+mn-lt"/>
          <a:ea typeface="+mn-ea"/>
          <a:cs typeface="+mn-cs"/>
        </a:defRPr>
      </a:lvl1pPr>
      <a:lvl2pPr marL="557213" indent="-214313" algn="l" rtl="0" eaLnBrk="1" fontAlgn="base" hangingPunct="1">
        <a:spcBef>
          <a:spcPct val="20000"/>
        </a:spcBef>
        <a:spcAft>
          <a:spcPct val="0"/>
        </a:spcAft>
        <a:buBlip>
          <a:blip r:embed="rId14"/>
        </a:buBlip>
        <a:defRPr sz="1800">
          <a:solidFill>
            <a:schemeClr val="tx1"/>
          </a:solidFill>
          <a:latin typeface="+mn-lt"/>
          <a:cs typeface="+mn-cs"/>
        </a:defRPr>
      </a:lvl2pPr>
      <a:lvl3pPr marL="857250" indent="-171450" algn="l" rtl="0" eaLnBrk="1" fontAlgn="base" hangingPunct="1">
        <a:spcBef>
          <a:spcPct val="20000"/>
        </a:spcBef>
        <a:spcAft>
          <a:spcPct val="0"/>
        </a:spcAft>
        <a:buBlip>
          <a:blip r:embed="rId14"/>
        </a:buBlip>
        <a:defRPr sz="1800">
          <a:solidFill>
            <a:schemeClr val="tx1"/>
          </a:solidFill>
          <a:latin typeface="+mn-lt"/>
          <a:cs typeface="+mn-cs"/>
        </a:defRPr>
      </a:lvl3pPr>
      <a:lvl4pPr marL="1200150" indent="-171450" algn="l" rtl="0" eaLnBrk="1" fontAlgn="base" hangingPunct="1">
        <a:spcBef>
          <a:spcPct val="20000"/>
        </a:spcBef>
        <a:spcAft>
          <a:spcPct val="0"/>
        </a:spcAft>
        <a:buBlip>
          <a:blip r:embed="rId14"/>
        </a:buBlip>
        <a:defRPr sz="1800">
          <a:solidFill>
            <a:schemeClr val="tx1"/>
          </a:solidFill>
          <a:latin typeface="+mn-lt"/>
          <a:cs typeface="+mn-cs"/>
        </a:defRPr>
      </a:lvl4pPr>
      <a:lvl5pPr marL="1543050" indent="-171450" algn="l" rtl="0" eaLnBrk="1" fontAlgn="base" hangingPunct="1">
        <a:spcBef>
          <a:spcPct val="20000"/>
        </a:spcBef>
        <a:spcAft>
          <a:spcPct val="0"/>
        </a:spcAft>
        <a:buBlip>
          <a:blip r:embed="rId14"/>
        </a:buBlip>
        <a:defRPr sz="1800">
          <a:solidFill>
            <a:schemeClr val="tx1"/>
          </a:solidFill>
          <a:latin typeface="+mn-lt"/>
          <a:cs typeface="+mn-cs"/>
        </a:defRPr>
      </a:lvl5pPr>
      <a:lvl6pPr marL="1885950" indent="-171450" algn="l" rtl="0" eaLnBrk="1" fontAlgn="base" hangingPunct="1">
        <a:spcBef>
          <a:spcPct val="20000"/>
        </a:spcBef>
        <a:spcAft>
          <a:spcPct val="0"/>
        </a:spcAft>
        <a:buBlip>
          <a:blip r:embed="rId14"/>
        </a:buBlip>
        <a:defRPr sz="1800">
          <a:solidFill>
            <a:schemeClr val="tx1"/>
          </a:solidFill>
          <a:latin typeface="+mn-lt"/>
          <a:cs typeface="+mn-cs"/>
        </a:defRPr>
      </a:lvl6pPr>
      <a:lvl7pPr marL="2228850" indent="-171450" algn="l" rtl="0" eaLnBrk="1" fontAlgn="base" hangingPunct="1">
        <a:spcBef>
          <a:spcPct val="20000"/>
        </a:spcBef>
        <a:spcAft>
          <a:spcPct val="0"/>
        </a:spcAft>
        <a:buBlip>
          <a:blip r:embed="rId14"/>
        </a:buBlip>
        <a:defRPr sz="1800">
          <a:solidFill>
            <a:schemeClr val="tx1"/>
          </a:solidFill>
          <a:latin typeface="+mn-lt"/>
          <a:cs typeface="+mn-cs"/>
        </a:defRPr>
      </a:lvl7pPr>
      <a:lvl8pPr marL="2571750" indent="-171450" algn="l" rtl="0" eaLnBrk="1" fontAlgn="base" hangingPunct="1">
        <a:spcBef>
          <a:spcPct val="20000"/>
        </a:spcBef>
        <a:spcAft>
          <a:spcPct val="0"/>
        </a:spcAft>
        <a:buBlip>
          <a:blip r:embed="rId14"/>
        </a:buBlip>
        <a:defRPr sz="1800">
          <a:solidFill>
            <a:schemeClr val="tx1"/>
          </a:solidFill>
          <a:latin typeface="+mn-lt"/>
          <a:cs typeface="+mn-cs"/>
        </a:defRPr>
      </a:lvl8pPr>
      <a:lvl9pPr marL="2914650" indent="-171450" algn="l" rtl="0" eaLnBrk="1" fontAlgn="base" hangingPunct="1">
        <a:spcBef>
          <a:spcPct val="20000"/>
        </a:spcBef>
        <a:spcAft>
          <a:spcPct val="0"/>
        </a:spcAft>
        <a:buBlip>
          <a:blip r:embed="rId14"/>
        </a:buBlip>
        <a:defRPr sz="1800">
          <a:solidFill>
            <a:schemeClr val="tx1"/>
          </a:solidFill>
          <a:latin typeface="+mn-lt"/>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533400" y="2114550"/>
            <a:ext cx="8229600" cy="914400"/>
          </a:xfrm>
          <a:noFill/>
        </p:spPr>
        <p:txBody>
          <a:bodyPr/>
          <a:lstStyle/>
          <a:p>
            <a:r>
              <a:rPr lang="en-US" sz="2000" b="1" dirty="0">
                <a:solidFill>
                  <a:srgbClr val="002060"/>
                </a:solidFill>
                <a:latin typeface="Arialle Bold"/>
              </a:rPr>
              <a:t>IP Policies and their Role on Promoting Technology Transfer – the “Ten Questions Method”</a:t>
            </a:r>
          </a:p>
        </p:txBody>
      </p:sp>
      <p:sp>
        <p:nvSpPr>
          <p:cNvPr id="3077" name="Rectangle 7"/>
          <p:cNvSpPr>
            <a:spLocks noChangeArrowheads="1"/>
          </p:cNvSpPr>
          <p:nvPr/>
        </p:nvSpPr>
        <p:spPr bwMode="auto">
          <a:xfrm>
            <a:off x="569259" y="3333750"/>
            <a:ext cx="73152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fr-CH" sz="1350" b="1" dirty="0" smtClean="0">
                <a:solidFill>
                  <a:srgbClr val="002060"/>
                </a:solidFill>
                <a:ea typeface="ヒラギノ角ゴ Pro W3" pitchFamily="1" charset="-128"/>
              </a:rPr>
              <a:t>Ms. Olga Spasic </a:t>
            </a:r>
          </a:p>
          <a:p>
            <a:pPr>
              <a:spcBef>
                <a:spcPct val="20000"/>
              </a:spcBef>
            </a:pPr>
            <a:r>
              <a:rPr lang="fr-CH" sz="1200" dirty="0" smtClean="0">
                <a:solidFill>
                  <a:srgbClr val="002060"/>
                </a:solidFill>
                <a:ea typeface="ヒラギノ角ゴ Pro W3" pitchFamily="1" charset="-128"/>
              </a:rPr>
              <a:t>Head, Technology Transfer Section (TTS) </a:t>
            </a:r>
          </a:p>
          <a:p>
            <a:pPr>
              <a:spcBef>
                <a:spcPct val="20000"/>
              </a:spcBef>
            </a:pPr>
            <a:r>
              <a:rPr lang="fr-CH" sz="1200" dirty="0" smtClean="0">
                <a:solidFill>
                  <a:srgbClr val="002060"/>
                </a:solidFill>
                <a:ea typeface="ヒラギノ角ゴ Pro W3" pitchFamily="1" charset="-128"/>
              </a:rPr>
              <a:t>IP for </a:t>
            </a:r>
            <a:r>
              <a:rPr lang="fr-CH" sz="1200" dirty="0" err="1" smtClean="0">
                <a:solidFill>
                  <a:srgbClr val="002060"/>
                </a:solidFill>
                <a:ea typeface="ヒラギノ角ゴ Pro W3" pitchFamily="1" charset="-128"/>
              </a:rPr>
              <a:t>Innovators</a:t>
            </a:r>
            <a:r>
              <a:rPr lang="fr-CH" sz="1200" dirty="0" smtClean="0">
                <a:solidFill>
                  <a:srgbClr val="002060"/>
                </a:solidFill>
                <a:ea typeface="ヒラギノ角ゴ Pro W3" pitchFamily="1" charset="-128"/>
              </a:rPr>
              <a:t> </a:t>
            </a:r>
            <a:r>
              <a:rPr lang="fr-CH" sz="1200" dirty="0" err="1" smtClean="0">
                <a:solidFill>
                  <a:srgbClr val="002060"/>
                </a:solidFill>
                <a:ea typeface="ヒラギノ角ゴ Pro W3" pitchFamily="1" charset="-128"/>
              </a:rPr>
              <a:t>Department</a:t>
            </a:r>
            <a:r>
              <a:rPr lang="fr-CH" sz="1200" dirty="0" smtClean="0">
                <a:solidFill>
                  <a:srgbClr val="002060"/>
                </a:solidFill>
                <a:ea typeface="ヒラギノ角ゴ Pro W3" pitchFamily="1" charset="-128"/>
              </a:rPr>
              <a:t> (IPID)  </a:t>
            </a:r>
          </a:p>
          <a:p>
            <a:pPr>
              <a:spcBef>
                <a:spcPct val="20000"/>
              </a:spcBef>
            </a:pPr>
            <a:r>
              <a:rPr lang="fr-CH" sz="1200" dirty="0" smtClean="0">
                <a:solidFill>
                  <a:srgbClr val="002060"/>
                </a:solidFill>
                <a:ea typeface="ヒラギノ角ゴ Pro W3" pitchFamily="1" charset="-128"/>
              </a:rPr>
              <a:t>IP </a:t>
            </a:r>
            <a:r>
              <a:rPr lang="fr-CH" sz="1200" dirty="0">
                <a:solidFill>
                  <a:srgbClr val="002060"/>
                </a:solidFill>
                <a:ea typeface="ヒラギノ角ゴ Pro W3" pitchFamily="1" charset="-128"/>
              </a:rPr>
              <a:t>&amp; Innovation </a:t>
            </a:r>
            <a:r>
              <a:rPr lang="fr-CH" sz="1200" dirty="0" err="1">
                <a:solidFill>
                  <a:srgbClr val="002060"/>
                </a:solidFill>
                <a:ea typeface="ヒラギノ角ゴ Pro W3" pitchFamily="1" charset="-128"/>
              </a:rPr>
              <a:t>Ecosystems</a:t>
            </a:r>
            <a:r>
              <a:rPr lang="fr-CH" sz="1200" dirty="0">
                <a:solidFill>
                  <a:srgbClr val="002060"/>
                </a:solidFill>
                <a:ea typeface="ヒラギノ角ゴ Pro W3" pitchFamily="1" charset="-128"/>
              </a:rPr>
              <a:t> </a:t>
            </a:r>
            <a:r>
              <a:rPr lang="fr-CH" sz="1200" dirty="0" err="1">
                <a:solidFill>
                  <a:srgbClr val="002060"/>
                </a:solidFill>
                <a:ea typeface="ヒラギノ角ゴ Pro W3" pitchFamily="1" charset="-128"/>
              </a:rPr>
              <a:t>Sector</a:t>
            </a:r>
            <a:endParaRPr lang="en-US" sz="1200" dirty="0">
              <a:solidFill>
                <a:srgbClr val="002060"/>
              </a:solidFill>
              <a:ea typeface="ヒラギノ角ゴ Pro W3" pitchFamily="1"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18DF4FED-8BB7-1A44-A941-94853C899C10}"/>
              </a:ext>
            </a:extLst>
          </p:cNvPr>
          <p:cNvGraphicFramePr>
            <a:graphicFrameLocks noGrp="1"/>
          </p:cNvGraphicFramePr>
          <p:nvPr>
            <p:ph idx="1"/>
            <p:extLst>
              <p:ext uri="{D42A27DB-BD31-4B8C-83A1-F6EECF244321}">
                <p14:modId xmlns:p14="http://schemas.microsoft.com/office/powerpoint/2010/main" val="1355692507"/>
              </p:ext>
            </p:extLst>
          </p:nvPr>
        </p:nvGraphicFramePr>
        <p:xfrm>
          <a:off x="1485900" y="857250"/>
          <a:ext cx="6172200" cy="3737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5D6FCDF1-FF0E-BD46-9506-9156AEB4B990}"/>
              </a:ext>
            </a:extLst>
          </p:cNvPr>
          <p:cNvSpPr>
            <a:spLocks noGrp="1"/>
          </p:cNvSpPr>
          <p:nvPr>
            <p:ph type="title"/>
          </p:nvPr>
        </p:nvSpPr>
        <p:spPr>
          <a:xfrm>
            <a:off x="0" y="0"/>
            <a:ext cx="9144000" cy="857250"/>
          </a:xfrm>
        </p:spPr>
        <p:txBody>
          <a:bodyPr>
            <a:normAutofit/>
          </a:bodyPr>
          <a:lstStyle/>
          <a:p>
            <a:pPr algn="ctr"/>
            <a:r>
              <a:rPr lang="en-US" sz="3000" b="1" dirty="0">
                <a:solidFill>
                  <a:schemeClr val="tx2"/>
                </a:solidFill>
                <a:latin typeface="+mn-lt"/>
              </a:rPr>
              <a:t>Different scenarios</a:t>
            </a:r>
          </a:p>
        </p:txBody>
      </p:sp>
    </p:spTree>
    <p:extLst>
      <p:ext uri="{BB962C8B-B14F-4D97-AF65-F5344CB8AC3E}">
        <p14:creationId xmlns:p14="http://schemas.microsoft.com/office/powerpoint/2010/main" val="725201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777"/>
            <a:ext cx="9144000" cy="708422"/>
          </a:xfrm>
        </p:spPr>
        <p:txBody>
          <a:bodyPr>
            <a:noAutofit/>
          </a:bodyPr>
          <a:lstStyle/>
          <a:p>
            <a:pPr algn="ctr"/>
            <a:r>
              <a:rPr lang="en-US" sz="3000" b="1" dirty="0">
                <a:solidFill>
                  <a:schemeClr val="tx2"/>
                </a:solidFill>
                <a:latin typeface="+mn-lt"/>
              </a:rPr>
              <a:t>Ownership of patents created by employees</a:t>
            </a:r>
          </a:p>
        </p:txBody>
      </p:sp>
      <p:sp>
        <p:nvSpPr>
          <p:cNvPr id="3" name="Content Placeholder 2"/>
          <p:cNvSpPr>
            <a:spLocks noGrp="1"/>
          </p:cNvSpPr>
          <p:nvPr>
            <p:ph idx="1"/>
          </p:nvPr>
        </p:nvSpPr>
        <p:spPr>
          <a:xfrm>
            <a:off x="876300" y="895350"/>
            <a:ext cx="7391400" cy="3663740"/>
          </a:xfrm>
        </p:spPr>
        <p:txBody>
          <a:bodyPr>
            <a:normAutofit fontScale="92500" lnSpcReduction="10000"/>
          </a:bodyPr>
          <a:lstStyle/>
          <a:p>
            <a:pPr algn="just"/>
            <a:r>
              <a:rPr lang="en-US" sz="1600" dirty="0"/>
              <a:t>In most cases: creators of IP are employed by institution </a:t>
            </a:r>
          </a:p>
          <a:p>
            <a:pPr lvl="2" algn="just">
              <a:buFont typeface="Wingdings" panose="05000000000000000000" pitchFamily="2" charset="2"/>
              <a:buChar char="§"/>
            </a:pPr>
            <a:r>
              <a:rPr lang="en-US" sz="1600" dirty="0">
                <a:solidFill>
                  <a:srgbClr val="000000"/>
                </a:solidFill>
              </a:rPr>
              <a:t>i.e. there is a formal contractual relationship</a:t>
            </a:r>
          </a:p>
          <a:p>
            <a:pPr lvl="2" algn="just">
              <a:buFont typeface="Wingdings" panose="05000000000000000000" pitchFamily="2" charset="2"/>
              <a:buChar char="§"/>
            </a:pPr>
            <a:r>
              <a:rPr lang="en-US" sz="1600" dirty="0" smtClean="0">
                <a:solidFill>
                  <a:srgbClr val="000000"/>
                </a:solidFill>
              </a:rPr>
              <a:t>In academic institutions - in </a:t>
            </a:r>
            <a:r>
              <a:rPr lang="en-US" sz="1600" dirty="0">
                <a:solidFill>
                  <a:srgbClr val="000000"/>
                </a:solidFill>
              </a:rPr>
              <a:t>the case of faculty and graduate researchers</a:t>
            </a:r>
          </a:p>
          <a:p>
            <a:pPr marL="685800" lvl="2" indent="0" algn="just">
              <a:buNone/>
            </a:pPr>
            <a:endParaRPr lang="en-US" sz="1600" dirty="0">
              <a:solidFill>
                <a:srgbClr val="000000"/>
              </a:solidFill>
            </a:endParaRPr>
          </a:p>
          <a:p>
            <a:pPr lvl="0" algn="just"/>
            <a:r>
              <a:rPr lang="en-US" sz="1600" dirty="0">
                <a:solidFill>
                  <a:srgbClr val="000000"/>
                </a:solidFill>
              </a:rPr>
              <a:t>Most </a:t>
            </a:r>
            <a:r>
              <a:rPr lang="en-US" sz="1600" dirty="0" smtClean="0">
                <a:solidFill>
                  <a:srgbClr val="000000"/>
                </a:solidFill>
              </a:rPr>
              <a:t>IPRs</a:t>
            </a:r>
            <a:r>
              <a:rPr lang="en-US" sz="1600" dirty="0" smtClean="0"/>
              <a:t> </a:t>
            </a:r>
            <a:r>
              <a:rPr lang="en-US" sz="1600" dirty="0"/>
              <a:t>belong to </a:t>
            </a:r>
            <a:r>
              <a:rPr lang="en-US" sz="1600" b="1" dirty="0"/>
              <a:t>institution</a:t>
            </a:r>
          </a:p>
          <a:p>
            <a:pPr lvl="2">
              <a:buFont typeface="Wingdings" panose="05000000000000000000" pitchFamily="2" charset="2"/>
              <a:buChar char="§"/>
            </a:pPr>
            <a:r>
              <a:rPr lang="en-US" sz="1600" dirty="0"/>
              <a:t>If created with “</a:t>
            </a:r>
            <a:r>
              <a:rPr lang="en-US" sz="1600" dirty="0">
                <a:solidFill>
                  <a:srgbClr val="C00000"/>
                </a:solidFill>
              </a:rPr>
              <a:t>significant use </a:t>
            </a:r>
            <a:r>
              <a:rPr lang="en-US" sz="1600" dirty="0"/>
              <a:t>of the institution’s resources”</a:t>
            </a:r>
          </a:p>
          <a:p>
            <a:pPr lvl="2">
              <a:buFont typeface="Wingdings" panose="05000000000000000000" pitchFamily="2" charset="2"/>
              <a:buChar char="§"/>
            </a:pPr>
            <a:r>
              <a:rPr lang="en-US" sz="1600" dirty="0"/>
              <a:t>If created </a:t>
            </a:r>
            <a:r>
              <a:rPr lang="en-US" sz="1600" dirty="0">
                <a:solidFill>
                  <a:srgbClr val="C00000"/>
                </a:solidFill>
              </a:rPr>
              <a:t>in the course of duties</a:t>
            </a:r>
          </a:p>
          <a:p>
            <a:pPr lvl="2">
              <a:buFont typeface="Wingdings" panose="05000000000000000000" pitchFamily="2" charset="2"/>
              <a:buChar char="§"/>
            </a:pPr>
            <a:r>
              <a:rPr lang="en-US" sz="1600" dirty="0"/>
              <a:t>NOT inventions that do not relate to the business of the employer (private work of employees)</a:t>
            </a:r>
          </a:p>
          <a:p>
            <a:pPr lvl="2">
              <a:buFont typeface="Wingdings" panose="05000000000000000000" pitchFamily="2" charset="2"/>
              <a:buChar char="§"/>
            </a:pPr>
            <a:r>
              <a:rPr lang="en-US" sz="1600" b="1" dirty="0"/>
              <a:t>Copyright of teaching materials </a:t>
            </a:r>
            <a:r>
              <a:rPr lang="en-US" sz="1600" dirty="0"/>
              <a:t>– considered in most policies as the IP of </a:t>
            </a:r>
            <a:r>
              <a:rPr lang="en-US" sz="1600" b="1" dirty="0"/>
              <a:t>staff</a:t>
            </a:r>
            <a:r>
              <a:rPr lang="en-US" sz="1600" dirty="0"/>
              <a:t>. But should be reconsidered in case of new opportunities: on-line courses, multimedia products…</a:t>
            </a:r>
          </a:p>
          <a:p>
            <a:pPr lvl="2">
              <a:buFont typeface="Wingdings" panose="05000000000000000000" pitchFamily="2" charset="2"/>
              <a:buChar char="§"/>
            </a:pPr>
            <a:endParaRPr lang="en-US" sz="1600" dirty="0"/>
          </a:p>
          <a:p>
            <a:pPr lvl="0"/>
            <a:r>
              <a:rPr lang="en-US" sz="1600" dirty="0"/>
              <a:t>Useful</a:t>
            </a:r>
            <a:r>
              <a:rPr lang="en-US" sz="1600" b="1" dirty="0"/>
              <a:t> </a:t>
            </a:r>
            <a:r>
              <a:rPr lang="en-US" sz="1600" dirty="0"/>
              <a:t>to require an “</a:t>
            </a:r>
            <a:r>
              <a:rPr lang="en-US" sz="1600" b="1" dirty="0"/>
              <a:t>assignment-of-inventions</a:t>
            </a:r>
            <a:r>
              <a:rPr lang="en-US" sz="1600" dirty="0"/>
              <a:t>” agreement </a:t>
            </a:r>
            <a:r>
              <a:rPr lang="en-US" sz="1600" dirty="0" smtClean="0"/>
              <a:t>outside of employment act before including non employed staff in the project . </a:t>
            </a:r>
            <a:endParaRPr lang="en-US" sz="1600" dirty="0"/>
          </a:p>
          <a:p>
            <a:pPr lvl="1">
              <a:buFont typeface="Wingdings" panose="05000000000000000000" pitchFamily="2" charset="2"/>
              <a:buChar char="§"/>
            </a:pPr>
            <a:endParaRPr lang="en-US" sz="1350" dirty="0"/>
          </a:p>
          <a:p>
            <a:pPr lvl="2" algn="just">
              <a:buFont typeface="Wingdings" panose="05000000000000000000" pitchFamily="2" charset="2"/>
              <a:buChar char="§"/>
            </a:pPr>
            <a:endParaRPr lang="en-US" sz="1350" dirty="0"/>
          </a:p>
          <a:p>
            <a:pPr lvl="2" algn="just">
              <a:buFont typeface="Wingdings" panose="05000000000000000000" pitchFamily="2" charset="2"/>
              <a:buChar char="§"/>
            </a:pPr>
            <a:endParaRPr lang="en-US" dirty="0">
              <a:solidFill>
                <a:srgbClr val="000000"/>
              </a:solidFill>
            </a:endParaRPr>
          </a:p>
          <a:p>
            <a:pPr lvl="2" algn="just">
              <a:buFont typeface="Wingdings" panose="05000000000000000000" pitchFamily="2" charset="2"/>
              <a:buChar char="§"/>
            </a:pPr>
            <a:endParaRPr lang="en-US" dirty="0">
              <a:solidFill>
                <a:srgbClr val="000000"/>
              </a:solidFill>
            </a:endParaRPr>
          </a:p>
          <a:p>
            <a:pPr marL="0" indent="0" algn="just">
              <a:buNone/>
            </a:pPr>
            <a:endParaRPr lang="en-US" sz="1500" dirty="0"/>
          </a:p>
        </p:txBody>
      </p:sp>
    </p:spTree>
    <p:extLst>
      <p:ext uri="{BB962C8B-B14F-4D97-AF65-F5344CB8AC3E}">
        <p14:creationId xmlns:p14="http://schemas.microsoft.com/office/powerpoint/2010/main" val="341931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3"/>
            <a:ext cx="9144000" cy="857250"/>
          </a:xfrm>
        </p:spPr>
        <p:txBody>
          <a:bodyPr>
            <a:noAutofit/>
          </a:bodyPr>
          <a:lstStyle/>
          <a:p>
            <a:pPr lvl="0" algn="ctr"/>
            <a:r>
              <a:rPr lang="en-US" sz="3000" b="1" dirty="0" smtClean="0">
                <a:solidFill>
                  <a:schemeClr val="tx2"/>
                </a:solidFill>
                <a:latin typeface="+mn-lt"/>
              </a:rPr>
              <a:t> </a:t>
            </a:r>
            <a:r>
              <a:rPr lang="en-US" sz="3000" b="1" dirty="0" smtClean="0">
                <a:solidFill>
                  <a:srgbClr val="002060"/>
                </a:solidFill>
                <a:latin typeface="+mn-lt"/>
              </a:rPr>
              <a:t>Consultancy</a:t>
            </a:r>
            <a:endParaRPr lang="en-US" sz="3000" b="1" dirty="0">
              <a:solidFill>
                <a:srgbClr val="002060"/>
              </a:solidFill>
              <a:latin typeface="+mn-lt"/>
            </a:endParaRPr>
          </a:p>
        </p:txBody>
      </p:sp>
      <p:sp>
        <p:nvSpPr>
          <p:cNvPr id="3" name="Content Placeholder 2"/>
          <p:cNvSpPr>
            <a:spLocks noGrp="1"/>
          </p:cNvSpPr>
          <p:nvPr>
            <p:ph idx="1"/>
          </p:nvPr>
        </p:nvSpPr>
        <p:spPr>
          <a:xfrm>
            <a:off x="914400" y="856248"/>
            <a:ext cx="6819900" cy="3544303"/>
          </a:xfrm>
        </p:spPr>
        <p:txBody>
          <a:bodyPr>
            <a:normAutofit lnSpcReduction="10000"/>
          </a:bodyPr>
          <a:lstStyle/>
          <a:p>
            <a:pPr lvl="0" algn="just"/>
            <a:r>
              <a:rPr lang="en-US" sz="1600" dirty="0">
                <a:solidFill>
                  <a:srgbClr val="002060"/>
                </a:solidFill>
              </a:rPr>
              <a:t>Frequent </a:t>
            </a:r>
            <a:r>
              <a:rPr lang="en-US" sz="1600" dirty="0" smtClean="0">
                <a:solidFill>
                  <a:srgbClr val="002060"/>
                </a:solidFill>
              </a:rPr>
              <a:t>situation for academic and R&amp;D institution -  </a:t>
            </a:r>
            <a:r>
              <a:rPr lang="en-US" sz="1600" dirty="0">
                <a:solidFill>
                  <a:srgbClr val="002060"/>
                </a:solidFill>
              </a:rPr>
              <a:t>allows the institutions to keep in touch with the challenges faced by the </a:t>
            </a:r>
            <a:r>
              <a:rPr lang="en-US" sz="1600" dirty="0" smtClean="0">
                <a:solidFill>
                  <a:srgbClr val="002060"/>
                </a:solidFill>
              </a:rPr>
              <a:t>industry; </a:t>
            </a:r>
            <a:endParaRPr lang="en-US" sz="1600" dirty="0">
              <a:solidFill>
                <a:srgbClr val="002060"/>
              </a:solidFill>
            </a:endParaRPr>
          </a:p>
          <a:p>
            <a:pPr marL="0" indent="0" algn="just">
              <a:buNone/>
            </a:pPr>
            <a:endParaRPr lang="en-US" sz="1600" dirty="0">
              <a:solidFill>
                <a:srgbClr val="002060"/>
              </a:solidFill>
            </a:endParaRPr>
          </a:p>
          <a:p>
            <a:pPr lvl="0" algn="just"/>
            <a:r>
              <a:rPr lang="en-US" sz="1600" b="1" dirty="0">
                <a:solidFill>
                  <a:srgbClr val="002060"/>
                </a:solidFill>
              </a:rPr>
              <a:t>IP Policy (IIP)</a:t>
            </a:r>
            <a:r>
              <a:rPr lang="en-US" sz="1600" dirty="0">
                <a:solidFill>
                  <a:srgbClr val="002060"/>
                </a:solidFill>
              </a:rPr>
              <a:t> (or separate document): should define the rules to be followed in case an employee wants to enter in a contractual relationship with a private entity (ex.: consulting agreement)</a:t>
            </a:r>
          </a:p>
          <a:p>
            <a:pPr lvl="0" algn="just"/>
            <a:endParaRPr lang="en-US" sz="1600" dirty="0">
              <a:solidFill>
                <a:srgbClr val="002060"/>
              </a:solidFill>
            </a:endParaRPr>
          </a:p>
          <a:p>
            <a:pPr lvl="0" algn="just"/>
            <a:r>
              <a:rPr lang="en-US" sz="1600" b="1" dirty="0">
                <a:solidFill>
                  <a:srgbClr val="002060"/>
                </a:solidFill>
              </a:rPr>
              <a:t>Employment contract: </a:t>
            </a:r>
            <a:r>
              <a:rPr lang="en-US" sz="1600" dirty="0">
                <a:solidFill>
                  <a:srgbClr val="002060"/>
                </a:solidFill>
              </a:rPr>
              <a:t>often specifies that prior to entering into such an agreement, employee has to obtain the institution’s approval. </a:t>
            </a:r>
          </a:p>
          <a:p>
            <a:pPr marL="0" indent="0" algn="just">
              <a:buNone/>
            </a:pPr>
            <a:endParaRPr lang="en-US" sz="1600" dirty="0">
              <a:solidFill>
                <a:srgbClr val="002060"/>
              </a:solidFill>
            </a:endParaRPr>
          </a:p>
          <a:p>
            <a:pPr lvl="0" algn="just"/>
            <a:r>
              <a:rPr lang="en-US" sz="1600" b="1" dirty="0">
                <a:solidFill>
                  <a:srgbClr val="002060"/>
                </a:solidFill>
              </a:rPr>
              <a:t>If approval</a:t>
            </a:r>
            <a:r>
              <a:rPr lang="en-US" sz="1600" dirty="0">
                <a:solidFill>
                  <a:srgbClr val="002060"/>
                </a:solidFill>
              </a:rPr>
              <a:t>: only then the IP created during the researcher’s work for the private entity will be exempted from the general rule of ownership by the institution. </a:t>
            </a:r>
          </a:p>
        </p:txBody>
      </p:sp>
    </p:spTree>
    <p:extLst>
      <p:ext uri="{BB962C8B-B14F-4D97-AF65-F5344CB8AC3E}">
        <p14:creationId xmlns:p14="http://schemas.microsoft.com/office/powerpoint/2010/main" val="2854021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87405"/>
            <a:ext cx="4343400" cy="3446022"/>
          </a:xfrm>
        </p:spPr>
        <p:txBody>
          <a:bodyPr>
            <a:noAutofit/>
          </a:bodyPr>
          <a:lstStyle/>
          <a:p>
            <a:r>
              <a:rPr lang="en-US" sz="1600" dirty="0"/>
              <a:t>Student IP lies outside of the clear-cut employment context and raises a unique set of issues concerning ownership rights. </a:t>
            </a:r>
          </a:p>
          <a:p>
            <a:pPr marL="0" indent="0">
              <a:buNone/>
            </a:pPr>
            <a:endParaRPr lang="en-US" sz="1600" dirty="0"/>
          </a:p>
          <a:p>
            <a:r>
              <a:rPr lang="en-US" sz="1600" dirty="0"/>
              <a:t>Depending on the </a:t>
            </a:r>
            <a:r>
              <a:rPr lang="en-US" sz="1600" dirty="0">
                <a:solidFill>
                  <a:srgbClr val="0060A8"/>
                </a:solidFill>
              </a:rPr>
              <a:t>policy</a:t>
            </a:r>
            <a:r>
              <a:rPr lang="en-US" sz="1600" dirty="0"/>
              <a:t>, student IP may belong to institution / student. </a:t>
            </a:r>
          </a:p>
          <a:p>
            <a:pPr marL="0" indent="0">
              <a:buNone/>
            </a:pPr>
            <a:endParaRPr lang="en-US" sz="1600" dirty="0"/>
          </a:p>
          <a:p>
            <a:r>
              <a:rPr lang="en-US" sz="1600" dirty="0"/>
              <a:t>Additional </a:t>
            </a:r>
            <a:r>
              <a:rPr lang="en-US" sz="1600" dirty="0">
                <a:solidFill>
                  <a:srgbClr val="0060A8"/>
                </a:solidFill>
              </a:rPr>
              <a:t>contract of assignment </a:t>
            </a:r>
            <a:r>
              <a:rPr lang="en-US" sz="1600" dirty="0"/>
              <a:t>of IP is often useful.</a:t>
            </a:r>
          </a:p>
          <a:p>
            <a:pPr lvl="1">
              <a:buFont typeface="Wingdings" pitchFamily="2" charset="2"/>
              <a:buChar char="§"/>
            </a:pPr>
            <a:r>
              <a:rPr lang="en-US" sz="1600" dirty="0"/>
              <a:t>to be a </a:t>
            </a:r>
            <a:r>
              <a:rPr lang="en-US" sz="1600" i="1" dirty="0"/>
              <a:t>legally binding </a:t>
            </a:r>
            <a:r>
              <a:rPr lang="en-US" sz="1600" dirty="0"/>
              <a:t>contract, there must also be </a:t>
            </a:r>
            <a:r>
              <a:rPr lang="en-US" sz="1600" dirty="0">
                <a:solidFill>
                  <a:srgbClr val="0060A8"/>
                </a:solidFill>
              </a:rPr>
              <a:t>consideration</a:t>
            </a:r>
            <a:r>
              <a:rPr lang="en-US" sz="1600" dirty="0"/>
              <a:t>. </a:t>
            </a:r>
          </a:p>
          <a:p>
            <a:pPr marL="0" indent="0">
              <a:buNone/>
            </a:pPr>
            <a:endParaRPr lang="en-US" sz="1600" dirty="0"/>
          </a:p>
          <a:p>
            <a:r>
              <a:rPr lang="en-US" sz="1600" dirty="0"/>
              <a:t>Examples of student </a:t>
            </a:r>
            <a:r>
              <a:rPr lang="en-US" sz="1600" dirty="0" smtClean="0"/>
              <a:t>IP policies</a:t>
            </a:r>
            <a:endParaRPr lang="en-US" sz="1600" dirty="0">
              <a:solidFill>
                <a:srgbClr val="FF0000"/>
              </a:solidFill>
            </a:endParaRPr>
          </a:p>
        </p:txBody>
      </p:sp>
      <p:sp>
        <p:nvSpPr>
          <p:cNvPr id="2" name="Title 1"/>
          <p:cNvSpPr>
            <a:spLocks noGrp="1"/>
          </p:cNvSpPr>
          <p:nvPr>
            <p:ph type="title"/>
          </p:nvPr>
        </p:nvSpPr>
        <p:spPr>
          <a:xfrm>
            <a:off x="0" y="0"/>
            <a:ext cx="9144000" cy="810027"/>
          </a:xfrm>
        </p:spPr>
        <p:txBody>
          <a:bodyPr>
            <a:normAutofit/>
          </a:bodyPr>
          <a:lstStyle/>
          <a:p>
            <a:pPr algn="ctr"/>
            <a:r>
              <a:rPr lang="en-US" sz="3000" b="1" dirty="0">
                <a:solidFill>
                  <a:srgbClr val="002060"/>
                </a:solidFill>
                <a:latin typeface="+mn-lt"/>
              </a:rPr>
              <a:t>Ownership of IP created by students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9586"/>
          <a:stretch/>
        </p:blipFill>
        <p:spPr>
          <a:xfrm>
            <a:off x="4800600" y="742477"/>
            <a:ext cx="3941430" cy="304847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105400" y="3943349"/>
            <a:ext cx="2895600" cy="590077"/>
          </a:xfrm>
          <a:prstGeom prst="rect">
            <a:avLst/>
          </a:prstGeom>
          <a:noFill/>
          <a:ln>
            <a:solidFill>
              <a:schemeClr val="tx1"/>
            </a:solidFill>
          </a:ln>
        </p:spPr>
        <p:txBody>
          <a:bodyPr wrap="none" rtlCol="0">
            <a:noAutofit/>
          </a:bodyPr>
          <a:lstStyle/>
          <a:p>
            <a:r>
              <a:rPr lang="en-US" sz="1200" i="1" dirty="0" smtClean="0"/>
              <a:t>Example of IP Policy for students of the</a:t>
            </a:r>
          </a:p>
          <a:p>
            <a:r>
              <a:rPr lang="en-US" sz="1200" i="1" dirty="0" smtClean="0"/>
              <a:t>University </a:t>
            </a:r>
            <a:r>
              <a:rPr lang="en-US" sz="1200" i="1" dirty="0"/>
              <a:t>of Bristol</a:t>
            </a:r>
          </a:p>
        </p:txBody>
      </p:sp>
    </p:spTree>
    <p:extLst>
      <p:ext uri="{BB962C8B-B14F-4D97-AF65-F5344CB8AC3E}">
        <p14:creationId xmlns:p14="http://schemas.microsoft.com/office/powerpoint/2010/main" val="1854216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357"/>
            <a:ext cx="9144000" cy="857250"/>
          </a:xfrm>
        </p:spPr>
        <p:txBody>
          <a:bodyPr>
            <a:normAutofit/>
          </a:bodyPr>
          <a:lstStyle/>
          <a:p>
            <a:pPr lvl="0" algn="ctr"/>
            <a:r>
              <a:rPr lang="en-US" sz="3000" b="1" dirty="0">
                <a:solidFill>
                  <a:srgbClr val="002060"/>
                </a:solidFill>
                <a:latin typeface="+mn-lt"/>
              </a:rPr>
              <a:t>Ownership of IP created by visitors</a:t>
            </a:r>
          </a:p>
        </p:txBody>
      </p:sp>
      <p:sp>
        <p:nvSpPr>
          <p:cNvPr id="3" name="Content Placeholder 2"/>
          <p:cNvSpPr>
            <a:spLocks noGrp="1"/>
          </p:cNvSpPr>
          <p:nvPr>
            <p:ph idx="1"/>
          </p:nvPr>
        </p:nvSpPr>
        <p:spPr>
          <a:xfrm>
            <a:off x="723900" y="989897"/>
            <a:ext cx="4838700" cy="3886200"/>
          </a:xfrm>
        </p:spPr>
        <p:txBody>
          <a:bodyPr>
            <a:normAutofit/>
          </a:bodyPr>
          <a:lstStyle/>
          <a:p>
            <a:pPr marL="0" indent="0" algn="just">
              <a:buNone/>
            </a:pPr>
            <a:endParaRPr lang="en-US" sz="1600" dirty="0"/>
          </a:p>
          <a:p>
            <a:r>
              <a:rPr lang="en-US" sz="1600" dirty="0">
                <a:solidFill>
                  <a:srgbClr val="002060"/>
                </a:solidFill>
              </a:rPr>
              <a:t>Person who is </a:t>
            </a:r>
            <a:r>
              <a:rPr lang="en-US" sz="1600" b="1" dirty="0">
                <a:solidFill>
                  <a:srgbClr val="002060"/>
                </a:solidFill>
              </a:rPr>
              <a:t>seconded from another organization</a:t>
            </a:r>
            <a:r>
              <a:rPr lang="en-US" sz="1600" dirty="0">
                <a:solidFill>
                  <a:srgbClr val="002060"/>
                </a:solidFill>
              </a:rPr>
              <a:t>, is not necessarily an employee (remains employed by formal employer).</a:t>
            </a:r>
          </a:p>
          <a:p>
            <a:endParaRPr lang="en-US" sz="1600" dirty="0">
              <a:solidFill>
                <a:srgbClr val="002060"/>
              </a:solidFill>
            </a:endParaRPr>
          </a:p>
          <a:p>
            <a:r>
              <a:rPr lang="en-US" sz="1600" dirty="0">
                <a:solidFill>
                  <a:srgbClr val="002060"/>
                </a:solidFill>
              </a:rPr>
              <a:t>If the seconded employee contributes to IP:  gives rise to the same </a:t>
            </a:r>
            <a:r>
              <a:rPr lang="en-US" sz="1600" u="sng" dirty="0">
                <a:solidFill>
                  <a:srgbClr val="002060"/>
                </a:solidFill>
              </a:rPr>
              <a:t>fragmentation </a:t>
            </a:r>
            <a:r>
              <a:rPr lang="en-US" sz="1600" dirty="0">
                <a:solidFill>
                  <a:srgbClr val="002060"/>
                </a:solidFill>
              </a:rPr>
              <a:t>of ownership of IP issues as with students</a:t>
            </a:r>
            <a:r>
              <a:rPr lang="en-US" sz="1600" dirty="0" smtClean="0">
                <a:solidFill>
                  <a:srgbClr val="002060"/>
                </a:solidFill>
              </a:rPr>
              <a:t>.</a:t>
            </a:r>
          </a:p>
          <a:p>
            <a:r>
              <a:rPr lang="en-US" sz="1600" dirty="0" smtClean="0">
                <a:solidFill>
                  <a:srgbClr val="002060"/>
                </a:solidFill>
              </a:rPr>
              <a:t>Background IP stays ownership of the visitor or its formal employer. </a:t>
            </a:r>
            <a:endParaRPr lang="en-US" sz="1600" dirty="0">
              <a:solidFill>
                <a:srgbClr val="002060"/>
              </a:solidFill>
            </a:endParaRPr>
          </a:p>
          <a:p>
            <a:endParaRPr lang="en-US" sz="1600" dirty="0">
              <a:solidFill>
                <a:srgbClr val="002060"/>
              </a:solidFill>
            </a:endParaRPr>
          </a:p>
          <a:p>
            <a:r>
              <a:rPr lang="en-US" sz="1600" dirty="0" smtClean="0">
                <a:solidFill>
                  <a:srgbClr val="002060"/>
                </a:solidFill>
              </a:rPr>
              <a:t>Before starting the work in the host institutions – an Appointment Agreement assuring binding effect of institution’s IP Policy</a:t>
            </a:r>
            <a:r>
              <a:rPr lang="en-US" sz="1600" dirty="0" smtClean="0"/>
              <a:t>.</a:t>
            </a:r>
            <a:endParaRPr lang="en-US" sz="1600" dirty="0"/>
          </a:p>
        </p:txBody>
      </p:sp>
      <p:pic>
        <p:nvPicPr>
          <p:cNvPr id="3074" name="Picture 2" descr="UZH - International Relations Office - Visiting Researchers">
            <a:extLst>
              <a:ext uri="{FF2B5EF4-FFF2-40B4-BE49-F238E27FC236}">
                <a16:creationId xmlns:a16="http://schemas.microsoft.com/office/drawing/2014/main" id="{E806A6C3-E1AA-A144-9A54-009E171719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275606"/>
            <a:ext cx="2365451" cy="1565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extBox 4">
            <a:extLst>
              <a:ext uri="{FF2B5EF4-FFF2-40B4-BE49-F238E27FC236}">
                <a16:creationId xmlns:a16="http://schemas.microsoft.com/office/drawing/2014/main" id="{3E7BCD11-E6E0-CA4C-99D2-978BA2E37428}"/>
              </a:ext>
            </a:extLst>
          </p:cNvPr>
          <p:cNvSpPr txBox="1"/>
          <p:nvPr/>
        </p:nvSpPr>
        <p:spPr>
          <a:xfrm>
            <a:off x="6741353" y="2924833"/>
            <a:ext cx="2071401" cy="276999"/>
          </a:xfrm>
          <a:prstGeom prst="rect">
            <a:avLst/>
          </a:prstGeom>
          <a:noFill/>
        </p:spPr>
        <p:txBody>
          <a:bodyPr wrap="none" rtlCol="0">
            <a:spAutoFit/>
          </a:bodyPr>
          <a:lstStyle/>
          <a:p>
            <a:r>
              <a:rPr lang="en-GB" sz="1200" dirty="0"/>
              <a:t>S</a:t>
            </a:r>
            <a:r>
              <a:rPr lang="en-FR" sz="1200" dirty="0"/>
              <a:t>ource: </a:t>
            </a:r>
            <a:r>
              <a:rPr lang="en-GB" sz="1200" dirty="0"/>
              <a:t>University of Zurich</a:t>
            </a:r>
            <a:endParaRPr lang="en-FR" sz="1200" dirty="0"/>
          </a:p>
        </p:txBody>
      </p:sp>
    </p:spTree>
    <p:extLst>
      <p:ext uri="{BB962C8B-B14F-4D97-AF65-F5344CB8AC3E}">
        <p14:creationId xmlns:p14="http://schemas.microsoft.com/office/powerpoint/2010/main" val="3280648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
            <a:ext cx="8458200" cy="742950"/>
          </a:xfrm>
        </p:spPr>
        <p:txBody>
          <a:bodyPr>
            <a:noAutofit/>
          </a:bodyPr>
          <a:lstStyle/>
          <a:p>
            <a:pPr lvl="0" algn="ctr"/>
            <a:r>
              <a:rPr lang="en-US" sz="3200" b="1" dirty="0">
                <a:solidFill>
                  <a:srgbClr val="002060"/>
                </a:solidFill>
                <a:latin typeface="+mn-lt"/>
              </a:rPr>
              <a:t>Issues to be </a:t>
            </a:r>
            <a:r>
              <a:rPr lang="en-US" sz="3200" b="1" dirty="0" smtClean="0">
                <a:solidFill>
                  <a:srgbClr val="002060"/>
                </a:solidFill>
                <a:latin typeface="+mn-lt"/>
              </a:rPr>
              <a:t>Considered </a:t>
            </a:r>
            <a:r>
              <a:rPr lang="en-US" sz="3200" b="1" dirty="0">
                <a:solidFill>
                  <a:srgbClr val="002060"/>
                </a:solidFill>
                <a:latin typeface="+mn-lt"/>
              </a:rPr>
              <a:t>in </a:t>
            </a:r>
            <a:r>
              <a:rPr lang="en-US" sz="3200" b="1" dirty="0" smtClean="0">
                <a:solidFill>
                  <a:srgbClr val="002060"/>
                </a:solidFill>
                <a:latin typeface="+mn-lt"/>
              </a:rPr>
              <a:t>Collaborative </a:t>
            </a:r>
            <a:r>
              <a:rPr lang="en-US" sz="3200" b="1" dirty="0">
                <a:solidFill>
                  <a:srgbClr val="002060"/>
                </a:solidFill>
                <a:latin typeface="+mn-lt"/>
              </a:rPr>
              <a:t>W</a:t>
            </a:r>
            <a:r>
              <a:rPr lang="en-US" sz="3200" b="1" dirty="0" smtClean="0">
                <a:solidFill>
                  <a:srgbClr val="002060"/>
                </a:solidFill>
                <a:latin typeface="+mn-lt"/>
              </a:rPr>
              <a:t>ork</a:t>
            </a:r>
            <a:endParaRPr lang="en-US" sz="3200" b="1" dirty="0">
              <a:solidFill>
                <a:srgbClr val="002060"/>
              </a:solidFill>
              <a:latin typeface="+mn-lt"/>
            </a:endParaRPr>
          </a:p>
        </p:txBody>
      </p:sp>
      <p:sp>
        <p:nvSpPr>
          <p:cNvPr id="3" name="Content Placeholder 2"/>
          <p:cNvSpPr>
            <a:spLocks noGrp="1"/>
          </p:cNvSpPr>
          <p:nvPr>
            <p:ph idx="1"/>
          </p:nvPr>
        </p:nvSpPr>
        <p:spPr>
          <a:xfrm>
            <a:off x="914400" y="1123950"/>
            <a:ext cx="6743700" cy="3563466"/>
          </a:xfrm>
        </p:spPr>
        <p:txBody>
          <a:bodyPr/>
          <a:lstStyle/>
          <a:p>
            <a:pPr lvl="0"/>
            <a:r>
              <a:rPr lang="en-US" sz="1600" dirty="0" smtClean="0">
                <a:solidFill>
                  <a:srgbClr val="002060"/>
                </a:solidFill>
              </a:rPr>
              <a:t>Background IP stays ownership of each Party in collaboration;</a:t>
            </a:r>
          </a:p>
          <a:p>
            <a:pPr lvl="0"/>
            <a:r>
              <a:rPr lang="en-US" sz="1600" dirty="0" smtClean="0">
                <a:solidFill>
                  <a:srgbClr val="002060"/>
                </a:solidFill>
              </a:rPr>
              <a:t>Major IP Issues </a:t>
            </a:r>
          </a:p>
          <a:p>
            <a:pPr lvl="1"/>
            <a:r>
              <a:rPr lang="en-US" sz="1600" dirty="0" smtClean="0">
                <a:solidFill>
                  <a:srgbClr val="002060"/>
                </a:solidFill>
              </a:rPr>
              <a:t>Access </a:t>
            </a:r>
            <a:r>
              <a:rPr lang="en-US" sz="1600" dirty="0">
                <a:solidFill>
                  <a:srgbClr val="002060"/>
                </a:solidFill>
              </a:rPr>
              <a:t>to partners’ IP often </a:t>
            </a:r>
            <a:r>
              <a:rPr lang="en-US" sz="1600" dirty="0" smtClean="0">
                <a:solidFill>
                  <a:srgbClr val="002060"/>
                </a:solidFill>
              </a:rPr>
              <a:t>assured </a:t>
            </a:r>
            <a:r>
              <a:rPr lang="en-US" sz="1600" dirty="0">
                <a:solidFill>
                  <a:srgbClr val="002060"/>
                </a:solidFill>
              </a:rPr>
              <a:t>through non exclusive time-limited licensing </a:t>
            </a:r>
            <a:r>
              <a:rPr lang="en-US" sz="1600" dirty="0" smtClean="0">
                <a:solidFill>
                  <a:srgbClr val="002060"/>
                </a:solidFill>
              </a:rPr>
              <a:t>agreement; </a:t>
            </a:r>
            <a:endParaRPr lang="en-US" sz="1600" dirty="0">
              <a:solidFill>
                <a:srgbClr val="002060"/>
              </a:solidFill>
            </a:endParaRPr>
          </a:p>
          <a:p>
            <a:pPr lvl="1"/>
            <a:r>
              <a:rPr lang="en-US" sz="1600" dirty="0">
                <a:solidFill>
                  <a:srgbClr val="002060"/>
                </a:solidFill>
              </a:rPr>
              <a:t>Use of partners’ IP -</a:t>
            </a:r>
            <a:r>
              <a:rPr lang="en-US" sz="1600" dirty="0" smtClean="0">
                <a:solidFill>
                  <a:srgbClr val="002060"/>
                </a:solidFill>
              </a:rPr>
              <a:t> </a:t>
            </a:r>
            <a:r>
              <a:rPr lang="en-US" sz="1600" dirty="0">
                <a:solidFill>
                  <a:srgbClr val="002060"/>
                </a:solidFill>
              </a:rPr>
              <a:t>only in the framework of the ongoing collaboration </a:t>
            </a:r>
            <a:r>
              <a:rPr lang="en-US" sz="1600" dirty="0" smtClean="0">
                <a:solidFill>
                  <a:srgbClr val="002060"/>
                </a:solidFill>
              </a:rPr>
              <a:t>agreement;</a:t>
            </a:r>
            <a:endParaRPr lang="en-US" sz="1600" dirty="0">
              <a:solidFill>
                <a:srgbClr val="002060"/>
              </a:solidFill>
            </a:endParaRPr>
          </a:p>
          <a:p>
            <a:pPr lvl="0"/>
            <a:r>
              <a:rPr lang="en-US" sz="1600" dirty="0">
                <a:solidFill>
                  <a:srgbClr val="002060"/>
                </a:solidFill>
              </a:rPr>
              <a:t>F</a:t>
            </a:r>
            <a:r>
              <a:rPr lang="en-US" sz="1600" dirty="0" smtClean="0">
                <a:solidFill>
                  <a:srgbClr val="002060"/>
                </a:solidFill>
              </a:rPr>
              <a:t>oreground IP:</a:t>
            </a:r>
            <a:endParaRPr lang="en-US" sz="1600" dirty="0">
              <a:solidFill>
                <a:srgbClr val="002060"/>
              </a:solidFill>
            </a:endParaRPr>
          </a:p>
          <a:p>
            <a:pPr lvl="1">
              <a:buFont typeface="Arial" panose="020B0604020202020204" pitchFamily="34" charset="0"/>
              <a:buChar char="•"/>
            </a:pPr>
            <a:r>
              <a:rPr lang="en-US" sz="1600" dirty="0" smtClean="0">
                <a:solidFill>
                  <a:srgbClr val="002060"/>
                </a:solidFill>
              </a:rPr>
              <a:t>IP </a:t>
            </a:r>
            <a:r>
              <a:rPr lang="en-US" sz="1600" dirty="0">
                <a:solidFill>
                  <a:srgbClr val="002060"/>
                </a:solidFill>
              </a:rPr>
              <a:t>owned by the party who </a:t>
            </a:r>
            <a:r>
              <a:rPr lang="en-US" sz="1600" dirty="0" smtClean="0">
                <a:solidFill>
                  <a:srgbClr val="002060"/>
                </a:solidFill>
              </a:rPr>
              <a:t>created; </a:t>
            </a:r>
            <a:endParaRPr lang="en-US" sz="1600" dirty="0">
              <a:solidFill>
                <a:srgbClr val="002060"/>
              </a:solidFill>
            </a:endParaRPr>
          </a:p>
          <a:p>
            <a:pPr lvl="1">
              <a:buFont typeface="Arial" panose="020B0604020202020204" pitchFamily="34" charset="0"/>
              <a:buChar char="•"/>
            </a:pPr>
            <a:r>
              <a:rPr lang="en-US" sz="1600" dirty="0" smtClean="0">
                <a:solidFill>
                  <a:srgbClr val="002060"/>
                </a:solidFill>
              </a:rPr>
              <a:t> </a:t>
            </a:r>
            <a:r>
              <a:rPr lang="en-US" sz="1600" dirty="0">
                <a:solidFill>
                  <a:srgbClr val="002060"/>
                </a:solidFill>
              </a:rPr>
              <a:t>Joined </a:t>
            </a:r>
            <a:r>
              <a:rPr lang="en-US" sz="1600" dirty="0" smtClean="0">
                <a:solidFill>
                  <a:srgbClr val="002060"/>
                </a:solidFill>
              </a:rPr>
              <a:t>ownership.</a:t>
            </a:r>
            <a:endParaRPr lang="en-US" sz="1600" dirty="0">
              <a:solidFill>
                <a:srgbClr val="002060"/>
              </a:solidFill>
            </a:endParaRPr>
          </a:p>
          <a:p>
            <a:pPr marL="0" indent="0">
              <a:buNone/>
            </a:pPr>
            <a:endParaRPr lang="en-US" sz="1600" dirty="0"/>
          </a:p>
          <a:p>
            <a:pPr marL="0" indent="0">
              <a:buNone/>
            </a:pPr>
            <a:r>
              <a:rPr lang="en-US" sz="1600" b="1" dirty="0">
                <a:solidFill>
                  <a:srgbClr val="002060"/>
                </a:solidFill>
              </a:rPr>
              <a:t>J</a:t>
            </a:r>
            <a:r>
              <a:rPr lang="en-US" sz="1600" b="1" dirty="0" smtClean="0">
                <a:solidFill>
                  <a:srgbClr val="002060"/>
                </a:solidFill>
              </a:rPr>
              <a:t>oined </a:t>
            </a:r>
            <a:r>
              <a:rPr lang="en-US" sz="1600" b="1" dirty="0">
                <a:solidFill>
                  <a:srgbClr val="002060"/>
                </a:solidFill>
              </a:rPr>
              <a:t>O</a:t>
            </a:r>
            <a:r>
              <a:rPr lang="en-US" sz="1600" b="1" dirty="0" smtClean="0">
                <a:solidFill>
                  <a:srgbClr val="002060"/>
                </a:solidFill>
              </a:rPr>
              <a:t>wnership </a:t>
            </a:r>
          </a:p>
          <a:p>
            <a:pPr>
              <a:buFont typeface="Arial" panose="020B0604020202020204" pitchFamily="34" charset="0"/>
              <a:buChar char="•"/>
            </a:pPr>
            <a:r>
              <a:rPr lang="en-US" sz="1600" dirty="0" smtClean="0">
                <a:solidFill>
                  <a:srgbClr val="002060"/>
                </a:solidFill>
              </a:rPr>
              <a:t>Challenge in </a:t>
            </a:r>
            <a:r>
              <a:rPr lang="en-US" sz="1600" dirty="0">
                <a:solidFill>
                  <a:srgbClr val="002060"/>
                </a:solidFill>
              </a:rPr>
              <a:t>the context of different </a:t>
            </a:r>
            <a:r>
              <a:rPr lang="en-US" sz="1600" dirty="0" smtClean="0">
                <a:solidFill>
                  <a:srgbClr val="002060"/>
                </a:solidFill>
              </a:rPr>
              <a:t>jurisdictions;</a:t>
            </a:r>
          </a:p>
          <a:p>
            <a:pPr>
              <a:buFont typeface="Arial" panose="020B0604020202020204" pitchFamily="34" charset="0"/>
              <a:buChar char="•"/>
            </a:pPr>
            <a:r>
              <a:rPr lang="en-US" sz="1600" dirty="0" smtClean="0">
                <a:solidFill>
                  <a:srgbClr val="002060"/>
                </a:solidFill>
              </a:rPr>
              <a:t>Needs well defined IPR management principles</a:t>
            </a:r>
            <a:r>
              <a:rPr lang="en-US" sz="1600" dirty="0" smtClean="0"/>
              <a:t>. </a:t>
            </a:r>
            <a:endParaRPr lang="en-US" sz="1600" dirty="0"/>
          </a:p>
          <a:p>
            <a:pPr lvl="0"/>
            <a:endParaRPr lang="en-US" sz="1500" dirty="0"/>
          </a:p>
          <a:p>
            <a:pPr lvl="0"/>
            <a:endParaRPr lang="en-US" sz="1500" dirty="0"/>
          </a:p>
        </p:txBody>
      </p:sp>
    </p:spTree>
    <p:extLst>
      <p:ext uri="{BB962C8B-B14F-4D97-AF65-F5344CB8AC3E}">
        <p14:creationId xmlns:p14="http://schemas.microsoft.com/office/powerpoint/2010/main" val="709956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81000" y="781050"/>
            <a:ext cx="5257800" cy="409372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normAutofit fontScale="85000" lnSpcReduction="20000"/>
          </a:bodyPr>
          <a:lstStyle/>
          <a:p>
            <a:pPr algn="just">
              <a:spcBef>
                <a:spcPts val="0"/>
              </a:spcBef>
            </a:pPr>
            <a:r>
              <a:rPr lang="en-US" altLang="en-US" dirty="0">
                <a:solidFill>
                  <a:srgbClr val="006192"/>
                </a:solidFill>
              </a:rPr>
              <a:t>Who is responsible for the management of IPR</a:t>
            </a:r>
            <a:r>
              <a:rPr lang="en-US" altLang="en-US" dirty="0" smtClean="0">
                <a:solidFill>
                  <a:srgbClr val="006192"/>
                </a:solidFill>
              </a:rPr>
              <a:t>?</a:t>
            </a:r>
          </a:p>
          <a:p>
            <a:pPr marL="0" indent="0" algn="just">
              <a:spcBef>
                <a:spcPts val="0"/>
              </a:spcBef>
              <a:buNone/>
            </a:pPr>
            <a:endParaRPr lang="en-US" altLang="en-US" dirty="0">
              <a:solidFill>
                <a:srgbClr val="006192"/>
              </a:solidFill>
            </a:endParaRPr>
          </a:p>
          <a:p>
            <a:pPr lvl="2" algn="just">
              <a:spcBef>
                <a:spcPts val="0"/>
              </a:spcBef>
              <a:buFont typeface="Wingdings" panose="05000000000000000000" pitchFamily="2" charset="2"/>
              <a:buChar char="§"/>
            </a:pPr>
            <a:r>
              <a:rPr lang="en-US" altLang="en-US" dirty="0" smtClean="0">
                <a:solidFill>
                  <a:srgbClr val="002060"/>
                </a:solidFill>
                <a:sym typeface="Wingdings" panose="05000000000000000000" pitchFamily="2" charset="2"/>
              </a:rPr>
              <a:t>Innovation Center</a:t>
            </a:r>
            <a:r>
              <a:rPr lang="en-US" altLang="en-US" dirty="0" smtClean="0">
                <a:solidFill>
                  <a:srgbClr val="002060"/>
                </a:solidFill>
              </a:rPr>
              <a:t>?</a:t>
            </a:r>
          </a:p>
          <a:p>
            <a:pPr lvl="2" algn="just">
              <a:spcBef>
                <a:spcPts val="0"/>
              </a:spcBef>
              <a:buFont typeface="Wingdings" panose="05000000000000000000" pitchFamily="2" charset="2"/>
              <a:buChar char="§"/>
            </a:pPr>
            <a:r>
              <a:rPr lang="en-US" altLang="en-US" dirty="0" smtClean="0">
                <a:solidFill>
                  <a:srgbClr val="002060"/>
                </a:solidFill>
              </a:rPr>
              <a:t>IP Hub?</a:t>
            </a:r>
            <a:endParaRPr lang="en-US" altLang="en-US" dirty="0">
              <a:solidFill>
                <a:srgbClr val="002060"/>
              </a:solidFill>
            </a:endParaRPr>
          </a:p>
          <a:p>
            <a:pPr lvl="2" algn="just">
              <a:spcBef>
                <a:spcPts val="0"/>
              </a:spcBef>
              <a:buFont typeface="Wingdings" panose="05000000000000000000" pitchFamily="2" charset="2"/>
              <a:buChar char="§"/>
            </a:pPr>
            <a:r>
              <a:rPr lang="en-US" altLang="en-US" dirty="0">
                <a:solidFill>
                  <a:srgbClr val="002060"/>
                </a:solidFill>
              </a:rPr>
              <a:t>Technology Transfer Office?</a:t>
            </a:r>
          </a:p>
          <a:p>
            <a:pPr lvl="2" algn="just">
              <a:spcBef>
                <a:spcPts val="0"/>
              </a:spcBef>
              <a:buFont typeface="Wingdings" panose="05000000000000000000" pitchFamily="2" charset="2"/>
              <a:buChar char="§"/>
            </a:pPr>
            <a:r>
              <a:rPr lang="en-US" altLang="en-US" dirty="0">
                <a:solidFill>
                  <a:srgbClr val="002060"/>
                </a:solidFill>
              </a:rPr>
              <a:t>External body?</a:t>
            </a:r>
          </a:p>
          <a:p>
            <a:pPr lvl="2" algn="just">
              <a:spcBef>
                <a:spcPts val="0"/>
              </a:spcBef>
              <a:buFont typeface="Wingdings" panose="05000000000000000000" pitchFamily="2" charset="2"/>
              <a:buChar char="§"/>
            </a:pPr>
            <a:endParaRPr lang="en-US" altLang="en-US" dirty="0"/>
          </a:p>
          <a:p>
            <a:pPr>
              <a:spcBef>
                <a:spcPts val="0"/>
              </a:spcBef>
            </a:pPr>
            <a:r>
              <a:rPr lang="en-US" dirty="0">
                <a:solidFill>
                  <a:srgbClr val="006192"/>
                </a:solidFill>
              </a:rPr>
              <a:t>Is there a TTO, an outsourced company, government entity, IP Hub, the national IP Office, who: </a:t>
            </a:r>
          </a:p>
          <a:p>
            <a:pPr lvl="2" algn="just">
              <a:spcBef>
                <a:spcPts val="0"/>
              </a:spcBef>
              <a:buFont typeface="Wingdings" panose="05000000000000000000" pitchFamily="2" charset="2"/>
              <a:buChar char="§"/>
            </a:pPr>
            <a:r>
              <a:rPr lang="en-US" dirty="0">
                <a:solidFill>
                  <a:srgbClr val="002060"/>
                </a:solidFill>
              </a:rPr>
              <a:t>negotiates licenses with outside parties, </a:t>
            </a:r>
          </a:p>
          <a:p>
            <a:pPr lvl="2" algn="just">
              <a:spcBef>
                <a:spcPts val="0"/>
              </a:spcBef>
              <a:buFont typeface="Wingdings" panose="05000000000000000000" pitchFamily="2" charset="2"/>
              <a:buChar char="§"/>
            </a:pPr>
            <a:r>
              <a:rPr lang="en-US" dirty="0">
                <a:solidFill>
                  <a:srgbClr val="002060"/>
                </a:solidFill>
              </a:rPr>
              <a:t>reviews employee contracts, </a:t>
            </a:r>
          </a:p>
          <a:p>
            <a:pPr lvl="2" algn="just">
              <a:spcBef>
                <a:spcPts val="0"/>
              </a:spcBef>
              <a:buFont typeface="Wingdings" panose="05000000000000000000" pitchFamily="2" charset="2"/>
              <a:buChar char="§"/>
            </a:pPr>
            <a:r>
              <a:rPr lang="en-US" dirty="0">
                <a:solidFill>
                  <a:srgbClr val="002060"/>
                </a:solidFill>
              </a:rPr>
              <a:t>manages invention disclosure procedures,</a:t>
            </a:r>
          </a:p>
          <a:p>
            <a:pPr lvl="2" algn="just">
              <a:spcBef>
                <a:spcPts val="0"/>
              </a:spcBef>
              <a:buFont typeface="Wingdings" panose="05000000000000000000" pitchFamily="2" charset="2"/>
              <a:buChar char="§"/>
            </a:pPr>
            <a:r>
              <a:rPr lang="en-US" dirty="0">
                <a:solidFill>
                  <a:srgbClr val="002060"/>
                </a:solidFill>
              </a:rPr>
              <a:t>reviews sponsored research proposals, </a:t>
            </a:r>
          </a:p>
          <a:p>
            <a:pPr lvl="2" algn="just">
              <a:spcBef>
                <a:spcPts val="0"/>
              </a:spcBef>
              <a:buFont typeface="Wingdings" panose="05000000000000000000" pitchFamily="2" charset="2"/>
              <a:buChar char="§"/>
            </a:pPr>
            <a:r>
              <a:rPr lang="en-US" dirty="0">
                <a:solidFill>
                  <a:srgbClr val="002060"/>
                </a:solidFill>
              </a:rPr>
              <a:t>manages royalty sharing </a:t>
            </a:r>
          </a:p>
          <a:p>
            <a:pPr lvl="2" algn="just">
              <a:spcBef>
                <a:spcPts val="0"/>
              </a:spcBef>
              <a:buFont typeface="Wingdings" panose="05000000000000000000" pitchFamily="2" charset="2"/>
              <a:buChar char="§"/>
            </a:pPr>
            <a:r>
              <a:rPr lang="en-US" dirty="0">
                <a:solidFill>
                  <a:srgbClr val="002060"/>
                </a:solidFill>
              </a:rPr>
              <a:t>establishes and manages spin-off companies </a:t>
            </a:r>
          </a:p>
          <a:p>
            <a:pPr lvl="2" algn="just">
              <a:spcBef>
                <a:spcPts val="0"/>
              </a:spcBef>
              <a:buFont typeface="Wingdings" panose="05000000000000000000" pitchFamily="2" charset="2"/>
              <a:buChar char="§"/>
            </a:pPr>
            <a:endParaRPr lang="en-US" dirty="0"/>
          </a:p>
          <a:p>
            <a:pPr>
              <a:spcBef>
                <a:spcPts val="0"/>
              </a:spcBef>
            </a:pPr>
            <a:r>
              <a:rPr lang="en-US" dirty="0">
                <a:solidFill>
                  <a:srgbClr val="006192"/>
                </a:solidFill>
              </a:rPr>
              <a:t>What are the professional skills required for effective IP and technology management</a:t>
            </a:r>
            <a:r>
              <a:rPr lang="en-US" dirty="0" smtClean="0">
                <a:solidFill>
                  <a:srgbClr val="006192"/>
                </a:solidFill>
              </a:rPr>
              <a:t>?</a:t>
            </a:r>
          </a:p>
          <a:p>
            <a:pPr marL="0" indent="0">
              <a:spcBef>
                <a:spcPts val="0"/>
              </a:spcBef>
              <a:buNone/>
            </a:pPr>
            <a:endParaRPr lang="en-US" dirty="0" smtClean="0">
              <a:solidFill>
                <a:srgbClr val="006192"/>
              </a:solidFill>
            </a:endParaRPr>
          </a:p>
          <a:p>
            <a:pPr>
              <a:spcBef>
                <a:spcPts val="0"/>
              </a:spcBef>
            </a:pPr>
            <a:r>
              <a:rPr lang="en-US" altLang="en-US" dirty="0" smtClean="0">
                <a:solidFill>
                  <a:srgbClr val="006192"/>
                </a:solidFill>
              </a:rPr>
              <a:t>Who is providing technology transfer education and training – very often TTO is a great source of transfer of knowledge.</a:t>
            </a:r>
            <a:endParaRPr lang="en-US" altLang="en-US" dirty="0">
              <a:solidFill>
                <a:srgbClr val="006192"/>
              </a:solidFill>
            </a:endParaRPr>
          </a:p>
        </p:txBody>
      </p:sp>
      <p:sp>
        <p:nvSpPr>
          <p:cNvPr id="3" name="Text Placeholder 2"/>
          <p:cNvSpPr txBox="1">
            <a:spLocks/>
          </p:cNvSpPr>
          <p:nvPr/>
        </p:nvSpPr>
        <p:spPr>
          <a:xfrm>
            <a:off x="0" y="95250"/>
            <a:ext cx="9144000" cy="571500"/>
          </a:xfrm>
          <a:prstGeom prst="rect">
            <a:avLst/>
          </a:prstGeom>
        </p:spPr>
        <p:txBody>
          <a:bodyPr vert="horz" lIns="45720" tIns="22860" rIns="45720" bIns="2286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en-US" sz="3000" b="1" dirty="0" smtClean="0">
                <a:solidFill>
                  <a:srgbClr val="002060"/>
                </a:solidFill>
              </a:rPr>
              <a:t>4. Management of IPR</a:t>
            </a:r>
            <a:endParaRPr lang="en-US" sz="3000" b="1" dirty="0">
              <a:solidFill>
                <a:srgbClr val="00206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658586"/>
            <a:ext cx="3321117" cy="1866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84400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04482956"/>
              </p:ext>
            </p:extLst>
          </p:nvPr>
        </p:nvGraphicFramePr>
        <p:xfrm>
          <a:off x="666750" y="552450"/>
          <a:ext cx="7810500" cy="422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6BEA4974-263B-CB4B-8254-F595E3AAC998}"/>
              </a:ext>
            </a:extLst>
          </p:cNvPr>
          <p:cNvSpPr>
            <a:spLocks noGrp="1"/>
          </p:cNvSpPr>
          <p:nvPr>
            <p:ph type="title"/>
          </p:nvPr>
        </p:nvSpPr>
        <p:spPr>
          <a:xfrm>
            <a:off x="0" y="0"/>
            <a:ext cx="9144000" cy="857250"/>
          </a:xfrm>
        </p:spPr>
        <p:txBody>
          <a:bodyPr>
            <a:normAutofit/>
          </a:bodyPr>
          <a:lstStyle/>
          <a:p>
            <a:pPr algn="ctr"/>
            <a:r>
              <a:rPr lang="en-US" sz="3000" b="1" dirty="0">
                <a:solidFill>
                  <a:srgbClr val="002060"/>
                </a:solidFill>
                <a:latin typeface="+mn-lt"/>
              </a:rPr>
              <a:t>Role and Mandate of the TTO</a:t>
            </a:r>
          </a:p>
        </p:txBody>
      </p:sp>
    </p:spTree>
    <p:extLst>
      <p:ext uri="{BB962C8B-B14F-4D97-AF65-F5344CB8AC3E}">
        <p14:creationId xmlns:p14="http://schemas.microsoft.com/office/powerpoint/2010/main" val="1696154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1"/>
          <p:cNvSpPr>
            <a:spLocks noChangeArrowheads="1"/>
          </p:cNvSpPr>
          <p:nvPr/>
        </p:nvSpPr>
        <p:spPr bwMode="auto">
          <a:xfrm>
            <a:off x="5274469" y="3675669"/>
            <a:ext cx="1847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Blip>
                <a:blip r:embed="rId3"/>
              </a:buBlip>
              <a:defRPr sz="2400">
                <a:solidFill>
                  <a:schemeClr val="tx1"/>
                </a:solidFill>
                <a:latin typeface="Arial" charset="0"/>
                <a:cs typeface="Arial" charset="0"/>
              </a:defRPr>
            </a:lvl1pPr>
            <a:lvl2pPr marL="742950" indent="-285750" eaLnBrk="0" hangingPunct="0">
              <a:spcBef>
                <a:spcPct val="20000"/>
              </a:spcBef>
              <a:buBlip>
                <a:blip r:embed="rId3"/>
              </a:buBlip>
              <a:defRPr sz="2400">
                <a:solidFill>
                  <a:schemeClr val="tx1"/>
                </a:solidFill>
                <a:latin typeface="Arial" charset="0"/>
                <a:cs typeface="Arial" charset="0"/>
              </a:defRPr>
            </a:lvl2pPr>
            <a:lvl3pPr marL="1143000" indent="-228600" eaLnBrk="0" hangingPunct="0">
              <a:spcBef>
                <a:spcPct val="20000"/>
              </a:spcBef>
              <a:buBlip>
                <a:blip r:embed="rId3"/>
              </a:buBlip>
              <a:defRPr sz="2400">
                <a:solidFill>
                  <a:schemeClr val="tx1"/>
                </a:solidFill>
                <a:latin typeface="Arial" charset="0"/>
                <a:cs typeface="Arial" charset="0"/>
              </a:defRPr>
            </a:lvl3pPr>
            <a:lvl4pPr marL="1600200" indent="-228600" eaLnBrk="0" hangingPunct="0">
              <a:spcBef>
                <a:spcPct val="20000"/>
              </a:spcBef>
              <a:buBlip>
                <a:blip r:embed="rId3"/>
              </a:buBlip>
              <a:defRPr sz="2400">
                <a:solidFill>
                  <a:schemeClr val="tx1"/>
                </a:solidFill>
                <a:latin typeface="Arial" charset="0"/>
                <a:cs typeface="Arial" charset="0"/>
              </a:defRPr>
            </a:lvl4pPr>
            <a:lvl5pPr marL="2057400" indent="-228600" eaLnBrk="0" hangingPunct="0">
              <a:spcBef>
                <a:spcPct val="20000"/>
              </a:spcBef>
              <a:buBlip>
                <a:blip r:embed="rId3"/>
              </a:buBlip>
              <a:defRPr sz="2400">
                <a:solidFill>
                  <a:schemeClr val="tx1"/>
                </a:solidFill>
                <a:latin typeface="Arial" charset="0"/>
                <a:cs typeface="Arial" charset="0"/>
              </a:defRPr>
            </a:lvl5pPr>
            <a:lvl6pPr marL="2514600" indent="-228600" eaLnBrk="0" fontAlgn="base" hangingPunct="0">
              <a:spcBef>
                <a:spcPct val="20000"/>
              </a:spcBef>
              <a:spcAft>
                <a:spcPct val="0"/>
              </a:spcAft>
              <a:buBlip>
                <a:blip r:embed="rId3"/>
              </a:buBlip>
              <a:defRPr sz="2400">
                <a:solidFill>
                  <a:schemeClr val="tx1"/>
                </a:solidFill>
                <a:latin typeface="Arial" charset="0"/>
                <a:cs typeface="Arial" charset="0"/>
              </a:defRPr>
            </a:lvl6pPr>
            <a:lvl7pPr marL="2971800" indent="-228600" eaLnBrk="0" fontAlgn="base" hangingPunct="0">
              <a:spcBef>
                <a:spcPct val="20000"/>
              </a:spcBef>
              <a:spcAft>
                <a:spcPct val="0"/>
              </a:spcAft>
              <a:buBlip>
                <a:blip r:embed="rId3"/>
              </a:buBlip>
              <a:defRPr sz="2400">
                <a:solidFill>
                  <a:schemeClr val="tx1"/>
                </a:solidFill>
                <a:latin typeface="Arial" charset="0"/>
                <a:cs typeface="Arial" charset="0"/>
              </a:defRPr>
            </a:lvl7pPr>
            <a:lvl8pPr marL="3429000" indent="-228600" eaLnBrk="0" fontAlgn="base" hangingPunct="0">
              <a:spcBef>
                <a:spcPct val="20000"/>
              </a:spcBef>
              <a:spcAft>
                <a:spcPct val="0"/>
              </a:spcAft>
              <a:buBlip>
                <a:blip r:embed="rId3"/>
              </a:buBlip>
              <a:defRPr sz="2400">
                <a:solidFill>
                  <a:schemeClr val="tx1"/>
                </a:solidFill>
                <a:latin typeface="Arial" charset="0"/>
                <a:cs typeface="Arial" charset="0"/>
              </a:defRPr>
            </a:lvl8pPr>
            <a:lvl9pPr marL="3886200" indent="-228600" eaLnBrk="0" fontAlgn="base" hangingPunct="0">
              <a:spcBef>
                <a:spcPct val="20000"/>
              </a:spcBef>
              <a:spcAft>
                <a:spcPct val="0"/>
              </a:spcAft>
              <a:buBlip>
                <a:blip r:embed="rId3"/>
              </a:buBlip>
              <a:defRPr sz="2400">
                <a:solidFill>
                  <a:schemeClr val="tx1"/>
                </a:solidFill>
                <a:latin typeface="Arial" charset="0"/>
                <a:cs typeface="Arial" charset="0"/>
              </a:defRPr>
            </a:lvl9pPr>
          </a:lstStyle>
          <a:p>
            <a:pPr eaLnBrk="1" hangingPunct="1">
              <a:spcBef>
                <a:spcPct val="50000"/>
              </a:spcBef>
              <a:buFontTx/>
              <a:buNone/>
            </a:pPr>
            <a:endParaRPr lang="en-US" altLang="en-US" sz="1200"/>
          </a:p>
        </p:txBody>
      </p:sp>
      <p:sp>
        <p:nvSpPr>
          <p:cNvPr id="3" name="TextBox 2"/>
          <p:cNvSpPr txBox="1"/>
          <p:nvPr/>
        </p:nvSpPr>
        <p:spPr>
          <a:xfrm>
            <a:off x="1" y="280728"/>
            <a:ext cx="8077199" cy="865622"/>
          </a:xfrm>
          <a:prstGeom prst="rect">
            <a:avLst/>
          </a:prstGeom>
          <a:noFill/>
        </p:spPr>
        <p:txBody>
          <a:bodyPr wrap="square" rtlCol="0">
            <a:spAutoFit/>
          </a:bodyPr>
          <a:lstStyle/>
          <a:p>
            <a:pPr algn="ctr"/>
            <a:r>
              <a:rPr lang="en-US" sz="3000" b="1" dirty="0" smtClean="0">
                <a:solidFill>
                  <a:srgbClr val="002060"/>
                </a:solidFill>
              </a:rPr>
              <a:t>Special Forms of TTOs - Poland</a:t>
            </a:r>
            <a:endParaRPr lang="en-US" sz="3000" b="1" dirty="0">
              <a:solidFill>
                <a:srgbClr val="002060"/>
              </a:solidFill>
            </a:endParaRPr>
          </a:p>
          <a:p>
            <a:endParaRPr lang="en-US" sz="1350" dirty="0"/>
          </a:p>
        </p:txBody>
      </p:sp>
      <p:sp>
        <p:nvSpPr>
          <p:cNvPr id="5" name="Content Placeholder 2"/>
          <p:cNvSpPr>
            <a:spLocks noGrp="1"/>
          </p:cNvSpPr>
          <p:nvPr>
            <p:ph idx="1"/>
          </p:nvPr>
        </p:nvSpPr>
        <p:spPr>
          <a:xfrm>
            <a:off x="202246" y="971550"/>
            <a:ext cx="5079999" cy="4511040"/>
          </a:xfrm>
        </p:spPr>
        <p:txBody>
          <a:bodyPr>
            <a:normAutofit/>
          </a:bodyPr>
          <a:lstStyle/>
          <a:p>
            <a:pPr marL="0" indent="0" algn="ctr">
              <a:buNone/>
            </a:pPr>
            <a:r>
              <a:rPr lang="en-US" sz="1800" b="1" cap="none" dirty="0" smtClean="0">
                <a:latin typeface="Arial" panose="020B0604020202020204" pitchFamily="34" charset="0"/>
                <a:cs typeface="Arial" panose="020B0604020202020204" pitchFamily="34" charset="0"/>
              </a:rPr>
              <a:t>Law on Higher Education and Science in Poland</a:t>
            </a:r>
            <a:endParaRPr lang="en-US" sz="1800" cap="none" dirty="0" smtClean="0">
              <a:latin typeface="Arial" panose="020B0604020202020204" pitchFamily="34" charset="0"/>
              <a:cs typeface="Arial" panose="020B0604020202020204" pitchFamily="34" charset="0"/>
            </a:endParaRPr>
          </a:p>
          <a:p>
            <a:pPr marL="0" indent="0">
              <a:buNone/>
            </a:pPr>
            <a:r>
              <a:rPr lang="en-US" sz="1800" cap="none" dirty="0" smtClean="0">
                <a:solidFill>
                  <a:srgbClr val="002060"/>
                </a:solidFill>
                <a:latin typeface="Arial" panose="020B0604020202020204" pitchFamily="34" charset="0"/>
                <a:cs typeface="Arial" panose="020B0604020202020204" pitchFamily="34" charset="0"/>
              </a:rPr>
              <a:t>The Law on Higher Education and Science 2018 enabled universities to implement technology transfer and the commercialization process through: </a:t>
            </a:r>
          </a:p>
          <a:p>
            <a:r>
              <a:rPr lang="en-US" sz="1800" b="1" cap="none" dirty="0" smtClean="0">
                <a:solidFill>
                  <a:srgbClr val="002060"/>
                </a:solidFill>
                <a:latin typeface="Arial" panose="020B0604020202020204" pitchFamily="34" charset="0"/>
                <a:cs typeface="Arial" panose="020B0604020202020204" pitchFamily="34" charset="0"/>
              </a:rPr>
              <a:t>University-level units</a:t>
            </a:r>
            <a:r>
              <a:rPr lang="en-US" sz="1800" cap="none" dirty="0" smtClean="0">
                <a:solidFill>
                  <a:srgbClr val="002060"/>
                </a:solidFill>
                <a:latin typeface="Arial" panose="020B0604020202020204" pitchFamily="34" charset="0"/>
                <a:cs typeface="Arial" panose="020B0604020202020204" pitchFamily="34" charset="0"/>
              </a:rPr>
              <a:t>, referred to as technology transfer centers (TTC)</a:t>
            </a:r>
          </a:p>
          <a:p>
            <a:r>
              <a:rPr lang="en-US" sz="1800" b="1" cap="none" dirty="0" smtClean="0">
                <a:solidFill>
                  <a:srgbClr val="002060"/>
                </a:solidFill>
                <a:latin typeface="Arial" panose="020B0604020202020204" pitchFamily="34" charset="0"/>
                <a:cs typeface="Arial" panose="020B0604020202020204" pitchFamily="34" charset="0"/>
              </a:rPr>
              <a:t>Non-university units </a:t>
            </a:r>
            <a:r>
              <a:rPr lang="en-US" sz="1800" cap="none" dirty="0" smtClean="0">
                <a:solidFill>
                  <a:srgbClr val="002060"/>
                </a:solidFill>
                <a:latin typeface="Arial" panose="020B0604020202020204" pitchFamily="34" charset="0"/>
                <a:cs typeface="Arial" panose="020B0604020202020204" pitchFamily="34" charset="0"/>
              </a:rPr>
              <a:t>- special purpose vehicles (SPV)</a:t>
            </a:r>
          </a:p>
        </p:txBody>
      </p:sp>
      <p:sp>
        <p:nvSpPr>
          <p:cNvPr id="6" name="Rounded Rectangle 5"/>
          <p:cNvSpPr/>
          <p:nvPr/>
        </p:nvSpPr>
        <p:spPr>
          <a:xfrm>
            <a:off x="5274469" y="819150"/>
            <a:ext cx="3682646" cy="35585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1200" dirty="0">
                <a:latin typeface="Arial" panose="020B0604020202020204" pitchFamily="34" charset="0"/>
                <a:cs typeface="Arial" panose="020B0604020202020204" pitchFamily="34" charset="0"/>
              </a:rPr>
              <a:t>The main task of SPVs is to </a:t>
            </a:r>
            <a:r>
              <a:rPr lang="en-US" sz="1200" b="1" dirty="0">
                <a:latin typeface="Arial" panose="020B0604020202020204" pitchFamily="34" charset="0"/>
                <a:cs typeface="Arial" panose="020B0604020202020204" pitchFamily="34" charset="0"/>
              </a:rPr>
              <a:t>create</a:t>
            </a:r>
            <a:r>
              <a:rPr lang="en-US" sz="1200" dirty="0">
                <a:latin typeface="Arial" panose="020B0604020202020204" pitchFamily="34" charset="0"/>
                <a:cs typeface="Arial" panose="020B0604020202020204" pitchFamily="34" charset="0"/>
              </a:rPr>
              <a:t> and </a:t>
            </a:r>
            <a:r>
              <a:rPr lang="en-US" sz="1200" b="1" dirty="0">
                <a:latin typeface="Arial" panose="020B0604020202020204" pitchFamily="34" charset="0"/>
                <a:cs typeface="Arial" panose="020B0604020202020204" pitchFamily="34" charset="0"/>
              </a:rPr>
              <a:t>acquire shares </a:t>
            </a:r>
            <a:r>
              <a:rPr lang="en-US" sz="1200" dirty="0">
                <a:latin typeface="Arial" panose="020B0604020202020204" pitchFamily="34" charset="0"/>
                <a:cs typeface="Arial" panose="020B0604020202020204" pitchFamily="34" charset="0"/>
              </a:rPr>
              <a:t>in </a:t>
            </a:r>
            <a:r>
              <a:rPr lang="en-US" sz="1200" b="1" dirty="0">
                <a:latin typeface="Arial" panose="020B0604020202020204" pitchFamily="34" charset="0"/>
                <a:cs typeface="Arial" panose="020B0604020202020204" pitchFamily="34" charset="0"/>
              </a:rPr>
              <a:t>spin-off </a:t>
            </a:r>
            <a:r>
              <a:rPr lang="en-US" sz="1200" dirty="0">
                <a:latin typeface="Arial" panose="020B0604020202020204" pitchFamily="34" charset="0"/>
                <a:cs typeface="Arial" panose="020B0604020202020204" pitchFamily="34" charset="0"/>
              </a:rPr>
              <a:t>companies. </a:t>
            </a:r>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university may conclude an agreement with the SPV, under which it </a:t>
            </a:r>
            <a:r>
              <a:rPr lang="en-US" sz="1200" b="1" dirty="0">
                <a:latin typeface="Arial" panose="020B0604020202020204" pitchFamily="34" charset="0"/>
                <a:cs typeface="Arial" panose="020B0604020202020204" pitchFamily="34" charset="0"/>
              </a:rPr>
              <a:t>transfers</a:t>
            </a:r>
            <a:r>
              <a:rPr lang="en-US" sz="1200" dirty="0">
                <a:latin typeface="Arial" panose="020B0604020202020204" pitchFamily="34" charset="0"/>
                <a:cs typeface="Arial" panose="020B0604020202020204" pitchFamily="34" charset="0"/>
              </a:rPr>
              <a:t> to the company </a:t>
            </a:r>
            <a:r>
              <a:rPr lang="en-US" sz="1200" b="1" dirty="0">
                <a:latin typeface="Arial" panose="020B0604020202020204" pitchFamily="34" charset="0"/>
                <a:cs typeface="Arial" panose="020B0604020202020204" pitchFamily="34" charset="0"/>
              </a:rPr>
              <a:t>the rights to manage the know-how </a:t>
            </a:r>
            <a:r>
              <a:rPr lang="en-US" sz="1200" dirty="0">
                <a:latin typeface="Arial" panose="020B0604020202020204" pitchFamily="34" charset="0"/>
                <a:cs typeface="Arial" panose="020B0604020202020204" pitchFamily="34" charset="0"/>
              </a:rPr>
              <a:t>and </a:t>
            </a:r>
            <a:r>
              <a:rPr lang="en-US" sz="1200" b="1" dirty="0">
                <a:latin typeface="Arial" panose="020B0604020202020204" pitchFamily="34" charset="0"/>
                <a:cs typeface="Arial" panose="020B0604020202020204" pitchFamily="34" charset="0"/>
              </a:rPr>
              <a:t>research results </a:t>
            </a:r>
            <a:r>
              <a:rPr lang="en-US" sz="1200" dirty="0">
                <a:latin typeface="Arial" panose="020B0604020202020204" pitchFamily="34" charset="0"/>
                <a:cs typeface="Arial" panose="020B0604020202020204" pitchFamily="34" charset="0"/>
              </a:rPr>
              <a:t>created at the university, which in practice means </a:t>
            </a:r>
            <a:r>
              <a:rPr lang="en-US" sz="1200" b="1" dirty="0">
                <a:latin typeface="Arial" panose="020B0604020202020204" pitchFamily="34" charset="0"/>
                <a:cs typeface="Arial" panose="020B0604020202020204" pitchFamily="34" charset="0"/>
              </a:rPr>
              <a:t>commercialization</a:t>
            </a:r>
            <a:r>
              <a:rPr lang="en-US" sz="1200" dirty="0">
                <a:latin typeface="Arial" panose="020B0604020202020204" pitchFamily="34" charset="0"/>
                <a:cs typeface="Arial" panose="020B0604020202020204" pitchFamily="34" charset="0"/>
              </a:rPr>
              <a:t>. </a:t>
            </a:r>
            <a:endParaRPr lang="en-US" sz="1200" dirty="0" smtClean="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In addition, SPV may also use the university's research infrastructure for commercial purposes and may conduct additional economic activities</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8155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21383"/>
            <a:ext cx="9144000" cy="609601"/>
          </a:xfrm>
        </p:spPr>
        <p:txBody>
          <a:bodyPr>
            <a:normAutofit/>
          </a:bodyPr>
          <a:lstStyle/>
          <a:p>
            <a:pPr algn="ctr"/>
            <a:r>
              <a:rPr lang="en-US" sz="3000" b="1" dirty="0" smtClean="0">
                <a:solidFill>
                  <a:srgbClr val="002060"/>
                </a:solidFill>
              </a:rPr>
              <a:t>5. IPR Management Procedures</a:t>
            </a:r>
            <a:endParaRPr lang="en-US" sz="3000" b="1" dirty="0">
              <a:solidFill>
                <a:srgbClr val="002060"/>
              </a:solidFill>
            </a:endParaRPr>
          </a:p>
        </p:txBody>
      </p:sp>
      <p:graphicFrame>
        <p:nvGraphicFramePr>
          <p:cNvPr id="4" name="Diagram 3"/>
          <p:cNvGraphicFramePr/>
          <p:nvPr>
            <p:extLst>
              <p:ext uri="{D42A27DB-BD31-4B8C-83A1-F6EECF244321}">
                <p14:modId xmlns:p14="http://schemas.microsoft.com/office/powerpoint/2010/main" val="851584344"/>
              </p:ext>
            </p:extLst>
          </p:nvPr>
        </p:nvGraphicFramePr>
        <p:xfrm>
          <a:off x="647700" y="742950"/>
          <a:ext cx="7620000" cy="405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917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defining IP Institutional Policy for the </a:t>
            </a:r>
            <a:r>
              <a:rPr lang="en-US" dirty="0" err="1" smtClean="0"/>
              <a:t>Technopark</a:t>
            </a:r>
            <a:endParaRPr lang="en-US" dirty="0"/>
          </a:p>
        </p:txBody>
      </p:sp>
      <p:sp>
        <p:nvSpPr>
          <p:cNvPr id="3" name="Content Placeholder 2"/>
          <p:cNvSpPr>
            <a:spLocks noGrp="1"/>
          </p:cNvSpPr>
          <p:nvPr>
            <p:ph idx="1"/>
          </p:nvPr>
        </p:nvSpPr>
        <p:spPr/>
        <p:txBody>
          <a:bodyPr/>
          <a:lstStyle/>
          <a:p>
            <a:r>
              <a:rPr lang="en-US" sz="1200" dirty="0" smtClean="0">
                <a:solidFill>
                  <a:srgbClr val="002060"/>
                </a:solidFill>
              </a:rPr>
              <a:t>Techno park is inter – connecting eco system with innovation stakeholders – academia, businesses, funders and governmental institutions;</a:t>
            </a:r>
          </a:p>
          <a:p>
            <a:r>
              <a:rPr lang="en-US" sz="1200" dirty="0" smtClean="0">
                <a:solidFill>
                  <a:srgbClr val="002060"/>
                </a:solidFill>
              </a:rPr>
              <a:t>What is the Mandate and </a:t>
            </a:r>
            <a:r>
              <a:rPr lang="en-US" sz="1200" dirty="0">
                <a:solidFill>
                  <a:srgbClr val="002060"/>
                </a:solidFill>
              </a:rPr>
              <a:t>S</a:t>
            </a:r>
            <a:r>
              <a:rPr lang="en-US" sz="1200" dirty="0" smtClean="0">
                <a:solidFill>
                  <a:srgbClr val="002060"/>
                </a:solidFill>
              </a:rPr>
              <a:t>ervices provided by the </a:t>
            </a:r>
            <a:r>
              <a:rPr lang="en-US" sz="1200" dirty="0" err="1" smtClean="0">
                <a:solidFill>
                  <a:srgbClr val="002060"/>
                </a:solidFill>
              </a:rPr>
              <a:t>Technopark</a:t>
            </a:r>
            <a:r>
              <a:rPr lang="en-US" sz="1200" dirty="0" smtClean="0">
                <a:solidFill>
                  <a:srgbClr val="002060"/>
                </a:solidFill>
              </a:rPr>
              <a:t>?</a:t>
            </a:r>
          </a:p>
          <a:p>
            <a:pPr lvl="1"/>
            <a:r>
              <a:rPr lang="en-US" sz="1200" dirty="0" smtClean="0">
                <a:solidFill>
                  <a:srgbClr val="002060"/>
                </a:solidFill>
              </a:rPr>
              <a:t>Accommodation and logistic;</a:t>
            </a:r>
          </a:p>
          <a:p>
            <a:pPr lvl="1"/>
            <a:r>
              <a:rPr lang="en-US" sz="1200" dirty="0" smtClean="0">
                <a:solidFill>
                  <a:srgbClr val="002060"/>
                </a:solidFill>
              </a:rPr>
              <a:t>Soft services – business relations, innovation and </a:t>
            </a:r>
            <a:r>
              <a:rPr lang="en-US" sz="1200" b="1" dirty="0" smtClean="0">
                <a:solidFill>
                  <a:srgbClr val="002060"/>
                </a:solidFill>
              </a:rPr>
              <a:t>IP services;</a:t>
            </a:r>
          </a:p>
          <a:p>
            <a:r>
              <a:rPr lang="en-US" sz="1200" dirty="0" smtClean="0">
                <a:solidFill>
                  <a:srgbClr val="002060"/>
                </a:solidFill>
              </a:rPr>
              <a:t>Challenging issue  – who </a:t>
            </a:r>
            <a:r>
              <a:rPr lang="en-US" sz="1200" dirty="0" err="1" smtClean="0">
                <a:solidFill>
                  <a:srgbClr val="002060"/>
                </a:solidFill>
              </a:rPr>
              <a:t>ownes</a:t>
            </a:r>
            <a:r>
              <a:rPr lang="en-US" sz="1200" dirty="0" smtClean="0">
                <a:solidFill>
                  <a:srgbClr val="002060"/>
                </a:solidFill>
              </a:rPr>
              <a:t> the IP developed in / or with the assistance of the </a:t>
            </a:r>
            <a:r>
              <a:rPr lang="en-US" sz="1200" dirty="0" err="1" smtClean="0">
                <a:solidFill>
                  <a:srgbClr val="002060"/>
                </a:solidFill>
              </a:rPr>
              <a:t>technopark</a:t>
            </a:r>
            <a:r>
              <a:rPr lang="en-US" sz="1200" dirty="0" smtClean="0">
                <a:solidFill>
                  <a:srgbClr val="002060"/>
                </a:solidFill>
              </a:rPr>
              <a:t> services?</a:t>
            </a:r>
          </a:p>
          <a:p>
            <a:pPr lvl="1"/>
            <a:r>
              <a:rPr lang="en-US" sz="1200" dirty="0" smtClean="0">
                <a:solidFill>
                  <a:srgbClr val="002060"/>
                </a:solidFill>
              </a:rPr>
              <a:t>IP laws – inventor;</a:t>
            </a:r>
          </a:p>
          <a:p>
            <a:pPr lvl="1"/>
            <a:r>
              <a:rPr lang="en-US" sz="1200" dirty="0" smtClean="0">
                <a:solidFill>
                  <a:srgbClr val="002060"/>
                </a:solidFill>
              </a:rPr>
              <a:t>Innovation / technology transfer laws, strategies, recommendations – mainly institutions, to support structured and knowledgeable technology transfer;  </a:t>
            </a:r>
          </a:p>
          <a:p>
            <a:pPr lvl="1"/>
            <a:r>
              <a:rPr lang="en-US" sz="1200" dirty="0" smtClean="0">
                <a:solidFill>
                  <a:srgbClr val="002060"/>
                </a:solidFill>
              </a:rPr>
              <a:t>How to transfer IP of residents to techno parks – Statute, Collaboration Agreement, Contract </a:t>
            </a:r>
          </a:p>
          <a:p>
            <a:r>
              <a:rPr lang="en-US" sz="1200" dirty="0" smtClean="0">
                <a:solidFill>
                  <a:srgbClr val="002060"/>
                </a:solidFill>
              </a:rPr>
              <a:t>Governance </a:t>
            </a:r>
          </a:p>
          <a:p>
            <a:pPr lvl="1"/>
            <a:r>
              <a:rPr lang="en-US" sz="1200" dirty="0" smtClean="0">
                <a:solidFill>
                  <a:srgbClr val="002060"/>
                </a:solidFill>
              </a:rPr>
              <a:t>Is there an IP  infrastructure – IP Hub, TTO, Innovation / Business Center</a:t>
            </a:r>
          </a:p>
          <a:p>
            <a:pPr lvl="1"/>
            <a:r>
              <a:rPr lang="en-US" sz="1200" dirty="0" smtClean="0">
                <a:solidFill>
                  <a:srgbClr val="002060"/>
                </a:solidFill>
              </a:rPr>
              <a:t>Skilled TT staff able to manage IP from research towards the market?</a:t>
            </a:r>
          </a:p>
          <a:p>
            <a:pPr lvl="1"/>
            <a:r>
              <a:rPr lang="en-US" sz="1200" dirty="0" smtClean="0">
                <a:solidFill>
                  <a:srgbClr val="002060"/>
                </a:solidFill>
              </a:rPr>
              <a:t>Are researchers and technology managers employees of the TP? </a:t>
            </a:r>
          </a:p>
          <a:p>
            <a:r>
              <a:rPr lang="en-US" sz="1200" dirty="0" smtClean="0">
                <a:solidFill>
                  <a:srgbClr val="002060"/>
                </a:solidFill>
              </a:rPr>
              <a:t>Are there well defined and transparent procedures?</a:t>
            </a:r>
          </a:p>
          <a:p>
            <a:r>
              <a:rPr lang="en-US" sz="1200" dirty="0" smtClean="0">
                <a:solidFill>
                  <a:srgbClr val="002060"/>
                </a:solidFill>
              </a:rPr>
              <a:t>Who is providing funding for technology transfer activities?</a:t>
            </a:r>
          </a:p>
          <a:p>
            <a:r>
              <a:rPr lang="en-US" sz="1200" dirty="0" smtClean="0">
                <a:solidFill>
                  <a:srgbClr val="002060"/>
                </a:solidFill>
              </a:rPr>
              <a:t>Benefit Sharing </a:t>
            </a:r>
          </a:p>
          <a:p>
            <a:endParaRPr lang="en-US" dirty="0"/>
          </a:p>
        </p:txBody>
      </p:sp>
    </p:spTree>
    <p:extLst>
      <p:ext uri="{BB962C8B-B14F-4D97-AF65-F5344CB8AC3E}">
        <p14:creationId xmlns:p14="http://schemas.microsoft.com/office/powerpoint/2010/main" val="588261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36BC274-6DC5-2046-A3AD-CA031EA3C5C2}"/>
              </a:ext>
            </a:extLst>
          </p:cNvPr>
          <p:cNvGraphicFramePr>
            <a:graphicFrameLocks noGrp="1"/>
          </p:cNvGraphicFramePr>
          <p:nvPr>
            <p:ph idx="1"/>
            <p:extLst>
              <p:ext uri="{D42A27DB-BD31-4B8C-83A1-F6EECF244321}">
                <p14:modId xmlns:p14="http://schemas.microsoft.com/office/powerpoint/2010/main" val="2703728243"/>
              </p:ext>
            </p:extLst>
          </p:nvPr>
        </p:nvGraphicFramePr>
        <p:xfrm>
          <a:off x="2667000" y="1123950"/>
          <a:ext cx="6172200" cy="3133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B49C378-3F75-FE49-8D42-B2A75C43CD37}"/>
              </a:ext>
            </a:extLst>
          </p:cNvPr>
          <p:cNvSpPr txBox="1"/>
          <p:nvPr/>
        </p:nvSpPr>
        <p:spPr>
          <a:xfrm>
            <a:off x="800100" y="1466850"/>
            <a:ext cx="3094974" cy="2520370"/>
          </a:xfrm>
          <a:prstGeom prst="rect">
            <a:avLst/>
          </a:prstGeom>
          <a:noFill/>
        </p:spPr>
        <p:txBody>
          <a:bodyPr wrap="square" rtlCol="0">
            <a:spAutoFit/>
          </a:bodyPr>
          <a:lstStyle/>
          <a:p>
            <a:pPr marL="197832" indent="-197832">
              <a:buFont typeface="Arial" panose="020B0604020202020204" pitchFamily="34" charset="0"/>
              <a:buChar char="•"/>
            </a:pPr>
            <a:endParaRPr lang="en-ZA" sz="1661" dirty="0"/>
          </a:p>
          <a:p>
            <a:r>
              <a:rPr lang="en-ZA" sz="1661" dirty="0"/>
              <a:t>There are three main IP commercialization options </a:t>
            </a:r>
          </a:p>
          <a:p>
            <a:pPr marL="197832" indent="-197832">
              <a:buFont typeface="Arial" panose="020B0604020202020204" pitchFamily="34" charset="0"/>
              <a:buChar char="•"/>
            </a:pPr>
            <a:endParaRPr lang="en-ZA" sz="1661" dirty="0"/>
          </a:p>
          <a:p>
            <a:pPr marL="197832" indent="-197832">
              <a:buFont typeface="Arial" panose="020B0604020202020204" pitchFamily="34" charset="0"/>
              <a:buChar char="•"/>
            </a:pPr>
            <a:r>
              <a:rPr lang="en-ZA" sz="1661" dirty="0"/>
              <a:t>Assignment</a:t>
            </a:r>
          </a:p>
          <a:p>
            <a:pPr marL="197832" indent="-197832">
              <a:buFont typeface="Arial" panose="020B0604020202020204" pitchFamily="34" charset="0"/>
              <a:buChar char="•"/>
            </a:pPr>
            <a:r>
              <a:rPr lang="en-ZA" sz="1661" dirty="0"/>
              <a:t>Licensing </a:t>
            </a:r>
          </a:p>
          <a:p>
            <a:pPr marL="197832" indent="-197832">
              <a:buFont typeface="Arial" panose="020B0604020202020204" pitchFamily="34" charset="0"/>
              <a:buChar char="•"/>
            </a:pPr>
            <a:r>
              <a:rPr lang="en-ZA" sz="1661" dirty="0"/>
              <a:t>Spin-outs</a:t>
            </a:r>
          </a:p>
        </p:txBody>
      </p:sp>
      <p:sp>
        <p:nvSpPr>
          <p:cNvPr id="7" name="Title 1">
            <a:extLst>
              <a:ext uri="{FF2B5EF4-FFF2-40B4-BE49-F238E27FC236}">
                <a16:creationId xmlns:a16="http://schemas.microsoft.com/office/drawing/2014/main" id="{C1E83AC6-D04F-4548-A636-A8083933DC07}"/>
              </a:ext>
            </a:extLst>
          </p:cNvPr>
          <p:cNvSpPr>
            <a:spLocks noGrp="1"/>
          </p:cNvSpPr>
          <p:nvPr>
            <p:ph type="title"/>
          </p:nvPr>
        </p:nvSpPr>
        <p:spPr>
          <a:xfrm>
            <a:off x="0" y="0"/>
            <a:ext cx="9144000" cy="857250"/>
          </a:xfrm>
        </p:spPr>
        <p:txBody>
          <a:bodyPr>
            <a:normAutofit/>
          </a:bodyPr>
          <a:lstStyle/>
          <a:p>
            <a:pPr algn="ctr"/>
            <a:r>
              <a:rPr lang="en-US" sz="3000" b="1" dirty="0" smtClean="0">
                <a:solidFill>
                  <a:schemeClr val="tx2"/>
                </a:solidFill>
                <a:latin typeface="+mn-lt"/>
              </a:rPr>
              <a:t>6. Major IP Commercialization </a:t>
            </a:r>
            <a:r>
              <a:rPr lang="en-US" sz="3000" b="1" dirty="0">
                <a:solidFill>
                  <a:schemeClr val="tx2"/>
                </a:solidFill>
                <a:latin typeface="+mn-lt"/>
              </a:rPr>
              <a:t>O</a:t>
            </a:r>
            <a:r>
              <a:rPr lang="en-US" sz="3000" b="1" dirty="0" smtClean="0">
                <a:solidFill>
                  <a:schemeClr val="tx2"/>
                </a:solidFill>
                <a:latin typeface="+mn-lt"/>
              </a:rPr>
              <a:t>ptions</a:t>
            </a:r>
            <a:endParaRPr lang="en-US" sz="3000" b="1" dirty="0">
              <a:solidFill>
                <a:schemeClr val="tx2"/>
              </a:solidFill>
              <a:latin typeface="+mn-lt"/>
            </a:endParaRPr>
          </a:p>
        </p:txBody>
      </p:sp>
    </p:spTree>
    <p:extLst>
      <p:ext uri="{BB962C8B-B14F-4D97-AF65-F5344CB8AC3E}">
        <p14:creationId xmlns:p14="http://schemas.microsoft.com/office/powerpoint/2010/main" val="35854654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304800" y="857250"/>
            <a:ext cx="8496300" cy="3543300"/>
          </a:xfrm>
        </p:spPr>
        <p:txBody>
          <a:bodyPr/>
          <a:lstStyle/>
          <a:p>
            <a:pPr eaLnBrk="1" hangingPunct="1">
              <a:defRPr/>
            </a:pPr>
            <a:r>
              <a:rPr lang="en-US" altLang="en-US" sz="1600" b="1" dirty="0"/>
              <a:t>Assignment of IP Rights</a:t>
            </a:r>
          </a:p>
          <a:p>
            <a:pPr lvl="1" eaLnBrk="1" hangingPunct="1">
              <a:defRPr/>
            </a:pPr>
            <a:r>
              <a:rPr lang="en-US" altLang="en-US" sz="1600" dirty="0"/>
              <a:t>Rare option for publicly funded research institutions</a:t>
            </a:r>
          </a:p>
          <a:p>
            <a:pPr lvl="1" eaLnBrk="1" hangingPunct="1">
              <a:defRPr/>
            </a:pPr>
            <a:r>
              <a:rPr lang="en-US" altLang="en-US" sz="1600" dirty="0"/>
              <a:t>Contractual or Research Service Agreement – under conditions stipulated in the IPP</a:t>
            </a:r>
          </a:p>
          <a:p>
            <a:pPr lvl="1" eaLnBrk="1" hangingPunct="1">
              <a:defRPr/>
            </a:pPr>
            <a:r>
              <a:rPr lang="en-US" altLang="en-US" sz="1600" dirty="0"/>
              <a:t>Individual Consultancy Agreements of professors/researchers – what are the IP rights of the university?</a:t>
            </a:r>
          </a:p>
          <a:p>
            <a:pPr marL="342900" lvl="1" indent="0">
              <a:buNone/>
              <a:defRPr/>
            </a:pPr>
            <a:r>
              <a:rPr lang="en-US" altLang="en-US" sz="1600" dirty="0"/>
              <a:t>  </a:t>
            </a:r>
          </a:p>
          <a:p>
            <a:pPr eaLnBrk="1" hangingPunct="1">
              <a:defRPr/>
            </a:pPr>
            <a:r>
              <a:rPr lang="en-US" altLang="en-US" sz="1600" b="1" dirty="0"/>
              <a:t>IP Licensing</a:t>
            </a:r>
          </a:p>
          <a:p>
            <a:pPr lvl="1" eaLnBrk="1" hangingPunct="1">
              <a:defRPr/>
            </a:pPr>
            <a:r>
              <a:rPr lang="en-US" altLang="en-US" sz="1600" dirty="0"/>
              <a:t>With </a:t>
            </a:r>
            <a:r>
              <a:rPr lang="en-US" altLang="en-US" sz="1600" dirty="0" smtClean="0"/>
              <a:t>/ among research institutions in the framework of technology development and commercialization of results of academic collaboration;</a:t>
            </a:r>
            <a:endParaRPr lang="en-US" altLang="en-US" sz="1600" dirty="0"/>
          </a:p>
          <a:p>
            <a:pPr lvl="1" eaLnBrk="1" hangingPunct="1">
              <a:defRPr/>
            </a:pPr>
            <a:r>
              <a:rPr lang="en-US" altLang="en-US" sz="1600" dirty="0"/>
              <a:t>Sponsor institutions</a:t>
            </a:r>
          </a:p>
          <a:p>
            <a:pPr lvl="1" eaLnBrk="1" hangingPunct="1">
              <a:defRPr/>
            </a:pPr>
            <a:r>
              <a:rPr lang="en-US" altLang="en-US" sz="1600" dirty="0"/>
              <a:t>Industry </a:t>
            </a:r>
            <a:r>
              <a:rPr lang="en-US" altLang="en-US" sz="1600" dirty="0" smtClean="0"/>
              <a:t>partners</a:t>
            </a:r>
          </a:p>
          <a:p>
            <a:pPr lvl="1" eaLnBrk="1" hangingPunct="1">
              <a:defRPr/>
            </a:pPr>
            <a:endParaRPr lang="en-US" altLang="en-US" sz="1600" dirty="0"/>
          </a:p>
          <a:p>
            <a:pPr eaLnBrk="1" hangingPunct="1">
              <a:defRPr/>
            </a:pPr>
            <a:r>
              <a:rPr lang="en-US" altLang="en-US" sz="1600" b="1" dirty="0"/>
              <a:t>Startup / Spin Off</a:t>
            </a:r>
          </a:p>
          <a:p>
            <a:pPr eaLnBrk="1" hangingPunct="1">
              <a:defRPr/>
            </a:pPr>
            <a:endParaRPr lang="en-US" altLang="en-US" sz="1350" b="1" dirty="0"/>
          </a:p>
          <a:p>
            <a:pPr marL="342900" lvl="1" indent="0" algn="just">
              <a:spcBef>
                <a:spcPts val="150"/>
              </a:spcBef>
              <a:buNone/>
            </a:pPr>
            <a:endParaRPr lang="en-US" altLang="en-US" sz="825" dirty="0"/>
          </a:p>
          <a:p>
            <a:pPr marL="685800" lvl="2" indent="0" algn="just">
              <a:buNone/>
            </a:pPr>
            <a:endParaRPr lang="en-US" altLang="en-US" dirty="0"/>
          </a:p>
          <a:p>
            <a:pPr lvl="1" eaLnBrk="1" hangingPunct="1"/>
            <a:endParaRPr lang="en-US" altLang="en-US" dirty="0">
              <a:solidFill>
                <a:schemeClr val="accent2"/>
              </a:solidFill>
            </a:endParaRPr>
          </a:p>
        </p:txBody>
      </p:sp>
      <p:sp>
        <p:nvSpPr>
          <p:cNvPr id="3" name="Title 1">
            <a:extLst>
              <a:ext uri="{FF2B5EF4-FFF2-40B4-BE49-F238E27FC236}">
                <a16:creationId xmlns:a16="http://schemas.microsoft.com/office/drawing/2014/main" id="{C1E83AC6-D04F-4548-A636-A8083933DC07}"/>
              </a:ext>
            </a:extLst>
          </p:cNvPr>
          <p:cNvSpPr>
            <a:spLocks noGrp="1"/>
          </p:cNvSpPr>
          <p:nvPr>
            <p:ph type="title"/>
          </p:nvPr>
        </p:nvSpPr>
        <p:spPr>
          <a:xfrm>
            <a:off x="0" y="0"/>
            <a:ext cx="9144000" cy="857250"/>
          </a:xfrm>
        </p:spPr>
        <p:txBody>
          <a:bodyPr>
            <a:normAutofit/>
          </a:bodyPr>
          <a:lstStyle/>
          <a:p>
            <a:pPr algn="ctr"/>
            <a:r>
              <a:rPr lang="en-US" sz="3000" b="1" dirty="0">
                <a:solidFill>
                  <a:schemeClr val="tx2"/>
                </a:solidFill>
                <a:latin typeface="+mn-lt"/>
              </a:rPr>
              <a:t>Commercialization options</a:t>
            </a:r>
          </a:p>
        </p:txBody>
      </p:sp>
    </p:spTree>
    <p:extLst>
      <p:ext uri="{BB962C8B-B14F-4D97-AF65-F5344CB8AC3E}">
        <p14:creationId xmlns:p14="http://schemas.microsoft.com/office/powerpoint/2010/main" val="897552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Commercialization Options</a:t>
            </a:r>
            <a:endParaRPr lang="en-US" dirty="0"/>
          </a:p>
        </p:txBody>
      </p:sp>
      <p:sp>
        <p:nvSpPr>
          <p:cNvPr id="3" name="Content Placeholder 2"/>
          <p:cNvSpPr>
            <a:spLocks noGrp="1"/>
          </p:cNvSpPr>
          <p:nvPr>
            <p:ph sz="half" idx="1"/>
          </p:nvPr>
        </p:nvSpPr>
        <p:spPr/>
        <p:txBody>
          <a:bodyPr/>
          <a:lstStyle/>
          <a:p>
            <a:r>
              <a:rPr lang="en-US" dirty="0" smtClean="0"/>
              <a:t>Principles </a:t>
            </a:r>
          </a:p>
          <a:p>
            <a:r>
              <a:rPr lang="en-US" dirty="0" smtClean="0"/>
              <a:t>Socially responsible licensing</a:t>
            </a:r>
          </a:p>
          <a:p>
            <a:r>
              <a:rPr lang="en-US" dirty="0" smtClean="0"/>
              <a:t>Models of Agreements</a:t>
            </a:r>
          </a:p>
          <a:p>
            <a:r>
              <a:rPr lang="en-US" dirty="0" smtClean="0"/>
              <a:t>Data base of signed agreements – important source of information and support for </a:t>
            </a:r>
            <a:r>
              <a:rPr lang="en-US" smtClean="0"/>
              <a:t>IP valuation.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276350"/>
            <a:ext cx="4038600" cy="2821034"/>
          </a:xfrm>
        </p:spPr>
      </p:pic>
    </p:spTree>
    <p:extLst>
      <p:ext uri="{BB962C8B-B14F-4D97-AF65-F5344CB8AC3E}">
        <p14:creationId xmlns:p14="http://schemas.microsoft.com/office/powerpoint/2010/main" val="521161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066800" y="1238250"/>
            <a:ext cx="6743700" cy="3619500"/>
          </a:xfrm>
        </p:spPr>
        <p:txBody>
          <a:bodyPr>
            <a:normAutofit/>
          </a:bodyPr>
          <a:lstStyle/>
          <a:p>
            <a:pPr algn="just" eaLnBrk="1" hangingPunct="1"/>
            <a:r>
              <a:rPr lang="en-US" altLang="en-US" sz="2000" dirty="0">
                <a:solidFill>
                  <a:srgbClr val="002060"/>
                </a:solidFill>
              </a:rPr>
              <a:t>In the absence of a specific regulation the most frequent rule is </a:t>
            </a:r>
            <a:r>
              <a:rPr lang="en-US" altLang="en-US" sz="2000" b="1" dirty="0">
                <a:solidFill>
                  <a:srgbClr val="002060"/>
                </a:solidFill>
              </a:rPr>
              <a:t>30% - 30% - 30% </a:t>
            </a:r>
            <a:r>
              <a:rPr lang="en-US" altLang="en-US" sz="2000" dirty="0">
                <a:solidFill>
                  <a:srgbClr val="002060"/>
                </a:solidFill>
              </a:rPr>
              <a:t>(university, faculty, inventor).</a:t>
            </a:r>
          </a:p>
          <a:p>
            <a:pPr marL="0" indent="0" algn="just">
              <a:buNone/>
            </a:pPr>
            <a:endParaRPr lang="en-US" altLang="en-US" sz="2000" dirty="0">
              <a:solidFill>
                <a:srgbClr val="002060"/>
              </a:solidFill>
            </a:endParaRPr>
          </a:p>
          <a:p>
            <a:pPr algn="just" eaLnBrk="1" hangingPunct="1"/>
            <a:r>
              <a:rPr lang="en-US" altLang="en-US" sz="2000" dirty="0">
                <a:solidFill>
                  <a:srgbClr val="002060"/>
                </a:solidFill>
              </a:rPr>
              <a:t>Important to define the base for revenue sharing, and when different bases are applicable: </a:t>
            </a:r>
          </a:p>
          <a:p>
            <a:pPr lvl="1" algn="just" eaLnBrk="1" hangingPunct="1"/>
            <a:r>
              <a:rPr lang="en-US" altLang="en-US" sz="2000" dirty="0">
                <a:solidFill>
                  <a:srgbClr val="002060"/>
                </a:solidFill>
              </a:rPr>
              <a:t>Gross </a:t>
            </a:r>
            <a:r>
              <a:rPr lang="en-US" altLang="en-US" sz="2000" dirty="0" smtClean="0">
                <a:solidFill>
                  <a:srgbClr val="002060"/>
                </a:solidFill>
              </a:rPr>
              <a:t>Revenues; </a:t>
            </a:r>
            <a:endParaRPr lang="en-US" altLang="en-US" sz="2000" dirty="0">
              <a:solidFill>
                <a:srgbClr val="002060"/>
              </a:solidFill>
            </a:endParaRPr>
          </a:p>
          <a:p>
            <a:pPr lvl="1" algn="just" eaLnBrk="1" hangingPunct="1"/>
            <a:r>
              <a:rPr lang="en-US" altLang="en-US" sz="2000" dirty="0" smtClean="0">
                <a:solidFill>
                  <a:srgbClr val="002060"/>
                </a:solidFill>
              </a:rPr>
              <a:t>Net </a:t>
            </a:r>
            <a:r>
              <a:rPr lang="en-US" altLang="en-US" sz="2000" dirty="0">
                <a:solidFill>
                  <a:srgbClr val="002060"/>
                </a:solidFill>
              </a:rPr>
              <a:t>License </a:t>
            </a:r>
            <a:r>
              <a:rPr lang="en-US" altLang="en-US" sz="2000" dirty="0" smtClean="0">
                <a:solidFill>
                  <a:srgbClr val="002060"/>
                </a:solidFill>
              </a:rPr>
              <a:t>Revenues; </a:t>
            </a:r>
          </a:p>
          <a:p>
            <a:pPr lvl="2" algn="just"/>
            <a:r>
              <a:rPr lang="en-US" altLang="en-US" sz="2000" dirty="0" smtClean="0">
                <a:solidFill>
                  <a:srgbClr val="002060"/>
                </a:solidFill>
              </a:rPr>
              <a:t> Parties should agree on the costs </a:t>
            </a:r>
            <a:r>
              <a:rPr lang="en-US" altLang="en-US" sz="2000" dirty="0">
                <a:solidFill>
                  <a:srgbClr val="002060"/>
                </a:solidFill>
              </a:rPr>
              <a:t>to </a:t>
            </a:r>
            <a:r>
              <a:rPr lang="en-US" altLang="en-US" sz="2000" dirty="0" smtClean="0">
                <a:solidFill>
                  <a:srgbClr val="002060"/>
                </a:solidFill>
              </a:rPr>
              <a:t>be deducted.</a:t>
            </a:r>
            <a:endParaRPr lang="en-US" altLang="en-US" sz="2000" dirty="0">
              <a:solidFill>
                <a:srgbClr val="002060"/>
              </a:solidFill>
            </a:endParaRPr>
          </a:p>
          <a:p>
            <a:pPr lvl="2" algn="just"/>
            <a:endParaRPr lang="en-US" altLang="en-US" sz="2000" dirty="0">
              <a:solidFill>
                <a:srgbClr val="002060"/>
              </a:solidFill>
            </a:endParaRPr>
          </a:p>
        </p:txBody>
      </p:sp>
      <p:sp>
        <p:nvSpPr>
          <p:cNvPr id="4" name="Title 1">
            <a:extLst>
              <a:ext uri="{FF2B5EF4-FFF2-40B4-BE49-F238E27FC236}">
                <a16:creationId xmlns:a16="http://schemas.microsoft.com/office/drawing/2014/main" id="{C1E83AC6-D04F-4548-A636-A8083933DC07}"/>
              </a:ext>
            </a:extLst>
          </p:cNvPr>
          <p:cNvSpPr>
            <a:spLocks noGrp="1"/>
          </p:cNvSpPr>
          <p:nvPr>
            <p:ph type="title"/>
          </p:nvPr>
        </p:nvSpPr>
        <p:spPr>
          <a:xfrm>
            <a:off x="0" y="0"/>
            <a:ext cx="9144000" cy="857250"/>
          </a:xfrm>
        </p:spPr>
        <p:txBody>
          <a:bodyPr>
            <a:normAutofit/>
          </a:bodyPr>
          <a:lstStyle/>
          <a:p>
            <a:pPr algn="ctr"/>
            <a:r>
              <a:rPr lang="en-US" sz="3000" b="1" dirty="0" smtClean="0">
                <a:solidFill>
                  <a:schemeClr val="tx2"/>
                </a:solidFill>
                <a:latin typeface="+mn-lt"/>
              </a:rPr>
              <a:t>7. Benefit </a:t>
            </a:r>
            <a:r>
              <a:rPr lang="en-US" sz="3000" b="1" dirty="0">
                <a:solidFill>
                  <a:schemeClr val="tx2"/>
                </a:solidFill>
                <a:latin typeface="+mn-lt"/>
              </a:rPr>
              <a:t>sharing</a:t>
            </a:r>
          </a:p>
        </p:txBody>
      </p:sp>
    </p:spTree>
    <p:extLst>
      <p:ext uri="{BB962C8B-B14F-4D97-AF65-F5344CB8AC3E}">
        <p14:creationId xmlns:p14="http://schemas.microsoft.com/office/powerpoint/2010/main" val="4170376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92928"/>
            <a:ext cx="9029700" cy="939394"/>
          </a:xfrm>
        </p:spPr>
        <p:txBody>
          <a:bodyPr>
            <a:normAutofit fontScale="90000"/>
          </a:bodyPr>
          <a:lstStyle/>
          <a:p>
            <a:pPr algn="ctr"/>
            <a:r>
              <a:rPr lang="en-US" sz="3000" b="1" dirty="0">
                <a:solidFill>
                  <a:srgbClr val="002060"/>
                </a:solidFill>
                <a:latin typeface="+mn-lt"/>
              </a:rPr>
              <a:t>Revenue sharing – Institutional IP Policies</a:t>
            </a:r>
            <a:r>
              <a:rPr lang="en-US" sz="3000" b="1" dirty="0">
                <a:solidFill>
                  <a:schemeClr val="accent1">
                    <a:lumMod val="50000"/>
                  </a:schemeClr>
                </a:solidFill>
                <a:latin typeface="+mn-lt"/>
              </a:rPr>
              <a:t/>
            </a:r>
            <a:br>
              <a:rPr lang="en-US" sz="3000" b="1" dirty="0">
                <a:solidFill>
                  <a:schemeClr val="accent1">
                    <a:lumMod val="50000"/>
                  </a:schemeClr>
                </a:solidFill>
                <a:latin typeface="+mn-lt"/>
              </a:rPr>
            </a:br>
            <a:endParaRPr lang="en-US" sz="3000" b="1" dirty="0">
              <a:solidFill>
                <a:schemeClr val="accent1">
                  <a:lumMod val="50000"/>
                </a:schemeClr>
              </a:solidFill>
              <a:latin typeface="+mn-lt"/>
            </a:endParaRPr>
          </a:p>
        </p:txBody>
      </p:sp>
      <p:sp>
        <p:nvSpPr>
          <p:cNvPr id="8" name="TextBox 7"/>
          <p:cNvSpPr txBox="1"/>
          <p:nvPr/>
        </p:nvSpPr>
        <p:spPr>
          <a:xfrm>
            <a:off x="6172200" y="2980551"/>
            <a:ext cx="2396810" cy="323165"/>
          </a:xfrm>
          <a:prstGeom prst="rect">
            <a:avLst/>
          </a:prstGeom>
          <a:noFill/>
        </p:spPr>
        <p:txBody>
          <a:bodyPr wrap="none" rtlCol="0">
            <a:spAutoFit/>
          </a:bodyPr>
          <a:lstStyle/>
          <a:p>
            <a:r>
              <a:rPr lang="en-US" altLang="en-US" sz="1500" b="1" dirty="0">
                <a:solidFill>
                  <a:schemeClr val="tx2"/>
                </a:solidFill>
              </a:rPr>
              <a:t>University of </a:t>
            </a:r>
            <a:r>
              <a:rPr lang="en-US" altLang="en-US" sz="1500" b="1" dirty="0" err="1">
                <a:solidFill>
                  <a:schemeClr val="tx2"/>
                </a:solidFill>
              </a:rPr>
              <a:t>Niš</a:t>
            </a:r>
            <a:r>
              <a:rPr lang="en-US" altLang="en-US" sz="1500" b="1" dirty="0">
                <a:solidFill>
                  <a:schemeClr val="tx2"/>
                </a:solidFill>
              </a:rPr>
              <a:t>, Serbia</a:t>
            </a:r>
          </a:p>
        </p:txBody>
      </p:sp>
      <p:sp>
        <p:nvSpPr>
          <p:cNvPr id="11" name="TextBox 10"/>
          <p:cNvSpPr txBox="1"/>
          <p:nvPr/>
        </p:nvSpPr>
        <p:spPr>
          <a:xfrm>
            <a:off x="1028700" y="945333"/>
            <a:ext cx="3612656" cy="650178"/>
          </a:xfrm>
          <a:prstGeom prst="rect">
            <a:avLst/>
          </a:prstGeom>
          <a:noFill/>
        </p:spPr>
        <p:txBody>
          <a:bodyPr wrap="none" rtlCol="0">
            <a:spAutoFit/>
          </a:bodyPr>
          <a:lstStyle/>
          <a:p>
            <a:r>
              <a:rPr lang="en-US" sz="1600" b="1" dirty="0">
                <a:solidFill>
                  <a:schemeClr val="tx2"/>
                </a:solidFill>
              </a:rPr>
              <a:t>Charles University, Czech Republic</a:t>
            </a:r>
            <a:endParaRPr lang="en-US" sz="1800" b="1" dirty="0">
              <a:solidFill>
                <a:schemeClr val="tx2"/>
              </a:solidFill>
            </a:endParaRPr>
          </a:p>
          <a:p>
            <a:endParaRPr lang="en-US" sz="135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151" y="3257550"/>
            <a:ext cx="4457700" cy="1671637"/>
          </a:xfrm>
          <a:prstGeom prst="rect">
            <a:avLst/>
          </a:prstGeom>
        </p:spPr>
      </p:pic>
      <p:pic>
        <p:nvPicPr>
          <p:cNvPr id="12" name="Picture 11"/>
          <p:cNvPicPr/>
          <p:nvPr/>
        </p:nvPicPr>
        <p:blipFill rotWithShape="1">
          <a:blip r:embed="rId5">
            <a:extLst>
              <a:ext uri="{28A0092B-C50C-407E-A947-70E740481C1C}">
                <a14:useLocalDpi xmlns:a14="http://schemas.microsoft.com/office/drawing/2010/main" val="0"/>
              </a:ext>
            </a:extLst>
          </a:blip>
          <a:srcRect l="168" t="17242" r="-168"/>
          <a:stretch/>
        </p:blipFill>
        <p:spPr>
          <a:xfrm>
            <a:off x="0" y="1409321"/>
            <a:ext cx="5515737" cy="1886324"/>
          </a:xfrm>
          <a:prstGeom prst="rect">
            <a:avLst/>
          </a:prstGeom>
          <a:ln>
            <a:solidFill>
              <a:schemeClr val="tx1"/>
            </a:solidFill>
          </a:ln>
        </p:spPr>
      </p:pic>
    </p:spTree>
    <p:custDataLst>
      <p:tags r:id="rId1"/>
    </p:custDataLst>
    <p:extLst>
      <p:ext uri="{BB962C8B-B14F-4D97-AF65-F5344CB8AC3E}">
        <p14:creationId xmlns:p14="http://schemas.microsoft.com/office/powerpoint/2010/main" val="2218836750"/>
      </p:ext>
    </p:extLst>
  </p:cSld>
  <p:clrMapOvr>
    <a:masterClrMapping/>
  </p:clrMapOvr>
  <mc:AlternateContent xmlns:mc="http://schemas.openxmlformats.org/markup-compatibility/2006" xmlns:p14="http://schemas.microsoft.com/office/powerpoint/2010/main">
    <mc:Choice Requires="p14">
      <p:transition spd="slow" p14:dur="2000" advTm="2112"/>
    </mc:Choice>
    <mc:Fallback xmlns="">
      <p:transition spd="slow" advTm="21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647700" y="1047750"/>
            <a:ext cx="68961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3"/>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3"/>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3"/>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3"/>
              </a:buBlip>
              <a:defRPr sz="2400">
                <a:solidFill>
                  <a:schemeClr val="tx1"/>
                </a:solidFill>
                <a:latin typeface="+mn-lt"/>
                <a:cs typeface="+mn-cs"/>
              </a:defRPr>
            </a:lvl5pPr>
            <a:lvl6pPr marL="2514600" indent="-228600" algn="l" rtl="0" fontAlgn="base">
              <a:spcBef>
                <a:spcPct val="20000"/>
              </a:spcBef>
              <a:spcAft>
                <a:spcPct val="0"/>
              </a:spcAft>
              <a:buBlip>
                <a:blip r:embed="rId3"/>
              </a:buBlip>
              <a:defRPr sz="2400">
                <a:solidFill>
                  <a:schemeClr val="tx1"/>
                </a:solidFill>
                <a:latin typeface="+mn-lt"/>
                <a:cs typeface="+mn-cs"/>
              </a:defRPr>
            </a:lvl6pPr>
            <a:lvl7pPr marL="2971800" indent="-228600" algn="l" rtl="0" fontAlgn="base">
              <a:spcBef>
                <a:spcPct val="20000"/>
              </a:spcBef>
              <a:spcAft>
                <a:spcPct val="0"/>
              </a:spcAft>
              <a:buBlip>
                <a:blip r:embed="rId3"/>
              </a:buBlip>
              <a:defRPr sz="2400">
                <a:solidFill>
                  <a:schemeClr val="tx1"/>
                </a:solidFill>
                <a:latin typeface="+mn-lt"/>
                <a:cs typeface="+mn-cs"/>
              </a:defRPr>
            </a:lvl7pPr>
            <a:lvl8pPr marL="3429000" indent="-228600" algn="l" rtl="0" fontAlgn="base">
              <a:spcBef>
                <a:spcPct val="20000"/>
              </a:spcBef>
              <a:spcAft>
                <a:spcPct val="0"/>
              </a:spcAft>
              <a:buBlip>
                <a:blip r:embed="rId3"/>
              </a:buBlip>
              <a:defRPr sz="2400">
                <a:solidFill>
                  <a:schemeClr val="tx1"/>
                </a:solidFill>
                <a:latin typeface="+mn-lt"/>
                <a:cs typeface="+mn-cs"/>
              </a:defRPr>
            </a:lvl8pPr>
            <a:lvl9pPr marL="3886200" indent="-228600" algn="l" rtl="0" fontAlgn="base">
              <a:spcBef>
                <a:spcPct val="20000"/>
              </a:spcBef>
              <a:spcAft>
                <a:spcPct val="0"/>
              </a:spcAft>
              <a:buBlip>
                <a:blip r:embed="rId3"/>
              </a:buBlip>
              <a:defRPr sz="2400">
                <a:solidFill>
                  <a:schemeClr val="tx1"/>
                </a:solidFill>
                <a:latin typeface="+mn-lt"/>
                <a:cs typeface="+mn-cs"/>
              </a:defRPr>
            </a:lvl9pPr>
          </a:lstStyle>
          <a:p>
            <a:pPr eaLnBrk="1" hangingPunct="1">
              <a:buFont typeface="Arial" panose="020B0604020202020204" pitchFamily="34" charset="0"/>
              <a:buChar char="•"/>
            </a:pPr>
            <a:r>
              <a:rPr lang="en-US" altLang="en-US" sz="1425" kern="0" dirty="0">
                <a:solidFill>
                  <a:srgbClr val="002060"/>
                </a:solidFill>
              </a:rPr>
              <a:t>Do researchers have a right to private consultancy with industry partners?  - see national laws</a:t>
            </a:r>
          </a:p>
          <a:p>
            <a:pPr eaLnBrk="1" hangingPunct="1">
              <a:buFont typeface="Arial" panose="020B0604020202020204" pitchFamily="34" charset="0"/>
              <a:buChar char="•"/>
            </a:pPr>
            <a:r>
              <a:rPr lang="en-US" altLang="en-US" sz="1425" kern="0" dirty="0">
                <a:solidFill>
                  <a:srgbClr val="002060"/>
                </a:solidFill>
              </a:rPr>
              <a:t>To what extent – How many hours per week?  Amount of money?</a:t>
            </a:r>
          </a:p>
          <a:p>
            <a:pPr eaLnBrk="1" hangingPunct="1">
              <a:buFont typeface="Arial" panose="020B0604020202020204" pitchFamily="34" charset="0"/>
              <a:buChar char="•"/>
            </a:pPr>
            <a:r>
              <a:rPr lang="en-US" altLang="en-US" sz="1425" kern="0" dirty="0">
                <a:solidFill>
                  <a:srgbClr val="002060"/>
                </a:solidFill>
              </a:rPr>
              <a:t>Directly or through TTO?</a:t>
            </a:r>
          </a:p>
          <a:p>
            <a:pPr eaLnBrk="1" hangingPunct="1">
              <a:buFont typeface="Arial" panose="020B0604020202020204" pitchFamily="34" charset="0"/>
              <a:buChar char="•"/>
              <a:tabLst>
                <a:tab pos="2018110" algn="l"/>
              </a:tabLst>
            </a:pPr>
            <a:r>
              <a:rPr lang="en-US" altLang="en-US" sz="1425" kern="0" dirty="0">
                <a:solidFill>
                  <a:srgbClr val="002060"/>
                </a:solidFill>
              </a:rPr>
              <a:t>How to assure that there is a balance between consultancy and regular employment obligations of professor:</a:t>
            </a:r>
          </a:p>
          <a:p>
            <a:pPr marL="557213" lvl="2" indent="-257175" eaLnBrk="1" hangingPunct="1">
              <a:buFont typeface="+mj-lt"/>
              <a:buAutoNum type="arabicPeriod"/>
              <a:tabLst>
                <a:tab pos="2018110" algn="l"/>
              </a:tabLst>
            </a:pPr>
            <a:r>
              <a:rPr lang="en-US" altLang="en-US" sz="1425" kern="0" dirty="0">
                <a:solidFill>
                  <a:srgbClr val="002060"/>
                </a:solidFill>
              </a:rPr>
              <a:t>limited number of hours per week</a:t>
            </a:r>
          </a:p>
          <a:p>
            <a:pPr marL="557213" lvl="2" indent="-257175" eaLnBrk="1" hangingPunct="1">
              <a:buFont typeface="+mj-lt"/>
              <a:buAutoNum type="arabicPeriod"/>
              <a:tabLst>
                <a:tab pos="2018110" algn="l"/>
              </a:tabLst>
            </a:pPr>
            <a:r>
              <a:rPr lang="en-US" altLang="en-US" sz="1425" kern="0" dirty="0">
                <a:solidFill>
                  <a:srgbClr val="002060"/>
                </a:solidFill>
              </a:rPr>
              <a:t>limited level of honorarium, without sharing revenue with university</a:t>
            </a:r>
          </a:p>
          <a:p>
            <a:pPr marL="557213" lvl="2" indent="-257175" eaLnBrk="1" hangingPunct="1">
              <a:buFont typeface="+mj-lt"/>
              <a:buAutoNum type="arabicPeriod"/>
              <a:tabLst>
                <a:tab pos="2018110" algn="l"/>
              </a:tabLst>
            </a:pPr>
            <a:r>
              <a:rPr lang="en-US" altLang="en-US" sz="1425" kern="0" dirty="0">
                <a:solidFill>
                  <a:srgbClr val="002060"/>
                </a:solidFill>
              </a:rPr>
              <a:t>other solutions. </a:t>
            </a:r>
          </a:p>
          <a:p>
            <a:pPr eaLnBrk="1" hangingPunct="1">
              <a:buFont typeface="Arial" panose="020B0604020202020204" pitchFamily="34" charset="0"/>
              <a:buChar char="•"/>
            </a:pPr>
            <a:endParaRPr lang="en-US" altLang="en-US" sz="1425" kern="0" dirty="0">
              <a:solidFill>
                <a:srgbClr val="002060"/>
              </a:solidFill>
            </a:endParaRPr>
          </a:p>
          <a:p>
            <a:pPr eaLnBrk="1" hangingPunct="1">
              <a:buFont typeface="Arial" panose="020B0604020202020204" pitchFamily="34" charset="0"/>
              <a:buChar char="•"/>
            </a:pPr>
            <a:r>
              <a:rPr lang="en-US" altLang="en-US" sz="1425" kern="0" dirty="0">
                <a:solidFill>
                  <a:srgbClr val="002060"/>
                </a:solidFill>
              </a:rPr>
              <a:t>Revenue sharing with University?</a:t>
            </a:r>
          </a:p>
          <a:p>
            <a:pPr eaLnBrk="1" hangingPunct="1">
              <a:buFont typeface="Arial" panose="020B0604020202020204" pitchFamily="34" charset="0"/>
              <a:buChar char="•"/>
            </a:pPr>
            <a:r>
              <a:rPr lang="en-US" altLang="en-US" sz="1425" kern="0" dirty="0">
                <a:solidFill>
                  <a:srgbClr val="002060"/>
                </a:solidFill>
              </a:rPr>
              <a:t>IP Rights – Does university have rights on IP developed in the framework of consultancy contract of professor?</a:t>
            </a:r>
          </a:p>
        </p:txBody>
      </p:sp>
      <p:sp>
        <p:nvSpPr>
          <p:cNvPr id="6" name="Title 1"/>
          <p:cNvSpPr>
            <a:spLocks noGrp="1"/>
          </p:cNvSpPr>
          <p:nvPr>
            <p:ph type="title"/>
          </p:nvPr>
        </p:nvSpPr>
        <p:spPr>
          <a:xfrm>
            <a:off x="0" y="0"/>
            <a:ext cx="9144000" cy="939394"/>
          </a:xfrm>
        </p:spPr>
        <p:txBody>
          <a:bodyPr>
            <a:normAutofit/>
          </a:bodyPr>
          <a:lstStyle/>
          <a:p>
            <a:pPr algn="ctr"/>
            <a:r>
              <a:rPr lang="en-US" sz="3000" b="1" dirty="0" smtClean="0">
                <a:solidFill>
                  <a:srgbClr val="002060"/>
                </a:solidFill>
                <a:latin typeface="+mn-lt"/>
              </a:rPr>
              <a:t>8. Conflict </a:t>
            </a:r>
            <a:r>
              <a:rPr lang="en-US" sz="3000" b="1" dirty="0">
                <a:solidFill>
                  <a:srgbClr val="002060"/>
                </a:solidFill>
                <a:latin typeface="+mn-lt"/>
              </a:rPr>
              <a:t>of Interest</a:t>
            </a:r>
          </a:p>
        </p:txBody>
      </p:sp>
    </p:spTree>
    <p:extLst>
      <p:ext uri="{BB962C8B-B14F-4D97-AF65-F5344CB8AC3E}">
        <p14:creationId xmlns:p14="http://schemas.microsoft.com/office/powerpoint/2010/main" val="17135778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657351"/>
            <a:ext cx="7772400" cy="1647825"/>
          </a:xfrm>
        </p:spPr>
        <p:txBody>
          <a:bodyPr/>
          <a:lstStyle/>
          <a:p>
            <a:r>
              <a:rPr lang="en-US" sz="3000" b="1" dirty="0" smtClean="0">
                <a:solidFill>
                  <a:srgbClr val="002060"/>
                </a:solidFill>
              </a:rPr>
              <a:t>9. Funding for Technology Transfer Activities</a:t>
            </a:r>
            <a:endParaRPr lang="en-US" sz="3000" b="1" dirty="0">
              <a:solidFill>
                <a:srgbClr val="002060"/>
              </a:solidFill>
            </a:endParaRPr>
          </a:p>
          <a:p>
            <a:endParaRPr lang="en-US" sz="2800" dirty="0">
              <a:solidFill>
                <a:schemeClr val="tx2"/>
              </a:solidFill>
            </a:endParaRPr>
          </a:p>
        </p:txBody>
      </p:sp>
    </p:spTree>
    <p:extLst>
      <p:ext uri="{BB962C8B-B14F-4D97-AF65-F5344CB8AC3E}">
        <p14:creationId xmlns:p14="http://schemas.microsoft.com/office/powerpoint/2010/main" val="35812138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66397527"/>
              </p:ext>
            </p:extLst>
          </p:nvPr>
        </p:nvGraphicFramePr>
        <p:xfrm>
          <a:off x="1439652" y="171450"/>
          <a:ext cx="6637548" cy="4614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485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1657351"/>
            <a:ext cx="7772400" cy="1647825"/>
          </a:xfrm>
        </p:spPr>
        <p:txBody>
          <a:bodyPr/>
          <a:lstStyle/>
          <a:p>
            <a:r>
              <a:rPr lang="en-US" sz="3000" b="1" dirty="0">
                <a:solidFill>
                  <a:srgbClr val="002060"/>
                </a:solidFill>
              </a:rPr>
              <a:t>10. Incentives for researchers</a:t>
            </a:r>
          </a:p>
          <a:p>
            <a:endParaRPr lang="en-US" sz="2800" dirty="0">
              <a:solidFill>
                <a:schemeClr val="tx2"/>
              </a:solidFill>
            </a:endParaRPr>
          </a:p>
        </p:txBody>
      </p:sp>
    </p:spTree>
    <p:extLst>
      <p:ext uri="{BB962C8B-B14F-4D97-AF65-F5344CB8AC3E}">
        <p14:creationId xmlns:p14="http://schemas.microsoft.com/office/powerpoint/2010/main" val="527819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93032" y="425226"/>
          <a:ext cx="6149017" cy="4457483"/>
        </p:xfrm>
        <a:graphic>
          <a:graphicData uri="http://schemas.openxmlformats.org/drawingml/2006/table">
            <a:tbl>
              <a:tblPr firstRow="1" bandRow="1">
                <a:tableStyleId>{21E4AEA4-8DFA-4A89-87EB-49C32662AFE0}</a:tableStyleId>
              </a:tblPr>
              <a:tblGrid>
                <a:gridCol w="2244748">
                  <a:extLst>
                    <a:ext uri="{9D8B030D-6E8A-4147-A177-3AD203B41FA5}">
                      <a16:colId xmlns:a16="http://schemas.microsoft.com/office/drawing/2014/main" val="3357878490"/>
                    </a:ext>
                  </a:extLst>
                </a:gridCol>
                <a:gridCol w="1924745">
                  <a:extLst>
                    <a:ext uri="{9D8B030D-6E8A-4147-A177-3AD203B41FA5}">
                      <a16:colId xmlns:a16="http://schemas.microsoft.com/office/drawing/2014/main" val="3394019468"/>
                    </a:ext>
                  </a:extLst>
                </a:gridCol>
                <a:gridCol w="1979524">
                  <a:extLst>
                    <a:ext uri="{9D8B030D-6E8A-4147-A177-3AD203B41FA5}">
                      <a16:colId xmlns:a16="http://schemas.microsoft.com/office/drawing/2014/main" val="2769994851"/>
                    </a:ext>
                  </a:extLst>
                </a:gridCol>
              </a:tblGrid>
              <a:tr h="891540">
                <a:tc>
                  <a:txBody>
                    <a:bodyPr/>
                    <a:lstStyle/>
                    <a:p>
                      <a:pPr algn="ctr"/>
                      <a:r>
                        <a:rPr lang="fr-CH" sz="1800" dirty="0" smtClean="0"/>
                        <a:t>Non-</a:t>
                      </a:r>
                      <a:r>
                        <a:rPr lang="fr-CH" sz="1800" dirty="0" err="1" smtClean="0"/>
                        <a:t>financial</a:t>
                      </a:r>
                      <a:r>
                        <a:rPr lang="fr-CH" sz="1800" dirty="0" smtClean="0"/>
                        <a:t> </a:t>
                      </a:r>
                      <a:r>
                        <a:rPr lang="fr-CH" sz="1800" dirty="0" err="1" smtClean="0"/>
                        <a:t>incentives</a:t>
                      </a:r>
                      <a:endParaRPr lang="fr-CH" sz="1800" dirty="0" smtClean="0"/>
                    </a:p>
                    <a:p>
                      <a:pPr algn="ctr"/>
                      <a:endParaRPr lang="en-US" sz="1800" dirty="0"/>
                    </a:p>
                  </a:txBody>
                  <a:tcPr marL="68580" marR="68580" marT="34290" marB="34290"/>
                </a:tc>
                <a:tc>
                  <a:txBody>
                    <a:bodyPr/>
                    <a:lstStyle/>
                    <a:p>
                      <a:pPr algn="ctr"/>
                      <a:r>
                        <a:rPr lang="fr-CH" sz="1800" dirty="0" err="1" smtClean="0"/>
                        <a:t>Career</a:t>
                      </a:r>
                      <a:r>
                        <a:rPr lang="fr-CH" sz="1800" dirty="0" smtClean="0"/>
                        <a:t> </a:t>
                      </a:r>
                      <a:r>
                        <a:rPr lang="fr-CH" sz="1800" dirty="0" err="1" smtClean="0"/>
                        <a:t>advancement</a:t>
                      </a:r>
                      <a:endParaRPr lang="en-US" sz="2100" dirty="0"/>
                    </a:p>
                  </a:txBody>
                  <a:tcPr marL="68580" marR="68580" marT="34290" marB="34290"/>
                </a:tc>
                <a:tc>
                  <a:txBody>
                    <a:bodyPr/>
                    <a:lstStyle/>
                    <a:p>
                      <a:pPr algn="ctr"/>
                      <a:r>
                        <a:rPr lang="fr-CH" sz="1800" dirty="0" smtClean="0"/>
                        <a:t>Financial </a:t>
                      </a:r>
                      <a:r>
                        <a:rPr lang="fr-CH" sz="1800" dirty="0" err="1" smtClean="0"/>
                        <a:t>incentives</a:t>
                      </a:r>
                      <a:endParaRPr lang="fr-CH" sz="1800" dirty="0" smtClean="0"/>
                    </a:p>
                  </a:txBody>
                  <a:tcPr marL="68580" marR="68580" marT="34290" marB="34290"/>
                </a:tc>
                <a:extLst>
                  <a:ext uri="{0D108BD9-81ED-4DB2-BD59-A6C34878D82A}">
                    <a16:rowId xmlns:a16="http://schemas.microsoft.com/office/drawing/2014/main" val="1590334278"/>
                  </a:ext>
                </a:extLst>
              </a:tr>
              <a:tr h="662570">
                <a:tc>
                  <a:txBody>
                    <a:bodyPr/>
                    <a:lstStyle/>
                    <a:p>
                      <a:pPr marL="285750" indent="-285750">
                        <a:buFont typeface="Arial" panose="020B0604020202020204" pitchFamily="34" charset="0"/>
                        <a:buChar char="•"/>
                      </a:pPr>
                      <a:r>
                        <a:rPr lang="fr-CH" sz="1000" dirty="0" smtClean="0"/>
                        <a:t>Recognition</a:t>
                      </a:r>
                      <a:endParaRPr lang="fr-CH" sz="1000" baseline="0" dirty="0" smtClean="0"/>
                    </a:p>
                  </a:txBody>
                  <a:tcPr marL="68580" marR="68580" marT="34290" marB="34290"/>
                </a:tc>
                <a:tc>
                  <a:txBody>
                    <a:bodyPr/>
                    <a:lstStyle/>
                    <a:p>
                      <a:pPr marL="285750" indent="-285750">
                        <a:buFont typeface="Arial" panose="020B0604020202020204" pitchFamily="34" charset="0"/>
                        <a:buChar char="•"/>
                      </a:pPr>
                      <a:r>
                        <a:rPr lang="fr-CH" sz="1000" dirty="0" smtClean="0"/>
                        <a:t>Promotion </a:t>
                      </a:r>
                      <a:r>
                        <a:rPr lang="fr-CH" sz="1000" dirty="0" err="1" smtClean="0"/>
                        <a:t>criteria</a:t>
                      </a:r>
                      <a:endParaRPr lang="en-US" sz="1000" dirty="0"/>
                    </a:p>
                  </a:txBody>
                  <a:tcPr marL="68580" marR="68580" marT="34290" marB="34290"/>
                </a:tc>
                <a:tc>
                  <a:txBody>
                    <a:bodyPr/>
                    <a:lstStyle/>
                    <a:p>
                      <a:pPr marL="285750" indent="-285750">
                        <a:buFont typeface="Arial" panose="020B0604020202020204" pitchFamily="34" charset="0"/>
                        <a:buChar char="•"/>
                      </a:pPr>
                      <a:r>
                        <a:rPr lang="fr-CH" sz="1000" dirty="0" smtClean="0"/>
                        <a:t>To encourage </a:t>
                      </a:r>
                      <a:r>
                        <a:rPr lang="fr-CH" sz="1000" dirty="0" err="1" smtClean="0"/>
                        <a:t>licensing</a:t>
                      </a:r>
                      <a:endParaRPr lang="en-US" sz="1000" dirty="0"/>
                    </a:p>
                  </a:txBody>
                  <a:tcPr marL="68580" marR="68580" marT="34290" marB="34290"/>
                </a:tc>
                <a:extLst>
                  <a:ext uri="{0D108BD9-81ED-4DB2-BD59-A6C34878D82A}">
                    <a16:rowId xmlns:a16="http://schemas.microsoft.com/office/drawing/2014/main" val="3777438569"/>
                  </a:ext>
                </a:extLst>
              </a:tr>
              <a:tr h="685800">
                <a:tc>
                  <a:txBody>
                    <a:bodyPr/>
                    <a:lstStyle/>
                    <a:p>
                      <a:pPr marL="285750" indent="-285750">
                        <a:buFont typeface="Arial" panose="020B0604020202020204" pitchFamily="34" charset="0"/>
                        <a:buChar char="•"/>
                      </a:pPr>
                      <a:r>
                        <a:rPr lang="fr-CH" sz="1000" dirty="0" smtClean="0"/>
                        <a:t>Flexible </a:t>
                      </a:r>
                      <a:r>
                        <a:rPr lang="fr-CH" sz="1000" dirty="0" err="1" smtClean="0"/>
                        <a:t>working</a:t>
                      </a:r>
                      <a:r>
                        <a:rPr lang="fr-CH" sz="1000" dirty="0" smtClean="0"/>
                        <a:t> conditions</a:t>
                      </a:r>
                      <a:endParaRPr lang="en-US" sz="1000" dirty="0"/>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t>Other policies targeting career advancement</a:t>
                      </a:r>
                      <a:endParaRPr lang="en-US" sz="1400" kern="1200" dirty="0" smtClean="0">
                        <a:solidFill>
                          <a:schemeClr val="dk1"/>
                        </a:solidFill>
                        <a:latin typeface="+mn-lt"/>
                        <a:ea typeface="+mn-ea"/>
                        <a:cs typeface="+mn-cs"/>
                      </a:endParaRPr>
                    </a:p>
                  </a:txBody>
                  <a:tcPr marL="68580" marR="68580" marT="34290" marB="34290"/>
                </a:tc>
                <a:tc>
                  <a:txBody>
                    <a:bodyPr/>
                    <a:lstStyle/>
                    <a:p>
                      <a:pPr marL="285750" indent="-285750">
                        <a:buFont typeface="Arial" panose="020B0604020202020204" pitchFamily="34" charset="0"/>
                        <a:buChar char="•"/>
                      </a:pPr>
                      <a:r>
                        <a:rPr lang="fr-CH" sz="1000" dirty="0" smtClean="0"/>
                        <a:t>To encourage spin-</a:t>
                      </a:r>
                      <a:r>
                        <a:rPr lang="fr-CH" sz="1000" dirty="0" err="1" smtClean="0"/>
                        <a:t>outs</a:t>
                      </a:r>
                      <a:endParaRPr lang="en-US" sz="1000" dirty="0"/>
                    </a:p>
                  </a:txBody>
                  <a:tcPr marL="68580" marR="68580" marT="34290" marB="34290"/>
                </a:tc>
                <a:extLst>
                  <a:ext uri="{0D108BD9-81ED-4DB2-BD59-A6C34878D82A}">
                    <a16:rowId xmlns:a16="http://schemas.microsoft.com/office/drawing/2014/main" val="2391484338"/>
                  </a:ext>
                </a:extLst>
              </a:tr>
              <a:tr h="463799">
                <a:tc>
                  <a:txBody>
                    <a:bodyPr/>
                    <a:lstStyle/>
                    <a:p>
                      <a:pPr marL="285750" indent="-285750">
                        <a:buFont typeface="Arial" panose="020B0604020202020204" pitchFamily="34" charset="0"/>
                        <a:buChar char="•"/>
                      </a:pPr>
                      <a:r>
                        <a:rPr lang="fr-CH" sz="1000" dirty="0" smtClean="0"/>
                        <a:t>Support for TT</a:t>
                      </a:r>
                      <a:endParaRPr lang="en-US" sz="1000" dirty="0"/>
                    </a:p>
                  </a:txBody>
                  <a:tcPr marL="68580" marR="68580" marT="34290" marB="34290"/>
                </a:tc>
                <a:tc>
                  <a:txBody>
                    <a:bodyPr/>
                    <a:lstStyle/>
                    <a:p>
                      <a:endParaRPr lang="en-US" sz="1000"/>
                    </a:p>
                  </a:txBody>
                  <a:tcPr marL="68580" marR="68580" marT="34290" marB="34290"/>
                </a:tc>
                <a:tc>
                  <a:txBody>
                    <a:bodyPr/>
                    <a:lstStyle/>
                    <a:p>
                      <a:pPr marL="285750" indent="-285750">
                        <a:buFont typeface="Arial" panose="020B0604020202020204" pitchFamily="34" charset="0"/>
                        <a:buChar char="•"/>
                      </a:pPr>
                      <a:r>
                        <a:rPr lang="fr-CH" sz="1000" dirty="0" smtClean="0"/>
                        <a:t>To encourage KE</a:t>
                      </a:r>
                      <a:endParaRPr lang="en-US" sz="1000" dirty="0"/>
                    </a:p>
                  </a:txBody>
                  <a:tcPr marL="68580" marR="68580" marT="34290" marB="34290"/>
                </a:tc>
                <a:extLst>
                  <a:ext uri="{0D108BD9-81ED-4DB2-BD59-A6C34878D82A}">
                    <a16:rowId xmlns:a16="http://schemas.microsoft.com/office/drawing/2014/main" val="3301338140"/>
                  </a:ext>
                </a:extLst>
              </a:tr>
              <a:tr h="47443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000" dirty="0" err="1" smtClean="0"/>
                        <a:t>Additional</a:t>
                      </a:r>
                      <a:r>
                        <a:rPr lang="fr-CH" sz="1000" dirty="0" smtClean="0"/>
                        <a:t> </a:t>
                      </a:r>
                      <a:r>
                        <a:rPr lang="fr-CH" sz="1000" dirty="0" err="1" smtClean="0"/>
                        <a:t>funds</a:t>
                      </a:r>
                      <a:endParaRPr lang="en-US" sz="1000" dirty="0" smtClean="0"/>
                    </a:p>
                    <a:p>
                      <a:pPr marL="0" indent="0">
                        <a:buFont typeface="Arial" panose="020B0604020202020204" pitchFamily="34" charset="0"/>
                        <a:buNone/>
                      </a:pPr>
                      <a:endParaRPr lang="en-US" sz="1000" dirty="0"/>
                    </a:p>
                  </a:txBody>
                  <a:tcPr marL="68580" marR="68580" marT="34290" marB="34290"/>
                </a:tc>
                <a:tc>
                  <a:txBody>
                    <a:bodyPr/>
                    <a:lstStyle/>
                    <a:p>
                      <a:endParaRPr lang="en-US" sz="1000" dirty="0"/>
                    </a:p>
                  </a:txBody>
                  <a:tcPr marL="68580" marR="68580" marT="34290" marB="34290"/>
                </a:tc>
                <a:tc>
                  <a:txBody>
                    <a:bodyPr/>
                    <a:lstStyle/>
                    <a:p>
                      <a:pPr marL="285750" indent="-285750">
                        <a:buFont typeface="Arial" panose="020B0604020202020204" pitchFamily="34" charset="0"/>
                        <a:buChar char="•"/>
                      </a:pPr>
                      <a:endParaRPr lang="en-US" sz="1000" dirty="0"/>
                    </a:p>
                  </a:txBody>
                  <a:tcPr marL="68580" marR="68580" marT="34290" marB="34290"/>
                </a:tc>
                <a:extLst>
                  <a:ext uri="{0D108BD9-81ED-4DB2-BD59-A6C34878D82A}">
                    <a16:rowId xmlns:a16="http://schemas.microsoft.com/office/drawing/2014/main" val="778508040"/>
                  </a:ext>
                </a:extLst>
              </a:tr>
              <a:tr h="51092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400" kern="1200" dirty="0" smtClean="0">
                          <a:solidFill>
                            <a:schemeClr val="dk1"/>
                          </a:solidFill>
                          <a:latin typeface="+mn-lt"/>
                          <a:ea typeface="+mn-ea"/>
                          <a:cs typeface="+mn-cs"/>
                        </a:rPr>
                        <a:t>Right to </a:t>
                      </a:r>
                      <a:r>
                        <a:rPr lang="fr-CH" sz="1400" kern="1200" dirty="0" err="1" smtClean="0">
                          <a:solidFill>
                            <a:schemeClr val="dk1"/>
                          </a:solidFill>
                          <a:latin typeface="+mn-lt"/>
                          <a:ea typeface="+mn-ea"/>
                          <a:cs typeface="+mn-cs"/>
                        </a:rPr>
                        <a:t>publish</a:t>
                      </a:r>
                      <a:endParaRPr lang="en-US" sz="10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dirty="0" smtClean="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2202921187"/>
                  </a:ext>
                </a:extLst>
              </a:tr>
              <a:tr h="474439">
                <a:tc>
                  <a:txBody>
                    <a:bodyPr/>
                    <a:lstStyle/>
                    <a:p>
                      <a:pPr marL="285750" indent="-285750">
                        <a:buFont typeface="Arial" panose="020B0604020202020204" pitchFamily="34" charset="0"/>
                        <a:buChar char="•"/>
                      </a:pPr>
                      <a:r>
                        <a:rPr lang="fr-CH" sz="1000" dirty="0" err="1" smtClean="0"/>
                        <a:t>Returning</a:t>
                      </a:r>
                      <a:r>
                        <a:rPr lang="fr-CH" sz="1000" dirty="0" smtClean="0"/>
                        <a:t> IP to the </a:t>
                      </a:r>
                      <a:r>
                        <a:rPr lang="fr-CH" sz="1000" dirty="0" err="1" smtClean="0"/>
                        <a:t>inventor</a:t>
                      </a:r>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extLst>
                  <a:ext uri="{0D108BD9-81ED-4DB2-BD59-A6C34878D82A}">
                    <a16:rowId xmlns:a16="http://schemas.microsoft.com/office/drawing/2014/main" val="1336445837"/>
                  </a:ext>
                </a:extLst>
              </a:tr>
              <a:tr h="271108">
                <a:tc>
                  <a:txBody>
                    <a:bodyPr/>
                    <a:lstStyle/>
                    <a:p>
                      <a:pPr marL="285750" indent="-285750">
                        <a:buFont typeface="Arial" panose="020B0604020202020204" pitchFamily="34" charset="0"/>
                        <a:buChar char="•"/>
                      </a:pPr>
                      <a:endParaRPr lang="en-US" sz="1000" dirty="0"/>
                    </a:p>
                  </a:txBody>
                  <a:tcPr marL="68580" marR="68580" marT="34290" marB="34290"/>
                </a:tc>
                <a:tc>
                  <a:txBody>
                    <a:bodyPr/>
                    <a:lstStyle/>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3030520264"/>
                  </a:ext>
                </a:extLst>
              </a:tr>
            </a:tbl>
          </a:graphicData>
        </a:graphic>
      </p:graphicFrame>
    </p:spTree>
    <p:extLst>
      <p:ext uri="{BB962C8B-B14F-4D97-AF65-F5344CB8AC3E}">
        <p14:creationId xmlns:p14="http://schemas.microsoft.com/office/powerpoint/2010/main" val="3610719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002060"/>
                </a:solidFill>
              </a:rPr>
              <a:t>Challenges in defining IP Institutional Policy for the </a:t>
            </a:r>
            <a:r>
              <a:rPr lang="en-US" sz="2400" b="1" dirty="0" err="1" smtClean="0">
                <a:solidFill>
                  <a:srgbClr val="002060"/>
                </a:solidFill>
              </a:rPr>
              <a:t>Technopark</a:t>
            </a:r>
            <a:endParaRPr lang="en-US" sz="2400" b="1" dirty="0">
              <a:solidFill>
                <a:srgbClr val="002060"/>
              </a:solidFill>
            </a:endParaRPr>
          </a:p>
        </p:txBody>
      </p:sp>
      <p:sp>
        <p:nvSpPr>
          <p:cNvPr id="3" name="Content Placeholder 2"/>
          <p:cNvSpPr>
            <a:spLocks noGrp="1"/>
          </p:cNvSpPr>
          <p:nvPr>
            <p:ph idx="1"/>
          </p:nvPr>
        </p:nvSpPr>
        <p:spPr/>
        <p:txBody>
          <a:bodyPr/>
          <a:lstStyle/>
          <a:p>
            <a:r>
              <a:rPr lang="en-US" sz="1600" dirty="0" smtClean="0">
                <a:solidFill>
                  <a:srgbClr val="002060"/>
                </a:solidFill>
              </a:rPr>
              <a:t>WIPO Desk Search and Survey – </a:t>
            </a:r>
            <a:r>
              <a:rPr lang="en-US" sz="1600" dirty="0" err="1" smtClean="0">
                <a:solidFill>
                  <a:srgbClr val="002060"/>
                </a:solidFill>
              </a:rPr>
              <a:t>Technoparks</a:t>
            </a:r>
            <a:r>
              <a:rPr lang="en-US" sz="1600" dirty="0" smtClean="0">
                <a:solidFill>
                  <a:srgbClr val="002060"/>
                </a:solidFill>
              </a:rPr>
              <a:t> in the Region do not have IP Policies;</a:t>
            </a:r>
          </a:p>
          <a:p>
            <a:r>
              <a:rPr lang="en-US" sz="1600" dirty="0" smtClean="0">
                <a:solidFill>
                  <a:srgbClr val="002060"/>
                </a:solidFill>
              </a:rPr>
              <a:t>Only 5% of services provided are related to IP;</a:t>
            </a:r>
          </a:p>
          <a:p>
            <a:r>
              <a:rPr lang="en-US" sz="1600" dirty="0" smtClean="0">
                <a:solidFill>
                  <a:srgbClr val="002060"/>
                </a:solidFill>
              </a:rPr>
              <a:t>However, intangible assets that are becoming the major value of the businesses today – up to 85%, need an  effective IPR management and comprehensive innovation eco system  on the level of institution, based on main pillars</a:t>
            </a:r>
            <a:r>
              <a:rPr lang="en-US" sz="1600" dirty="0">
                <a:solidFill>
                  <a:srgbClr val="002060"/>
                </a:solidFill>
              </a:rPr>
              <a:t>:</a:t>
            </a:r>
            <a:endParaRPr lang="en-US" sz="1600" dirty="0" smtClean="0">
              <a:solidFill>
                <a:srgbClr val="002060"/>
              </a:solidFill>
            </a:endParaRPr>
          </a:p>
          <a:p>
            <a:pPr lvl="1"/>
            <a:r>
              <a:rPr lang="en-US" sz="1600" dirty="0">
                <a:solidFill>
                  <a:srgbClr val="002060"/>
                </a:solidFill>
              </a:rPr>
              <a:t>Transparent legal </a:t>
            </a:r>
            <a:r>
              <a:rPr lang="en-US" sz="1600" dirty="0" smtClean="0">
                <a:solidFill>
                  <a:srgbClr val="002060"/>
                </a:solidFill>
              </a:rPr>
              <a:t>framework – Institutional IP Policy;</a:t>
            </a:r>
            <a:endParaRPr lang="en-US" sz="1600" dirty="0">
              <a:solidFill>
                <a:srgbClr val="002060"/>
              </a:solidFill>
            </a:endParaRPr>
          </a:p>
          <a:p>
            <a:pPr lvl="1"/>
            <a:r>
              <a:rPr lang="en-US" sz="1600" dirty="0">
                <a:solidFill>
                  <a:srgbClr val="002060"/>
                </a:solidFill>
              </a:rPr>
              <a:t>Infrastructure</a:t>
            </a:r>
          </a:p>
          <a:p>
            <a:pPr lvl="1"/>
            <a:r>
              <a:rPr lang="en-US" sz="1600" dirty="0">
                <a:solidFill>
                  <a:srgbClr val="002060"/>
                </a:solidFill>
              </a:rPr>
              <a:t>Human capital</a:t>
            </a:r>
          </a:p>
          <a:p>
            <a:pPr lvl="1"/>
            <a:r>
              <a:rPr lang="en-US" sz="1600" dirty="0" smtClean="0">
                <a:solidFill>
                  <a:srgbClr val="002060"/>
                </a:solidFill>
              </a:rPr>
              <a:t>Funding</a:t>
            </a:r>
          </a:p>
          <a:p>
            <a:r>
              <a:rPr lang="en-US" sz="1600" dirty="0" smtClean="0">
                <a:solidFill>
                  <a:srgbClr val="002060"/>
                </a:solidFill>
              </a:rPr>
              <a:t>There is no “model that fits all” but certain issues need to be addressed in most of IP Policies – “Ten question Method.”</a:t>
            </a:r>
            <a:endParaRPr lang="en-US" dirty="0" smtClean="0">
              <a:solidFill>
                <a:srgbClr val="002060"/>
              </a:solidFill>
            </a:endParaRPr>
          </a:p>
        </p:txBody>
      </p:sp>
    </p:spTree>
    <p:extLst>
      <p:ext uri="{BB962C8B-B14F-4D97-AF65-F5344CB8AC3E}">
        <p14:creationId xmlns:p14="http://schemas.microsoft.com/office/powerpoint/2010/main" val="1150182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2571750" cy="3593306"/>
          </a:xfrm>
        </p:spPr>
        <p:txBody>
          <a:bodyPr>
            <a:normAutofit/>
          </a:bodyPr>
          <a:lstStyle/>
          <a:p>
            <a:r>
              <a:rPr lang="en-US" sz="2200" b="1" dirty="0">
                <a:solidFill>
                  <a:schemeClr val="tx2"/>
                </a:solidFill>
              </a:rPr>
              <a:t>IP Policy of Belarusian State Technological University</a:t>
            </a:r>
            <a:r>
              <a:rPr lang="en-US" sz="2200" dirty="0">
                <a:solidFill>
                  <a:schemeClr val="tx2"/>
                </a:solidFill>
              </a:rPr>
              <a:t/>
            </a:r>
            <a:br>
              <a:rPr lang="en-US" sz="2200" dirty="0">
                <a:solidFill>
                  <a:schemeClr val="tx2"/>
                </a:solidFill>
              </a:rPr>
            </a:br>
            <a:r>
              <a:rPr lang="en-US" sz="2200" dirty="0">
                <a:solidFill>
                  <a:schemeClr val="tx2"/>
                </a:solidFill>
              </a:rPr>
              <a:t/>
            </a:r>
            <a:br>
              <a:rPr lang="en-US" sz="2200" dirty="0">
                <a:solidFill>
                  <a:schemeClr val="tx2"/>
                </a:solidFill>
              </a:rPr>
            </a:br>
            <a:r>
              <a:rPr lang="en-US" sz="2200" b="1" dirty="0">
                <a:solidFill>
                  <a:schemeClr val="accent2"/>
                </a:solidFill>
              </a:rPr>
              <a:t>Provision on Incentives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0" y="273844"/>
            <a:ext cx="5029376" cy="43527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11077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050" y="0"/>
            <a:ext cx="9144000" cy="994173"/>
          </a:xfrm>
        </p:spPr>
        <p:txBody>
          <a:bodyPr>
            <a:normAutofit/>
          </a:bodyPr>
          <a:lstStyle/>
          <a:p>
            <a:pPr algn="ctr" eaLnBrk="1" hangingPunct="1"/>
            <a:r>
              <a:rPr lang="en-US" altLang="en-US" sz="3000" b="1" dirty="0">
                <a:solidFill>
                  <a:srgbClr val="002060"/>
                </a:solidFill>
                <a:latin typeface="+mn-lt"/>
              </a:rPr>
              <a:t>Conclusions</a:t>
            </a:r>
          </a:p>
        </p:txBody>
      </p:sp>
      <p:sp>
        <p:nvSpPr>
          <p:cNvPr id="21507" name="Rectangle 3"/>
          <p:cNvSpPr>
            <a:spLocks noGrp="1" noChangeArrowheads="1"/>
          </p:cNvSpPr>
          <p:nvPr>
            <p:ph type="body" idx="1"/>
          </p:nvPr>
        </p:nvSpPr>
        <p:spPr>
          <a:xfrm>
            <a:off x="533400" y="1134497"/>
            <a:ext cx="7696200" cy="3761353"/>
          </a:xfrm>
        </p:spPr>
        <p:txBody>
          <a:bodyPr>
            <a:normAutofit/>
          </a:bodyPr>
          <a:lstStyle/>
          <a:p>
            <a:pPr algn="just" eaLnBrk="1" hangingPunct="1"/>
            <a:r>
              <a:rPr lang="en-US" altLang="en-US" dirty="0"/>
              <a:t>Develop </a:t>
            </a:r>
            <a:r>
              <a:rPr lang="en-US" altLang="en-US" dirty="0">
                <a:solidFill>
                  <a:srgbClr val="C00000"/>
                </a:solidFill>
              </a:rPr>
              <a:t>your own </a:t>
            </a:r>
            <a:r>
              <a:rPr lang="en-US" altLang="en-US" dirty="0"/>
              <a:t>Institutional IP Policy !</a:t>
            </a:r>
          </a:p>
          <a:p>
            <a:pPr eaLnBrk="1" hangingPunct="1"/>
            <a:r>
              <a:rPr lang="en-US" altLang="en-US" dirty="0">
                <a:solidFill>
                  <a:srgbClr val="C00000"/>
                </a:solidFill>
              </a:rPr>
              <a:t>Involve</a:t>
            </a:r>
            <a:r>
              <a:rPr lang="en-US" altLang="en-US" dirty="0"/>
              <a:t> in the process all stakeholders (researchers, students, local firms) – it has to be their policy as well.</a:t>
            </a:r>
          </a:p>
          <a:p>
            <a:pPr eaLnBrk="1" hangingPunct="1"/>
            <a:r>
              <a:rPr lang="en-US" altLang="en-US" dirty="0"/>
              <a:t>Language and content should be </a:t>
            </a:r>
            <a:r>
              <a:rPr lang="en-US" altLang="en-US" dirty="0">
                <a:solidFill>
                  <a:srgbClr val="C00000"/>
                </a:solidFill>
              </a:rPr>
              <a:t>user friendly</a:t>
            </a:r>
            <a:r>
              <a:rPr lang="en-US" altLang="en-US" b="1" dirty="0"/>
              <a:t> </a:t>
            </a:r>
            <a:r>
              <a:rPr lang="en-US" altLang="en-US" dirty="0"/>
              <a:t>and  understandable also for those who are not lawyers.</a:t>
            </a:r>
          </a:p>
          <a:p>
            <a:pPr eaLnBrk="1" hangingPunct="1"/>
            <a:r>
              <a:rPr lang="en-US" altLang="en-US" dirty="0">
                <a:solidFill>
                  <a:srgbClr val="C00000"/>
                </a:solidFill>
              </a:rPr>
              <a:t>Communicate</a:t>
            </a:r>
            <a:r>
              <a:rPr lang="en-US" altLang="en-US" dirty="0"/>
              <a:t> the text, make it publically available.</a:t>
            </a:r>
          </a:p>
          <a:p>
            <a:pPr eaLnBrk="1" hangingPunct="1"/>
            <a:r>
              <a:rPr lang="en-US" altLang="en-US" dirty="0"/>
              <a:t>It may be helpful to have </a:t>
            </a:r>
            <a:r>
              <a:rPr lang="en-US" altLang="en-US" dirty="0" smtClean="0">
                <a:solidFill>
                  <a:srgbClr val="C00000"/>
                </a:solidFill>
              </a:rPr>
              <a:t> </a:t>
            </a:r>
            <a:r>
              <a:rPr lang="en-US" altLang="en-US" dirty="0">
                <a:solidFill>
                  <a:srgbClr val="C00000"/>
                </a:solidFill>
              </a:rPr>
              <a:t>models </a:t>
            </a:r>
            <a:r>
              <a:rPr lang="en-US" altLang="en-US" dirty="0"/>
              <a:t>(templates) of the main technology transfer agreements – with the understanding that it should be used as a base – each situation has its own specificity.</a:t>
            </a:r>
          </a:p>
          <a:p>
            <a:pPr eaLnBrk="1" hangingPunct="1"/>
            <a:r>
              <a:rPr lang="en-US" altLang="en-US" dirty="0"/>
              <a:t>Monitor implementation, </a:t>
            </a:r>
            <a:r>
              <a:rPr lang="en-US" altLang="en-US" dirty="0">
                <a:solidFill>
                  <a:srgbClr val="C00000"/>
                </a:solidFill>
              </a:rPr>
              <a:t>evaluate and improve </a:t>
            </a:r>
            <a:r>
              <a:rPr lang="en-US" altLang="en-US" dirty="0"/>
              <a:t>– it’s a dynamic process.</a:t>
            </a:r>
          </a:p>
        </p:txBody>
      </p:sp>
    </p:spTree>
    <p:extLst>
      <p:ext uri="{BB962C8B-B14F-4D97-AF65-F5344CB8AC3E}">
        <p14:creationId xmlns:p14="http://schemas.microsoft.com/office/powerpoint/2010/main" val="2063284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8350"/>
            <a:ext cx="7772400" cy="1102519"/>
          </a:xfrm>
        </p:spPr>
        <p:txBody>
          <a:bodyPr/>
          <a:lstStyle/>
          <a:p>
            <a:r>
              <a:rPr lang="en-US" sz="2000" b="1" dirty="0" smtClean="0">
                <a:solidFill>
                  <a:schemeClr val="accent6">
                    <a:lumMod val="75000"/>
                  </a:schemeClr>
                </a:solidFill>
              </a:rPr>
              <a:t>Thank you for your attention</a:t>
            </a:r>
            <a:br>
              <a:rPr lang="en-US" sz="2000" b="1" dirty="0" smtClean="0">
                <a:solidFill>
                  <a:schemeClr val="accent6">
                    <a:lumMod val="75000"/>
                  </a:schemeClr>
                </a:solidFill>
              </a:rPr>
            </a:br>
            <a:r>
              <a:rPr lang="en-US" sz="2000" b="1" dirty="0" smtClean="0">
                <a:solidFill>
                  <a:schemeClr val="accent6">
                    <a:lumMod val="75000"/>
                  </a:schemeClr>
                </a:solidFill>
              </a:rPr>
              <a:t>Fully at your disposal for any further information</a:t>
            </a:r>
            <a:endParaRPr lang="en-US" sz="2000" b="1" dirty="0">
              <a:solidFill>
                <a:schemeClr val="accent6">
                  <a:lumMod val="75000"/>
                </a:schemeClr>
              </a:solidFill>
            </a:endParaRPr>
          </a:p>
        </p:txBody>
      </p:sp>
      <p:sp>
        <p:nvSpPr>
          <p:cNvPr id="3" name="Subtitle 2"/>
          <p:cNvSpPr>
            <a:spLocks noGrp="1"/>
          </p:cNvSpPr>
          <p:nvPr>
            <p:ph type="subTitle" idx="1"/>
          </p:nvPr>
        </p:nvSpPr>
        <p:spPr>
          <a:xfrm>
            <a:off x="684213" y="3336131"/>
            <a:ext cx="6400800" cy="1314450"/>
          </a:xfrm>
        </p:spPr>
        <p:txBody>
          <a:bodyPr/>
          <a:lstStyle/>
          <a:p>
            <a:r>
              <a:rPr lang="en-US" b="1" dirty="0" smtClean="0">
                <a:solidFill>
                  <a:schemeClr val="accent6">
                    <a:lumMod val="75000"/>
                  </a:schemeClr>
                </a:solidFill>
              </a:rPr>
              <a:t>Olga.spasic@wipo.int</a:t>
            </a:r>
            <a:endParaRPr lang="en-US" b="1" dirty="0">
              <a:solidFill>
                <a:schemeClr val="accent6">
                  <a:lumMod val="75000"/>
                </a:schemeClr>
              </a:solidFill>
            </a:endParaRPr>
          </a:p>
        </p:txBody>
      </p:sp>
    </p:spTree>
    <p:extLst>
      <p:ext uri="{BB962C8B-B14F-4D97-AF65-F5344CB8AC3E}">
        <p14:creationId xmlns:p14="http://schemas.microsoft.com/office/powerpoint/2010/main" val="1756671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13"/>
            <a:ext cx="9144000" cy="994173"/>
          </a:xfrm>
        </p:spPr>
        <p:txBody>
          <a:bodyPr>
            <a:normAutofit/>
          </a:bodyPr>
          <a:lstStyle/>
          <a:p>
            <a:pPr algn="ctr"/>
            <a:r>
              <a:rPr lang="en-US" sz="3000" b="1" dirty="0">
                <a:solidFill>
                  <a:srgbClr val="002060"/>
                </a:solidFill>
                <a:latin typeface="+mn-lt"/>
              </a:rPr>
              <a:t>“Ten Questions Method”</a:t>
            </a:r>
          </a:p>
        </p:txBody>
      </p:sp>
      <p:sp>
        <p:nvSpPr>
          <p:cNvPr id="3" name="Content Placeholder 2"/>
          <p:cNvSpPr>
            <a:spLocks noGrp="1"/>
          </p:cNvSpPr>
          <p:nvPr>
            <p:ph idx="1"/>
          </p:nvPr>
        </p:nvSpPr>
        <p:spPr>
          <a:xfrm>
            <a:off x="628650" y="999186"/>
            <a:ext cx="7886700" cy="3314700"/>
          </a:xfrm>
        </p:spPr>
        <p:txBody>
          <a:bodyPr>
            <a:normAutofit fontScale="92500" lnSpcReduction="10000"/>
          </a:bodyPr>
          <a:lstStyle/>
          <a:p>
            <a:pPr marL="0" indent="0">
              <a:buNone/>
            </a:pPr>
            <a:endParaRPr lang="en-US" dirty="0" smtClean="0"/>
          </a:p>
          <a:p>
            <a:pPr marL="228600" indent="-228600">
              <a:buFont typeface="+mj-lt"/>
              <a:buAutoNum type="arabicPeriod"/>
            </a:pPr>
            <a:r>
              <a:rPr lang="en-US" dirty="0" smtClean="0">
                <a:solidFill>
                  <a:srgbClr val="002060"/>
                </a:solidFill>
              </a:rPr>
              <a:t>Introduction - Definition of the Mandate of Institution</a:t>
            </a:r>
          </a:p>
          <a:p>
            <a:pPr marL="228600" indent="-228600">
              <a:buFont typeface="+mj-lt"/>
              <a:buAutoNum type="arabicPeriod"/>
            </a:pPr>
            <a:r>
              <a:rPr lang="en-US" dirty="0" smtClean="0">
                <a:solidFill>
                  <a:srgbClr val="002060"/>
                </a:solidFill>
              </a:rPr>
              <a:t>Scope </a:t>
            </a:r>
            <a:r>
              <a:rPr lang="en-US" dirty="0">
                <a:solidFill>
                  <a:srgbClr val="002060"/>
                </a:solidFill>
              </a:rPr>
              <a:t>of </a:t>
            </a:r>
            <a:r>
              <a:rPr lang="en-US" dirty="0" smtClean="0">
                <a:solidFill>
                  <a:srgbClr val="002060"/>
                </a:solidFill>
              </a:rPr>
              <a:t>the Policy</a:t>
            </a:r>
            <a:endParaRPr lang="en-US" dirty="0">
              <a:solidFill>
                <a:srgbClr val="002060"/>
              </a:solidFill>
            </a:endParaRPr>
          </a:p>
          <a:p>
            <a:pPr marL="228600" indent="-228600">
              <a:buFont typeface="+mj-lt"/>
              <a:buAutoNum type="arabicPeriod"/>
            </a:pPr>
            <a:r>
              <a:rPr lang="en-US" dirty="0">
                <a:solidFill>
                  <a:srgbClr val="002060"/>
                </a:solidFill>
              </a:rPr>
              <a:t>IP </a:t>
            </a:r>
            <a:r>
              <a:rPr lang="en-US" dirty="0" smtClean="0">
                <a:solidFill>
                  <a:srgbClr val="002060"/>
                </a:solidFill>
              </a:rPr>
              <a:t>ownership</a:t>
            </a:r>
          </a:p>
          <a:p>
            <a:pPr marL="228600" indent="-228600">
              <a:buFont typeface="+mj-lt"/>
              <a:buAutoNum type="arabicPeriod"/>
            </a:pPr>
            <a:r>
              <a:rPr lang="en-US" dirty="0" smtClean="0">
                <a:solidFill>
                  <a:srgbClr val="002060"/>
                </a:solidFill>
              </a:rPr>
              <a:t>Who is managing IP?</a:t>
            </a:r>
            <a:endParaRPr lang="en-US" dirty="0">
              <a:solidFill>
                <a:srgbClr val="002060"/>
              </a:solidFill>
            </a:endParaRPr>
          </a:p>
          <a:p>
            <a:pPr marL="228600" indent="-228600">
              <a:buFont typeface="+mj-lt"/>
              <a:buAutoNum type="arabicPeriod"/>
            </a:pPr>
            <a:r>
              <a:rPr lang="en-US" dirty="0">
                <a:solidFill>
                  <a:srgbClr val="002060"/>
                </a:solidFill>
              </a:rPr>
              <a:t>IPR </a:t>
            </a:r>
            <a:r>
              <a:rPr lang="en-US" dirty="0" smtClean="0">
                <a:solidFill>
                  <a:srgbClr val="002060"/>
                </a:solidFill>
              </a:rPr>
              <a:t>management procedures</a:t>
            </a:r>
            <a:endParaRPr lang="en-US" dirty="0">
              <a:solidFill>
                <a:srgbClr val="002060"/>
              </a:solidFill>
            </a:endParaRPr>
          </a:p>
          <a:p>
            <a:pPr marL="228600" indent="-228600">
              <a:buFont typeface="+mj-lt"/>
              <a:buAutoNum type="arabicPeriod"/>
            </a:pPr>
            <a:r>
              <a:rPr lang="en-US" dirty="0" smtClean="0">
                <a:solidFill>
                  <a:srgbClr val="002060"/>
                </a:solidFill>
              </a:rPr>
              <a:t>Options for IP commercialization of research outcomes</a:t>
            </a:r>
          </a:p>
          <a:p>
            <a:pPr marL="228600" indent="-228600">
              <a:buFont typeface="+mj-lt"/>
              <a:buAutoNum type="arabicPeriod"/>
            </a:pPr>
            <a:r>
              <a:rPr lang="en-US" dirty="0" smtClean="0">
                <a:solidFill>
                  <a:srgbClr val="002060"/>
                </a:solidFill>
              </a:rPr>
              <a:t>Benefit </a:t>
            </a:r>
            <a:r>
              <a:rPr lang="en-US" dirty="0">
                <a:solidFill>
                  <a:srgbClr val="002060"/>
                </a:solidFill>
              </a:rPr>
              <a:t>sharing</a:t>
            </a:r>
          </a:p>
          <a:p>
            <a:pPr marL="228600" indent="-228600">
              <a:buFont typeface="+mj-lt"/>
              <a:buAutoNum type="arabicPeriod"/>
            </a:pPr>
            <a:r>
              <a:rPr lang="en-US" dirty="0">
                <a:solidFill>
                  <a:srgbClr val="002060"/>
                </a:solidFill>
              </a:rPr>
              <a:t>Conflict of Interest</a:t>
            </a:r>
          </a:p>
          <a:p>
            <a:pPr marL="228600" indent="-228600">
              <a:buFont typeface="+mj-lt"/>
              <a:buAutoNum type="arabicPeriod"/>
            </a:pPr>
            <a:r>
              <a:rPr lang="en-US" dirty="0">
                <a:solidFill>
                  <a:srgbClr val="002060"/>
                </a:solidFill>
              </a:rPr>
              <a:t>Funding</a:t>
            </a:r>
          </a:p>
          <a:p>
            <a:pPr marL="228600" indent="-228600">
              <a:buFont typeface="+mj-lt"/>
              <a:buAutoNum type="arabicPeriod"/>
            </a:pPr>
            <a:r>
              <a:rPr lang="en-US" dirty="0" smtClean="0">
                <a:solidFill>
                  <a:srgbClr val="002060"/>
                </a:solidFill>
              </a:rPr>
              <a:t>Incentives for researchers</a:t>
            </a:r>
            <a:endParaRPr lang="en-US" dirty="0">
              <a:solidFill>
                <a:srgbClr val="002060"/>
              </a:solidFill>
            </a:endParaRPr>
          </a:p>
          <a:p>
            <a:endParaRPr lang="en-US" dirty="0"/>
          </a:p>
        </p:txBody>
      </p:sp>
    </p:spTree>
    <p:extLst>
      <p:ext uri="{BB962C8B-B14F-4D97-AF65-F5344CB8AC3E}">
        <p14:creationId xmlns:p14="http://schemas.microsoft.com/office/powerpoint/2010/main" val="3124792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Mandate of the Institution - </a:t>
            </a:r>
            <a:r>
              <a:rPr lang="en-US" b="1" dirty="0" err="1" smtClean="0"/>
              <a:t>Technopark</a:t>
            </a:r>
            <a:endParaRPr lang="en-US" b="1" dirty="0"/>
          </a:p>
        </p:txBody>
      </p:sp>
      <p:sp>
        <p:nvSpPr>
          <p:cNvPr id="3" name="Content Placeholder 2"/>
          <p:cNvSpPr>
            <a:spLocks noGrp="1"/>
          </p:cNvSpPr>
          <p:nvPr>
            <p:ph idx="1"/>
          </p:nvPr>
        </p:nvSpPr>
        <p:spPr/>
        <p:txBody>
          <a:bodyPr/>
          <a:lstStyle/>
          <a:p>
            <a:r>
              <a:rPr lang="en-US" dirty="0" smtClean="0">
                <a:solidFill>
                  <a:srgbClr val="002060"/>
                </a:solidFill>
              </a:rPr>
              <a:t>To connect Academia and Industry;</a:t>
            </a:r>
          </a:p>
          <a:p>
            <a:r>
              <a:rPr lang="en-US" dirty="0" smtClean="0">
                <a:solidFill>
                  <a:srgbClr val="002060"/>
                </a:solidFill>
              </a:rPr>
              <a:t>To promote high tech in specific sector – IT, biotech, agroindustry;</a:t>
            </a:r>
          </a:p>
          <a:p>
            <a:r>
              <a:rPr lang="en-US" dirty="0" smtClean="0">
                <a:solidFill>
                  <a:srgbClr val="002060"/>
                </a:solidFill>
              </a:rPr>
              <a:t>To support  economic growth of the country;</a:t>
            </a:r>
          </a:p>
          <a:p>
            <a:r>
              <a:rPr lang="en-US" dirty="0" smtClean="0">
                <a:solidFill>
                  <a:srgbClr val="002060"/>
                </a:solidFill>
              </a:rPr>
              <a:t>To assure socially responsible use of national research outcomes for the benefit of the society;</a:t>
            </a:r>
          </a:p>
          <a:p>
            <a:r>
              <a:rPr lang="en-US" dirty="0" smtClean="0">
                <a:solidFill>
                  <a:srgbClr val="002060"/>
                </a:solidFill>
              </a:rPr>
              <a:t>To enhance cross border technology transfer; </a:t>
            </a:r>
          </a:p>
          <a:p>
            <a:endParaRPr lang="en-US" dirty="0" smtClean="0">
              <a:solidFill>
                <a:srgbClr val="002060"/>
              </a:solidFill>
            </a:endParaRPr>
          </a:p>
          <a:p>
            <a:r>
              <a:rPr lang="en-US" dirty="0" smtClean="0">
                <a:solidFill>
                  <a:srgbClr val="002060"/>
                </a:solidFill>
              </a:rPr>
              <a:t>Mandate should be defined and communicated through IP Policy to the residents and potential users, including society;</a:t>
            </a:r>
          </a:p>
          <a:p>
            <a:r>
              <a:rPr lang="en-US" dirty="0" smtClean="0">
                <a:solidFill>
                  <a:srgbClr val="002060"/>
                </a:solidFill>
              </a:rPr>
              <a:t>This will </a:t>
            </a:r>
            <a:r>
              <a:rPr lang="en-US" dirty="0" err="1" smtClean="0">
                <a:solidFill>
                  <a:srgbClr val="002060"/>
                </a:solidFill>
              </a:rPr>
              <a:t>determin</a:t>
            </a:r>
            <a:r>
              <a:rPr lang="en-US" dirty="0" smtClean="0">
                <a:solidFill>
                  <a:srgbClr val="002060"/>
                </a:solidFill>
              </a:rPr>
              <a:t> the leading principles and the content of IP Policy.</a:t>
            </a:r>
            <a:endParaRPr lang="en-US" dirty="0">
              <a:solidFill>
                <a:srgbClr val="002060"/>
              </a:solidFill>
            </a:endParaRPr>
          </a:p>
        </p:txBody>
      </p:sp>
    </p:spTree>
    <p:extLst>
      <p:ext uri="{BB962C8B-B14F-4D97-AF65-F5344CB8AC3E}">
        <p14:creationId xmlns:p14="http://schemas.microsoft.com/office/powerpoint/2010/main" val="820636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4552950"/>
            <a:ext cx="7772400" cy="363140"/>
          </a:xfrm>
        </p:spPr>
        <p:txBody>
          <a:bodyPr/>
          <a:lstStyle/>
          <a:p>
            <a:endParaRPr lang="en-ZA" b="1" dirty="0" smtClean="0">
              <a:solidFill>
                <a:srgbClr val="002060"/>
              </a:solidFill>
            </a:endParaRPr>
          </a:p>
          <a:p>
            <a:endParaRPr lang="en-ZA" b="1" dirty="0">
              <a:solidFill>
                <a:srgbClr val="002060"/>
              </a:solidFill>
            </a:endParaRPr>
          </a:p>
          <a:p>
            <a:endParaRPr lang="en-ZA" b="1" dirty="0" smtClean="0">
              <a:solidFill>
                <a:srgbClr val="002060"/>
              </a:solidFill>
            </a:endParaRPr>
          </a:p>
          <a:p>
            <a:r>
              <a:rPr lang="en-ZA" sz="1200" b="1" dirty="0">
                <a:solidFill>
                  <a:srgbClr val="002060"/>
                </a:solidFill>
              </a:rPr>
              <a:t>Scope may include the groups </a:t>
            </a:r>
            <a:r>
              <a:rPr lang="en-ZA" sz="1200" b="1" dirty="0" smtClean="0">
                <a:solidFill>
                  <a:srgbClr val="002060"/>
                </a:solidFill>
              </a:rPr>
              <a:t>(Employees, Students, Visitors, Others) </a:t>
            </a:r>
            <a:r>
              <a:rPr lang="en-ZA" sz="1200" b="1" dirty="0">
                <a:solidFill>
                  <a:srgbClr val="002060"/>
                </a:solidFill>
              </a:rPr>
              <a:t>to which the policy pertains, the types of IP covered, and other statements with respect to time periods, funds, etc</a:t>
            </a:r>
            <a:r>
              <a:rPr lang="en-ZA" sz="1200" b="1" u="sng" dirty="0"/>
              <a:t>.</a:t>
            </a:r>
            <a:endParaRPr lang="en-US" sz="1200" b="1" u="sng" dirty="0"/>
          </a:p>
          <a:p>
            <a:pPr lvl="0"/>
            <a:endParaRPr lang="en-US" dirty="0"/>
          </a:p>
          <a:p>
            <a:r>
              <a:rPr lang="en-US" dirty="0"/>
              <a:t> </a:t>
            </a:r>
          </a:p>
        </p:txBody>
      </p:sp>
      <p:sp>
        <p:nvSpPr>
          <p:cNvPr id="4" name="Text Placeholder 2"/>
          <p:cNvSpPr txBox="1">
            <a:spLocks/>
          </p:cNvSpPr>
          <p:nvPr/>
        </p:nvSpPr>
        <p:spPr>
          <a:xfrm>
            <a:off x="0" y="95250"/>
            <a:ext cx="9144000" cy="571500"/>
          </a:xfrm>
          <a:prstGeom prst="rect">
            <a:avLst/>
          </a:prstGeom>
        </p:spPr>
        <p:txBody>
          <a:bodyPr vert="horz" lIns="45720" tIns="22860" rIns="45720" bIns="2286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en-US" sz="3000" b="1" dirty="0" smtClean="0">
                <a:solidFill>
                  <a:srgbClr val="002060"/>
                </a:solidFill>
              </a:rPr>
              <a:t>2. Scope </a:t>
            </a:r>
            <a:r>
              <a:rPr lang="en-US" sz="3000" b="1" dirty="0">
                <a:solidFill>
                  <a:srgbClr val="002060"/>
                </a:solidFill>
              </a:rPr>
              <a:t>of </a:t>
            </a:r>
            <a:r>
              <a:rPr lang="en-US" sz="3000" b="1" dirty="0" smtClean="0">
                <a:solidFill>
                  <a:srgbClr val="002060"/>
                </a:solidFill>
              </a:rPr>
              <a:t>the </a:t>
            </a:r>
            <a:r>
              <a:rPr lang="en-US" sz="3000" b="1" dirty="0">
                <a:solidFill>
                  <a:srgbClr val="002060"/>
                </a:solidFill>
              </a:rPr>
              <a:t>P</a:t>
            </a:r>
            <a:r>
              <a:rPr lang="en-US" sz="3000" b="1" dirty="0" smtClean="0">
                <a:solidFill>
                  <a:srgbClr val="002060"/>
                </a:solidFill>
              </a:rPr>
              <a:t>olicy</a:t>
            </a:r>
            <a:endParaRPr lang="en-US" sz="3000" b="1" dirty="0">
              <a:solidFill>
                <a:srgbClr val="002060"/>
              </a:solidFill>
            </a:endParaRPr>
          </a:p>
        </p:txBody>
      </p:sp>
      <p:graphicFrame>
        <p:nvGraphicFramePr>
          <p:cNvPr id="5" name="Diagram 4"/>
          <p:cNvGraphicFramePr/>
          <p:nvPr>
            <p:extLst>
              <p:ext uri="{D42A27DB-BD31-4B8C-83A1-F6EECF244321}">
                <p14:modId xmlns:p14="http://schemas.microsoft.com/office/powerpoint/2010/main" val="3334905789"/>
              </p:ext>
            </p:extLst>
          </p:nvPr>
        </p:nvGraphicFramePr>
        <p:xfrm>
          <a:off x="1371600" y="666750"/>
          <a:ext cx="6400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0001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the Policy</a:t>
            </a:r>
            <a:endParaRPr lang="en-US" dirty="0"/>
          </a:p>
        </p:txBody>
      </p:sp>
      <p:sp>
        <p:nvSpPr>
          <p:cNvPr id="3" name="Content Placeholder 2"/>
          <p:cNvSpPr>
            <a:spLocks noGrp="1"/>
          </p:cNvSpPr>
          <p:nvPr>
            <p:ph sz="half" idx="1"/>
          </p:nvPr>
        </p:nvSpPr>
        <p:spPr>
          <a:xfrm>
            <a:off x="457200" y="1063229"/>
            <a:ext cx="7924800" cy="3531394"/>
          </a:xfrm>
        </p:spPr>
        <p:txBody>
          <a:bodyPr/>
          <a:lstStyle/>
          <a:p>
            <a:r>
              <a:rPr lang="en-US" sz="1600" dirty="0" smtClean="0"/>
              <a:t>Identify categories of persons that fall under the policy – focusing on those that take part in the research and development of IP</a:t>
            </a:r>
          </a:p>
          <a:p>
            <a:pPr lvl="1"/>
            <a:r>
              <a:rPr lang="en-US" sz="1600" dirty="0" smtClean="0"/>
              <a:t>Employees of Techno park and resident organizations (R&amp;D, start ups, big companies etc.)</a:t>
            </a:r>
          </a:p>
          <a:p>
            <a:pPr lvl="1"/>
            <a:r>
              <a:rPr lang="en-US" sz="1600" dirty="0" smtClean="0"/>
              <a:t>Non – employees – students</a:t>
            </a:r>
          </a:p>
          <a:p>
            <a:pPr lvl="1"/>
            <a:r>
              <a:rPr lang="en-US" sz="1600" dirty="0" smtClean="0"/>
              <a:t>Visitors – temporary partners</a:t>
            </a:r>
          </a:p>
          <a:p>
            <a:pPr lvl="1"/>
            <a:r>
              <a:rPr lang="en-US" sz="1600" dirty="0" smtClean="0"/>
              <a:t>Others – involved in Techno park's projects with IP outcomes</a:t>
            </a:r>
          </a:p>
          <a:p>
            <a:r>
              <a:rPr lang="en-US" sz="1600" dirty="0"/>
              <a:t>Important Precondition for Policy to be applied – those that are considered under this policy need to be properly informed and even external partners should have access to the content of policy to know conditions of collaboration.</a:t>
            </a:r>
          </a:p>
          <a:p>
            <a:pPr marL="0" indent="0">
              <a:buNone/>
            </a:pPr>
            <a:endParaRPr lang="en-US" sz="1600" dirty="0" smtClean="0"/>
          </a:p>
        </p:txBody>
      </p:sp>
    </p:spTree>
    <p:extLst>
      <p:ext uri="{BB962C8B-B14F-4D97-AF65-F5344CB8AC3E}">
        <p14:creationId xmlns:p14="http://schemas.microsoft.com/office/powerpoint/2010/main" val="369635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the Policy</a:t>
            </a:r>
            <a:endParaRPr lang="en-US" dirty="0"/>
          </a:p>
        </p:txBody>
      </p:sp>
      <p:sp>
        <p:nvSpPr>
          <p:cNvPr id="4" name="Content Placeholder 3"/>
          <p:cNvSpPr>
            <a:spLocks noGrp="1"/>
          </p:cNvSpPr>
          <p:nvPr>
            <p:ph sz="half" idx="2"/>
          </p:nvPr>
        </p:nvSpPr>
        <p:spPr>
          <a:xfrm>
            <a:off x="457200" y="1329929"/>
            <a:ext cx="8229600" cy="3264694"/>
          </a:xfrm>
        </p:spPr>
        <p:txBody>
          <a:bodyPr/>
          <a:lstStyle/>
          <a:p>
            <a:r>
              <a:rPr lang="en-US" sz="1600" dirty="0"/>
              <a:t>Determine how the policy will become binding for them: 	</a:t>
            </a:r>
          </a:p>
          <a:p>
            <a:pPr lvl="1"/>
            <a:r>
              <a:rPr lang="en-US" sz="1600" dirty="0"/>
              <a:t>Employment act – include relevant references from the IP Policy in the contract to be signed </a:t>
            </a:r>
          </a:p>
          <a:p>
            <a:pPr lvl="1"/>
            <a:r>
              <a:rPr lang="en-US" sz="1600" dirty="0"/>
              <a:t>Agreement with Students – If project fully financed by industry or R&amp;D student may in advance assigned IP rights to institution, which in return may recognize the right of student in benefit sharing </a:t>
            </a:r>
          </a:p>
          <a:p>
            <a:pPr lvl="1"/>
            <a:r>
              <a:rPr lang="en-US" sz="1600" dirty="0"/>
              <a:t>Visitors, temporary partners – before starting the project an Appointment Agreement should be signed regulating the issue of Background and Foreground IP</a:t>
            </a:r>
            <a:r>
              <a:rPr lang="en-US" sz="1600" dirty="0" smtClean="0"/>
              <a:t>.</a:t>
            </a:r>
          </a:p>
          <a:p>
            <a:r>
              <a:rPr lang="en-US" sz="1600" dirty="0" smtClean="0"/>
              <a:t>Timeline </a:t>
            </a:r>
            <a:r>
              <a:rPr lang="en-US" sz="1600" dirty="0"/>
              <a:t>– for the duration of the employment or contract but also if the staff member, student or visitor be regarded as an inventor/ author, then benefits  from commercialization of IP will be due to the inventor/author post termination of employment </a:t>
            </a:r>
          </a:p>
        </p:txBody>
      </p:sp>
    </p:spTree>
    <p:extLst>
      <p:ext uri="{BB962C8B-B14F-4D97-AF65-F5344CB8AC3E}">
        <p14:creationId xmlns:p14="http://schemas.microsoft.com/office/powerpoint/2010/main" val="131463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normAutofit/>
          </a:bodyPr>
          <a:lstStyle/>
          <a:p>
            <a:pPr algn="ctr"/>
            <a:r>
              <a:rPr lang="en-US" sz="3000" b="1" dirty="0" smtClean="0">
                <a:solidFill>
                  <a:schemeClr val="tx2"/>
                </a:solidFill>
                <a:latin typeface="+mn-lt"/>
              </a:rPr>
              <a:t>3. IP </a:t>
            </a:r>
            <a:r>
              <a:rPr lang="en-US" sz="3000" b="1" dirty="0">
                <a:solidFill>
                  <a:schemeClr val="tx2"/>
                </a:solidFill>
                <a:latin typeface="+mn-lt"/>
              </a:rPr>
              <a:t>Ownership</a:t>
            </a:r>
            <a:endParaRPr lang="en-US" sz="300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1701025"/>
              </p:ext>
            </p:extLst>
          </p:nvPr>
        </p:nvGraphicFramePr>
        <p:xfrm>
          <a:off x="876300" y="628650"/>
          <a:ext cx="6915150" cy="4286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60587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4|0.3|0.4"/>
</p:tagLst>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txDef>
      <a:spPr>
        <a:noFill/>
        <a:ln>
          <a:solidFill>
            <a:schemeClr val="tx1"/>
          </a:solidFill>
        </a:ln>
      </a:spPr>
      <a:bodyPr wrap="square" rtlCol="0">
        <a:noAutofit/>
      </a:bodyPr>
      <a:lstStyle>
        <a:defPPr>
          <a:defRPr dirty="0"/>
        </a:defPPr>
      </a:lstStyle>
    </a:tx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_english.potx" id="{A4783A0A-2333-48BD-84BB-47A8F1F8D169}" vid="{E327D9D7-50C1-4806-937A-68C0DCCBB8F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template_english</Template>
  <TotalTime>17850</TotalTime>
  <Words>10507</Words>
  <Application>Microsoft Office PowerPoint</Application>
  <PresentationFormat>On-screen Show (16:9)</PresentationFormat>
  <Paragraphs>714</Paragraphs>
  <Slides>32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Arial</vt:lpstr>
      <vt:lpstr>Arialle Bold</vt:lpstr>
      <vt:lpstr>Calibri</vt:lpstr>
      <vt:lpstr>Wingdings</vt:lpstr>
      <vt:lpstr>ヒラギノ角ゴ Pro W3</vt:lpstr>
      <vt:lpstr>template_english</vt:lpstr>
      <vt:lpstr>PowerPoint Presentation</vt:lpstr>
      <vt:lpstr>Challenges in defining IP Institutional Policy for the Technopark</vt:lpstr>
      <vt:lpstr>Challenges in defining IP Institutional Policy for the Technopark</vt:lpstr>
      <vt:lpstr>“Ten Questions Method”</vt:lpstr>
      <vt:lpstr>1. Mandate of the Institution - Technopark</vt:lpstr>
      <vt:lpstr>PowerPoint Presentation</vt:lpstr>
      <vt:lpstr>Scope of the Policy</vt:lpstr>
      <vt:lpstr>Scope of the Policy</vt:lpstr>
      <vt:lpstr>3. IP Ownership</vt:lpstr>
      <vt:lpstr>Different scenarios</vt:lpstr>
      <vt:lpstr>Ownership of patents created by employees</vt:lpstr>
      <vt:lpstr> Consultancy</vt:lpstr>
      <vt:lpstr>Ownership of IP created by students</vt:lpstr>
      <vt:lpstr>Ownership of IP created by visitors</vt:lpstr>
      <vt:lpstr>Issues to be Considered in Collaborative Work</vt:lpstr>
      <vt:lpstr>PowerPoint Presentation</vt:lpstr>
      <vt:lpstr>Role and Mandate of the TTO</vt:lpstr>
      <vt:lpstr>PowerPoint Presentation</vt:lpstr>
      <vt:lpstr>PowerPoint Presentation</vt:lpstr>
      <vt:lpstr>6. Major IP Commercialization Options</vt:lpstr>
      <vt:lpstr>Commercialization options</vt:lpstr>
      <vt:lpstr>Commercialization Options</vt:lpstr>
      <vt:lpstr>7. Benefit sharing</vt:lpstr>
      <vt:lpstr>Revenue sharing – Institutional IP Policies </vt:lpstr>
      <vt:lpstr>8. Conflict of Interest</vt:lpstr>
      <vt:lpstr>PowerPoint Presentation</vt:lpstr>
      <vt:lpstr>PowerPoint Presentation</vt:lpstr>
      <vt:lpstr>PowerPoint Presentation</vt:lpstr>
      <vt:lpstr>PowerPoint Presentation</vt:lpstr>
      <vt:lpstr>IP Policy of Belarusian State Technological University  Provision on Incentives</vt:lpstr>
      <vt:lpstr>Conclusions</vt:lpstr>
      <vt:lpstr>Thank you for your attention Fully at your disposal for any further information</vt:lpstr>
    </vt:vector>
  </TitlesOfParts>
  <Company>World Intelectual Property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RIECHEL Alex</dc:creator>
  <cp:keywords>FOR OFFICIAL USE ONLY</cp:keywords>
  <cp:lastModifiedBy>SPASIC Olga</cp:lastModifiedBy>
  <cp:revision>206</cp:revision>
  <cp:lastPrinted>2022-08-10T15:16:40Z</cp:lastPrinted>
  <dcterms:created xsi:type="dcterms:W3CDTF">2021-06-01T12:43:24Z</dcterms:created>
  <dcterms:modified xsi:type="dcterms:W3CDTF">2023-03-14T07:34:24Z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67f5adee-c1ae-44ad-bab7-c06d3a663635</vt:lpwstr>
  </property>
  <property fmtid="{D5CDD505-2E9C-101B-9397-08002B2CF9AE}" pid="3" name="Classification">
    <vt:lpwstr>For Official Use Only</vt:lpwstr>
  </property>
  <property fmtid="{D5CDD505-2E9C-101B-9397-08002B2CF9AE}" pid="4" name="VisualMarkings">
    <vt:lpwstr>None</vt:lpwstr>
  </property>
  <property fmtid="{D5CDD505-2E9C-101B-9397-08002B2CF9AE}" pid="5" name="Alignment">
    <vt:lpwstr>Centre</vt:lpwstr>
  </property>
  <property fmtid="{D5CDD505-2E9C-101B-9397-08002B2CF9AE}" pid="6" name="Language">
    <vt:lpwstr>English</vt:lpwstr>
  </property>
  <property fmtid="{D5CDD505-2E9C-101B-9397-08002B2CF9AE}" pid="7" name="TCSClassification">
    <vt:lpwstr>FOR OFFICIAL USE ONLY</vt:lpwstr>
  </property>
</Properties>
</file>