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7053263" cy="9309100"/>
  <p:embeddedFontLst>
    <p:embeddedFont>
      <p:font typeface="Roboto Thin" panose="02000000000000000000" pitchFamily="2" charset="0"/>
      <p:regular r:id="rId12"/>
      <p:bold r:id="rId13"/>
      <p:italic r:id="rId14"/>
      <p:boldItalic r:id="rId15"/>
    </p:embeddedFont>
    <p:embeddedFont>
      <p:font typeface="Roboto Black" panose="02000000000000000000" pitchFamily="2" charset="0"/>
      <p:bold r:id="rId16"/>
      <p:boldItalic r:id="rId17"/>
    </p:embeddedFont>
    <p:embeddedFont>
      <p:font typeface="Roboto Medium" panose="02000000000000000000" pitchFamily="2" charset="0"/>
      <p:regular r:id="rId18"/>
      <p:bold r:id="rId19"/>
      <p:italic r:id="rId20"/>
      <p:boldItalic r:id="rId21"/>
    </p:embeddedFont>
    <p:embeddedFont>
      <p:font typeface="Lustria" panose="020B0604020202020204" charset="0"/>
      <p:regular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oboto Light" panose="02000000000000000000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iFkfTX0PedwTJhhu7HGFLNPdPo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9" Type="http://schemas.openxmlformats.org/officeDocument/2006/relationships/tableStyles" Target="tableStyles.xml"/><Relationship Id="rId21" Type="http://schemas.openxmlformats.org/officeDocument/2006/relationships/font" Target="fonts/font10.fntdata"/><Relationship Id="rId34" Type="http://schemas.openxmlformats.org/officeDocument/2006/relationships/font" Target="fonts/font23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56414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82" tIns="46728" rIns="93482" bIns="46728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95217" y="0"/>
            <a:ext cx="3056414" cy="467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82" tIns="46728" rIns="93482" bIns="46728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82" tIns="46728" rIns="93482" bIns="46728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30"/>
            <a:ext cx="305641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82" tIns="46728" rIns="93482" bIns="46728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482" tIns="46728" rIns="93482" bIns="46728" anchor="b" anchorCtr="0">
            <a:noAutofit/>
          </a:bodyPr>
          <a:lstStyle/>
          <a:p>
            <a:pPr algn="r"/>
            <a:fld id="{00000000-1234-1234-1234-123412341234}" type="slidenum">
              <a:rPr lang="sr-Latn-R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sr-Latn-R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9fe830ae1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9fe830ae1f_0_16:notes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spcFirstLastPara="1" wrap="square" lIns="93482" tIns="46728" rIns="93482" bIns="46728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b77e4277dc_0_40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611"/>
          </a:xfrm>
          <a:prstGeom prst="rect">
            <a:avLst/>
          </a:prstGeom>
        </p:spPr>
        <p:txBody>
          <a:bodyPr spcFirstLastPara="1" wrap="square" lIns="93482" tIns="46728" rIns="93482" bIns="4672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0" name="Google Shape;100;gb77e4277dc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b7c70e953f_1_0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611"/>
          </a:xfrm>
          <a:prstGeom prst="rect">
            <a:avLst/>
          </a:prstGeom>
        </p:spPr>
        <p:txBody>
          <a:bodyPr spcFirstLastPara="1" wrap="square" lIns="93482" tIns="46728" rIns="93482" bIns="4672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1" name="Google Shape;111;gb7c70e953f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a011080c58_3_3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611"/>
          </a:xfrm>
          <a:prstGeom prst="rect">
            <a:avLst/>
          </a:prstGeom>
        </p:spPr>
        <p:txBody>
          <a:bodyPr spcFirstLastPara="1" wrap="square" lIns="93482" tIns="46728" rIns="93482" bIns="4672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2" name="Google Shape;122;g1a011080c58_3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8d5948179_1_0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611"/>
          </a:xfrm>
          <a:prstGeom prst="rect">
            <a:avLst/>
          </a:prstGeom>
        </p:spPr>
        <p:txBody>
          <a:bodyPr spcFirstLastPara="1" wrap="square" lIns="93482" tIns="46728" rIns="93482" bIns="4672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1" name="Google Shape;131;g218d5948179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9fe830ae1f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698500"/>
            <a:ext cx="6205537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9fe830ae1f_0_83:notes"/>
          <p:cNvSpPr txBox="1">
            <a:spLocks noGrp="1"/>
          </p:cNvSpPr>
          <p:nvPr>
            <p:ph type="body" idx="1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spcFirstLastPara="1" wrap="square" lIns="93482" tIns="46728" rIns="93482" bIns="46728" anchor="t" anchorCtr="0">
            <a:noAutofit/>
          </a:bodyPr>
          <a:lstStyle/>
          <a:p>
            <a:pPr marL="0" indent="0"/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9fe830ae1f_0_202:notes"/>
          <p:cNvSpPr txBox="1">
            <a:spLocks noGrp="1"/>
          </p:cNvSpPr>
          <p:nvPr>
            <p:ph type="body" idx="1"/>
          </p:nvPr>
        </p:nvSpPr>
        <p:spPr>
          <a:xfrm>
            <a:off x="705327" y="4480004"/>
            <a:ext cx="5642610" cy="3665611"/>
          </a:xfrm>
          <a:prstGeom prst="rect">
            <a:avLst/>
          </a:prstGeom>
        </p:spPr>
        <p:txBody>
          <a:bodyPr spcFirstLastPara="1" wrap="square" lIns="93482" tIns="46728" rIns="93482" bIns="46728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8" name="Google Shape;158;g19fe830ae1f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5" name="Google Shape;66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6541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2377a3e54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2377a3e54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8012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9fe830ae1f_0_7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19fe830ae1f_0_7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rtl="0"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marL="914400" lvl="1" indent="-381000" rtl="0"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55600" rtl="0"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marL="1828800" lvl="3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g19fe830ae1f_0_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r-Latn-R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5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witt.ch/about-switt" TargetMode="External"/><Relationship Id="rId3" Type="http://schemas.openxmlformats.org/officeDocument/2006/relationships/image" Target="../media/image19.png"/><Relationship Id="rId7" Type="http://schemas.openxmlformats.org/officeDocument/2006/relationships/hyperlink" Target="https://www.seco.admin.ch/seco/en/home.html" TargetMode="External"/><Relationship Id="rId12" Type="http://schemas.openxmlformats.org/officeDocument/2006/relationships/hyperlink" Target="https://bluelion.ch/abou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ige.ch/en/" TargetMode="External"/><Relationship Id="rId11" Type="http://schemas.openxmlformats.org/officeDocument/2006/relationships/hyperlink" Target="https://www.technopark.ch/" TargetMode="External"/><Relationship Id="rId5" Type="http://schemas.openxmlformats.org/officeDocument/2006/relationships/image" Target="../media/image8.png"/><Relationship Id="rId10" Type="http://schemas.openxmlformats.org/officeDocument/2006/relationships/hyperlink" Target="https://bioalps.org/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epfl.ch/e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19fe830ae1f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6733"/>
            <a:ext cx="12363965" cy="695473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19fe830ae1f_0_16"/>
          <p:cNvSpPr txBox="1">
            <a:spLocks noGrp="1"/>
          </p:cNvSpPr>
          <p:nvPr>
            <p:ph type="body" idx="1"/>
          </p:nvPr>
        </p:nvSpPr>
        <p:spPr>
          <a:xfrm>
            <a:off x="415600" y="3058733"/>
            <a:ext cx="11360700" cy="3033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sr-Latn-RS" sz="30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FIRST PRE-SEED ACCELERATOR IN SERBIA</a:t>
            </a: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4" name="Google Shape;94;g19fe830ae1f_0_16"/>
          <p:cNvPicPr preferRelativeResize="0"/>
          <p:nvPr/>
        </p:nvPicPr>
        <p:blipFill rotWithShape="1">
          <a:blip r:embed="rId4">
            <a:alphaModFix/>
          </a:blip>
          <a:srcRect t="1468"/>
          <a:stretch/>
        </p:blipFill>
        <p:spPr>
          <a:xfrm rot="9042302" flipH="1">
            <a:off x="239379" y="1666356"/>
            <a:ext cx="1898967" cy="5708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19fe830ae1f_0_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8500" y="2250101"/>
            <a:ext cx="5557151" cy="80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g19fe830ae1f_0_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58103" y="4789275"/>
            <a:ext cx="1810525" cy="97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19fe830ae1f_0_16"/>
          <p:cNvSpPr txBox="1"/>
          <p:nvPr/>
        </p:nvSpPr>
        <p:spPr>
          <a:xfrm>
            <a:off x="7217653" y="4789275"/>
            <a:ext cx="15627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200" b="1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rPr>
              <a:t>With support of</a:t>
            </a:r>
            <a:r>
              <a:rPr lang="sr-Latn-RS" sz="1300">
                <a:solidFill>
                  <a:srgbClr val="FFFFFF"/>
                </a:solidFill>
                <a:latin typeface="Lustria"/>
                <a:ea typeface="Lustria"/>
                <a:cs typeface="Lustria"/>
                <a:sym typeface="Lustria"/>
              </a:rPr>
              <a:t>: </a:t>
            </a:r>
            <a:endParaRPr sz="1300">
              <a:solidFill>
                <a:srgbClr val="FFFFFF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b77e4277dc_0_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0000" y="287945"/>
            <a:ext cx="4595298" cy="471050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b77e4277dc_0_40"/>
          <p:cNvSpPr/>
          <p:nvPr/>
        </p:nvSpPr>
        <p:spPr>
          <a:xfrm>
            <a:off x="0" y="858416"/>
            <a:ext cx="3387000" cy="74700"/>
          </a:xfrm>
          <a:prstGeom prst="rect">
            <a:avLst/>
          </a:prstGeom>
          <a:solidFill>
            <a:srgbClr val="2FAEE2"/>
          </a:solidFill>
          <a:ln w="12700" cap="flat" cmpd="sng">
            <a:solidFill>
              <a:srgbClr val="2FAE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gb77e4277dc_0_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8177" y="116461"/>
            <a:ext cx="1730174" cy="1726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b77e4277dc_0_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7393" y="336603"/>
            <a:ext cx="1499618" cy="32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b77e4277dc_0_40"/>
          <p:cNvPicPr preferRelativeResize="0"/>
          <p:nvPr/>
        </p:nvPicPr>
        <p:blipFill rotWithShape="1">
          <a:blip r:embed="rId7">
            <a:alphaModFix/>
          </a:blip>
          <a:srcRect l="23371" t="4924" r="20862"/>
          <a:stretch/>
        </p:blipFill>
        <p:spPr>
          <a:xfrm>
            <a:off x="6465550" y="1724975"/>
            <a:ext cx="4670126" cy="4478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b77e4277dc_0_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6400" y="2121425"/>
            <a:ext cx="4974249" cy="1043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b77e4277dc_0_40"/>
          <p:cNvSpPr txBox="1"/>
          <p:nvPr/>
        </p:nvSpPr>
        <p:spPr>
          <a:xfrm>
            <a:off x="598450" y="3443700"/>
            <a:ext cx="49743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800">
                <a:solidFill>
                  <a:srgbClr val="004A86"/>
                </a:solidFill>
                <a:latin typeface="Roboto Medium"/>
                <a:ea typeface="Roboto Medium"/>
                <a:cs typeface="Roboto Medium"/>
                <a:sym typeface="Roboto Medium"/>
              </a:rPr>
              <a:t>We strive to </a:t>
            </a:r>
            <a:r>
              <a:rPr lang="sr-Latn-RS" sz="1800">
                <a:solidFill>
                  <a:srgbClr val="E94D0C"/>
                </a:solidFill>
                <a:latin typeface="Roboto Medium"/>
                <a:ea typeface="Roboto Medium"/>
                <a:cs typeface="Roboto Medium"/>
                <a:sym typeface="Roboto Medium"/>
              </a:rPr>
              <a:t>create an environment </a:t>
            </a:r>
            <a:r>
              <a:rPr lang="sr-Latn-RS" sz="1800">
                <a:solidFill>
                  <a:srgbClr val="004A86"/>
                </a:solidFill>
                <a:latin typeface="Roboto Medium"/>
                <a:ea typeface="Roboto Medium"/>
                <a:cs typeface="Roboto Medium"/>
                <a:sym typeface="Roboto Medium"/>
              </a:rPr>
              <a:t>where startup founders can focus on idea validation and building amazing products. </a:t>
            </a:r>
            <a:endParaRPr sz="1800">
              <a:solidFill>
                <a:srgbClr val="004A86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b7c70e953f_1_0"/>
          <p:cNvSpPr/>
          <p:nvPr/>
        </p:nvSpPr>
        <p:spPr>
          <a:xfrm>
            <a:off x="0" y="858416"/>
            <a:ext cx="3387000" cy="74700"/>
          </a:xfrm>
          <a:prstGeom prst="rect">
            <a:avLst/>
          </a:prstGeom>
          <a:solidFill>
            <a:srgbClr val="2FAEE2"/>
          </a:solidFill>
          <a:ln w="12700" cap="flat" cmpd="sng">
            <a:solidFill>
              <a:srgbClr val="2FAE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gb7c70e953f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8177" y="116461"/>
            <a:ext cx="1730174" cy="17262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gb7c70e953f_1_0"/>
          <p:cNvSpPr txBox="1"/>
          <p:nvPr/>
        </p:nvSpPr>
        <p:spPr>
          <a:xfrm>
            <a:off x="588575" y="1898475"/>
            <a:ext cx="49743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500">
                <a:solidFill>
                  <a:srgbClr val="00508A"/>
                </a:solidFill>
                <a:highlight>
                  <a:srgbClr val="FFFFFF"/>
                </a:highlight>
                <a:latin typeface="Roboto Black"/>
                <a:ea typeface="Roboto Black"/>
                <a:cs typeface="Roboto Black"/>
                <a:sym typeface="Roboto Black"/>
              </a:rPr>
              <a:t>We will </a:t>
            </a:r>
            <a:r>
              <a:rPr lang="sr-Latn-RS" sz="1500">
                <a:solidFill>
                  <a:srgbClr val="E94D0C"/>
                </a:solidFill>
                <a:highlight>
                  <a:srgbClr val="FFFFFF"/>
                </a:highlight>
                <a:latin typeface="Roboto Black"/>
                <a:ea typeface="Roboto Black"/>
                <a:cs typeface="Roboto Black"/>
                <a:sym typeface="Roboto Black"/>
              </a:rPr>
              <a:t>expand your know-how</a:t>
            </a:r>
            <a:r>
              <a:rPr lang="sr-Latn-RS" sz="1500">
                <a:solidFill>
                  <a:srgbClr val="00508A"/>
                </a:solidFill>
                <a:highlight>
                  <a:srgbClr val="FFFFFF"/>
                </a:highlight>
                <a:latin typeface="Roboto Black"/>
                <a:ea typeface="Roboto Black"/>
                <a:cs typeface="Roboto Black"/>
                <a:sym typeface="Roboto Black"/>
              </a:rPr>
              <a:t> and support you in turning your idea into successful business.</a:t>
            </a:r>
            <a:endParaRPr sz="1500">
              <a:solidFill>
                <a:srgbClr val="00508A"/>
              </a:solidFill>
              <a:highlight>
                <a:srgbClr val="FFFFFF"/>
              </a:highlight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00508A"/>
              </a:solidFill>
              <a:highlight>
                <a:srgbClr val="FFFFFF"/>
              </a:highlight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500">
                <a:solidFill>
                  <a:srgbClr val="00508A"/>
                </a:solidFill>
                <a:highlight>
                  <a:srgbClr val="FFFFFF"/>
                </a:highlight>
                <a:latin typeface="Roboto Black"/>
                <a:ea typeface="Roboto Black"/>
                <a:cs typeface="Roboto Black"/>
                <a:sym typeface="Roboto Black"/>
              </a:rPr>
              <a:t>With </a:t>
            </a:r>
            <a:r>
              <a:rPr lang="sr-Latn-RS" sz="1500">
                <a:solidFill>
                  <a:srgbClr val="E94D0C"/>
                </a:solidFill>
                <a:highlight>
                  <a:srgbClr val="FFFFFF"/>
                </a:highlight>
                <a:latin typeface="Roboto Black"/>
                <a:ea typeface="Roboto Black"/>
                <a:cs typeface="Roboto Black"/>
                <a:sym typeface="Roboto Black"/>
              </a:rPr>
              <a:t>Raising starts </a:t>
            </a:r>
            <a:r>
              <a:rPr lang="sr-Latn-RS" sz="1500">
                <a:solidFill>
                  <a:srgbClr val="00508A"/>
                </a:solidFill>
                <a:highlight>
                  <a:srgbClr val="FFFFFF"/>
                </a:highlight>
                <a:latin typeface="Roboto Black"/>
                <a:ea typeface="Roboto Black"/>
                <a:cs typeface="Roboto Black"/>
                <a:sym typeface="Roboto Black"/>
              </a:rPr>
              <a:t>program startups benefit from:</a:t>
            </a:r>
            <a:endParaRPr sz="1500">
              <a:solidFill>
                <a:srgbClr val="00508A"/>
              </a:solidFill>
              <a:highlight>
                <a:srgbClr val="FFFFFF"/>
              </a:highlight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00508A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500">
                <a:solidFill>
                  <a:srgbClr val="00508A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- financial support up to CHF 20,000 with no equity!</a:t>
            </a:r>
            <a:endParaRPr sz="1500">
              <a:solidFill>
                <a:srgbClr val="00508A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500">
                <a:solidFill>
                  <a:srgbClr val="00508A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- trainings and mentors</a:t>
            </a:r>
            <a:endParaRPr sz="1500">
              <a:solidFill>
                <a:srgbClr val="00508A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500">
                <a:solidFill>
                  <a:srgbClr val="00508A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- networking and modern maker space</a:t>
            </a:r>
            <a:endParaRPr sz="1500">
              <a:solidFill>
                <a:srgbClr val="00508A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500">
                <a:solidFill>
                  <a:srgbClr val="E94D0C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- IP support in collaboration with Swiss IPI</a:t>
            </a:r>
            <a:endParaRPr sz="1500">
              <a:solidFill>
                <a:srgbClr val="E94D0C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500">
                <a:solidFill>
                  <a:srgbClr val="E94D0C"/>
                </a:solidFill>
                <a:highlight>
                  <a:srgbClr val="FFFFFF"/>
                </a:highlight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endParaRPr sz="1500">
              <a:solidFill>
                <a:srgbClr val="E94D0C"/>
              </a:solidFill>
              <a:highlight>
                <a:srgbClr val="FFFFFF"/>
              </a:highlight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500">
                <a:solidFill>
                  <a:srgbClr val="00508A"/>
                </a:solidFill>
                <a:highlight>
                  <a:srgbClr val="FFFFFF"/>
                </a:highlight>
                <a:latin typeface="Roboto Black"/>
                <a:ea typeface="Roboto Black"/>
                <a:cs typeface="Roboto Black"/>
                <a:sym typeface="Roboto Black"/>
              </a:rPr>
              <a:t>It's time for your idea to shine!</a:t>
            </a:r>
            <a:endParaRPr sz="1500">
              <a:solidFill>
                <a:srgbClr val="00508A"/>
              </a:solidFill>
              <a:highlight>
                <a:srgbClr val="FFFFFF"/>
              </a:highlight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E94D0C"/>
              </a:solidFill>
              <a:highlight>
                <a:srgbClr val="FFFFFF"/>
              </a:highlight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508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16" name="Google Shape;116;gb7c70e953f_1_0"/>
          <p:cNvPicPr preferRelativeResize="0"/>
          <p:nvPr/>
        </p:nvPicPr>
        <p:blipFill rotWithShape="1">
          <a:blip r:embed="rId5">
            <a:alphaModFix/>
          </a:blip>
          <a:srcRect l="24050" t="12518" r="24349"/>
          <a:stretch/>
        </p:blipFill>
        <p:spPr>
          <a:xfrm>
            <a:off x="5900575" y="858425"/>
            <a:ext cx="6291427" cy="599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gb7c70e953f_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71001" y="48194"/>
            <a:ext cx="1466674" cy="81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gb7c70e953f_1_0"/>
          <p:cNvSpPr txBox="1"/>
          <p:nvPr/>
        </p:nvSpPr>
        <p:spPr>
          <a:xfrm>
            <a:off x="588579" y="5201759"/>
            <a:ext cx="13989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300">
                <a:solidFill>
                  <a:srgbClr val="00508A"/>
                </a:solidFill>
                <a:latin typeface="Roboto Light"/>
                <a:ea typeface="Roboto Light"/>
                <a:cs typeface="Roboto Light"/>
                <a:sym typeface="Roboto Light"/>
              </a:rPr>
              <a:t>up to</a:t>
            </a:r>
            <a:r>
              <a:rPr lang="sr-Latn-RS" sz="3600" b="1">
                <a:solidFill>
                  <a:srgbClr val="E94D0C"/>
                </a:solidFill>
                <a:latin typeface="Roboto"/>
                <a:ea typeface="Roboto"/>
                <a:cs typeface="Roboto"/>
                <a:sym typeface="Roboto"/>
              </a:rPr>
              <a:t>100</a:t>
            </a:r>
            <a:endParaRPr sz="3600">
              <a:solidFill>
                <a:srgbClr val="00508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>
                <a:solidFill>
                  <a:srgbClr val="00508A"/>
                </a:solidFill>
                <a:latin typeface="Roboto Light"/>
                <a:ea typeface="Roboto Light"/>
                <a:cs typeface="Roboto Light"/>
                <a:sym typeface="Roboto Light"/>
              </a:rPr>
              <a:t>COMPANIES</a:t>
            </a:r>
            <a:endParaRPr>
              <a:solidFill>
                <a:srgbClr val="00508A"/>
              </a:solidFill>
            </a:endParaRPr>
          </a:p>
        </p:txBody>
      </p:sp>
      <p:sp>
        <p:nvSpPr>
          <p:cNvPr id="119" name="Google Shape;119;gb7c70e953f_1_0"/>
          <p:cNvSpPr txBox="1"/>
          <p:nvPr/>
        </p:nvSpPr>
        <p:spPr>
          <a:xfrm>
            <a:off x="2041866" y="5201759"/>
            <a:ext cx="13989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b="1">
                <a:solidFill>
                  <a:srgbClr val="E94D0C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3600">
              <a:solidFill>
                <a:srgbClr val="00508A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>
                <a:solidFill>
                  <a:srgbClr val="00508A"/>
                </a:solidFill>
                <a:latin typeface="Roboto Light"/>
                <a:ea typeface="Roboto Light"/>
                <a:cs typeface="Roboto Light"/>
                <a:sym typeface="Roboto Light"/>
              </a:rPr>
              <a:t>CITIES</a:t>
            </a:r>
            <a:endParaRPr>
              <a:solidFill>
                <a:srgbClr val="00508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a011080c58_3_3"/>
          <p:cNvSpPr/>
          <p:nvPr/>
        </p:nvSpPr>
        <p:spPr>
          <a:xfrm>
            <a:off x="0" y="858416"/>
            <a:ext cx="3387000" cy="74700"/>
          </a:xfrm>
          <a:prstGeom prst="rect">
            <a:avLst/>
          </a:prstGeom>
          <a:solidFill>
            <a:srgbClr val="2FAEE2"/>
          </a:solidFill>
          <a:ln w="12700" cap="flat" cmpd="sng">
            <a:solidFill>
              <a:srgbClr val="2FAE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5" name="Google Shape;125;g1a011080c58_3_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7402" y="260427"/>
            <a:ext cx="1853200" cy="39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g1a011080c58_3_3"/>
          <p:cNvSpPr txBox="1"/>
          <p:nvPr/>
        </p:nvSpPr>
        <p:spPr>
          <a:xfrm>
            <a:off x="773875" y="1875175"/>
            <a:ext cx="5447700" cy="3817200"/>
          </a:xfrm>
          <a:prstGeom prst="rect">
            <a:avLst/>
          </a:prstGeom>
          <a:solidFill>
            <a:srgbClr val="00508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r-Latn-RS" sz="2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sr-Latn-RS" sz="2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sr-Latn-RS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STAGE 1</a:t>
            </a:r>
            <a:r>
              <a:rPr lang="sr-Latn-RS" sz="2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sr-Latn-RS" sz="2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2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</a:pPr>
            <a:r>
              <a:rPr lang="sr-Latn-R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WORKSHOPS</a:t>
            </a:r>
            <a: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</a:pPr>
            <a: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lang="sr-Latn-R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ENTORSHIP</a:t>
            </a:r>
            <a: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</a:pPr>
            <a:r>
              <a:rPr lang="sr-Latn-R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IP SUPPORT </a:t>
            </a:r>
            <a: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</a:pPr>
            <a: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PEER-TO-PE</a:t>
            </a:r>
            <a:r>
              <a:rPr lang="sr-Latn-R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ER EVENTS</a:t>
            </a:r>
            <a: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</a:pPr>
            <a:r>
              <a:rPr lang="sr-Latn-R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ACCESS TO STPB COMMUNITY</a:t>
            </a:r>
            <a:endParaRPr sz="14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7" name="Google Shape;127;g1a011080c58_3_3"/>
          <p:cNvSpPr txBox="1"/>
          <p:nvPr/>
        </p:nvSpPr>
        <p:spPr>
          <a:xfrm>
            <a:off x="6221725" y="1875175"/>
            <a:ext cx="5447700" cy="3848100"/>
          </a:xfrm>
          <a:prstGeom prst="rect">
            <a:avLst/>
          </a:prstGeom>
          <a:solidFill>
            <a:srgbClr val="F9591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sr-Latn-RS" sz="2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sr-Latn-RS" sz="24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sr-Latn-RS" sz="2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STAGE 2</a:t>
            </a:r>
            <a:endParaRPr sz="2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</a:pPr>
            <a:r>
              <a:rPr lang="sr-Latn-R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WORKSHOPS (ADVANCED TOPICS)</a:t>
            </a:r>
            <a: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</a:pPr>
            <a: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MENTO</a:t>
            </a:r>
            <a:r>
              <a:rPr lang="sr-Latn-R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RSHIP</a:t>
            </a:r>
            <a: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8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</a:pPr>
            <a: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lang="sr-Latn-R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UNDING</a:t>
            </a:r>
            <a: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sr-Latn-R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UP TO</a:t>
            </a:r>
            <a: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sr-Latn-R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20K</a:t>
            </a:r>
            <a: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CHF </a:t>
            </a:r>
            <a:r>
              <a:rPr lang="sr-Latn-R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 EQIUTY</a:t>
            </a:r>
            <a: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</a:pPr>
            <a:r>
              <a:rPr lang="sr-Latn-R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IP SUPPORT</a:t>
            </a:r>
            <a: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/>
            </a:r>
            <a:br>
              <a:rPr lang="sr-Latn-R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4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Char char="•"/>
            </a:pPr>
            <a:r>
              <a:rPr lang="sr-Latn-RS" sz="18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NETWORKING </a:t>
            </a: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8" name="Google Shape;128;g1a011080c58_3_3"/>
          <p:cNvSpPr txBox="1"/>
          <p:nvPr/>
        </p:nvSpPr>
        <p:spPr>
          <a:xfrm>
            <a:off x="806100" y="1128525"/>
            <a:ext cx="4005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>
                <a:solidFill>
                  <a:srgbClr val="004A86"/>
                </a:solidFill>
                <a:latin typeface="Roboto"/>
                <a:ea typeface="Roboto"/>
                <a:cs typeface="Roboto"/>
                <a:sym typeface="Roboto"/>
              </a:rPr>
              <a:t>HOW IT WORKS:</a:t>
            </a:r>
            <a:r>
              <a:rPr lang="sr-Latn-RS" sz="2300">
                <a:solidFill>
                  <a:srgbClr val="004A8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solidFill>
                <a:srgbClr val="004A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18d5948179_1_0"/>
          <p:cNvSpPr/>
          <p:nvPr/>
        </p:nvSpPr>
        <p:spPr>
          <a:xfrm>
            <a:off x="0" y="858416"/>
            <a:ext cx="3387000" cy="74700"/>
          </a:xfrm>
          <a:prstGeom prst="rect">
            <a:avLst/>
          </a:prstGeom>
          <a:solidFill>
            <a:srgbClr val="2FAEE2"/>
          </a:solidFill>
          <a:ln w="12700" cap="flat" cmpd="sng">
            <a:solidFill>
              <a:srgbClr val="2FAE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Google Shape;134;g218d5948179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87402" y="260427"/>
            <a:ext cx="1853200" cy="399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g218d5948179_1_0"/>
          <p:cNvSpPr txBox="1"/>
          <p:nvPr/>
        </p:nvSpPr>
        <p:spPr>
          <a:xfrm>
            <a:off x="588575" y="1128525"/>
            <a:ext cx="8795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2400">
                <a:solidFill>
                  <a:srgbClr val="004A86"/>
                </a:solidFill>
                <a:latin typeface="Roboto"/>
                <a:ea typeface="Roboto"/>
                <a:cs typeface="Roboto"/>
                <a:sym typeface="Roboto"/>
              </a:rPr>
              <a:t>Intelectual Property -  successful collaboration with Swiss IPI </a:t>
            </a:r>
            <a:r>
              <a:rPr lang="sr-Latn-RS" sz="2300">
                <a:solidFill>
                  <a:srgbClr val="004A8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300">
              <a:solidFill>
                <a:srgbClr val="004A8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g218d5948179_1_0"/>
          <p:cNvSpPr txBox="1"/>
          <p:nvPr/>
        </p:nvSpPr>
        <p:spPr>
          <a:xfrm>
            <a:off x="588575" y="1898475"/>
            <a:ext cx="7246200" cy="65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500">
                <a:solidFill>
                  <a:srgbClr val="00508A"/>
                </a:solidFill>
                <a:highlight>
                  <a:srgbClr val="FFFFFF"/>
                </a:highlight>
                <a:latin typeface="Roboto Black"/>
                <a:ea typeface="Roboto Black"/>
                <a:cs typeface="Roboto Black"/>
                <a:sym typeface="Roboto Black"/>
              </a:rPr>
              <a:t>IP fully integrated in all steps of the program!</a:t>
            </a:r>
            <a:endParaRPr sz="1500">
              <a:solidFill>
                <a:srgbClr val="00508A"/>
              </a:solidFill>
              <a:highlight>
                <a:srgbClr val="FFFFFF"/>
              </a:highlight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00508A"/>
              </a:solidFill>
              <a:highlight>
                <a:srgbClr val="FFFFFF"/>
              </a:highlight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500">
                <a:solidFill>
                  <a:srgbClr val="E94D0C"/>
                </a:solidFill>
                <a:highlight>
                  <a:srgbClr val="FFFFFF"/>
                </a:highlight>
                <a:latin typeface="Roboto Black"/>
                <a:ea typeface="Roboto Black"/>
                <a:cs typeface="Roboto Black"/>
                <a:sym typeface="Roboto Black"/>
              </a:rPr>
              <a:t>IP support </a:t>
            </a:r>
            <a:r>
              <a:rPr lang="sr-Latn-RS" sz="1500">
                <a:solidFill>
                  <a:srgbClr val="00508A"/>
                </a:solidFill>
                <a:highlight>
                  <a:srgbClr val="FFFFFF"/>
                </a:highlight>
                <a:latin typeface="Roboto Black"/>
                <a:ea typeface="Roboto Black"/>
                <a:cs typeface="Roboto Black"/>
                <a:sym typeface="Roboto Black"/>
              </a:rPr>
              <a:t>includes:</a:t>
            </a:r>
            <a:endParaRPr sz="1500">
              <a:solidFill>
                <a:srgbClr val="00508A"/>
              </a:solidFill>
              <a:highlight>
                <a:srgbClr val="FFFFFF"/>
              </a:highlight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00508A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500">
                <a:solidFill>
                  <a:srgbClr val="00508A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- awareness raising activities</a:t>
            </a:r>
            <a:endParaRPr sz="1500">
              <a:solidFill>
                <a:srgbClr val="00508A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500">
                <a:solidFill>
                  <a:srgbClr val="00508A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- trainings and workshops</a:t>
            </a:r>
            <a:endParaRPr sz="1500">
              <a:solidFill>
                <a:srgbClr val="00508A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500">
                <a:solidFill>
                  <a:srgbClr val="00508A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- IP analysis </a:t>
            </a:r>
            <a:endParaRPr sz="1500">
              <a:solidFill>
                <a:srgbClr val="00508A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500">
                <a:solidFill>
                  <a:srgbClr val="00508A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- dedicated IP officer</a:t>
            </a:r>
            <a:endParaRPr sz="1500">
              <a:solidFill>
                <a:srgbClr val="00508A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500">
                <a:solidFill>
                  <a:srgbClr val="00508A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- IP funding (international protection of IP rights)</a:t>
            </a:r>
            <a:endParaRPr sz="1500">
              <a:solidFill>
                <a:srgbClr val="00508A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500">
                <a:solidFill>
                  <a:srgbClr val="00508A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- capacity building for Serbian IPO</a:t>
            </a:r>
            <a:endParaRPr sz="1500">
              <a:solidFill>
                <a:srgbClr val="00508A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500">
                <a:solidFill>
                  <a:srgbClr val="00508A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- capacity building of STPs</a:t>
            </a:r>
            <a:endParaRPr sz="1500">
              <a:solidFill>
                <a:srgbClr val="00508A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00508A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500">
                <a:solidFill>
                  <a:srgbClr val="00508A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Results: </a:t>
            </a:r>
            <a:endParaRPr sz="1500">
              <a:solidFill>
                <a:srgbClr val="00508A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rgbClr val="00508A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500">
                <a:solidFill>
                  <a:srgbClr val="00508A"/>
                </a:solidFill>
                <a:highlight>
                  <a:srgbClr val="FFFFFF"/>
                </a:highlight>
                <a:latin typeface="Roboto Medium"/>
                <a:ea typeface="Roboto Medium"/>
                <a:cs typeface="Roboto Medium"/>
                <a:sym typeface="Roboto Medium"/>
              </a:rPr>
              <a:t>3 startups received IP funding; 10+ workshops; 40+ supported companies </a:t>
            </a:r>
            <a:endParaRPr sz="1500">
              <a:solidFill>
                <a:srgbClr val="00508A"/>
              </a:solidFill>
              <a:highlight>
                <a:srgbClr val="FFFFFF"/>
              </a:highlight>
              <a:latin typeface="Roboto Medium"/>
              <a:ea typeface="Roboto Medium"/>
              <a:cs typeface="Roboto Medium"/>
              <a:sym typeface="Roboto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sr-Latn-RS" sz="1500">
                <a:solidFill>
                  <a:srgbClr val="E94D0C"/>
                </a:solidFill>
                <a:highlight>
                  <a:srgbClr val="FFFFFF"/>
                </a:highlight>
                <a:latin typeface="Roboto Black"/>
                <a:ea typeface="Roboto Black"/>
                <a:cs typeface="Roboto Black"/>
                <a:sym typeface="Roboto Black"/>
              </a:rPr>
              <a:t> </a:t>
            </a:r>
            <a:endParaRPr sz="1500">
              <a:solidFill>
                <a:srgbClr val="E94D0C"/>
              </a:solidFill>
              <a:highlight>
                <a:srgbClr val="FFFFFF"/>
              </a:highlight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00508A"/>
              </a:solidFill>
              <a:highlight>
                <a:srgbClr val="FFFFFF"/>
              </a:highlight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rgbClr val="E94D0C"/>
              </a:solidFill>
              <a:highlight>
                <a:srgbClr val="FFFFFF"/>
              </a:highlight>
              <a:latin typeface="Roboto Black"/>
              <a:ea typeface="Roboto Black"/>
              <a:cs typeface="Roboto Black"/>
              <a:sym typeface="Roboto Blac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508A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37" name="Google Shape;137;g218d5948179_1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0500" y="3231000"/>
            <a:ext cx="1249275" cy="158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g218d5948179_1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88625" y="3064650"/>
            <a:ext cx="4003651" cy="266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19fe830ae1f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-119743"/>
            <a:ext cx="12192000" cy="6977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g19fe830ae1f_0_83"/>
          <p:cNvSpPr/>
          <p:nvPr/>
        </p:nvSpPr>
        <p:spPr>
          <a:xfrm>
            <a:off x="0" y="858416"/>
            <a:ext cx="3387300" cy="74700"/>
          </a:xfrm>
          <a:prstGeom prst="rect">
            <a:avLst/>
          </a:prstGeom>
          <a:solidFill>
            <a:srgbClr val="E94D0C"/>
          </a:solidFill>
          <a:ln w="12700" cap="flat" cmpd="sng">
            <a:solidFill>
              <a:srgbClr val="E94D0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g19fe830ae1f_0_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1870" y="130234"/>
            <a:ext cx="1132403" cy="62553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19fe830ae1f_0_83"/>
          <p:cNvSpPr txBox="1">
            <a:spLocks noGrp="1"/>
          </p:cNvSpPr>
          <p:nvPr>
            <p:ph type="body" idx="1"/>
          </p:nvPr>
        </p:nvSpPr>
        <p:spPr>
          <a:xfrm>
            <a:off x="351100" y="1447799"/>
            <a:ext cx="11360700" cy="508362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sr-Latn-RS" sz="2100" b="1" dirty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FIRST 2 BATCHES THROUGH </a:t>
            </a:r>
            <a:r>
              <a:rPr lang="sr-Latn-RS" sz="2100" b="1" dirty="0" smtClean="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NUMBERS</a:t>
            </a:r>
            <a:endParaRPr lang="en-US" sz="2100" b="1" dirty="0" smtClean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lang="en-US" sz="21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2100" b="1"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609600" lvl="0" indent="0" algn="l" rtl="0">
              <a:lnSpc>
                <a:spcPct val="120000"/>
              </a:lnSpc>
              <a:spcBef>
                <a:spcPts val="1100"/>
              </a:spcBef>
              <a:spcAft>
                <a:spcPts val="0"/>
              </a:spcAft>
              <a:buNone/>
            </a:pPr>
            <a:endParaRPr sz="2100" b="1" dirty="0">
              <a:solidFill>
                <a:srgbClr val="054E6E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10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7" name="Google Shape;147;g19fe830ae1f_0_83"/>
          <p:cNvGrpSpPr/>
          <p:nvPr/>
        </p:nvGrpSpPr>
        <p:grpSpPr>
          <a:xfrm>
            <a:off x="459142" y="2408885"/>
            <a:ext cx="7249861" cy="1020214"/>
            <a:chOff x="101313" y="2544848"/>
            <a:chExt cx="5082628" cy="669300"/>
          </a:xfrm>
        </p:grpSpPr>
        <p:sp>
          <p:nvSpPr>
            <p:cNvPr id="148" name="Google Shape;148;g19fe830ae1f_0_83"/>
            <p:cNvSpPr txBox="1"/>
            <p:nvPr/>
          </p:nvSpPr>
          <p:spPr>
            <a:xfrm>
              <a:off x="1052215" y="2544848"/>
              <a:ext cx="1258200" cy="6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3600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117</a:t>
              </a:r>
              <a:endParaRPr sz="15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160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TEAMS IN </a:t>
              </a:r>
              <a:endParaRPr sz="160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160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STAGE 1</a:t>
              </a:r>
              <a:endParaRPr sz="16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49" name="Google Shape;149;g19fe830ae1f_0_83"/>
            <p:cNvSpPr txBox="1"/>
            <p:nvPr/>
          </p:nvSpPr>
          <p:spPr>
            <a:xfrm>
              <a:off x="1971425" y="2553840"/>
              <a:ext cx="1865573" cy="6285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36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36</a:t>
              </a:r>
              <a:r>
                <a:rPr lang="en-US" sz="36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(+20)</a:t>
              </a:r>
              <a:endParaRPr sz="1500" dirty="0">
                <a:solidFill>
                  <a:srgbClr val="FFFFFF"/>
                </a:solidFill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1600" dirty="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   STARTUPS IN</a:t>
              </a:r>
              <a:endParaRPr sz="16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1600" dirty="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STAGE 2</a:t>
              </a:r>
              <a:endParaRPr sz="16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0" name="Google Shape;150;g19fe830ae1f_0_83"/>
            <p:cNvSpPr txBox="1"/>
            <p:nvPr/>
          </p:nvSpPr>
          <p:spPr>
            <a:xfrm>
              <a:off x="3516541" y="2544848"/>
              <a:ext cx="1667400" cy="6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3600" b="1" dirty="0" smtClean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60</a:t>
              </a:r>
              <a:r>
                <a:rPr lang="sr-Latn-RS" sz="1500" dirty="0">
                  <a:solidFill>
                    <a:srgbClr val="FFFFFF"/>
                  </a:solidFill>
                </a:rPr>
                <a:t/>
              </a:r>
              <a:br>
                <a:rPr lang="sr-Latn-RS" sz="1500" dirty="0">
                  <a:solidFill>
                    <a:srgbClr val="FFFFFF"/>
                  </a:solidFill>
                </a:rPr>
              </a:br>
              <a:r>
                <a:rPr lang="sr-Latn-RS" sz="1600" dirty="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MENTORS</a:t>
              </a:r>
              <a:endParaRPr sz="16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  <p:sp>
          <p:nvSpPr>
            <p:cNvPr id="151" name="Google Shape;151;g19fe830ae1f_0_83"/>
            <p:cNvSpPr txBox="1"/>
            <p:nvPr/>
          </p:nvSpPr>
          <p:spPr>
            <a:xfrm>
              <a:off x="101313" y="2544848"/>
              <a:ext cx="1258200" cy="6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3600">
                  <a:solidFill>
                    <a:srgbClr val="FFFFFF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506</a:t>
              </a:r>
              <a:endParaRPr sz="15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r-Latn-RS" sz="1600">
                  <a:solidFill>
                    <a:srgbClr val="FFFFFF"/>
                  </a:solidFill>
                  <a:latin typeface="Roboto Light"/>
                  <a:ea typeface="Roboto Light"/>
                  <a:cs typeface="Roboto Light"/>
                  <a:sym typeface="Roboto Light"/>
                </a:rPr>
                <a:t>APPLICATIONS</a:t>
              </a:r>
              <a:endParaRPr sz="1600" b="0" i="0" u="none" strike="noStrike" cap="none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endParaRPr>
            </a:p>
          </p:txBody>
        </p:sp>
      </p:grpSp>
      <p:sp>
        <p:nvSpPr>
          <p:cNvPr id="152" name="Google Shape;152;g19fe830ae1f_0_83"/>
          <p:cNvSpPr txBox="1"/>
          <p:nvPr/>
        </p:nvSpPr>
        <p:spPr>
          <a:xfrm>
            <a:off x="1312948" y="3967850"/>
            <a:ext cx="2378400" cy="17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17</a:t>
            </a:r>
            <a:endParaRPr sz="36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b="1" dirty="0">
                <a:solidFill>
                  <a:srgbClr val="E94D0C"/>
                </a:solidFill>
                <a:latin typeface="Roboto"/>
                <a:ea typeface="Roboto"/>
                <a:cs typeface="Roboto"/>
                <a:sym typeface="Roboto"/>
              </a:rPr>
              <a:t>STARTUPS RAISED ADDITIONAL INVESTMENTS</a:t>
            </a:r>
            <a:endParaRPr sz="1600" dirty="0">
              <a:solidFill>
                <a:srgbClr val="E94D0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3" name="Google Shape;153;g19fe830ae1f_0_83"/>
          <p:cNvSpPr txBox="1"/>
          <p:nvPr/>
        </p:nvSpPr>
        <p:spPr>
          <a:xfrm>
            <a:off x="4789049" y="3967850"/>
            <a:ext cx="2436300" cy="17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 mil EUR</a:t>
            </a:r>
            <a:endParaRPr sz="36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b="1" dirty="0">
                <a:solidFill>
                  <a:srgbClr val="E94D0C"/>
                </a:solidFill>
                <a:latin typeface="Roboto"/>
                <a:ea typeface="Roboto"/>
                <a:cs typeface="Roboto"/>
                <a:sym typeface="Roboto"/>
              </a:rPr>
              <a:t>RAISED </a:t>
            </a:r>
            <a:endParaRPr lang="en-US" sz="1600" b="1" dirty="0" smtClean="0">
              <a:solidFill>
                <a:srgbClr val="E94D0C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b="1" dirty="0" smtClean="0">
                <a:solidFill>
                  <a:srgbClr val="E94D0C"/>
                </a:solidFill>
                <a:latin typeface="Roboto"/>
                <a:ea typeface="Roboto"/>
                <a:cs typeface="Roboto"/>
                <a:sym typeface="Roboto"/>
              </a:rPr>
              <a:t>INVESTMENTS</a:t>
            </a:r>
            <a:endParaRPr sz="1600" dirty="0">
              <a:solidFill>
                <a:srgbClr val="E94D0C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54" name="Google Shape;154;g19fe830ae1f_0_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37325" y="3516612"/>
            <a:ext cx="2974475" cy="267157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19fe830ae1f_0_83"/>
          <p:cNvSpPr txBox="1"/>
          <p:nvPr/>
        </p:nvSpPr>
        <p:spPr>
          <a:xfrm>
            <a:off x="7225349" y="2408842"/>
            <a:ext cx="2648276" cy="10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36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700</a:t>
            </a:r>
            <a:r>
              <a:rPr lang="sr-Latn-RS" sz="36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+</a:t>
            </a:r>
            <a:r>
              <a:rPr lang="en-US" sz="3600" b="1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(300)</a:t>
            </a:r>
            <a:r>
              <a:rPr lang="sr-Latn-RS" sz="1500" dirty="0">
                <a:solidFill>
                  <a:srgbClr val="FFFFFF"/>
                </a:solidFill>
              </a:rPr>
              <a:t/>
            </a:r>
            <a:br>
              <a:rPr lang="sr-Latn-RS" sz="1500" dirty="0">
                <a:solidFill>
                  <a:srgbClr val="FFFFFF"/>
                </a:solidFill>
              </a:rPr>
            </a:br>
            <a:r>
              <a:rPr lang="sr-Latn-RS" sz="16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MENTORSHIP </a:t>
            </a:r>
            <a:endParaRPr sz="16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sz="16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session</a:t>
            </a:r>
            <a:endParaRPr sz="16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3679989" y="4479553"/>
            <a:ext cx="744400" cy="372847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19fe830ae1f_0_2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0000" y="287945"/>
            <a:ext cx="4595298" cy="471050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19fe830ae1f_0_202"/>
          <p:cNvSpPr/>
          <p:nvPr/>
        </p:nvSpPr>
        <p:spPr>
          <a:xfrm>
            <a:off x="0" y="858416"/>
            <a:ext cx="3387000" cy="74700"/>
          </a:xfrm>
          <a:prstGeom prst="rect">
            <a:avLst/>
          </a:prstGeom>
          <a:solidFill>
            <a:srgbClr val="2FAEE2"/>
          </a:solidFill>
          <a:ln w="12700" cap="flat" cmpd="sng">
            <a:solidFill>
              <a:srgbClr val="2FAE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19fe830ae1f_0_2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78177" y="116461"/>
            <a:ext cx="1730174" cy="1726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g19fe830ae1f_0_20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7393" y="336603"/>
            <a:ext cx="1499618" cy="32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g19fe830ae1f_0_2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47716" y="2743200"/>
            <a:ext cx="346545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g19fe830ae1f_0_20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831449" y="2743200"/>
            <a:ext cx="4032400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g19fe830ae1f_0_20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2743200"/>
            <a:ext cx="3670751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" name="Google Shape;66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10"/>
            <a:ext cx="12192004" cy="6792517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22"/>
          <p:cNvSpPr/>
          <p:nvPr/>
        </p:nvSpPr>
        <p:spPr>
          <a:xfrm>
            <a:off x="0" y="845713"/>
            <a:ext cx="2624400" cy="58000"/>
          </a:xfrm>
          <a:prstGeom prst="rect">
            <a:avLst/>
          </a:prstGeom>
          <a:solidFill>
            <a:srgbClr val="2FAEE2"/>
          </a:solidFill>
          <a:ln w="12700" cap="flat" cmpd="sng">
            <a:solidFill>
              <a:srgbClr val="2FAE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9" name="Google Shape;66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7332" y="25810"/>
            <a:ext cx="1701667" cy="16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200" y="390001"/>
            <a:ext cx="1701667" cy="366633"/>
          </a:xfrm>
          <a:prstGeom prst="rect">
            <a:avLst/>
          </a:prstGeom>
          <a:noFill/>
          <a:ln>
            <a:noFill/>
          </a:ln>
        </p:spPr>
      </p:pic>
      <p:sp>
        <p:nvSpPr>
          <p:cNvPr id="687" name="Google Shape;687;p22"/>
          <p:cNvSpPr txBox="1"/>
          <p:nvPr/>
        </p:nvSpPr>
        <p:spPr>
          <a:xfrm>
            <a:off x="3335947" y="2380217"/>
            <a:ext cx="1653187" cy="49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2400" b="0" i="0" u="none" strike="noStrike" cap="none">
              <a:solidFill>
                <a:srgbClr val="59595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B6E4B5-FD4C-47AB-B062-882EBBB1EB07}"/>
              </a:ext>
            </a:extLst>
          </p:cNvPr>
          <p:cNvSpPr txBox="1"/>
          <p:nvPr/>
        </p:nvSpPr>
        <p:spPr>
          <a:xfrm>
            <a:off x="286505" y="2392990"/>
            <a:ext cx="65621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</a:rPr>
              <a:t>A Guide to the Intellectual property </a:t>
            </a:r>
            <a:endParaRPr lang="sr-Latn-RS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algn="ctr"/>
            <a:r>
              <a:rPr lang="en-GB" sz="2400" b="1" dirty="0">
                <a:latin typeface="Roboto" panose="02000000000000000000" pitchFamily="2" charset="0"/>
                <a:ea typeface="Roboto" panose="02000000000000000000" pitchFamily="2" charset="0"/>
              </a:rPr>
              <a:t>for Serbian </a:t>
            </a:r>
            <a:r>
              <a:rPr lang="en-GB" sz="2400" b="1" dirty="0" err="1">
                <a:latin typeface="Roboto" panose="02000000000000000000" pitchFamily="2" charset="0"/>
                <a:ea typeface="Roboto" panose="02000000000000000000" pitchFamily="2" charset="0"/>
              </a:rPr>
              <a:t>Startups</a:t>
            </a:r>
            <a:endParaRPr lang="en-GB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2000" dirty="0"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algn="just"/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The first document of this type for </a:t>
            </a:r>
            <a:r>
              <a:rPr lang="en-GB" sz="1600" dirty="0" err="1">
                <a:latin typeface="Roboto" panose="02000000000000000000" pitchFamily="2" charset="0"/>
                <a:ea typeface="Roboto" panose="02000000000000000000" pitchFamily="2" charset="0"/>
              </a:rPr>
              <a:t>startups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 in Serbia is </a:t>
            </a: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an adaptation of the World Intellectual Property Organization (WIPO) publication "Enterprising Ideas: A Guide to the Intellectual property for </a:t>
            </a:r>
            <a:r>
              <a:rPr lang="en-GB" sz="1600" b="1" dirty="0" err="1">
                <a:latin typeface="Roboto" panose="02000000000000000000" pitchFamily="2" charset="0"/>
                <a:ea typeface="Roboto" panose="02000000000000000000" pitchFamily="2" charset="0"/>
              </a:rPr>
              <a:t>Startups</a:t>
            </a: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", </a:t>
            </a:r>
            <a:r>
              <a:rPr lang="sr-Latn-RS" sz="1600" b="1" dirty="0">
                <a:latin typeface="Roboto" panose="02000000000000000000" pitchFamily="2" charset="0"/>
                <a:ea typeface="Roboto" panose="02000000000000000000" pitchFamily="2" charset="0"/>
              </a:rPr>
              <a:t>adjusted</a:t>
            </a:r>
            <a:r>
              <a:rPr lang="en-GB" sz="1600" b="1" dirty="0">
                <a:latin typeface="Roboto" panose="02000000000000000000" pitchFamily="2" charset="0"/>
                <a:ea typeface="Roboto" panose="02000000000000000000" pitchFamily="2" charset="0"/>
              </a:rPr>
              <a:t> to the local ecosystem and procedures for the IP rights protection in the Republic of Serbia</a:t>
            </a:r>
            <a:r>
              <a:rPr lang="en-GB" sz="1600" dirty="0">
                <a:latin typeface="Roboto" panose="02000000000000000000" pitchFamily="2" charset="0"/>
                <a:ea typeface="Roboto" panose="02000000000000000000" pitchFamily="2" charset="0"/>
              </a:rPr>
              <a:t>, with examples of the use of intellectual property rights in business at five domestic </a:t>
            </a:r>
            <a:r>
              <a:rPr lang="en-GB" sz="1600" dirty="0" err="1">
                <a:latin typeface="Roboto" panose="02000000000000000000" pitchFamily="2" charset="0"/>
                <a:ea typeface="Roboto" panose="02000000000000000000" pitchFamily="2" charset="0"/>
              </a:rPr>
              <a:t>startups</a:t>
            </a:r>
            <a:r>
              <a:rPr lang="sr-Latn-RS" sz="1600" dirty="0"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GB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01DC3-9D1E-498E-B0A6-D11422E25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2538" y="1001487"/>
            <a:ext cx="4632831" cy="579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47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0"/>
            <a:ext cx="12192004" cy="6792517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/>
          <p:nvPr/>
        </p:nvSpPr>
        <p:spPr>
          <a:xfrm>
            <a:off x="0" y="845713"/>
            <a:ext cx="2624400" cy="58000"/>
          </a:xfrm>
          <a:prstGeom prst="rect">
            <a:avLst/>
          </a:prstGeom>
          <a:solidFill>
            <a:srgbClr val="2FAEE2"/>
          </a:solidFill>
          <a:ln w="12700" cap="flat" cmpd="sng">
            <a:solidFill>
              <a:srgbClr val="2FAEE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24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28390" y="-202117"/>
            <a:ext cx="1701667" cy="169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7200" y="390001"/>
            <a:ext cx="1701667" cy="366633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7"/>
          <p:cNvSpPr txBox="1"/>
          <p:nvPr/>
        </p:nvSpPr>
        <p:spPr>
          <a:xfrm>
            <a:off x="2946700" y="1250457"/>
            <a:ext cx="5756830" cy="984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algn="ctr" defTabSz="1219170">
              <a:buClr>
                <a:srgbClr val="3F3F3F"/>
              </a:buClr>
              <a:buSzPts val="2000"/>
            </a:pPr>
            <a:r>
              <a:rPr lang="en-GB" sz="2400" b="1" kern="0" dirty="0">
                <a:solidFill>
                  <a:srgbClr val="3F3F3F"/>
                </a:solidFill>
                <a:latin typeface="Roboto"/>
                <a:ea typeface="Roboto"/>
                <a:sym typeface="Roboto"/>
              </a:rPr>
              <a:t>STUDY TOUR TO</a:t>
            </a:r>
            <a:r>
              <a:rPr lang="sr-Latn-RS" sz="2400" b="1" kern="0" dirty="0">
                <a:solidFill>
                  <a:srgbClr val="3F3F3F"/>
                </a:solidFill>
                <a:latin typeface="Roboto"/>
                <a:ea typeface="Roboto"/>
                <a:sym typeface="Roboto"/>
              </a:rPr>
              <a:t> </a:t>
            </a:r>
            <a:r>
              <a:rPr lang="en-GB" sz="2400" b="1" kern="0" dirty="0">
                <a:solidFill>
                  <a:srgbClr val="3F3F3F"/>
                </a:solidFill>
                <a:latin typeface="Roboto"/>
                <a:ea typeface="Roboto"/>
                <a:sym typeface="Roboto"/>
              </a:rPr>
              <a:t>SWITZERLAND</a:t>
            </a:r>
            <a:endParaRPr lang="sr-Latn-RS" sz="2400" b="1" kern="0" dirty="0">
              <a:solidFill>
                <a:srgbClr val="3F3F3F"/>
              </a:solidFill>
              <a:latin typeface="Roboto"/>
              <a:ea typeface="Roboto"/>
              <a:sym typeface="Roboto"/>
            </a:endParaRPr>
          </a:p>
          <a:p>
            <a:pPr algn="ctr" defTabSz="1219170">
              <a:buClr>
                <a:srgbClr val="3F3F3F"/>
              </a:buClr>
              <a:buSzPts val="2000"/>
            </a:pPr>
            <a:r>
              <a:rPr lang="sr-Latn-RS" sz="2400" kern="0" dirty="0">
                <a:solidFill>
                  <a:srgbClr val="3F3F3F"/>
                </a:solidFill>
                <a:latin typeface="Roboto"/>
                <a:ea typeface="Roboto"/>
                <a:sym typeface="Roboto"/>
              </a:rPr>
              <a:t>27-29 March, 2023</a:t>
            </a:r>
            <a:endParaRPr sz="2400" kern="0" dirty="0">
              <a:solidFill>
                <a:srgbClr val="3F3F3F"/>
              </a:solidFill>
              <a:latin typeface="Roboto"/>
              <a:ea typeface="Roboto"/>
              <a:sym typeface="Roboto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5743740" y="4298260"/>
            <a:ext cx="5978511" cy="135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342900" indent="-342900" algn="just" defTabSz="1219170">
              <a:buClr>
                <a:srgbClr val="3F3F3F"/>
              </a:buClr>
              <a:buSzPts val="2000"/>
              <a:buFontTx/>
              <a:buChar char="-"/>
            </a:pPr>
            <a:r>
              <a:rPr lang="en-GB" sz="1600" kern="0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Ministry of Science, Innovation and Technological Development</a:t>
            </a:r>
            <a:endParaRPr lang="sr-Latn-RS" sz="1600" kern="0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342900" algn="just" defTabSz="1219170">
              <a:buClr>
                <a:srgbClr val="3F3F3F"/>
              </a:buClr>
              <a:buSzPts val="2000"/>
              <a:buFontTx/>
              <a:buChar char="-"/>
            </a:pPr>
            <a:r>
              <a:rPr lang="en-GB" sz="1600" kern="0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STPs Belgrade, Nis and </a:t>
            </a:r>
            <a:r>
              <a:rPr lang="en-GB" sz="1600" kern="0" dirty="0" err="1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Cacak</a:t>
            </a:r>
            <a:r>
              <a:rPr lang="en-GB" sz="1600" kern="0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sr-Latn-RS" sz="1600" kern="0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342900" algn="just" defTabSz="1219170">
              <a:buClr>
                <a:srgbClr val="3F3F3F"/>
              </a:buClr>
              <a:buSzPts val="2000"/>
              <a:buFontTx/>
              <a:buChar char="-"/>
            </a:pPr>
            <a:r>
              <a:rPr lang="en-GB" sz="1600" kern="0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Office for Intellectual Property of Serbia </a:t>
            </a:r>
            <a:endParaRPr lang="sr-Latn-RS" sz="1600" kern="0" dirty="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342900" indent="-342900" algn="just" defTabSz="1219170">
              <a:buClr>
                <a:srgbClr val="3F3F3F"/>
              </a:buClr>
              <a:buSzPts val="2000"/>
              <a:buFontTx/>
              <a:buChar char="-"/>
            </a:pPr>
            <a:r>
              <a:rPr lang="en-GB" sz="1600" kern="0" dirty="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University of Belgrade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2BDCCC-D3B0-B5E5-72DE-F63341241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624953"/>
              </p:ext>
            </p:extLst>
          </p:nvPr>
        </p:nvGraphicFramePr>
        <p:xfrm>
          <a:off x="231487" y="2675034"/>
          <a:ext cx="5362137" cy="3750183"/>
        </p:xfrm>
        <a:graphic>
          <a:graphicData uri="http://schemas.openxmlformats.org/drawingml/2006/table">
            <a:tbl>
              <a:tblPr bandRow="1"/>
              <a:tblGrid>
                <a:gridCol w="1523975">
                  <a:extLst>
                    <a:ext uri="{9D8B030D-6E8A-4147-A177-3AD203B41FA5}">
                      <a16:colId xmlns:a16="http://schemas.microsoft.com/office/drawing/2014/main" val="2706835887"/>
                    </a:ext>
                  </a:extLst>
                </a:gridCol>
                <a:gridCol w="3838162">
                  <a:extLst>
                    <a:ext uri="{9D8B030D-6E8A-4147-A177-3AD203B41FA5}">
                      <a16:colId xmlns:a16="http://schemas.microsoft.com/office/drawing/2014/main" val="3375004006"/>
                    </a:ext>
                  </a:extLst>
                </a:gridCol>
              </a:tblGrid>
              <a:tr h="3294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GB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GB" sz="11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462600"/>
                  </a:ext>
                </a:extLst>
              </a:tr>
              <a:tr h="31919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3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3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Day 1 – 27.03.2023.</a:t>
                      </a:r>
                      <a:endParaRPr lang="en-GB" sz="13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3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Bern</a:t>
                      </a:r>
                      <a:endParaRPr lang="en-GB" sz="13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3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3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3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Day 2 – 28.03.2023.</a:t>
                      </a:r>
                      <a:endParaRPr lang="en-GB" sz="13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Lausanne / Genève</a:t>
                      </a:r>
                      <a:endParaRPr lang="en-GB" sz="13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n-GB" sz="13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Day 3 – 29.03.2023.</a:t>
                      </a:r>
                      <a:endParaRPr lang="en-GB" sz="13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b="1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Zürich</a:t>
                      </a:r>
                      <a:endParaRPr lang="en-GB" sz="13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3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B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CH" sz="1300" b="1" u="none" strike="noStrike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u="sng" dirty="0">
                          <a:solidFill>
                            <a:srgbClr val="0563C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  <a:hlinkClick r:id="rId6"/>
                        </a:rPr>
                        <a:t>Swiss Federal Institute for Intellectual Property</a:t>
                      </a:r>
                      <a:r>
                        <a:rPr lang="de-CH" sz="13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1300" u="sng" dirty="0">
                          <a:solidFill>
                            <a:srgbClr val="0563C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  <a:hlinkClick r:id="rId7"/>
                        </a:rPr>
                        <a:t>State Secretariat for Economic Affairs</a:t>
                      </a:r>
                      <a:endParaRPr lang="en-GB" sz="13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SERI / </a:t>
                      </a:r>
                      <a:r>
                        <a:rPr lang="en-US" sz="1300" u="sng" dirty="0">
                          <a:solidFill>
                            <a:srgbClr val="0563C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  <a:hlinkClick r:id="rId8"/>
                        </a:rPr>
                        <a:t>SWITT</a:t>
                      </a:r>
                      <a:r>
                        <a:rPr lang="en-US" sz="13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(Swiss Technology Transfer Association)</a:t>
                      </a:r>
                      <a:endParaRPr lang="en-GB" sz="13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u="sng" dirty="0">
                          <a:solidFill>
                            <a:srgbClr val="0563C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  <a:hlinkClick r:id="rId9"/>
                        </a:rPr>
                        <a:t>EPFL</a:t>
                      </a:r>
                      <a:r>
                        <a:rPr lang="en-GB" sz="13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Innovation Park / Technology Transfer Office</a:t>
                      </a:r>
                      <a:endParaRPr lang="en-GB" sz="13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u="sng" dirty="0" err="1">
                          <a:solidFill>
                            <a:srgbClr val="0563C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  <a:hlinkClick r:id="rId10"/>
                        </a:rPr>
                        <a:t>BioAlps</a:t>
                      </a:r>
                      <a:r>
                        <a:rPr lang="en-US" sz="13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Geneva</a:t>
                      </a:r>
                      <a:endParaRPr lang="en-GB" sz="13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GB" sz="1300" b="1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sr-Latn-RS" sz="1300" b="1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300" u="sng" dirty="0">
                          <a:solidFill>
                            <a:srgbClr val="0563C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  <a:hlinkClick r:id="rId11"/>
                        </a:rPr>
                        <a:t>Technopark Zurich</a:t>
                      </a:r>
                      <a:r>
                        <a:rPr lang="en-GB" sz="1300" dirty="0"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300" u="sng" dirty="0">
                          <a:solidFill>
                            <a:srgbClr val="0563C1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  <a:hlinkClick r:id="rId12"/>
                        </a:rPr>
                        <a:t>Blue Lion Incubator</a:t>
                      </a:r>
                      <a:endParaRPr lang="en-GB" sz="13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solidFill>
                            <a:srgbClr val="000000"/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300" dirty="0"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8414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3A62638-5CD2-1590-B2F2-AB327EC8197B}"/>
              </a:ext>
            </a:extLst>
          </p:cNvPr>
          <p:cNvSpPr txBox="1"/>
          <p:nvPr/>
        </p:nvSpPr>
        <p:spPr>
          <a:xfrm>
            <a:off x="5825115" y="2235302"/>
            <a:ext cx="6220690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600" b="1" kern="0" dirty="0" smtClean="0">
                <a:solidFill>
                  <a:srgbClr val="3F3F3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Transfer </a:t>
            </a:r>
            <a:r>
              <a:rPr lang="en-GB" sz="1600" b="1" kern="0" dirty="0">
                <a:solidFill>
                  <a:srgbClr val="3F3F3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of knowledge from Switzerland Innovation Ecosystem organizations</a:t>
            </a:r>
            <a:r>
              <a:rPr lang="sr-Latn-RS" sz="1600" b="1" kern="0" dirty="0">
                <a:solidFill>
                  <a:srgbClr val="3F3F3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GB" sz="1600" b="1" kern="0" dirty="0">
                <a:solidFill>
                  <a:srgbClr val="3F3F3F"/>
                </a:solidFill>
                <a:latin typeface="Roboto" panose="02000000000000000000" pitchFamily="2" charset="0"/>
                <a:ea typeface="Roboto" panose="02000000000000000000" pitchFamily="2" charset="0"/>
                <a:sym typeface="Roboto"/>
              </a:rPr>
              <a:t>for capacity building and learning on the best-practice examples</a:t>
            </a:r>
            <a:endParaRPr lang="sr-Latn-RS" sz="1600" b="1" kern="0" dirty="0">
              <a:solidFill>
                <a:srgbClr val="3F3F3F"/>
              </a:solidFill>
              <a:latin typeface="Roboto" panose="02000000000000000000" pitchFamily="2" charset="0"/>
              <a:ea typeface="Roboto" panose="02000000000000000000" pitchFamily="2" charset="0"/>
              <a:sym typeface="Roboto"/>
            </a:endParaRPr>
          </a:p>
          <a:p>
            <a:pPr algn="just"/>
            <a:endParaRPr lang="sr-Latn-RS" sz="1600" kern="0" dirty="0">
              <a:solidFill>
                <a:srgbClr val="3F3F3F"/>
              </a:solidFill>
              <a:latin typeface="Roboto" panose="02000000000000000000" pitchFamily="2" charset="0"/>
              <a:ea typeface="Roboto" panose="02000000000000000000" pitchFamily="2" charset="0"/>
              <a:sym typeface="Roboto"/>
            </a:endParaRPr>
          </a:p>
          <a:p>
            <a:pPr algn="just"/>
            <a:r>
              <a:rPr lang="sr-Latn-RS" sz="1600" kern="0" dirty="0">
                <a:solidFill>
                  <a:srgbClr val="3F3F3F"/>
                </a:solidFill>
                <a:latin typeface="Roboto" panose="02000000000000000000" pitchFamily="2" charset="0"/>
                <a:ea typeface="Roboto" panose="02000000000000000000" pitchFamily="2" charset="0"/>
                <a:sym typeface="Roboto"/>
              </a:rPr>
              <a:t>Organised by </a:t>
            </a:r>
            <a:r>
              <a:rPr lang="sr-Latn-RS" sz="1600" b="1" kern="0" dirty="0">
                <a:solidFill>
                  <a:srgbClr val="3F3F3F"/>
                </a:solidFill>
                <a:latin typeface="Roboto" panose="02000000000000000000" pitchFamily="2" charset="0"/>
                <a:ea typeface="Roboto" panose="02000000000000000000" pitchFamily="2" charset="0"/>
                <a:sym typeface="Roboto"/>
              </a:rPr>
              <a:t>Swiss Intelectual Property Institute (IPO) </a:t>
            </a:r>
            <a:r>
              <a:rPr lang="sr-Latn-RS" sz="1600" kern="0" dirty="0">
                <a:solidFill>
                  <a:srgbClr val="3F3F3F"/>
                </a:solidFill>
                <a:latin typeface="Roboto" panose="02000000000000000000" pitchFamily="2" charset="0"/>
                <a:ea typeface="Roboto" panose="02000000000000000000" pitchFamily="2" charset="0"/>
                <a:sym typeface="Roboto"/>
              </a:rPr>
              <a:t>and </a:t>
            </a:r>
            <a:r>
              <a:rPr lang="sr-Latn-RS" sz="1600" b="1" kern="0" dirty="0">
                <a:solidFill>
                  <a:srgbClr val="3F3F3F"/>
                </a:solidFill>
                <a:latin typeface="Roboto" panose="02000000000000000000" pitchFamily="2" charset="0"/>
                <a:ea typeface="Roboto" panose="02000000000000000000" pitchFamily="2" charset="0"/>
                <a:sym typeface="Roboto"/>
              </a:rPr>
              <a:t>STP Belgrade</a:t>
            </a:r>
          </a:p>
          <a:p>
            <a:pPr algn="just"/>
            <a:endParaRPr lang="sr-Latn-RS" sz="1600" kern="0" dirty="0">
              <a:solidFill>
                <a:srgbClr val="3F3F3F"/>
              </a:solidFill>
              <a:latin typeface="Roboto" panose="02000000000000000000" pitchFamily="2" charset="0"/>
              <a:ea typeface="Roboto" panose="02000000000000000000" pitchFamily="2" charset="0"/>
              <a:sym typeface="Roboto"/>
            </a:endParaRPr>
          </a:p>
          <a:p>
            <a:pPr algn="just"/>
            <a:r>
              <a:rPr lang="sr-Latn-RS" sz="1600" b="1" kern="0" dirty="0" smtClean="0">
                <a:solidFill>
                  <a:srgbClr val="3F3F3F"/>
                </a:solidFill>
                <a:latin typeface="Roboto" panose="02000000000000000000" pitchFamily="2" charset="0"/>
                <a:ea typeface="Roboto" panose="02000000000000000000" pitchFamily="2" charset="0"/>
                <a:sym typeface="Roboto"/>
              </a:rPr>
              <a:t>Participants</a:t>
            </a:r>
            <a:r>
              <a:rPr lang="sr-Latn-RS" sz="1600" kern="0" dirty="0" smtClean="0">
                <a:solidFill>
                  <a:srgbClr val="3F3F3F"/>
                </a:solidFill>
                <a:latin typeface="Roboto" panose="02000000000000000000" pitchFamily="2" charset="0"/>
                <a:ea typeface="Roboto" panose="02000000000000000000" pitchFamily="2" charset="0"/>
                <a:sym typeface="Roboto"/>
              </a:rPr>
              <a:t>:</a:t>
            </a:r>
            <a:endParaRPr lang="en-US" sz="1600" kern="0" dirty="0" smtClean="0">
              <a:solidFill>
                <a:srgbClr val="3F3F3F"/>
              </a:solidFill>
              <a:latin typeface="Roboto" panose="02000000000000000000" pitchFamily="2" charset="0"/>
              <a:ea typeface="Roboto" panose="02000000000000000000" pitchFamily="2" charset="0"/>
              <a:sym typeface="Roboto"/>
            </a:endParaRPr>
          </a:p>
          <a:p>
            <a:pPr algn="just"/>
            <a:endParaRPr lang="sr-Latn-RS" sz="1600" kern="0" dirty="0">
              <a:solidFill>
                <a:srgbClr val="3F3F3F"/>
              </a:solidFill>
              <a:latin typeface="Roboto" panose="02000000000000000000" pitchFamily="2" charset="0"/>
              <a:ea typeface="Roboto" panose="02000000000000000000" pitchFamily="2" charset="0"/>
              <a:sym typeface="Roboto"/>
            </a:endParaRPr>
          </a:p>
          <a:p>
            <a:pPr algn="just"/>
            <a:endParaRPr lang="en-US" sz="1600" kern="0" dirty="0" smtClean="0">
              <a:solidFill>
                <a:srgbClr val="3F3F3F"/>
              </a:solidFill>
              <a:latin typeface="Roboto" panose="02000000000000000000" pitchFamily="2" charset="0"/>
              <a:ea typeface="Roboto" panose="02000000000000000000" pitchFamily="2" charset="0"/>
              <a:sym typeface="Roboto"/>
            </a:endParaRPr>
          </a:p>
          <a:p>
            <a:pPr algn="just"/>
            <a:endParaRPr lang="sr-Latn-RS" sz="1600" kern="0" dirty="0">
              <a:solidFill>
                <a:srgbClr val="3F3F3F"/>
              </a:solidFill>
              <a:latin typeface="Roboto" panose="02000000000000000000" pitchFamily="2" charset="0"/>
              <a:ea typeface="Roboto" panose="02000000000000000000" pitchFamily="2" charset="0"/>
              <a:sym typeface="Roboto"/>
            </a:endParaRPr>
          </a:p>
          <a:p>
            <a:pPr algn="just"/>
            <a:endParaRPr lang="sr-Latn-RS" sz="1600" kern="0" dirty="0">
              <a:solidFill>
                <a:srgbClr val="3F3F3F"/>
              </a:solidFill>
              <a:latin typeface="Roboto" panose="02000000000000000000" pitchFamily="2" charset="0"/>
              <a:ea typeface="Roboto" panose="02000000000000000000" pitchFamily="2" charset="0"/>
              <a:sym typeface="Roboto"/>
            </a:endParaRPr>
          </a:p>
          <a:p>
            <a:pPr algn="just"/>
            <a:endParaRPr lang="sr-Latn-RS" sz="1600" kern="0" dirty="0">
              <a:solidFill>
                <a:srgbClr val="3F3F3F"/>
              </a:solidFill>
              <a:latin typeface="Roboto" panose="02000000000000000000" pitchFamily="2" charset="0"/>
              <a:ea typeface="Roboto" panose="02000000000000000000" pitchFamily="2" charset="0"/>
              <a:sym typeface="Roboto"/>
            </a:endParaRPr>
          </a:p>
          <a:p>
            <a:pPr algn="just"/>
            <a:endParaRPr lang="sr-Latn-RS" sz="1600" kern="0" dirty="0">
              <a:solidFill>
                <a:srgbClr val="3F3F3F"/>
              </a:solidFill>
              <a:latin typeface="Roboto" panose="02000000000000000000" pitchFamily="2" charset="0"/>
              <a:ea typeface="Roboto" panose="02000000000000000000" pitchFamily="2" charset="0"/>
              <a:sym typeface="Roboto"/>
            </a:endParaRPr>
          </a:p>
          <a:p>
            <a:pPr algn="just"/>
            <a:endParaRPr lang="en-GB" sz="1600" kern="0" dirty="0">
              <a:solidFill>
                <a:srgbClr val="3F3F3F"/>
              </a:solidFill>
              <a:latin typeface="Roboto" panose="02000000000000000000" pitchFamily="2" charset="0"/>
              <a:ea typeface="Roboto" panose="02000000000000000000" pitchFamily="2" charset="0"/>
              <a:sym typeface="Robot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5163</TotalTime>
  <Words>353</Words>
  <Application>Microsoft Office PowerPoint</Application>
  <PresentationFormat>Widescreen</PresentationFormat>
  <Paragraphs>118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Roboto Thin</vt:lpstr>
      <vt:lpstr>Arial</vt:lpstr>
      <vt:lpstr>Times New Roman</vt:lpstr>
      <vt:lpstr>Roboto Black</vt:lpstr>
      <vt:lpstr>Roboto Medium</vt:lpstr>
      <vt:lpstr>Lustria</vt:lpstr>
      <vt:lpstr>Symbol</vt:lpstr>
      <vt:lpstr>Roboto</vt:lpstr>
      <vt:lpstr>Calibri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Maja</dc:creator>
  <cp:lastModifiedBy>GDG</cp:lastModifiedBy>
  <cp:revision>7</cp:revision>
  <cp:lastPrinted>2023-03-12T09:12:04Z</cp:lastPrinted>
  <dcterms:created xsi:type="dcterms:W3CDTF">2020-02-11T09:25:42Z</dcterms:created>
  <dcterms:modified xsi:type="dcterms:W3CDTF">2023-03-15T03:20:31Z</dcterms:modified>
</cp:coreProperties>
</file>