
<file path=[Content_Types].xml><?xml version="1.0" encoding="utf-8"?>
<Types xmlns="http://schemas.openxmlformats.org/package/2006/content-types">
  <Override PartName="/customXml/itemProps3.xml" ContentType="application/vnd.openxmlformats-officedocument.customXml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48" r:id="rId4"/>
  </p:sldMasterIdLst>
  <p:notesMasterIdLst>
    <p:notesMasterId r:id="rId17"/>
  </p:notesMasterIdLst>
  <p:handoutMasterIdLst>
    <p:handoutMasterId r:id="rId18"/>
  </p:handoutMasterIdLst>
  <p:sldIdLst>
    <p:sldId id="265" r:id="rId5"/>
    <p:sldId id="294" r:id="rId6"/>
    <p:sldId id="304" r:id="rId7"/>
    <p:sldId id="299" r:id="rId8"/>
    <p:sldId id="300" r:id="rId9"/>
    <p:sldId id="274" r:id="rId10"/>
    <p:sldId id="301" r:id="rId11"/>
    <p:sldId id="302" r:id="rId12"/>
    <p:sldId id="303" r:id="rId13"/>
    <p:sldId id="298" r:id="rId14"/>
    <p:sldId id="305" r:id="rId15"/>
    <p:sldId id="270" r:id="rId16"/>
  </p:sldIdLst>
  <p:sldSz cx="12192000" cy="6858000"/>
  <p:notesSz cx="6858000" cy="9144000"/>
  <p:defaultTextStyle>
    <a:defPPr rtl="0"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83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Анжела Пленкина" initials="АП" lastIdx="1" clrIdx="0">
    <p:extLst>
      <p:ext uri="{19B8F6BF-5375-455C-9EA6-DF929625EA0E}">
        <p15:presenceInfo xmlns="" xmlns:p15="http://schemas.microsoft.com/office/powerpoint/2012/main" userId="Анжела Пленкина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7" autoAdjust="0"/>
    <p:restoredTop sz="95843" autoAdjust="0"/>
  </p:normalViewPr>
  <p:slideViewPr>
    <p:cSldViewPr snapToGrid="0" showGuides="1">
      <p:cViewPr varScale="1">
        <p:scale>
          <a:sx n="55" d="100"/>
          <a:sy n="55" d="100"/>
        </p:scale>
        <p:origin x="-634" y="-65"/>
      </p:cViewPr>
      <p:guideLst>
        <p:guide orient="horz" pos="2183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91" d="100"/>
          <a:sy n="91" d="100"/>
        </p:scale>
        <p:origin x="3000" y="6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5DDCB7EC-CEDA-42D5-8A0A-747B258F7B12}" type="datetime1">
              <a:rPr lang="ru-RU" smtClean="0"/>
              <a:pPr rtl="0"/>
              <a:t>12.03.2023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B78FE58C-C1A6-4C4C-90C2-B7F5B0504B2D}" type="slidenum">
              <a:rPr lang="ru-RU" smtClean="0"/>
              <a:pPr rtl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40346050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ru-RU" noProof="0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87BBAA-8962-46BE-8131-E6CE08071E10}" type="datetime1">
              <a:rPr lang="ru-RU" smtClean="0"/>
              <a:pPr/>
              <a:t>12.03.2023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ru-RU" noProof="0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ru-RU" noProof="0" dirty="0"/>
              <a:t>Образец текста</a:t>
            </a:r>
          </a:p>
          <a:p>
            <a:pPr lvl="1" rtl="0"/>
            <a:r>
              <a:rPr lang="ru-RU" noProof="0" dirty="0"/>
              <a:t>Второй уровень</a:t>
            </a:r>
          </a:p>
          <a:p>
            <a:pPr lvl="2" rtl="0"/>
            <a:r>
              <a:rPr lang="ru-RU" noProof="0" dirty="0"/>
              <a:t>Третий уровень</a:t>
            </a:r>
          </a:p>
          <a:p>
            <a:pPr lvl="3" rtl="0"/>
            <a:r>
              <a:rPr lang="ru-RU" noProof="0" dirty="0"/>
              <a:t>Четвертый уровень</a:t>
            </a:r>
          </a:p>
          <a:p>
            <a:pPr lvl="4" rtl="0"/>
            <a:r>
              <a:rPr lang="ru-RU" noProof="0" dirty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ru-RU" noProof="0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810E1E9A-E921-4174-A0FC-51868D7AC568}" type="slidenum">
              <a:rPr lang="ru-RU" noProof="0" smtClean="0"/>
              <a:pPr rtl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="" xmlns:p14="http://schemas.microsoft.com/office/powerpoint/2010/main" val="3737860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noProof="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10E1E9A-E921-4174-A0FC-51868D7AC568}" type="slidenum">
              <a:rPr lang="ru-RU" smtClean="0"/>
              <a:pPr rtl="0"/>
              <a:t>1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41791887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noProof="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10E1E9A-E921-4174-A0FC-51868D7AC568}" type="slidenum">
              <a:rPr lang="ru-RU" smtClean="0"/>
              <a:pPr rtl="0"/>
              <a:t>5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9142993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noProof="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10E1E9A-E921-4174-A0FC-51868D7AC568}" type="slidenum">
              <a:rPr lang="ru-RU" smtClean="0"/>
              <a:pPr rtl="0"/>
              <a:t>6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9142993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noProof="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10E1E9A-E921-4174-A0FC-51868D7AC568}" type="slidenum">
              <a:rPr lang="ru-RU" smtClean="0"/>
              <a:pPr rtl="0"/>
              <a:t>7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9142993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noProof="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10E1E9A-E921-4174-A0FC-51868D7AC568}" type="slidenum">
              <a:rPr lang="ru-RU" smtClean="0"/>
              <a:pPr rtl="0"/>
              <a:t>8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91429936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noProof="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10E1E9A-E921-4174-A0FC-51868D7AC568}" type="slidenum">
              <a:rPr lang="ru-RU" smtClean="0"/>
              <a:pPr rtl="0"/>
              <a:t>9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9142993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2A2AAF71-7088-4082-A4B5-5D2286FF71AE}" type="datetime1">
              <a:rPr lang="ru-RU" noProof="0" smtClean="0"/>
              <a:pPr rtl="0"/>
              <a:t>12.03.2023</a:t>
            </a:fld>
            <a:endParaRPr lang="ru-RU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ru-RU" noProof="0"/>
              <a:t>Добавить нижний колонтитул</a:t>
            </a:r>
            <a:endParaRPr lang="ru-RU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71B7BAC7-FE87-40F6-AA24-4F4685D1B022}" type="slidenum">
              <a:rPr lang="ru-RU" noProof="0" smtClean="0"/>
              <a:pPr rtl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="" xmlns:p14="http://schemas.microsoft.com/office/powerpoint/2010/main" val="2750845649"/>
      </p:ext>
    </p:extLst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1A05DDED-C00D-420D-BCCC-88709E63D747}" type="datetime1">
              <a:rPr lang="ru-RU" noProof="0" smtClean="0"/>
              <a:pPr rtl="0"/>
              <a:t>12.03.2023</a:t>
            </a:fld>
            <a:endParaRPr lang="ru-RU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ru-RU" noProof="0"/>
              <a:t>Добавить нижний колонтитул</a:t>
            </a:r>
            <a:endParaRPr lang="ru-RU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71B7BAC7-FE87-40F6-AA24-4F4685D1B022}" type="slidenum">
              <a:rPr lang="ru-RU" noProof="0" smtClean="0"/>
              <a:pPr rtl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="" xmlns:p14="http://schemas.microsoft.com/office/powerpoint/2010/main" val="712725447"/>
      </p:ext>
    </p:extLst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2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FEDCCF59-F12C-4B22-A0B5-0569E7EBF814}" type="datetime1">
              <a:rPr lang="ru-RU" noProof="0" smtClean="0"/>
              <a:pPr rtl="0"/>
              <a:t>12.03.2023</a:t>
            </a:fld>
            <a:endParaRPr lang="ru-RU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ru-RU" noProof="0"/>
              <a:t>Добавить нижний колонтитул</a:t>
            </a:r>
            <a:endParaRPr lang="ru-RU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71B7BAC7-FE87-40F6-AA24-4F4685D1B022}" type="slidenum">
              <a:rPr lang="ru-RU" noProof="0" smtClean="0"/>
              <a:pPr rtl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="" xmlns:p14="http://schemas.microsoft.com/office/powerpoint/2010/main" val="3382581019"/>
      </p:ext>
    </p:extLst>
  </p:cSld>
  <p:clrMapOvr>
    <a:masterClrMapping/>
  </p:clrMapOvr>
  <p:transition spd="med"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1"/>
          <p:cNvSpPr>
            <a:spLocks noGrp="1"/>
          </p:cNvSpPr>
          <p:nvPr>
            <p:ph type="title"/>
          </p:nvPr>
        </p:nvSpPr>
        <p:spPr>
          <a:xfrm>
            <a:off x="1562100" y="457200"/>
            <a:ext cx="3932237" cy="1600200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ru-RU" noProof="0"/>
              <a:t>Образец заголовка</a:t>
            </a:r>
            <a:endParaRPr lang="ru-RU" noProof="0" dirty="0"/>
          </a:p>
        </p:txBody>
      </p:sp>
      <p:sp>
        <p:nvSpPr>
          <p:cNvPr id="3" name="Рисунок 2" descr="Пустой заполнитель, вместо которого можно добавить изображение. Щелкните заполнитель и выберите изображение, которое необходимо добавить"/>
          <p:cNvSpPr>
            <a:spLocks noGrp="1"/>
          </p:cNvSpPr>
          <p:nvPr>
            <p:ph type="pic" idx="1"/>
          </p:nvPr>
        </p:nvSpPr>
        <p:spPr>
          <a:xfrm>
            <a:off x="5678904" y="987425"/>
            <a:ext cx="5678424" cy="4873625"/>
          </a:xfrm>
        </p:spPr>
        <p:txBody>
          <a:bodyPr rtlCol="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ru-RU" noProof="0"/>
              <a:t>Вставка рисунка</a:t>
            </a:r>
            <a:endParaRPr lang="ru-RU" noProof="0" dirty="0"/>
          </a:p>
        </p:txBody>
      </p:sp>
      <p:sp>
        <p:nvSpPr>
          <p:cNvPr id="8" name="Текст 3"/>
          <p:cNvSpPr>
            <a:spLocks noGrp="1"/>
          </p:cNvSpPr>
          <p:nvPr>
            <p:ph type="body" sz="half" idx="2"/>
          </p:nvPr>
        </p:nvSpPr>
        <p:spPr>
          <a:xfrm>
            <a:off x="1562100" y="2101850"/>
            <a:ext cx="3932237" cy="3759200"/>
          </a:xfrm>
        </p:spPr>
        <p:txBody>
          <a:bodyPr rtlCol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0130E92-8550-4A93-A5ED-7A5CF78928CB}" type="datetime1">
              <a:rPr lang="ru-RU" noProof="0" smtClean="0"/>
              <a:pPr rtl="0"/>
              <a:t>12.03.2023</a:t>
            </a:fld>
            <a:endParaRPr lang="ru-RU" noProof="0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 dirty="0"/>
              <a:t>Добавить нижний колонтитул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1B7BAC7-FE87-40F6-AA24-4F4685D1B022}" type="slidenum">
              <a:rPr lang="ru-RU" noProof="0" smtClean="0"/>
              <a:pPr rtl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="" xmlns:p14="http://schemas.microsoft.com/office/powerpoint/2010/main" val="341388885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6E50B887-75E0-4C5B-AF37-E33049182621}" type="datetime1">
              <a:rPr lang="ru-RU" noProof="0" smtClean="0"/>
              <a:pPr rtl="0"/>
              <a:t>12.03.2023</a:t>
            </a:fld>
            <a:endParaRPr lang="ru-RU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ru-RU" noProof="0"/>
              <a:t>Добавить нижний колонтитул</a:t>
            </a:r>
            <a:endParaRPr lang="ru-RU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71B7BAC7-FE87-40F6-AA24-4F4685D1B022}" type="slidenum">
              <a:rPr lang="ru-RU" noProof="0" smtClean="0"/>
              <a:pPr rtl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="" xmlns:p14="http://schemas.microsoft.com/office/powerpoint/2010/main" val="530094933"/>
      </p:ext>
    </p:extLst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2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7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E3379668-2161-488D-96B8-6A859D0F15B4}" type="datetime1">
              <a:rPr lang="ru-RU" noProof="0" smtClean="0"/>
              <a:pPr rtl="0"/>
              <a:t>12.03.2023</a:t>
            </a:fld>
            <a:endParaRPr lang="ru-RU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ru-RU" noProof="0"/>
              <a:t>Добавить нижний колонтитул</a:t>
            </a:r>
            <a:endParaRPr lang="ru-RU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71B7BAC7-FE87-40F6-AA24-4F4685D1B022}" type="slidenum">
              <a:rPr lang="ru-RU" noProof="0" smtClean="0"/>
              <a:pPr rtl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="" xmlns:p14="http://schemas.microsoft.com/office/powerpoint/2010/main" val="2309467566"/>
      </p:ext>
    </p:extLst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7E939C50-7762-4792-95E1-E7874CF6E4AE}" type="datetime1">
              <a:rPr lang="ru-RU" noProof="0" smtClean="0"/>
              <a:pPr rtl="0"/>
              <a:t>12.03.2023</a:t>
            </a:fld>
            <a:endParaRPr lang="ru-RU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ru-RU" noProof="0"/>
              <a:t>Добавить нижний колонтитул</a:t>
            </a:r>
            <a:endParaRPr lang="ru-RU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71B7BAC7-FE87-40F6-AA24-4F4685D1B022}" type="slidenum">
              <a:rPr lang="ru-RU" noProof="0" smtClean="0"/>
              <a:pPr rtl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="" xmlns:p14="http://schemas.microsoft.com/office/powerpoint/2010/main" val="2018750251"/>
      </p:ext>
    </p:extLst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9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2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2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BF901220-6B3C-4719-8281-16AA8BA3EF64}" type="datetime1">
              <a:rPr lang="ru-RU" noProof="0" smtClean="0"/>
              <a:pPr rtl="0"/>
              <a:t>12.03.2023</a:t>
            </a:fld>
            <a:endParaRPr lang="ru-RU" noProof="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ru-RU" noProof="0"/>
              <a:t>Добавить нижний колонтитул</a:t>
            </a:r>
            <a:endParaRPr lang="ru-RU" noProof="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71B7BAC7-FE87-40F6-AA24-4F4685D1B022}" type="slidenum">
              <a:rPr lang="ru-RU" noProof="0" smtClean="0"/>
              <a:pPr rtl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="" xmlns:p14="http://schemas.microsoft.com/office/powerpoint/2010/main" val="2648137797"/>
      </p:ext>
    </p:extLst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52D7245F-B3C7-4358-926A-1EE496656B67}" type="datetime1">
              <a:rPr lang="ru-RU" noProof="0" smtClean="0"/>
              <a:pPr rtl="0"/>
              <a:t>12.03.2023</a:t>
            </a:fld>
            <a:endParaRPr lang="ru-RU" noProof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ru-RU" noProof="0"/>
              <a:t>Добавить нижний колонтитул</a:t>
            </a:r>
            <a:endParaRPr lang="ru-RU" noProof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71B7BAC7-FE87-40F6-AA24-4F4685D1B022}" type="slidenum">
              <a:rPr lang="ru-RU" noProof="0" smtClean="0"/>
              <a:pPr rtl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="" xmlns:p14="http://schemas.microsoft.com/office/powerpoint/2010/main" val="2817867633"/>
      </p:ext>
    </p:extLst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02D0A9D0-FD05-4374-8990-9A13D81CB546}" type="datetime1">
              <a:rPr lang="ru-RU" noProof="0" smtClean="0"/>
              <a:pPr rtl="0"/>
              <a:t>12.03.2023</a:t>
            </a:fld>
            <a:endParaRPr lang="ru-RU" noProof="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ru-RU" noProof="0"/>
              <a:t>Добавить нижний колонтитул</a:t>
            </a:r>
            <a:endParaRPr lang="ru-RU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71B7BAC7-FE87-40F6-AA24-4F4685D1B022}" type="slidenum">
              <a:rPr lang="ru-RU" noProof="0" smtClean="0"/>
              <a:pPr rtl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="" xmlns:p14="http://schemas.microsoft.com/office/powerpoint/2010/main" val="1400246093"/>
      </p:ext>
    </p:extLst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9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FA970C57-C6EC-43E3-AE3A-40D83CDB2BD6}" type="datetime1">
              <a:rPr lang="ru-RU" noProof="0" smtClean="0"/>
              <a:pPr rtl="0"/>
              <a:t>12.03.2023</a:t>
            </a:fld>
            <a:endParaRPr lang="ru-RU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ru-RU" noProof="0"/>
              <a:t>Добавить нижний колонтитул</a:t>
            </a:r>
            <a:endParaRPr lang="ru-RU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71B7BAC7-FE87-40F6-AA24-4F4685D1B022}" type="slidenum">
              <a:rPr lang="ru-RU" noProof="0" smtClean="0"/>
              <a:pPr rtl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="" xmlns:p14="http://schemas.microsoft.com/office/powerpoint/2010/main" val="3354897087"/>
      </p:ext>
    </p:extLst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9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17724B01-8CDF-43F1-A896-03E2F79CCBAE}" type="datetime1">
              <a:rPr lang="ru-RU" noProof="0" smtClean="0"/>
              <a:pPr rtl="0"/>
              <a:t>12.03.2023</a:t>
            </a:fld>
            <a:endParaRPr lang="ru-RU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ru-RU" noProof="0"/>
              <a:t>Добавить нижний колонтитул</a:t>
            </a:r>
            <a:endParaRPr lang="ru-RU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71B7BAC7-FE87-40F6-AA24-4F4685D1B022}" type="slidenum">
              <a:rPr lang="ru-RU" noProof="0" smtClean="0"/>
              <a:pPr rtl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="" xmlns:p14="http://schemas.microsoft.com/office/powerpoint/2010/main" val="2508639507"/>
      </p:ext>
    </p:extLst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bg1">
                  <a:lumMod val="9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0116" y="1465729"/>
            <a:ext cx="10533685" cy="47112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C3194B10-7A25-4893-8C5C-B707DE59842E}" type="datetime1">
              <a:rPr lang="ru-RU" noProof="0" smtClean="0"/>
              <a:pPr rtl="0"/>
              <a:t>12.03.2023</a:t>
            </a:fld>
            <a:endParaRPr lang="ru-RU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r>
              <a:rPr lang="ru-RU" noProof="0"/>
              <a:t>Добавить нижний колонтитул</a:t>
            </a:r>
            <a:endParaRPr lang="ru-RU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71B7BAC7-FE87-40F6-AA24-4F4685D1B022}" type="slidenum">
              <a:rPr lang="ru-RU" noProof="0" smtClean="0"/>
              <a:pPr rtl="0"/>
              <a:t>‹#›</a:t>
            </a:fld>
            <a:endParaRPr lang="ru-RU" noProof="0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1" y="1"/>
            <a:ext cx="10493188" cy="133773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/>
              <a:t>Образец заголовка</a:t>
            </a:r>
            <a:endParaRPr lang="en-US" dirty="0"/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42400" y="5287388"/>
            <a:ext cx="3149600" cy="1570612"/>
          </a:xfrm>
          <a:prstGeom prst="rect">
            <a:avLst/>
          </a:prstGeom>
        </p:spPr>
      </p:pic>
      <p:sp>
        <p:nvSpPr>
          <p:cNvPr id="15" name="Прямоугольник 14"/>
          <p:cNvSpPr/>
          <p:nvPr/>
        </p:nvSpPr>
        <p:spPr>
          <a:xfrm rot="16200000">
            <a:off x="8934427" y="5395361"/>
            <a:ext cx="1570612" cy="1354667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bg1">
                  <a:alpha val="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9042397" y="5278442"/>
            <a:ext cx="3149603" cy="1016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bg1">
                  <a:alpha val="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 rot="10800000">
            <a:off x="9024315" y="2803463"/>
            <a:ext cx="3149603" cy="2474979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bg1">
                  <a:alpha val="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 rot="5400000">
            <a:off x="6276840" y="4026914"/>
            <a:ext cx="2362202" cy="3299972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bg1">
                  <a:alpha val="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223321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49" r:id="rId1"/>
    <p:sldLayoutId id="2147483950" r:id="rId2"/>
    <p:sldLayoutId id="2147483951" r:id="rId3"/>
    <p:sldLayoutId id="2147483952" r:id="rId4"/>
    <p:sldLayoutId id="2147483953" r:id="rId5"/>
    <p:sldLayoutId id="2147483954" r:id="rId6"/>
    <p:sldLayoutId id="2147483955" r:id="rId7"/>
    <p:sldLayoutId id="2147483956" r:id="rId8"/>
    <p:sldLayoutId id="2147483957" r:id="rId9"/>
    <p:sldLayoutId id="2147483958" r:id="rId10"/>
    <p:sldLayoutId id="2147483959" r:id="rId11"/>
    <p:sldLayoutId id="2147483681" r:id="rId12"/>
  </p:sldLayoutIdLst>
  <p:transition spd="med">
    <p:fade/>
  </p:transition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>
          <a:solidFill>
            <a:srgbClr val="0070C0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lando@bsu.by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mailto:lando@bsu.by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48412" y="691871"/>
            <a:ext cx="10363200" cy="2387600"/>
          </a:xfrm>
        </p:spPr>
        <p:txBody>
          <a:bodyPr>
            <a:noAutofit/>
          </a:bodyPr>
          <a:lstStyle/>
          <a:p>
            <a:pPr algn="l"/>
            <a:r>
              <a:rPr lang="ru-RU" sz="4400" dirty="0" smtClean="0"/>
              <a:t>Вызовы и возможности, связанные с созданием правовых основ управления ИС в технопарках</a:t>
            </a:r>
            <a:endParaRPr lang="ru-RU" sz="4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14400" y="3610466"/>
            <a:ext cx="9333186" cy="2214893"/>
          </a:xfrm>
        </p:spPr>
        <p:txBody>
          <a:bodyPr>
            <a:noAutofit/>
          </a:bodyPr>
          <a:lstStyle/>
          <a:p>
            <a:pPr algn="l"/>
            <a:endParaRPr lang="ru-RU" altLang="ru-RU" sz="2000" dirty="0" smtClean="0"/>
          </a:p>
          <a:p>
            <a:pPr algn="l"/>
            <a:endParaRPr lang="ru-RU" altLang="ru-RU" sz="2000" dirty="0" smtClean="0"/>
          </a:p>
          <a:p>
            <a:pPr algn="l"/>
            <a:r>
              <a:rPr lang="ru-RU" altLang="ru-RU" sz="2000" dirty="0" smtClean="0"/>
              <a:t>Дарья </a:t>
            </a:r>
            <a:r>
              <a:rPr lang="ru-RU" altLang="ru-RU" sz="2000" dirty="0"/>
              <a:t>Ландо</a:t>
            </a:r>
          </a:p>
          <a:p>
            <a:pPr algn="l"/>
            <a:r>
              <a:rPr lang="ru-RU" altLang="ru-RU" sz="2000" dirty="0" smtClean="0"/>
              <a:t>доцент кафедры гражданского </a:t>
            </a:r>
            <a:r>
              <a:rPr lang="ru-RU" altLang="ru-RU" sz="2000" dirty="0"/>
              <a:t>права Белорусского государственного университета,</a:t>
            </a:r>
            <a:br>
              <a:rPr lang="ru-RU" altLang="ru-RU" sz="2000" dirty="0"/>
            </a:br>
            <a:r>
              <a:rPr lang="ru-RU" altLang="ru-RU" sz="2000" dirty="0"/>
              <a:t>кандидат юридических наук, доцент</a:t>
            </a:r>
            <a:br>
              <a:rPr lang="ru-RU" altLang="ru-RU" sz="2000" dirty="0"/>
            </a:br>
            <a:r>
              <a:rPr lang="ru-RU" altLang="ru-RU" sz="2000" dirty="0" smtClean="0">
                <a:hlinkClick r:id="rId3"/>
              </a:rPr>
              <a:t>lando@bsu.by</a:t>
            </a:r>
            <a:endParaRPr lang="en-US" altLang="ru-RU" sz="2000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ru-RU" altLang="ru-RU"/>
          </a:p>
          <a:p>
            <a:endParaRPr lang="ru-RU" altLang="ru-RU"/>
          </a:p>
          <a:p>
            <a:endParaRPr lang="en-US" altLang="ru-RU" dirty="0"/>
          </a:p>
        </p:txBody>
      </p:sp>
    </p:spTree>
    <p:extLst>
      <p:ext uri="{BB962C8B-B14F-4D97-AF65-F5344CB8AC3E}">
        <p14:creationId xmlns="" xmlns:p14="http://schemas.microsoft.com/office/powerpoint/2010/main" val="92307800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Основы политики технопарка в области ИС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/>
            <a:r>
              <a:rPr lang="ru-RU" sz="5400" dirty="0" smtClean="0"/>
              <a:t>обладание правами на ОИС и порядок их </a:t>
            </a:r>
            <a:r>
              <a:rPr lang="ru-RU" sz="5400" dirty="0" smtClean="0"/>
              <a:t>осуществления</a:t>
            </a:r>
            <a:endParaRPr lang="ru-RU" sz="5400" dirty="0" smtClean="0"/>
          </a:p>
          <a:p>
            <a:pPr lvl="0"/>
            <a:r>
              <a:rPr lang="ru-RU" sz="5400" dirty="0" smtClean="0"/>
              <a:t>процедуры идентификации, оценки и охраны ИС, а также управления правами </a:t>
            </a:r>
            <a:r>
              <a:rPr lang="ru-RU" sz="5400" dirty="0" smtClean="0"/>
              <a:t>на ОИС</a:t>
            </a:r>
            <a:endParaRPr lang="ru-RU" sz="5400" dirty="0" smtClean="0"/>
          </a:p>
          <a:p>
            <a:pPr lvl="0"/>
            <a:r>
              <a:rPr lang="ru-RU" sz="5400" dirty="0" smtClean="0"/>
              <a:t>порядок сотрудничества с </a:t>
            </a:r>
            <a:r>
              <a:rPr lang="ru-RU" sz="5400" dirty="0" smtClean="0"/>
              <a:t>заинтересованными третьими сторонами</a:t>
            </a:r>
            <a:endParaRPr lang="ru-RU" sz="5400" dirty="0" smtClean="0"/>
          </a:p>
          <a:p>
            <a:pPr lvl="0"/>
            <a:r>
              <a:rPr lang="ru-RU" sz="5400" dirty="0" smtClean="0"/>
              <a:t>принципы распределения прибыли, полученной в результате успешной коммерциализации </a:t>
            </a:r>
            <a:r>
              <a:rPr lang="ru-RU" sz="5400" dirty="0" smtClean="0"/>
              <a:t>ИС</a:t>
            </a:r>
            <a:endParaRPr lang="ru-RU" sz="5400" dirty="0" smtClean="0"/>
          </a:p>
          <a:p>
            <a:pPr lvl="0"/>
            <a:r>
              <a:rPr lang="ru-RU" sz="5400" dirty="0" smtClean="0"/>
              <a:t>механизмы, обеспечивающие соблюдение прав </a:t>
            </a:r>
            <a:r>
              <a:rPr lang="ru-RU" sz="5400" dirty="0" smtClean="0"/>
              <a:t>на ОИС </a:t>
            </a:r>
            <a:r>
              <a:rPr lang="ru-RU" sz="5400" dirty="0" smtClean="0"/>
              <a:t>третьих </a:t>
            </a:r>
            <a:r>
              <a:rPr lang="ru-RU" sz="5400" dirty="0" smtClean="0"/>
              <a:t>сторон</a:t>
            </a:r>
            <a:endParaRPr lang="ru-RU" sz="5400" dirty="0" smtClean="0"/>
          </a:p>
          <a:p>
            <a:pPr lvl="0"/>
            <a:endParaRPr lang="ru-RU" sz="6500" dirty="0" smtClean="0"/>
          </a:p>
          <a:p>
            <a:pPr marL="800100" indent="-571500" algn="just"/>
            <a:endParaRPr lang="ru-RU" sz="5700" dirty="0"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72804142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Технические рекомендации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ru-RU" sz="4400" dirty="0" smtClean="0"/>
              <a:t>1. Разработку локальной политики в области ИС целесообразно осуществлять на основе следующих принципов:</a:t>
            </a:r>
          </a:p>
          <a:p>
            <a:pPr>
              <a:buNone/>
            </a:pPr>
            <a:r>
              <a:rPr lang="ru-RU" sz="4400" dirty="0" smtClean="0"/>
              <a:t>-	отражать существующие правила и подходы к управлению ИС, в том числе учитывать схему коммуникативных связей между структурными подразделениями организации, в также обязанности работников по обеспечению управления ИС, которые закреплены, в частности, в должностных инструкциях;</a:t>
            </a:r>
          </a:p>
          <a:p>
            <a:pPr>
              <a:buNone/>
            </a:pPr>
            <a:r>
              <a:rPr lang="ru-RU" sz="4400" dirty="0" smtClean="0"/>
              <a:t>-	предусматривать детальное изложение отдельных вопросов в области управления ИС в локальных правовых актах организации;</a:t>
            </a:r>
          </a:p>
          <a:p>
            <a:pPr>
              <a:buNone/>
            </a:pPr>
            <a:r>
              <a:rPr lang="ru-RU" sz="4400" dirty="0" smtClean="0"/>
              <a:t>-	исключать прямое цитирование действующего законодательства Республики Беларусь.</a:t>
            </a:r>
          </a:p>
          <a:p>
            <a:pPr>
              <a:buNone/>
            </a:pPr>
            <a:r>
              <a:rPr lang="ru-RU" sz="4400" dirty="0" smtClean="0"/>
              <a:t>2. Учитывать специфику терминологии, ранее использованной в учредительных документах, локальных правовых актах организации, действующее законодательства, а также тенденции его изменения</a:t>
            </a:r>
            <a:r>
              <a:rPr lang="ru-RU" sz="4400" dirty="0" smtClean="0"/>
              <a:t>.</a:t>
            </a:r>
            <a:endParaRPr lang="ru-RU" sz="5700" dirty="0"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72804142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1568285"/>
          </a:xfrm>
        </p:spPr>
        <p:txBody>
          <a:bodyPr/>
          <a:lstStyle/>
          <a:p>
            <a:r>
              <a:rPr lang="ru-RU" dirty="0"/>
              <a:t>СПАСИБО ЗА ВНИМАНИЕ!</a:t>
            </a:r>
          </a:p>
        </p:txBody>
      </p:sp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>
          <a:xfrm>
            <a:off x="1504121" y="3744196"/>
            <a:ext cx="9144000" cy="2133599"/>
          </a:xfrm>
        </p:spPr>
        <p:txBody>
          <a:bodyPr>
            <a:noAutofit/>
          </a:bodyPr>
          <a:lstStyle/>
          <a:p>
            <a:pPr algn="l"/>
            <a:r>
              <a:rPr lang="ru-RU" sz="2000" dirty="0" smtClean="0"/>
              <a:t>Дарья </a:t>
            </a:r>
            <a:r>
              <a:rPr lang="ru-RU" sz="2000" dirty="0"/>
              <a:t>Ландо</a:t>
            </a:r>
          </a:p>
          <a:p>
            <a:pPr algn="l"/>
            <a:r>
              <a:rPr lang="ru-RU" sz="2000" dirty="0" smtClean="0"/>
              <a:t>доцент кафедры </a:t>
            </a:r>
            <a:r>
              <a:rPr lang="ru-RU" sz="2000" dirty="0"/>
              <a:t>гражданского права Белорусского государственного университета,</a:t>
            </a:r>
            <a:br>
              <a:rPr lang="ru-RU" sz="2000" dirty="0"/>
            </a:br>
            <a:r>
              <a:rPr lang="ru-RU" sz="2000" dirty="0"/>
              <a:t>кандидат юридических наук, доцент</a:t>
            </a:r>
            <a:br>
              <a:rPr lang="ru-RU" sz="2000" dirty="0"/>
            </a:br>
            <a:r>
              <a:rPr lang="ru-RU" sz="2000" dirty="0" err="1" smtClean="0">
                <a:hlinkClick r:id="rId2"/>
              </a:rPr>
              <a:t>lando@bsu.by</a:t>
            </a:r>
            <a:endParaRPr lang="ru-RU" sz="2000" dirty="0" smtClean="0"/>
          </a:p>
          <a:p>
            <a:pPr algn="l"/>
            <a:endParaRPr lang="ru-RU" sz="2000" dirty="0"/>
          </a:p>
        </p:txBody>
      </p:sp>
      <p:sp>
        <p:nvSpPr>
          <p:cNvPr id="2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ru-RU" altLang="ru-RU"/>
          </a:p>
          <a:p>
            <a:endParaRPr lang="ru-RU" altLang="ru-RU"/>
          </a:p>
          <a:p>
            <a:endParaRPr lang="en-US" altLang="ru-RU" dirty="0"/>
          </a:p>
        </p:txBody>
      </p:sp>
    </p:spTree>
    <p:extLst>
      <p:ext uri="{BB962C8B-B14F-4D97-AF65-F5344CB8AC3E}">
        <p14:creationId xmlns="" xmlns:p14="http://schemas.microsoft.com/office/powerpoint/2010/main" val="38746503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Предпосылки для обеспечения правовых основ управления интеллектуальной собственностью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  <a:p>
            <a:r>
              <a:rPr lang="ru-RU" dirty="0" smtClean="0"/>
              <a:t>Разработка политики в области ИС способствует совершенствованию управления ИС и повышению эффективности передачи технологий</a:t>
            </a:r>
          </a:p>
          <a:p>
            <a:r>
              <a:rPr lang="ru-RU" dirty="0" err="1" smtClean="0"/>
              <a:t>Востребованность</a:t>
            </a:r>
            <a:r>
              <a:rPr lang="ru-RU" dirty="0" smtClean="0"/>
              <a:t> </a:t>
            </a:r>
            <a:r>
              <a:rPr lang="ru-RU" dirty="0" smtClean="0"/>
              <a:t>услуг по поддержке инновационного </a:t>
            </a:r>
            <a:r>
              <a:rPr lang="ru-RU" dirty="0" smtClean="0"/>
              <a:t>предпринимательства</a:t>
            </a:r>
          </a:p>
          <a:p>
            <a:r>
              <a:rPr lang="ru-RU" dirty="0" smtClean="0"/>
              <a:t>Предложение модели </a:t>
            </a:r>
            <a:r>
              <a:rPr lang="ru-RU" dirty="0" smtClean="0"/>
              <a:t>дальнейшего развития </a:t>
            </a:r>
            <a:r>
              <a:rPr lang="ru-RU" dirty="0" smtClean="0"/>
              <a:t>технопарков на государственном уровне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91027150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О</a:t>
            </a:r>
            <a:r>
              <a:rPr lang="ru-RU" dirty="0" smtClean="0"/>
              <a:t>сновные цели </a:t>
            </a:r>
            <a:r>
              <a:rPr lang="ru-RU" dirty="0" smtClean="0"/>
              <a:t>политики в области ИС </a:t>
            </a:r>
            <a:r>
              <a:rPr lang="ru-RU" dirty="0" smtClean="0"/>
              <a:t>(ВОИС)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ru-RU" dirty="0"/>
          </a:p>
          <a:p>
            <a:pPr lvl="0"/>
            <a:r>
              <a:rPr lang="ru-RU" dirty="0" smtClean="0"/>
              <a:t>Обеспечение правовой </a:t>
            </a:r>
            <a:r>
              <a:rPr lang="ru-RU" dirty="0" smtClean="0"/>
              <a:t>определенности</a:t>
            </a:r>
            <a:endParaRPr lang="ru-RU" dirty="0" smtClean="0"/>
          </a:p>
          <a:p>
            <a:pPr lvl="0"/>
            <a:r>
              <a:rPr lang="ru-RU" dirty="0" smtClean="0"/>
              <a:t>Содействие развитию научных исследований и технологическому прогрессу.</a:t>
            </a:r>
          </a:p>
          <a:p>
            <a:pPr lvl="0"/>
            <a:r>
              <a:rPr lang="ru-RU" dirty="0" smtClean="0"/>
              <a:t>Стимулирование исследователей к оценке возможностей для использования изобретений таким образом, чтобы они приносили максимальную пользу всему </a:t>
            </a:r>
            <a:r>
              <a:rPr lang="ru-RU" dirty="0" smtClean="0"/>
              <a:t>обществу</a:t>
            </a:r>
            <a:endParaRPr lang="ru-RU" dirty="0" smtClean="0"/>
          </a:p>
          <a:p>
            <a:pPr lvl="0"/>
            <a:r>
              <a:rPr lang="ru-RU" dirty="0" smtClean="0"/>
              <a:t>Создание благоприятной среды, способствующей инновациям и </a:t>
            </a:r>
            <a:r>
              <a:rPr lang="ru-RU" dirty="0" smtClean="0"/>
              <a:t>развитию</a:t>
            </a:r>
            <a:endParaRPr lang="ru-RU" dirty="0" smtClean="0"/>
          </a:p>
          <a:p>
            <a:pPr lvl="0"/>
            <a:r>
              <a:rPr lang="ru-RU" dirty="0" smtClean="0"/>
              <a:t>Обеспечение сбалансированного подхода к учету различных противоречащих друг другу интересов организации, отрасли и </a:t>
            </a:r>
            <a:r>
              <a:rPr lang="ru-RU" dirty="0" smtClean="0"/>
              <a:t>общества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91027150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Предпосылки для обеспечения правовых основ управления интеллектуальной собственностью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dirty="0"/>
          </a:p>
          <a:p>
            <a:r>
              <a:rPr lang="ru-RU" dirty="0" smtClean="0"/>
              <a:t>17 технопарков Беларуси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Отсутствие единой модели организации технопарка и его деятельности</a:t>
            </a:r>
          </a:p>
          <a:p>
            <a:pPr>
              <a:buNone/>
            </a:pPr>
            <a:r>
              <a:rPr lang="ru-RU" dirty="0" smtClean="0"/>
              <a:t> </a:t>
            </a:r>
          </a:p>
          <a:p>
            <a:r>
              <a:rPr lang="ru-RU" dirty="0" smtClean="0"/>
              <a:t>Ресурсы </a:t>
            </a:r>
            <a:r>
              <a:rPr lang="ru-RU" dirty="0" smtClean="0"/>
              <a:t>по вопросам управления ИС методического </a:t>
            </a:r>
            <a:r>
              <a:rPr lang="ru-RU" dirty="0" smtClean="0"/>
              <a:t>характера ВОИС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91027150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Заголовок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Ключевые вопросы при разработке политики </a:t>
            </a:r>
            <a:endParaRPr lang="ru-RU" dirty="0"/>
          </a:p>
        </p:txBody>
      </p:sp>
      <p:sp>
        <p:nvSpPr>
          <p:cNvPr id="14" name="Объект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 smtClean="0"/>
              <a:t>Определение правообладателя </a:t>
            </a:r>
            <a:r>
              <a:rPr lang="ru-RU" dirty="0" smtClean="0"/>
              <a:t>в отношении </a:t>
            </a:r>
            <a:r>
              <a:rPr lang="ru-RU" dirty="0" smtClean="0"/>
              <a:t>ИС</a:t>
            </a:r>
          </a:p>
          <a:p>
            <a:pPr lvl="0"/>
            <a:r>
              <a:rPr lang="ru-RU" dirty="0" smtClean="0"/>
              <a:t>Права </a:t>
            </a:r>
            <a:r>
              <a:rPr lang="ru-RU" dirty="0" smtClean="0"/>
              <a:t>на использование </a:t>
            </a:r>
            <a:r>
              <a:rPr lang="ru-RU" dirty="0" smtClean="0"/>
              <a:t>ИС</a:t>
            </a:r>
          </a:p>
          <a:p>
            <a:pPr lvl="0"/>
            <a:r>
              <a:rPr lang="ru-RU" dirty="0" smtClean="0"/>
              <a:t>Раскрытие </a:t>
            </a:r>
            <a:r>
              <a:rPr lang="ru-RU" dirty="0" smtClean="0"/>
              <a:t>информации </a:t>
            </a:r>
            <a:r>
              <a:rPr lang="ru-RU" dirty="0" smtClean="0"/>
              <a:t>об ИС</a:t>
            </a:r>
          </a:p>
          <a:p>
            <a:pPr lvl="0"/>
            <a:r>
              <a:rPr lang="ru-RU" dirty="0" smtClean="0"/>
              <a:t>Управление ИС</a:t>
            </a:r>
          </a:p>
          <a:p>
            <a:pPr lvl="0"/>
            <a:r>
              <a:rPr lang="ru-RU" dirty="0" smtClean="0"/>
              <a:t>Коммерциализация ИС</a:t>
            </a:r>
          </a:p>
          <a:p>
            <a:pPr lvl="0"/>
            <a:r>
              <a:rPr lang="ru-RU" dirty="0" smtClean="0"/>
              <a:t>Стимулирование исследователей (разработчиков, авторов)</a:t>
            </a:r>
          </a:p>
          <a:p>
            <a:pPr lvl="0"/>
            <a:r>
              <a:rPr lang="ru-RU" dirty="0" smtClean="0"/>
              <a:t>Регистрация </a:t>
            </a:r>
            <a:r>
              <a:rPr lang="ru-RU" dirty="0" smtClean="0"/>
              <a:t>и учет </a:t>
            </a:r>
            <a:r>
              <a:rPr lang="ru-RU" dirty="0" smtClean="0"/>
              <a:t>ИС</a:t>
            </a:r>
          </a:p>
          <a:p>
            <a:pPr lvl="0"/>
            <a:r>
              <a:rPr lang="ru-RU" dirty="0" smtClean="0"/>
              <a:t>Урегулирование конфликта интересов 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78188673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Заголовок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Инструментарий ВОИС</a:t>
            </a:r>
            <a:endParaRPr lang="ru-RU" dirty="0"/>
          </a:p>
        </p:txBody>
      </p:sp>
      <p:sp>
        <p:nvSpPr>
          <p:cNvPr id="14" name="Объект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/>
              <a:t>Сайт ВОИС - </a:t>
            </a:r>
            <a:r>
              <a:rPr lang="en-US" dirty="0"/>
              <a:t>https://www.wipo.int/about-ip/ru/universities_research/ip_policies/index.html</a:t>
            </a:r>
            <a:endParaRPr lang="ru-RU" dirty="0"/>
          </a:p>
          <a:p>
            <a:pPr lvl="0"/>
            <a:r>
              <a:rPr lang="ru-RU" dirty="0"/>
              <a:t>Типовое положение ВОИС о политике в области ИС для академических и научно-исследовательских учреждений</a:t>
            </a:r>
          </a:p>
          <a:p>
            <a:pPr lvl="0"/>
            <a:r>
              <a:rPr lang="ru-RU" dirty="0"/>
              <a:t>Руководящие принципы по адаптации Типового положения ВОИС</a:t>
            </a:r>
          </a:p>
          <a:p>
            <a:pPr lvl="0"/>
            <a:r>
              <a:rPr lang="ru-RU" dirty="0"/>
              <a:t>Контрольный перечень вопросов для составителей политики в области ИС</a:t>
            </a:r>
          </a:p>
          <a:p>
            <a:pPr lvl="0"/>
            <a:r>
              <a:rPr lang="ru-RU" dirty="0"/>
              <a:t>Ответы на часто задаваемые вопросы и база данных по политике в области ИС</a:t>
            </a:r>
          </a:p>
        </p:txBody>
      </p:sp>
    </p:spTree>
    <p:extLst>
      <p:ext uri="{BB962C8B-B14F-4D97-AF65-F5344CB8AC3E}">
        <p14:creationId xmlns="" xmlns:p14="http://schemas.microsoft.com/office/powerpoint/2010/main" val="178188673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Заголовок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Рекомендации </a:t>
            </a:r>
            <a:r>
              <a:rPr lang="ru-RU" dirty="0" smtClean="0"/>
              <a:t>ВОИС по разработке эффективной политики в области ИС </a:t>
            </a:r>
            <a:endParaRPr lang="ru-RU" dirty="0"/>
          </a:p>
        </p:txBody>
      </p:sp>
      <p:sp>
        <p:nvSpPr>
          <p:cNvPr id="14" name="Объект 1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1. Использовать примеры политики других </a:t>
            </a:r>
            <a:r>
              <a:rPr lang="ru-RU" dirty="0" smtClean="0"/>
              <a:t>организаций в </a:t>
            </a:r>
            <a:r>
              <a:rPr lang="ru-RU" dirty="0" smtClean="0"/>
              <a:t>области ИС</a:t>
            </a:r>
          </a:p>
          <a:p>
            <a:pPr>
              <a:buNone/>
            </a:pPr>
            <a:r>
              <a:rPr lang="ru-RU" dirty="0" smtClean="0"/>
              <a:t>2</a:t>
            </a:r>
            <a:r>
              <a:rPr lang="ru-RU" dirty="0" smtClean="0"/>
              <a:t>. Привлечь нужных </a:t>
            </a:r>
            <a:r>
              <a:rPr lang="ru-RU" dirty="0" smtClean="0"/>
              <a:t>людей (работа с заинтересованными лицами)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3</a:t>
            </a:r>
            <a:r>
              <a:rPr lang="ru-RU" dirty="0" smtClean="0"/>
              <a:t>. Проанализировать </a:t>
            </a:r>
            <a:r>
              <a:rPr lang="ru-RU" dirty="0" smtClean="0"/>
              <a:t>базовый вариант </a:t>
            </a:r>
            <a:r>
              <a:rPr lang="ru-RU" dirty="0" smtClean="0"/>
              <a:t>политики</a:t>
            </a:r>
          </a:p>
          <a:p>
            <a:pPr>
              <a:buNone/>
            </a:pPr>
            <a:r>
              <a:rPr lang="ru-RU" dirty="0" smtClean="0"/>
              <a:t>4</a:t>
            </a:r>
            <a:r>
              <a:rPr lang="ru-RU" dirty="0" smtClean="0"/>
              <a:t>. Разработать </a:t>
            </a:r>
            <a:r>
              <a:rPr lang="ru-RU" dirty="0" smtClean="0"/>
              <a:t>собственную политику </a:t>
            </a:r>
            <a:r>
              <a:rPr lang="ru-RU" dirty="0" smtClean="0"/>
              <a:t>в области ИС</a:t>
            </a:r>
          </a:p>
          <a:p>
            <a:pPr>
              <a:buNone/>
            </a:pPr>
            <a:r>
              <a:rPr lang="ru-RU" dirty="0" smtClean="0"/>
              <a:t>5</a:t>
            </a:r>
            <a:r>
              <a:rPr lang="ru-RU" dirty="0" smtClean="0"/>
              <a:t>. Совершенствовать </a:t>
            </a:r>
            <a:r>
              <a:rPr lang="ru-RU" dirty="0" smtClean="0"/>
              <a:t>собственную политику и </a:t>
            </a:r>
            <a:r>
              <a:rPr lang="ru-RU" dirty="0" smtClean="0"/>
              <a:t>распространять информацию о ней</a:t>
            </a:r>
          </a:p>
          <a:p>
            <a:pPr>
              <a:buNone/>
            </a:pPr>
            <a:r>
              <a:rPr lang="ru-RU" dirty="0" smtClean="0"/>
              <a:t>6</a:t>
            </a:r>
            <a:r>
              <a:rPr lang="ru-RU" dirty="0" smtClean="0"/>
              <a:t>. </a:t>
            </a:r>
            <a:r>
              <a:rPr lang="ru-RU" dirty="0" smtClean="0"/>
              <a:t>??? Разработать </a:t>
            </a:r>
            <a:r>
              <a:rPr lang="ru-RU" dirty="0" smtClean="0"/>
              <a:t>национальную типовую политику в области ИС для </a:t>
            </a:r>
            <a:r>
              <a:rPr lang="ru-RU" dirty="0" smtClean="0"/>
              <a:t>технопарков</a:t>
            </a:r>
            <a:endParaRPr lang="ru-RU" dirty="0" smtClean="0"/>
          </a:p>
        </p:txBody>
      </p:sp>
    </p:spTree>
    <p:extLst>
      <p:ext uri="{BB962C8B-B14F-4D97-AF65-F5344CB8AC3E}">
        <p14:creationId xmlns="" xmlns:p14="http://schemas.microsoft.com/office/powerpoint/2010/main" val="178188673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Заголовок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Возможная методология </a:t>
            </a:r>
            <a:r>
              <a:rPr lang="ru-RU" dirty="0" smtClean="0"/>
              <a:t>разработки и внедрения институциональных политик</a:t>
            </a:r>
            <a:endParaRPr lang="ru-RU" dirty="0"/>
          </a:p>
        </p:txBody>
      </p:sp>
      <p:sp>
        <p:nvSpPr>
          <p:cNvPr id="14" name="Объект 1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1</a:t>
            </a:r>
            <a:r>
              <a:rPr lang="ru-RU" dirty="0" smtClean="0"/>
              <a:t>. </a:t>
            </a:r>
            <a:r>
              <a:rPr lang="ru-RU" dirty="0" smtClean="0"/>
              <a:t>Выбор «</a:t>
            </a:r>
            <a:r>
              <a:rPr lang="ru-RU" dirty="0" err="1" smtClean="0"/>
              <a:t>пилотных</a:t>
            </a:r>
            <a:r>
              <a:rPr lang="ru-RU" dirty="0" smtClean="0"/>
              <a:t>» технопарков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2</a:t>
            </a:r>
            <a:r>
              <a:rPr lang="ru-RU" dirty="0" smtClean="0"/>
              <a:t>. </a:t>
            </a:r>
            <a:r>
              <a:rPr lang="ru-RU" dirty="0" smtClean="0"/>
              <a:t>Распространение опыта «</a:t>
            </a:r>
            <a:r>
              <a:rPr lang="ru-RU" dirty="0" err="1" smtClean="0"/>
              <a:t>пилотных</a:t>
            </a:r>
            <a:r>
              <a:rPr lang="ru-RU" dirty="0" smtClean="0"/>
              <a:t>» технопарков на иные технопарки</a:t>
            </a:r>
          </a:p>
          <a:p>
            <a:pPr>
              <a:buNone/>
            </a:pPr>
            <a:r>
              <a:rPr lang="ru-RU" dirty="0" smtClean="0"/>
              <a:t>3. В идеале – при поддержке ВОИС </a:t>
            </a:r>
            <a:endParaRPr lang="ru-RU" dirty="0" smtClean="0"/>
          </a:p>
        </p:txBody>
      </p:sp>
    </p:spTree>
    <p:extLst>
      <p:ext uri="{BB962C8B-B14F-4D97-AF65-F5344CB8AC3E}">
        <p14:creationId xmlns="" xmlns:p14="http://schemas.microsoft.com/office/powerpoint/2010/main" val="178188673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Заголовок 1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Рекомендации </a:t>
            </a:r>
            <a:r>
              <a:rPr lang="ru-RU" dirty="0" smtClean="0"/>
              <a:t>ВОИС по </a:t>
            </a:r>
            <a:r>
              <a:rPr lang="ru-RU" dirty="0" smtClean="0"/>
              <a:t>организации </a:t>
            </a:r>
            <a:r>
              <a:rPr lang="ru-RU" dirty="0" smtClean="0"/>
              <a:t>процесса разработки типовой институциональной политики в области </a:t>
            </a:r>
            <a:r>
              <a:rPr lang="ru-RU" dirty="0" smtClean="0"/>
              <a:t>ИС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14" name="Объект 13"/>
          <p:cNvSpPr>
            <a:spLocks noGrp="1"/>
          </p:cNvSpPr>
          <p:nvPr>
            <p:ph idx="1"/>
          </p:nvPr>
        </p:nvSpPr>
        <p:spPr>
          <a:xfrm>
            <a:off x="790299" y="1694329"/>
            <a:ext cx="10533685" cy="4711234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/>
              <a:t>	Этап </a:t>
            </a:r>
            <a:r>
              <a:rPr lang="ru-RU" dirty="0" smtClean="0"/>
              <a:t>1: Оценка процесса передачи технологий на современном </a:t>
            </a:r>
            <a:r>
              <a:rPr lang="ru-RU" dirty="0" smtClean="0"/>
              <a:t>этапе  </a:t>
            </a:r>
            <a:endParaRPr lang="ru-RU" b="1" i="1" dirty="0" smtClean="0"/>
          </a:p>
          <a:p>
            <a:pPr>
              <a:buNone/>
            </a:pPr>
            <a:r>
              <a:rPr lang="ru-RU" dirty="0" smtClean="0"/>
              <a:t>	Этап </a:t>
            </a:r>
            <a:r>
              <a:rPr lang="ru-RU" dirty="0" smtClean="0"/>
              <a:t>2: Анализ результатов исследования </a:t>
            </a:r>
            <a:r>
              <a:rPr lang="ru-RU" dirty="0" smtClean="0"/>
              <a:t>нормативных  правовых </a:t>
            </a:r>
            <a:r>
              <a:rPr lang="ru-RU" dirty="0" smtClean="0"/>
              <a:t>актов в сфере </a:t>
            </a:r>
            <a:r>
              <a:rPr lang="ru-RU" dirty="0" smtClean="0"/>
              <a:t>ИС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	Этап </a:t>
            </a:r>
            <a:r>
              <a:rPr lang="ru-RU" dirty="0" smtClean="0"/>
              <a:t>3: Матрица оценки потребностей в области ИС</a:t>
            </a:r>
            <a:endParaRPr lang="ru-RU" b="1" i="1" dirty="0" smtClean="0"/>
          </a:p>
          <a:p>
            <a:pPr>
              <a:buNone/>
            </a:pPr>
            <a:r>
              <a:rPr lang="ru-RU" dirty="0" smtClean="0"/>
              <a:t>	Этап </a:t>
            </a:r>
            <a:r>
              <a:rPr lang="ru-RU" dirty="0" smtClean="0"/>
              <a:t>4: Оптимизированный схематический план институциональной политики в области ИС</a:t>
            </a:r>
            <a:endParaRPr lang="ru-RU" b="1" i="1" dirty="0" smtClean="0"/>
          </a:p>
          <a:p>
            <a:pPr>
              <a:buNone/>
            </a:pPr>
            <a:r>
              <a:rPr lang="ru-RU" dirty="0" smtClean="0"/>
              <a:t>	Этап </a:t>
            </a:r>
            <a:r>
              <a:rPr lang="ru-RU" dirty="0" smtClean="0"/>
              <a:t>5: Разработка институциональной политики в области ИС</a:t>
            </a:r>
            <a:endParaRPr lang="ru-RU" b="1" i="1" dirty="0" smtClean="0"/>
          </a:p>
          <a:p>
            <a:pPr>
              <a:buNone/>
            </a:pPr>
            <a:r>
              <a:rPr lang="ru-RU" dirty="0" smtClean="0"/>
              <a:t>	Этап </a:t>
            </a:r>
            <a:r>
              <a:rPr lang="ru-RU" dirty="0" smtClean="0"/>
              <a:t>6: Рассмотрение проектов политики в области ИС экспертами ВОИС</a:t>
            </a:r>
            <a:endParaRPr lang="ru-RU" b="1" i="1" dirty="0" smtClean="0"/>
          </a:p>
          <a:p>
            <a:pPr>
              <a:buNone/>
            </a:pPr>
            <a:r>
              <a:rPr lang="ru-RU" dirty="0" smtClean="0"/>
              <a:t>	Этап </a:t>
            </a:r>
            <a:r>
              <a:rPr lang="ru-RU" dirty="0" smtClean="0"/>
              <a:t>7: Разработка национальной типовой институциональной политики в области ИС</a:t>
            </a:r>
            <a:endParaRPr lang="ru-RU" b="1" i="1" dirty="0" smtClean="0"/>
          </a:p>
          <a:p>
            <a:pPr>
              <a:buNone/>
            </a:pPr>
            <a:r>
              <a:rPr lang="ru-RU" dirty="0" smtClean="0"/>
              <a:t>	Этап </a:t>
            </a:r>
            <a:r>
              <a:rPr lang="ru-RU" dirty="0" smtClean="0"/>
              <a:t>8: Утверждение правительством национальной типовой институциональной политики в области ИС</a:t>
            </a:r>
            <a:endParaRPr lang="ru-RU" b="1" i="1" dirty="0" smtClean="0"/>
          </a:p>
          <a:p>
            <a:pPr>
              <a:buNone/>
            </a:pPr>
            <a:r>
              <a:rPr lang="ru-RU" dirty="0" smtClean="0"/>
              <a:t>	Этап </a:t>
            </a:r>
            <a:r>
              <a:rPr lang="ru-RU" dirty="0" smtClean="0"/>
              <a:t>9: Применение национальной типовой институциональной политики в области ИС на </a:t>
            </a:r>
            <a:r>
              <a:rPr lang="ru-RU" dirty="0" smtClean="0"/>
              <a:t>локальном уровне</a:t>
            </a:r>
            <a:endParaRPr lang="ru-RU" b="1" i="1" dirty="0" smtClean="0"/>
          </a:p>
        </p:txBody>
      </p:sp>
    </p:spTree>
    <p:extLst>
      <p:ext uri="{BB962C8B-B14F-4D97-AF65-F5344CB8AC3E}">
        <p14:creationId xmlns="" xmlns:p14="http://schemas.microsoft.com/office/powerpoint/2010/main" val="178188673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mbria-Calibri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9TopShadow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3975" dist="41275" dir="14700000" algn="t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mbria-Calibri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9TopShadow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3975" dist="41275" dir="14700000" algn="t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VSO_x0020_item_x0020_id xmlns="40262f94-9f35-4ac3-9a90-690165a166b7" xsi:nil="true"/>
    <Assetid_x0020_ xmlns="40262f94-9f35-4ac3-9a90-690165a166b7" xsi:nil="true"/>
    <Item_x0020_Details xmlns="40262f94-9f35-4ac3-9a90-690165a166b7" xsi:nil="true"/>
    <Template_x0020_details xmlns="40262f94-9f35-4ac3-9a90-690165a166b7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A3F7D94069FF64A86F7DFF56D60E3BE" ma:contentTypeVersion="6" ma:contentTypeDescription="Create a new document." ma:contentTypeScope="" ma:versionID="c32302c77d4085ecf495bdddb7f5e889">
  <xsd:schema xmlns:xsd="http://www.w3.org/2001/XMLSchema" xmlns:xs="http://www.w3.org/2001/XMLSchema" xmlns:p="http://schemas.microsoft.com/office/2006/metadata/properties" xmlns:ns2="a4f35948-e619-41b3-aa29-22878b09cfd2" xmlns:ns3="40262f94-9f35-4ac3-9a90-690165a166b7" targetNamespace="http://schemas.microsoft.com/office/2006/metadata/properties" ma:root="true" ma:fieldsID="4ab5ae46be95f9d0be6107e8200be7a2" ns2:_="" ns3:_="">
    <xsd:import namespace="a4f35948-e619-41b3-aa29-22878b09cfd2"/>
    <xsd:import namespace="40262f94-9f35-4ac3-9a90-690165a166b7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VSO_x0020_item_x0020_id" minOccurs="0"/>
                <xsd:element ref="ns3:Item_x0020_Details" minOccurs="0"/>
                <xsd:element ref="ns3:Template_x0020_details" minOccurs="0"/>
                <xsd:element ref="ns3:Assetid_x0020_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f35948-e619-41b3-aa29-22878b09cfd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0262f94-9f35-4ac3-9a90-690165a166b7" elementFormDefault="qualified">
    <xsd:import namespace="http://schemas.microsoft.com/office/2006/documentManagement/types"/>
    <xsd:import namespace="http://schemas.microsoft.com/office/infopath/2007/PartnerControls"/>
    <xsd:element name="VSO_x0020_item_x0020_id" ma:index="10" nillable="true" ma:displayName="VSO item id" ma:description="Please add the bug number to refer to VSO items." ma:internalName="VSO_x0020_item_x0020_id">
      <xsd:simpleType>
        <xsd:restriction base="dms:Text">
          <xsd:maxLength value="255"/>
        </xsd:restriction>
      </xsd:simpleType>
    </xsd:element>
    <xsd:element name="Item_x0020_Details" ma:index="11" nillable="true" ma:displayName="Item Details" ma:internalName="Item_x0020_Details">
      <xsd:simpleType>
        <xsd:restriction base="dms:Note">
          <xsd:maxLength value="255"/>
        </xsd:restriction>
      </xsd:simpleType>
    </xsd:element>
    <xsd:element name="Template_x0020_details" ma:index="12" nillable="true" ma:displayName="Template details" ma:internalName="Template_x0020_details">
      <xsd:simpleType>
        <xsd:restriction base="dms:Text"/>
      </xsd:simpleType>
    </xsd:element>
    <xsd:element name="Assetid_x0020_" ma:index="13" nillable="true" ma:displayName="Assetid " ma:internalName="Assetid_x0020_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EDD01B8-816B-49B7-8C81-03AB51D87C54}">
  <ds:schemaRefs>
    <ds:schemaRef ds:uri="http://purl.org/dc/terms/"/>
    <ds:schemaRef ds:uri="http://schemas.microsoft.com/office/2006/metadata/properties"/>
    <ds:schemaRef ds:uri="http://schemas.microsoft.com/office/2006/documentManagement/types"/>
    <ds:schemaRef ds:uri="http://purl.org/dc/dcmitype/"/>
    <ds:schemaRef ds:uri="http://purl.org/dc/elements/1.1/"/>
    <ds:schemaRef ds:uri="a4f35948-e619-41b3-aa29-22878b09cfd2"/>
    <ds:schemaRef ds:uri="http://schemas.microsoft.com/office/infopath/2007/PartnerControls"/>
    <ds:schemaRef ds:uri="http://schemas.openxmlformats.org/package/2006/metadata/core-properties"/>
    <ds:schemaRef ds:uri="40262f94-9f35-4ac3-9a90-690165a166b7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6253D857-4181-4777-8893-6E45A690F9F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4f35948-e619-41b3-aa29-22878b09cfd2"/>
    <ds:schemaRef ds:uri="40262f94-9f35-4ac3-9a90-690165a166b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024FD56-CE1B-42FC-9E83-BFBF160724C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powerpointstore.com_14</Template>
  <TotalTime>4284</TotalTime>
  <Words>391</Words>
  <Application>Microsoft Office PowerPoint</Application>
  <PresentationFormat>Произвольный</PresentationFormat>
  <Paragraphs>84</Paragraphs>
  <Slides>12</Slides>
  <Notes>6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Вызовы и возможности, связанные с созданием правовых основ управления ИС в технопарках</vt:lpstr>
      <vt:lpstr> Предпосылки для обеспечения правовых основ управления интеллектуальной собственностью</vt:lpstr>
      <vt:lpstr> Основные цели политики в области ИС (ВОИС)</vt:lpstr>
      <vt:lpstr> Предпосылки для обеспечения правовых основ управления интеллектуальной собственностью</vt:lpstr>
      <vt:lpstr>Ключевые вопросы при разработке политики </vt:lpstr>
      <vt:lpstr>Инструментарий ВОИС</vt:lpstr>
      <vt:lpstr>Рекомендации ВОИС по разработке эффективной политики в области ИС </vt:lpstr>
      <vt:lpstr>Возможная методология разработки и внедрения институциональных политик</vt:lpstr>
      <vt:lpstr> Рекомендации ВОИС по организации процесса разработки типовой институциональной политики в области ИС </vt:lpstr>
      <vt:lpstr> Основы политики технопарка в области ИС  </vt:lpstr>
      <vt:lpstr> Технические рекомендации  </vt:lpstr>
      <vt:lpstr>СПАСИБО ЗА ВНИМАНИЕ!</vt:lpstr>
    </vt:vector>
  </TitlesOfParts>
  <Company>NCIP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Макет заголовка</dc:title>
  <dc:creator>Анжела Пленкина</dc:creator>
  <cp:lastModifiedBy>HP</cp:lastModifiedBy>
  <cp:revision>209</cp:revision>
  <dcterms:created xsi:type="dcterms:W3CDTF">2020-02-05T13:24:23Z</dcterms:created>
  <dcterms:modified xsi:type="dcterms:W3CDTF">2023-03-12T08:08:19Z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  <property fmtid="{D5CDD505-2E9C-101B-9397-08002B2CF9AE}" pid="3" name="Order">
    <vt:r8>74062900</vt:r8>
  </property>
  <property fmtid="{D5CDD505-2E9C-101B-9397-08002B2CF9AE}" pid="4" name="HiddenCategoryTags">
    <vt:lpwstr/>
  </property>
  <property fmtid="{D5CDD505-2E9C-101B-9397-08002B2CF9AE}" pid="5" name="InternalTags">
    <vt:lpwstr/>
  </property>
  <property fmtid="{D5CDD505-2E9C-101B-9397-08002B2CF9AE}" pid="6" name="FeatureTags">
    <vt:lpwstr/>
  </property>
  <property fmtid="{D5CDD505-2E9C-101B-9397-08002B2CF9AE}" pid="7" name="LocalizationTags">
    <vt:lpwstr/>
  </property>
  <property fmtid="{D5CDD505-2E9C-101B-9397-08002B2CF9AE}" pid="8" name="CategoryTags">
    <vt:lpwstr/>
  </property>
  <property fmtid="{D5CDD505-2E9C-101B-9397-08002B2CF9AE}" pid="9" name="Applications">
    <vt:lpwstr/>
  </property>
  <property fmtid="{D5CDD505-2E9C-101B-9397-08002B2CF9AE}" pid="10" name="CampaignTags">
    <vt:lpwstr/>
  </property>
  <property fmtid="{D5CDD505-2E9C-101B-9397-08002B2CF9AE}" pid="11" name="ScenarioTags">
    <vt:lpwstr/>
  </property>
</Properties>
</file>