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8"/>
  </p:notesMasterIdLst>
  <p:sldIdLst>
    <p:sldId id="495" r:id="rId4"/>
    <p:sldId id="301" r:id="rId5"/>
    <p:sldId id="496" r:id="rId6"/>
    <p:sldId id="507" r:id="rId7"/>
    <p:sldId id="256" r:id="rId8"/>
    <p:sldId id="294" r:id="rId9"/>
    <p:sldId id="297" r:id="rId10"/>
    <p:sldId id="304" r:id="rId11"/>
    <p:sldId id="479" r:id="rId12"/>
    <p:sldId id="506" r:id="rId13"/>
    <p:sldId id="318" r:id="rId14"/>
    <p:sldId id="260" r:id="rId15"/>
    <p:sldId id="264" r:id="rId16"/>
    <p:sldId id="263" r:id="rId17"/>
    <p:sldId id="265" r:id="rId18"/>
    <p:sldId id="261" r:id="rId19"/>
    <p:sldId id="317" r:id="rId20"/>
    <p:sldId id="275" r:id="rId21"/>
    <p:sldId id="323" r:id="rId22"/>
    <p:sldId id="277" r:id="rId23"/>
    <p:sldId id="280" r:id="rId24"/>
    <p:sldId id="312" r:id="rId25"/>
    <p:sldId id="316" r:id="rId26"/>
    <p:sldId id="32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ja" initials="M" lastIdx="3" clrIdx="0">
    <p:extLst>
      <p:ext uri="{19B8F6BF-5375-455C-9EA6-DF929625EA0E}">
        <p15:presenceInfo xmlns:p15="http://schemas.microsoft.com/office/powerpoint/2012/main" userId="Maja" providerId="None"/>
      </p:ext>
    </p:extLst>
  </p:cmAuthor>
  <p:cmAuthor id="2" name="Goca" initials="G" lastIdx="2" clrIdx="1">
    <p:extLst>
      <p:ext uri="{19B8F6BF-5375-455C-9EA6-DF929625EA0E}">
        <p15:presenceInfo xmlns:p15="http://schemas.microsoft.com/office/powerpoint/2012/main" userId="Goc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AAE1"/>
    <a:srgbClr val="004A86"/>
    <a:srgbClr val="2FAEE2"/>
    <a:srgbClr val="F2592A"/>
    <a:srgbClr val="00A19A"/>
    <a:srgbClr val="1F1E2C"/>
    <a:srgbClr val="172947"/>
    <a:srgbClr val="172948"/>
    <a:srgbClr val="1B2339"/>
    <a:srgbClr val="3B38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36" autoAdjust="0"/>
    <p:restoredTop sz="94660"/>
  </p:normalViewPr>
  <p:slideViewPr>
    <p:cSldViewPr snapToGrid="0">
      <p:cViewPr varScale="1">
        <p:scale>
          <a:sx n="81" d="100"/>
          <a:sy n="81" d="100"/>
        </p:scale>
        <p:origin x="91" y="5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image" Target="../media/image23.emf"/><Relationship Id="rId4"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69DE88-60B8-4740-AA17-988E29389375}" type="datetimeFigureOut">
              <a:rPr lang="en-GB" smtClean="0"/>
              <a:t>15/03/2023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E2A64C-4BF3-4E0C-B2F6-EFA2D0F34EFB}" type="slidenum">
              <a:rPr lang="en-GB" smtClean="0"/>
              <a:t>‹#›</a:t>
            </a:fld>
            <a:endParaRPr lang="en-GB"/>
          </a:p>
        </p:txBody>
      </p:sp>
    </p:spTree>
    <p:extLst>
      <p:ext uri="{BB962C8B-B14F-4D97-AF65-F5344CB8AC3E}">
        <p14:creationId xmlns:p14="http://schemas.microsoft.com/office/powerpoint/2010/main" val="1122997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TREBAJU MI NEGDE LOGOTIPI OSNIVACA</a:t>
            </a:r>
            <a:endParaRPr dirty="0"/>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UBACITI NOVE CLANICE IZBACITI ON KOJI SU IZASLI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E2A64C-4BF3-4E0C-B2F6-EFA2D0F34EF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332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CDA84-7630-44D0-8846-D89B8D8899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381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2377a3e54f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2377a3e54f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b77e4277dc_0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gb77e4277dc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b7c70e953f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gb7c70e953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5E2A64C-4BF3-4E0C-B2F6-EFA2D0F34EFB}" type="slidenum">
              <a:rPr lang="en-GB" smtClean="0"/>
              <a:t>23</a:t>
            </a:fld>
            <a:endParaRPr lang="en-GB"/>
          </a:p>
        </p:txBody>
      </p:sp>
    </p:spTree>
    <p:extLst>
      <p:ext uri="{BB962C8B-B14F-4D97-AF65-F5344CB8AC3E}">
        <p14:creationId xmlns:p14="http://schemas.microsoft.com/office/powerpoint/2010/main" val="3991512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C622B-0E98-4B24-B4E4-48FF9300B3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0747E7A-FA41-49F0-876D-1D07A85E88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7811151-8A2A-42CE-9411-02DA16C0FA90}"/>
              </a:ext>
            </a:extLst>
          </p:cNvPr>
          <p:cNvSpPr>
            <a:spLocks noGrp="1"/>
          </p:cNvSpPr>
          <p:nvPr>
            <p:ph type="dt" sz="half" idx="10"/>
          </p:nvPr>
        </p:nvSpPr>
        <p:spPr/>
        <p:txBody>
          <a:bodyPr/>
          <a:lstStyle/>
          <a:p>
            <a:fld id="{69D6C5F1-F7D3-494D-A933-08873488CA77}" type="datetime1">
              <a:rPr lang="en-GB" smtClean="0"/>
              <a:t>15/03/2023</a:t>
            </a:fld>
            <a:endParaRPr lang="en-GB"/>
          </a:p>
        </p:txBody>
      </p:sp>
      <p:sp>
        <p:nvSpPr>
          <p:cNvPr id="5" name="Footer Placeholder 4">
            <a:extLst>
              <a:ext uri="{FF2B5EF4-FFF2-40B4-BE49-F238E27FC236}">
                <a16:creationId xmlns:a16="http://schemas.microsoft.com/office/drawing/2014/main" id="{4BF48A81-C50C-49DF-830C-994C7B361D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8AE015-2001-45FB-B051-375FA59158DF}"/>
              </a:ext>
            </a:extLst>
          </p:cNvPr>
          <p:cNvSpPr>
            <a:spLocks noGrp="1"/>
          </p:cNvSpPr>
          <p:nvPr>
            <p:ph type="sldNum" sz="quarter" idx="12"/>
          </p:nvPr>
        </p:nvSpPr>
        <p:spPr/>
        <p:txBody>
          <a:bodyPr/>
          <a:lstStyle/>
          <a:p>
            <a:fld id="{A0FF3F8E-2E56-4745-A2FE-A378B33F2550}" type="slidenum">
              <a:rPr lang="en-GB" smtClean="0"/>
              <a:t>‹#›</a:t>
            </a:fld>
            <a:endParaRPr lang="en-GB"/>
          </a:p>
        </p:txBody>
      </p:sp>
    </p:spTree>
    <p:extLst>
      <p:ext uri="{BB962C8B-B14F-4D97-AF65-F5344CB8AC3E}">
        <p14:creationId xmlns:p14="http://schemas.microsoft.com/office/powerpoint/2010/main" val="3846918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A9CE4-BB1C-45E0-A0E5-E8B98518614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1949E5B-24B8-4337-954E-0A5555AB3F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0D4F14-4DC1-4D52-9155-6D100665DD06}"/>
              </a:ext>
            </a:extLst>
          </p:cNvPr>
          <p:cNvSpPr>
            <a:spLocks noGrp="1"/>
          </p:cNvSpPr>
          <p:nvPr>
            <p:ph type="dt" sz="half" idx="10"/>
          </p:nvPr>
        </p:nvSpPr>
        <p:spPr/>
        <p:txBody>
          <a:bodyPr/>
          <a:lstStyle/>
          <a:p>
            <a:fld id="{BD33EB23-C70D-48E1-9B9C-3AB74649749A}" type="datetime1">
              <a:rPr lang="en-GB" smtClean="0"/>
              <a:t>15/03/2023</a:t>
            </a:fld>
            <a:endParaRPr lang="en-GB"/>
          </a:p>
        </p:txBody>
      </p:sp>
      <p:sp>
        <p:nvSpPr>
          <p:cNvPr id="5" name="Footer Placeholder 4">
            <a:extLst>
              <a:ext uri="{FF2B5EF4-FFF2-40B4-BE49-F238E27FC236}">
                <a16:creationId xmlns:a16="http://schemas.microsoft.com/office/drawing/2014/main" id="{8F67F398-C6CB-48FC-B0AE-E0552385B2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6ED962-0B08-446A-837B-52FF996F9F7D}"/>
              </a:ext>
            </a:extLst>
          </p:cNvPr>
          <p:cNvSpPr>
            <a:spLocks noGrp="1"/>
          </p:cNvSpPr>
          <p:nvPr>
            <p:ph type="sldNum" sz="quarter" idx="12"/>
          </p:nvPr>
        </p:nvSpPr>
        <p:spPr/>
        <p:txBody>
          <a:bodyPr/>
          <a:lstStyle/>
          <a:p>
            <a:fld id="{A0FF3F8E-2E56-4745-A2FE-A378B33F2550}" type="slidenum">
              <a:rPr lang="en-GB" smtClean="0"/>
              <a:t>‹#›</a:t>
            </a:fld>
            <a:endParaRPr lang="en-GB"/>
          </a:p>
        </p:txBody>
      </p:sp>
    </p:spTree>
    <p:extLst>
      <p:ext uri="{BB962C8B-B14F-4D97-AF65-F5344CB8AC3E}">
        <p14:creationId xmlns:p14="http://schemas.microsoft.com/office/powerpoint/2010/main" val="2350847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E4E584-AC24-4461-B916-ABB849DDBF5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DBAFC2A-3BEF-43D3-8364-14922738B7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4B2A68-8475-4C57-B334-03E464C99763}"/>
              </a:ext>
            </a:extLst>
          </p:cNvPr>
          <p:cNvSpPr>
            <a:spLocks noGrp="1"/>
          </p:cNvSpPr>
          <p:nvPr>
            <p:ph type="dt" sz="half" idx="10"/>
          </p:nvPr>
        </p:nvSpPr>
        <p:spPr/>
        <p:txBody>
          <a:bodyPr/>
          <a:lstStyle/>
          <a:p>
            <a:fld id="{00313647-C4BC-4EFF-ABCC-8D1A5D517893}" type="datetime1">
              <a:rPr lang="en-GB" smtClean="0"/>
              <a:t>15/03/2023</a:t>
            </a:fld>
            <a:endParaRPr lang="en-GB"/>
          </a:p>
        </p:txBody>
      </p:sp>
      <p:sp>
        <p:nvSpPr>
          <p:cNvPr id="5" name="Footer Placeholder 4">
            <a:extLst>
              <a:ext uri="{FF2B5EF4-FFF2-40B4-BE49-F238E27FC236}">
                <a16:creationId xmlns:a16="http://schemas.microsoft.com/office/drawing/2014/main" id="{2B5EAD67-0984-44DA-B569-B12B10DC47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4361B3-BE57-46FB-A961-B352D586A545}"/>
              </a:ext>
            </a:extLst>
          </p:cNvPr>
          <p:cNvSpPr>
            <a:spLocks noGrp="1"/>
          </p:cNvSpPr>
          <p:nvPr>
            <p:ph type="sldNum" sz="quarter" idx="12"/>
          </p:nvPr>
        </p:nvSpPr>
        <p:spPr/>
        <p:txBody>
          <a:bodyPr/>
          <a:lstStyle/>
          <a:p>
            <a:fld id="{A0FF3F8E-2E56-4745-A2FE-A378B33F2550}" type="slidenum">
              <a:rPr lang="en-GB" smtClean="0"/>
              <a:t>‹#›</a:t>
            </a:fld>
            <a:endParaRPr lang="en-GB"/>
          </a:p>
        </p:txBody>
      </p:sp>
    </p:spTree>
    <p:extLst>
      <p:ext uri="{BB962C8B-B14F-4D97-AF65-F5344CB8AC3E}">
        <p14:creationId xmlns:p14="http://schemas.microsoft.com/office/powerpoint/2010/main" val="1009369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r-Latn-RS"/>
              <a:t>‹#›</a:t>
            </a:fld>
            <a:endParaRPr/>
          </a:p>
        </p:txBody>
      </p:sp>
    </p:spTree>
    <p:extLst>
      <p:ext uri="{BB962C8B-B14F-4D97-AF65-F5344CB8AC3E}">
        <p14:creationId xmlns:p14="http://schemas.microsoft.com/office/powerpoint/2010/main" val="592476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r-Latn-RS"/>
              <a:t>‹#›</a:t>
            </a:fld>
            <a:endParaRPr/>
          </a:p>
        </p:txBody>
      </p:sp>
    </p:spTree>
    <p:extLst>
      <p:ext uri="{BB962C8B-B14F-4D97-AF65-F5344CB8AC3E}">
        <p14:creationId xmlns:p14="http://schemas.microsoft.com/office/powerpoint/2010/main" val="19449056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r-Latn-RS"/>
              <a:t>‹#›</a:t>
            </a:fld>
            <a:endParaRPr/>
          </a:p>
        </p:txBody>
      </p:sp>
    </p:spTree>
    <p:extLst>
      <p:ext uri="{BB962C8B-B14F-4D97-AF65-F5344CB8AC3E}">
        <p14:creationId xmlns:p14="http://schemas.microsoft.com/office/powerpoint/2010/main" val="584039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r-Latn-RS"/>
              <a:t>‹#›</a:t>
            </a:fld>
            <a:endParaRPr/>
          </a:p>
        </p:txBody>
      </p:sp>
    </p:spTree>
    <p:extLst>
      <p:ext uri="{BB962C8B-B14F-4D97-AF65-F5344CB8AC3E}">
        <p14:creationId xmlns:p14="http://schemas.microsoft.com/office/powerpoint/2010/main" val="3524840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r-Latn-RS"/>
              <a:t>‹#›</a:t>
            </a:fld>
            <a:endParaRPr/>
          </a:p>
        </p:txBody>
      </p:sp>
    </p:spTree>
    <p:extLst>
      <p:ext uri="{BB962C8B-B14F-4D97-AF65-F5344CB8AC3E}">
        <p14:creationId xmlns:p14="http://schemas.microsoft.com/office/powerpoint/2010/main" val="1898156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r-Latn-RS"/>
              <a:t>‹#›</a:t>
            </a:fld>
            <a:endParaRPr/>
          </a:p>
        </p:txBody>
      </p:sp>
    </p:spTree>
    <p:extLst>
      <p:ext uri="{BB962C8B-B14F-4D97-AF65-F5344CB8AC3E}">
        <p14:creationId xmlns:p14="http://schemas.microsoft.com/office/powerpoint/2010/main" val="932550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r-Latn-RS"/>
              <a:t>‹#›</a:t>
            </a:fld>
            <a:endParaRPr/>
          </a:p>
        </p:txBody>
      </p:sp>
    </p:spTree>
    <p:extLst>
      <p:ext uri="{BB962C8B-B14F-4D97-AF65-F5344CB8AC3E}">
        <p14:creationId xmlns:p14="http://schemas.microsoft.com/office/powerpoint/2010/main" val="488546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r-Latn-RS"/>
              <a:t>‹#›</a:t>
            </a:fld>
            <a:endParaRPr/>
          </a:p>
        </p:txBody>
      </p:sp>
    </p:spTree>
    <p:extLst>
      <p:ext uri="{BB962C8B-B14F-4D97-AF65-F5344CB8AC3E}">
        <p14:creationId xmlns:p14="http://schemas.microsoft.com/office/powerpoint/2010/main" val="4251238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0AA71-FE17-4B4D-B24A-871A6FAF8E7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E9BE761-95E8-44B4-BDB8-7842F30CC3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3EDAF7-0A79-4C42-83DD-F2DC325BEBF8}"/>
              </a:ext>
            </a:extLst>
          </p:cNvPr>
          <p:cNvSpPr>
            <a:spLocks noGrp="1"/>
          </p:cNvSpPr>
          <p:nvPr>
            <p:ph type="dt" sz="half" idx="10"/>
          </p:nvPr>
        </p:nvSpPr>
        <p:spPr/>
        <p:txBody>
          <a:bodyPr/>
          <a:lstStyle/>
          <a:p>
            <a:fld id="{665FFA71-5F02-4895-9342-80FA2DE9E0CA}" type="datetime1">
              <a:rPr lang="en-GB" smtClean="0"/>
              <a:t>15/03/2023</a:t>
            </a:fld>
            <a:endParaRPr lang="en-GB"/>
          </a:p>
        </p:txBody>
      </p:sp>
      <p:sp>
        <p:nvSpPr>
          <p:cNvPr id="5" name="Footer Placeholder 4">
            <a:extLst>
              <a:ext uri="{FF2B5EF4-FFF2-40B4-BE49-F238E27FC236}">
                <a16:creationId xmlns:a16="http://schemas.microsoft.com/office/drawing/2014/main" id="{E8D8EC90-8278-4432-8C69-3B631B387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DA006F-82F4-4507-BC8E-1041A383CD77}"/>
              </a:ext>
            </a:extLst>
          </p:cNvPr>
          <p:cNvSpPr>
            <a:spLocks noGrp="1"/>
          </p:cNvSpPr>
          <p:nvPr>
            <p:ph type="sldNum" sz="quarter" idx="12"/>
          </p:nvPr>
        </p:nvSpPr>
        <p:spPr/>
        <p:txBody>
          <a:bodyPr/>
          <a:lstStyle/>
          <a:p>
            <a:fld id="{A0FF3F8E-2E56-4745-A2FE-A378B33F2550}" type="slidenum">
              <a:rPr lang="en-GB" smtClean="0"/>
              <a:t>‹#›</a:t>
            </a:fld>
            <a:endParaRPr lang="en-GB"/>
          </a:p>
        </p:txBody>
      </p:sp>
    </p:spTree>
    <p:extLst>
      <p:ext uri="{BB962C8B-B14F-4D97-AF65-F5344CB8AC3E}">
        <p14:creationId xmlns:p14="http://schemas.microsoft.com/office/powerpoint/2010/main" val="1795632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8"/>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r-Latn-RS"/>
              <a:t>‹#›</a:t>
            </a:fld>
            <a:endParaRPr/>
          </a:p>
        </p:txBody>
      </p:sp>
    </p:spTree>
    <p:extLst>
      <p:ext uri="{BB962C8B-B14F-4D97-AF65-F5344CB8AC3E}">
        <p14:creationId xmlns:p14="http://schemas.microsoft.com/office/powerpoint/2010/main" val="4143422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r-Latn-RS"/>
              <a:t>‹#›</a:t>
            </a:fld>
            <a:endParaRPr/>
          </a:p>
        </p:txBody>
      </p:sp>
    </p:spTree>
    <p:extLst>
      <p:ext uri="{BB962C8B-B14F-4D97-AF65-F5344CB8AC3E}">
        <p14:creationId xmlns:p14="http://schemas.microsoft.com/office/powerpoint/2010/main" val="29506624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r-Latn-RS"/>
              <a:t>‹#›</a:t>
            </a:fld>
            <a:endParaRPr/>
          </a:p>
        </p:txBody>
      </p:sp>
    </p:spTree>
    <p:extLst>
      <p:ext uri="{BB962C8B-B14F-4D97-AF65-F5344CB8AC3E}">
        <p14:creationId xmlns:p14="http://schemas.microsoft.com/office/powerpoint/2010/main" val="713061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262499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84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368598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148086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77224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945685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99450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E67E6-297F-4F37-942D-7F323A98D0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FE8EFF-A6C0-4748-BD6D-DD4838DBE7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E43B6E-9A95-4237-8973-C16FA10CC89A}"/>
              </a:ext>
            </a:extLst>
          </p:cNvPr>
          <p:cNvSpPr>
            <a:spLocks noGrp="1"/>
          </p:cNvSpPr>
          <p:nvPr>
            <p:ph type="dt" sz="half" idx="10"/>
          </p:nvPr>
        </p:nvSpPr>
        <p:spPr/>
        <p:txBody>
          <a:bodyPr/>
          <a:lstStyle/>
          <a:p>
            <a:fld id="{A16268C3-D387-40DB-A1E4-10E869703DB5}" type="datetime1">
              <a:rPr lang="en-GB" smtClean="0"/>
              <a:t>15/03/2023</a:t>
            </a:fld>
            <a:endParaRPr lang="en-GB"/>
          </a:p>
        </p:txBody>
      </p:sp>
      <p:sp>
        <p:nvSpPr>
          <p:cNvPr id="5" name="Footer Placeholder 4">
            <a:extLst>
              <a:ext uri="{FF2B5EF4-FFF2-40B4-BE49-F238E27FC236}">
                <a16:creationId xmlns:a16="http://schemas.microsoft.com/office/drawing/2014/main" id="{B716327F-35DF-4FF7-B5CB-3DC5906D3F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0600D6-B2E8-456F-8DAF-005BC2291BA5}"/>
              </a:ext>
            </a:extLst>
          </p:cNvPr>
          <p:cNvSpPr>
            <a:spLocks noGrp="1"/>
          </p:cNvSpPr>
          <p:nvPr>
            <p:ph type="sldNum" sz="quarter" idx="12"/>
          </p:nvPr>
        </p:nvSpPr>
        <p:spPr/>
        <p:txBody>
          <a:bodyPr/>
          <a:lstStyle/>
          <a:p>
            <a:fld id="{A0FF3F8E-2E56-4745-A2FE-A378B33F2550}" type="slidenum">
              <a:rPr lang="en-GB" smtClean="0"/>
              <a:t>‹#›</a:t>
            </a:fld>
            <a:endParaRPr lang="en-GB"/>
          </a:p>
        </p:txBody>
      </p:sp>
    </p:spTree>
    <p:extLst>
      <p:ext uri="{BB962C8B-B14F-4D97-AF65-F5344CB8AC3E}">
        <p14:creationId xmlns:p14="http://schemas.microsoft.com/office/powerpoint/2010/main" val="28572551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436352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4466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486687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03001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33B56-E492-4CF7-ABFF-EB028106C94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5C02910-D4C4-4B39-83D7-B13D68FD0C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CFE793-CEBB-4E18-985A-165D3966B8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6594819-758A-4579-9718-67A19284C69F}"/>
              </a:ext>
            </a:extLst>
          </p:cNvPr>
          <p:cNvSpPr>
            <a:spLocks noGrp="1"/>
          </p:cNvSpPr>
          <p:nvPr>
            <p:ph type="dt" sz="half" idx="10"/>
          </p:nvPr>
        </p:nvSpPr>
        <p:spPr/>
        <p:txBody>
          <a:bodyPr/>
          <a:lstStyle/>
          <a:p>
            <a:fld id="{8DCEF4C8-C4C1-47D7-9699-A73E7DF7F1DD}" type="datetime1">
              <a:rPr lang="en-GB" smtClean="0"/>
              <a:t>15/03/2023</a:t>
            </a:fld>
            <a:endParaRPr lang="en-GB"/>
          </a:p>
        </p:txBody>
      </p:sp>
      <p:sp>
        <p:nvSpPr>
          <p:cNvPr id="6" name="Footer Placeholder 5">
            <a:extLst>
              <a:ext uri="{FF2B5EF4-FFF2-40B4-BE49-F238E27FC236}">
                <a16:creationId xmlns:a16="http://schemas.microsoft.com/office/drawing/2014/main" id="{C781841F-F254-4C28-A214-1FB9BF91DD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3383AD5-338B-4E4B-8763-2C0F5B968E12}"/>
              </a:ext>
            </a:extLst>
          </p:cNvPr>
          <p:cNvSpPr>
            <a:spLocks noGrp="1"/>
          </p:cNvSpPr>
          <p:nvPr>
            <p:ph type="sldNum" sz="quarter" idx="12"/>
          </p:nvPr>
        </p:nvSpPr>
        <p:spPr/>
        <p:txBody>
          <a:bodyPr/>
          <a:lstStyle/>
          <a:p>
            <a:fld id="{A0FF3F8E-2E56-4745-A2FE-A378B33F2550}" type="slidenum">
              <a:rPr lang="en-GB" smtClean="0"/>
              <a:t>‹#›</a:t>
            </a:fld>
            <a:endParaRPr lang="en-GB"/>
          </a:p>
        </p:txBody>
      </p:sp>
    </p:spTree>
    <p:extLst>
      <p:ext uri="{BB962C8B-B14F-4D97-AF65-F5344CB8AC3E}">
        <p14:creationId xmlns:p14="http://schemas.microsoft.com/office/powerpoint/2010/main" val="38506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E2BC7-376C-4EDB-B550-E52C634B794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A46567B-559B-4C05-8D88-FE17772535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01AC75-D9AF-400E-9071-5537F4FA58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11C2B20-7273-4E96-A2E3-B9713D9266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26C1EA-612F-40D7-B85A-967CD3B8E1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1437557-DF34-41B6-9DBE-5CFEF62577C2}"/>
              </a:ext>
            </a:extLst>
          </p:cNvPr>
          <p:cNvSpPr>
            <a:spLocks noGrp="1"/>
          </p:cNvSpPr>
          <p:nvPr>
            <p:ph type="dt" sz="half" idx="10"/>
          </p:nvPr>
        </p:nvSpPr>
        <p:spPr/>
        <p:txBody>
          <a:bodyPr/>
          <a:lstStyle/>
          <a:p>
            <a:fld id="{DF153DEB-3AB9-4751-A10E-1AEA933E706C}" type="datetime1">
              <a:rPr lang="en-GB" smtClean="0"/>
              <a:t>15/03/2023</a:t>
            </a:fld>
            <a:endParaRPr lang="en-GB"/>
          </a:p>
        </p:txBody>
      </p:sp>
      <p:sp>
        <p:nvSpPr>
          <p:cNvPr id="8" name="Footer Placeholder 7">
            <a:extLst>
              <a:ext uri="{FF2B5EF4-FFF2-40B4-BE49-F238E27FC236}">
                <a16:creationId xmlns:a16="http://schemas.microsoft.com/office/drawing/2014/main" id="{1B611945-1037-416C-B9B4-33D20CC0342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5EFA862-4C72-4EB9-9059-B92E604709B0}"/>
              </a:ext>
            </a:extLst>
          </p:cNvPr>
          <p:cNvSpPr>
            <a:spLocks noGrp="1"/>
          </p:cNvSpPr>
          <p:nvPr>
            <p:ph type="sldNum" sz="quarter" idx="12"/>
          </p:nvPr>
        </p:nvSpPr>
        <p:spPr/>
        <p:txBody>
          <a:bodyPr/>
          <a:lstStyle/>
          <a:p>
            <a:fld id="{A0FF3F8E-2E56-4745-A2FE-A378B33F2550}" type="slidenum">
              <a:rPr lang="en-GB" smtClean="0"/>
              <a:t>‹#›</a:t>
            </a:fld>
            <a:endParaRPr lang="en-GB"/>
          </a:p>
        </p:txBody>
      </p:sp>
    </p:spTree>
    <p:extLst>
      <p:ext uri="{BB962C8B-B14F-4D97-AF65-F5344CB8AC3E}">
        <p14:creationId xmlns:p14="http://schemas.microsoft.com/office/powerpoint/2010/main" val="743517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E9EB4-7E93-4DE5-AA06-590D97035D5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0380053-BE0B-4C66-913B-3A3FF318C90F}"/>
              </a:ext>
            </a:extLst>
          </p:cNvPr>
          <p:cNvSpPr>
            <a:spLocks noGrp="1"/>
          </p:cNvSpPr>
          <p:nvPr>
            <p:ph type="dt" sz="half" idx="10"/>
          </p:nvPr>
        </p:nvSpPr>
        <p:spPr/>
        <p:txBody>
          <a:bodyPr/>
          <a:lstStyle/>
          <a:p>
            <a:fld id="{C03BD9FE-847C-40FB-9704-0136854F2A98}" type="datetime1">
              <a:rPr lang="en-GB" smtClean="0"/>
              <a:t>15/03/2023</a:t>
            </a:fld>
            <a:endParaRPr lang="en-GB"/>
          </a:p>
        </p:txBody>
      </p:sp>
      <p:sp>
        <p:nvSpPr>
          <p:cNvPr id="4" name="Footer Placeholder 3">
            <a:extLst>
              <a:ext uri="{FF2B5EF4-FFF2-40B4-BE49-F238E27FC236}">
                <a16:creationId xmlns:a16="http://schemas.microsoft.com/office/drawing/2014/main" id="{80781BD3-2EA1-431E-818A-25D70BBB3E7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8A7F609-03B9-4A41-8BA5-A749C831741D}"/>
              </a:ext>
            </a:extLst>
          </p:cNvPr>
          <p:cNvSpPr>
            <a:spLocks noGrp="1"/>
          </p:cNvSpPr>
          <p:nvPr>
            <p:ph type="sldNum" sz="quarter" idx="12"/>
          </p:nvPr>
        </p:nvSpPr>
        <p:spPr/>
        <p:txBody>
          <a:bodyPr/>
          <a:lstStyle/>
          <a:p>
            <a:fld id="{A0FF3F8E-2E56-4745-A2FE-A378B33F2550}" type="slidenum">
              <a:rPr lang="en-GB" smtClean="0"/>
              <a:t>‹#›</a:t>
            </a:fld>
            <a:endParaRPr lang="en-GB"/>
          </a:p>
        </p:txBody>
      </p:sp>
    </p:spTree>
    <p:extLst>
      <p:ext uri="{BB962C8B-B14F-4D97-AF65-F5344CB8AC3E}">
        <p14:creationId xmlns:p14="http://schemas.microsoft.com/office/powerpoint/2010/main" val="1047044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61D047-8883-4DFA-B04D-9397DF534552}"/>
              </a:ext>
            </a:extLst>
          </p:cNvPr>
          <p:cNvSpPr>
            <a:spLocks noGrp="1"/>
          </p:cNvSpPr>
          <p:nvPr>
            <p:ph type="dt" sz="half" idx="10"/>
          </p:nvPr>
        </p:nvSpPr>
        <p:spPr/>
        <p:txBody>
          <a:bodyPr/>
          <a:lstStyle/>
          <a:p>
            <a:fld id="{2921C616-D2D0-49DE-A749-6CDDE2DD119B}" type="datetime1">
              <a:rPr lang="en-GB" smtClean="0"/>
              <a:t>15/03/2023</a:t>
            </a:fld>
            <a:endParaRPr lang="en-GB"/>
          </a:p>
        </p:txBody>
      </p:sp>
      <p:sp>
        <p:nvSpPr>
          <p:cNvPr id="3" name="Footer Placeholder 2">
            <a:extLst>
              <a:ext uri="{FF2B5EF4-FFF2-40B4-BE49-F238E27FC236}">
                <a16:creationId xmlns:a16="http://schemas.microsoft.com/office/drawing/2014/main" id="{4587E169-D42D-4AED-9A3E-3AC473C963E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9818910-C1DC-42D8-A0E5-F55DB2A3B090}"/>
              </a:ext>
            </a:extLst>
          </p:cNvPr>
          <p:cNvSpPr>
            <a:spLocks noGrp="1"/>
          </p:cNvSpPr>
          <p:nvPr>
            <p:ph type="sldNum" sz="quarter" idx="12"/>
          </p:nvPr>
        </p:nvSpPr>
        <p:spPr/>
        <p:txBody>
          <a:bodyPr/>
          <a:lstStyle/>
          <a:p>
            <a:fld id="{A0FF3F8E-2E56-4745-A2FE-A378B33F2550}" type="slidenum">
              <a:rPr lang="en-GB" smtClean="0"/>
              <a:t>‹#›</a:t>
            </a:fld>
            <a:endParaRPr lang="en-GB"/>
          </a:p>
        </p:txBody>
      </p:sp>
    </p:spTree>
    <p:extLst>
      <p:ext uri="{BB962C8B-B14F-4D97-AF65-F5344CB8AC3E}">
        <p14:creationId xmlns:p14="http://schemas.microsoft.com/office/powerpoint/2010/main" val="1519969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7AE14-666A-42AC-82EF-C83BB0DD31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D608A8A-6CA3-48EE-A669-58112F0DC8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66043E1-DDE6-4DDE-BFB8-99137E6CAB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33C9A2-7EEF-4A95-A8B9-0D6E03D2A841}"/>
              </a:ext>
            </a:extLst>
          </p:cNvPr>
          <p:cNvSpPr>
            <a:spLocks noGrp="1"/>
          </p:cNvSpPr>
          <p:nvPr>
            <p:ph type="dt" sz="half" idx="10"/>
          </p:nvPr>
        </p:nvSpPr>
        <p:spPr/>
        <p:txBody>
          <a:bodyPr/>
          <a:lstStyle/>
          <a:p>
            <a:fld id="{E91CB95F-6747-4903-A28D-7737ADDCC6CE}" type="datetime1">
              <a:rPr lang="en-GB" smtClean="0"/>
              <a:t>15/03/2023</a:t>
            </a:fld>
            <a:endParaRPr lang="en-GB"/>
          </a:p>
        </p:txBody>
      </p:sp>
      <p:sp>
        <p:nvSpPr>
          <p:cNvPr id="6" name="Footer Placeholder 5">
            <a:extLst>
              <a:ext uri="{FF2B5EF4-FFF2-40B4-BE49-F238E27FC236}">
                <a16:creationId xmlns:a16="http://schemas.microsoft.com/office/drawing/2014/main" id="{EF6BE5ED-A929-42FB-92FE-F60D26CF05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871780-155E-4349-9227-D0EB3BCF527F}"/>
              </a:ext>
            </a:extLst>
          </p:cNvPr>
          <p:cNvSpPr>
            <a:spLocks noGrp="1"/>
          </p:cNvSpPr>
          <p:nvPr>
            <p:ph type="sldNum" sz="quarter" idx="12"/>
          </p:nvPr>
        </p:nvSpPr>
        <p:spPr/>
        <p:txBody>
          <a:bodyPr/>
          <a:lstStyle/>
          <a:p>
            <a:fld id="{A0FF3F8E-2E56-4745-A2FE-A378B33F2550}" type="slidenum">
              <a:rPr lang="en-GB" smtClean="0"/>
              <a:t>‹#›</a:t>
            </a:fld>
            <a:endParaRPr lang="en-GB"/>
          </a:p>
        </p:txBody>
      </p:sp>
    </p:spTree>
    <p:extLst>
      <p:ext uri="{BB962C8B-B14F-4D97-AF65-F5344CB8AC3E}">
        <p14:creationId xmlns:p14="http://schemas.microsoft.com/office/powerpoint/2010/main" val="44748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C6A29-D2DC-4CAC-A338-6FCB74D29A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3961B67-F765-483B-A549-0495DFB497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DFE1064-B794-43EF-A775-E549C18D8B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8FBB7-4315-4DE4-B948-A4762E70B32E}"/>
              </a:ext>
            </a:extLst>
          </p:cNvPr>
          <p:cNvSpPr>
            <a:spLocks noGrp="1"/>
          </p:cNvSpPr>
          <p:nvPr>
            <p:ph type="dt" sz="half" idx="10"/>
          </p:nvPr>
        </p:nvSpPr>
        <p:spPr/>
        <p:txBody>
          <a:bodyPr/>
          <a:lstStyle/>
          <a:p>
            <a:fld id="{F1CC59A2-312C-4D83-B5C9-5EF2DB072F49}" type="datetime1">
              <a:rPr lang="en-GB" smtClean="0"/>
              <a:t>15/03/2023</a:t>
            </a:fld>
            <a:endParaRPr lang="en-GB"/>
          </a:p>
        </p:txBody>
      </p:sp>
      <p:sp>
        <p:nvSpPr>
          <p:cNvPr id="6" name="Footer Placeholder 5">
            <a:extLst>
              <a:ext uri="{FF2B5EF4-FFF2-40B4-BE49-F238E27FC236}">
                <a16:creationId xmlns:a16="http://schemas.microsoft.com/office/drawing/2014/main" id="{1175CCF3-07C7-4CB0-951B-7E5EA0B549E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D90783-E9F9-4F70-87CF-5F3EE5D163A0}"/>
              </a:ext>
            </a:extLst>
          </p:cNvPr>
          <p:cNvSpPr>
            <a:spLocks noGrp="1"/>
          </p:cNvSpPr>
          <p:nvPr>
            <p:ph type="sldNum" sz="quarter" idx="12"/>
          </p:nvPr>
        </p:nvSpPr>
        <p:spPr/>
        <p:txBody>
          <a:bodyPr/>
          <a:lstStyle/>
          <a:p>
            <a:fld id="{A0FF3F8E-2E56-4745-A2FE-A378B33F2550}" type="slidenum">
              <a:rPr lang="en-GB" smtClean="0"/>
              <a:t>‹#›</a:t>
            </a:fld>
            <a:endParaRPr lang="en-GB"/>
          </a:p>
        </p:txBody>
      </p:sp>
    </p:spTree>
    <p:extLst>
      <p:ext uri="{BB962C8B-B14F-4D97-AF65-F5344CB8AC3E}">
        <p14:creationId xmlns:p14="http://schemas.microsoft.com/office/powerpoint/2010/main" val="843532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8992CC-0997-4753-9BBA-4E1BF59081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D69A120-9BFB-4B07-B616-599C7DD8DE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0FB915-520E-4C05-9691-E557D2E441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CB92E6-247F-4D99-896C-3B25F5A4AC92}" type="datetime1">
              <a:rPr lang="en-GB" smtClean="0"/>
              <a:t>15/03/2023</a:t>
            </a:fld>
            <a:endParaRPr lang="en-GB"/>
          </a:p>
        </p:txBody>
      </p:sp>
      <p:sp>
        <p:nvSpPr>
          <p:cNvPr id="5" name="Footer Placeholder 4">
            <a:extLst>
              <a:ext uri="{FF2B5EF4-FFF2-40B4-BE49-F238E27FC236}">
                <a16:creationId xmlns:a16="http://schemas.microsoft.com/office/drawing/2014/main" id="{A1EE1387-3A83-458D-B311-AE8DDD6BC5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0B2D7EE-38A3-4855-AA17-1BB1793813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FF3F8E-2E56-4745-A2FE-A378B33F2550}" type="slidenum">
              <a:rPr lang="en-GB" smtClean="0"/>
              <a:t>‹#›</a:t>
            </a:fld>
            <a:endParaRPr lang="en-GB"/>
          </a:p>
        </p:txBody>
      </p:sp>
    </p:spTree>
    <p:extLst>
      <p:ext uri="{BB962C8B-B14F-4D97-AF65-F5344CB8AC3E}">
        <p14:creationId xmlns:p14="http://schemas.microsoft.com/office/powerpoint/2010/main" val="40357759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r-Latn-RS"/>
              <a:t>‹#›</a:t>
            </a:fld>
            <a:endParaRPr/>
          </a:p>
        </p:txBody>
      </p:sp>
    </p:spTree>
    <p:extLst>
      <p:ext uri="{BB962C8B-B14F-4D97-AF65-F5344CB8AC3E}">
        <p14:creationId xmlns:p14="http://schemas.microsoft.com/office/powerpoint/2010/main" val="394819972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90717709"/>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5.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20.png"/><Relationship Id="rId9" Type="http://schemas.openxmlformats.org/officeDocument/2006/relationships/image" Target="../media/image80.png"/><Relationship Id="rId14" Type="http://schemas.openxmlformats.org/officeDocument/2006/relationships/image" Target="../media/image85.png"/></Relationships>
</file>

<file path=ppt/slides/_rels/slide1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6.png"/><Relationship Id="rId7" Type="http://schemas.openxmlformats.org/officeDocument/2006/relationships/image" Target="../media/image2.pn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93.jpg"/><Relationship Id="rId5" Type="http://schemas.openxmlformats.org/officeDocument/2006/relationships/image" Target="../media/image88.png"/><Relationship Id="rId10" Type="http://schemas.openxmlformats.org/officeDocument/2006/relationships/image" Target="../media/image92.png"/><Relationship Id="rId4" Type="http://schemas.openxmlformats.org/officeDocument/2006/relationships/image" Target="../media/image87.png"/><Relationship Id="rId9" Type="http://schemas.openxmlformats.org/officeDocument/2006/relationships/image" Target="../media/image91.png"/></Relationships>
</file>

<file path=ppt/slides/_rels/slide13.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86.png"/><Relationship Id="rId7" Type="http://schemas.openxmlformats.org/officeDocument/2006/relationships/image" Target="../media/image96.jp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5.jpeg"/><Relationship Id="rId11" Type="http://schemas.openxmlformats.org/officeDocument/2006/relationships/image" Target="../media/image2.png"/><Relationship Id="rId5" Type="http://schemas.openxmlformats.org/officeDocument/2006/relationships/image" Target="../media/image94.jpeg"/><Relationship Id="rId10" Type="http://schemas.openxmlformats.org/officeDocument/2006/relationships/image" Target="../media/image99.jpeg"/><Relationship Id="rId4" Type="http://schemas.openxmlformats.org/officeDocument/2006/relationships/image" Target="../media/image88.png"/><Relationship Id="rId9" Type="http://schemas.openxmlformats.org/officeDocument/2006/relationships/image" Target="../media/image98.jpg"/></Relationships>
</file>

<file path=ppt/slides/_rels/slide14.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00.png"/><Relationship Id="rId7" Type="http://schemas.openxmlformats.org/officeDocument/2006/relationships/image" Target="../media/image102.jp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76.png"/><Relationship Id="rId5" Type="http://schemas.openxmlformats.org/officeDocument/2006/relationships/image" Target="../media/image20.png"/><Relationship Id="rId10" Type="http://schemas.openxmlformats.org/officeDocument/2006/relationships/image" Target="../media/image104.png"/><Relationship Id="rId4" Type="http://schemas.openxmlformats.org/officeDocument/2006/relationships/image" Target="../media/image101.png"/><Relationship Id="rId9"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06.png"/><Relationship Id="rId5" Type="http://schemas.openxmlformats.org/officeDocument/2006/relationships/image" Target="../media/image105.jp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5.png"/><Relationship Id="rId3" Type="http://schemas.openxmlformats.org/officeDocument/2006/relationships/image" Target="../media/image107.jpg"/><Relationship Id="rId7" Type="http://schemas.openxmlformats.org/officeDocument/2006/relationships/image" Target="../media/image111.png"/><Relationship Id="rId12" Type="http://schemas.openxmlformats.org/officeDocument/2006/relationships/image" Target="../media/image11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0.png"/><Relationship Id="rId11" Type="http://schemas.openxmlformats.org/officeDocument/2006/relationships/image" Target="../media/image2.png"/><Relationship Id="rId5" Type="http://schemas.openxmlformats.org/officeDocument/2006/relationships/image" Target="../media/image109.jpeg"/><Relationship Id="rId10" Type="http://schemas.openxmlformats.org/officeDocument/2006/relationships/image" Target="../media/image113.jpeg"/><Relationship Id="rId4" Type="http://schemas.openxmlformats.org/officeDocument/2006/relationships/image" Target="../media/image108.jpeg"/><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6.jpeg"/><Relationship Id="rId7" Type="http://schemas.openxmlformats.org/officeDocument/2006/relationships/image" Target="../media/image11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5.png"/><Relationship Id="rId7" Type="http://schemas.openxmlformats.org/officeDocument/2006/relationships/image" Target="../media/image120.jpeg"/><Relationship Id="rId12" Type="http://schemas.openxmlformats.org/officeDocument/2006/relationships/image" Target="../media/image125.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6.png"/><Relationship Id="rId10" Type="http://schemas.openxmlformats.org/officeDocument/2006/relationships/image" Target="../media/image123.png"/><Relationship Id="rId4" Type="http://schemas.openxmlformats.org/officeDocument/2006/relationships/image" Target="../media/image2.png"/><Relationship Id="rId9" Type="http://schemas.openxmlformats.org/officeDocument/2006/relationships/image" Target="../media/image122.jpeg"/></Relationships>
</file>

<file path=ppt/slides/_rels/slide1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6.png"/><Relationship Id="rId4" Type="http://schemas.openxmlformats.org/officeDocument/2006/relationships/image" Target="../media/image127.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7.png"/><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2.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image" Target="../media/image2.png"/><Relationship Id="rId7" Type="http://schemas.openxmlformats.org/officeDocument/2006/relationships/image" Target="../media/image130.jpg"/><Relationship Id="rId12" Type="http://schemas.openxmlformats.org/officeDocument/2006/relationships/image" Target="../media/image13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9.png"/><Relationship Id="rId11" Type="http://schemas.openxmlformats.org/officeDocument/2006/relationships/image" Target="../media/image133.png"/><Relationship Id="rId5" Type="http://schemas.openxmlformats.org/officeDocument/2006/relationships/image" Target="../media/image6.png"/><Relationship Id="rId10" Type="http://schemas.openxmlformats.org/officeDocument/2006/relationships/image" Target="../media/image72.png"/><Relationship Id="rId4" Type="http://schemas.openxmlformats.org/officeDocument/2006/relationships/image" Target="../media/image127.png"/><Relationship Id="rId9" Type="http://schemas.openxmlformats.org/officeDocument/2006/relationships/image" Target="../media/image132.jp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36.png"/><Relationship Id="rId4" Type="http://schemas.openxmlformats.org/officeDocument/2006/relationships/image" Target="../media/image135.png"/></Relationships>
</file>

<file path=ppt/slides/_rels/slide22.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media/image127.png"/><Relationship Id="rId7" Type="http://schemas.openxmlformats.org/officeDocument/2006/relationships/image" Target="../media/image139.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8.jpg"/><Relationship Id="rId5" Type="http://schemas.openxmlformats.org/officeDocument/2006/relationships/image" Target="../media/image137.jpg"/><Relationship Id="rId10" Type="http://schemas.openxmlformats.org/officeDocument/2006/relationships/image" Target="../media/image104.png"/><Relationship Id="rId4" Type="http://schemas.openxmlformats.org/officeDocument/2006/relationships/image" Target="../media/image6.png"/><Relationship Id="rId9"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png"/><Relationship Id="rId7" Type="http://schemas.openxmlformats.org/officeDocument/2006/relationships/image" Target="../media/image14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3.png"/><Relationship Id="rId10" Type="http://schemas.openxmlformats.org/officeDocument/2006/relationships/image" Target="../media/image144.png"/><Relationship Id="rId4" Type="http://schemas.openxmlformats.org/officeDocument/2006/relationships/image" Target="../media/image2.png"/><Relationship Id="rId9" Type="http://schemas.openxmlformats.org/officeDocument/2006/relationships/image" Target="../media/image20.png"/></Relationships>
</file>

<file path=ppt/slides/_rels/slide2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5.jp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76.png"/><Relationship Id="rId5" Type="http://schemas.openxmlformats.org/officeDocument/2006/relationships/image" Target="../media/image16.png"/><Relationship Id="rId10" Type="http://schemas.openxmlformats.org/officeDocument/2006/relationships/image" Target="../media/image146.png"/><Relationship Id="rId4" Type="http://schemas.openxmlformats.org/officeDocument/2006/relationships/image" Target="../media/image2.png"/><Relationship Id="rId9"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image" Target="../media/image15.png"/><Relationship Id="rId9"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3" Type="http://schemas.openxmlformats.org/officeDocument/2006/relationships/image" Target="../media/image31.png"/><Relationship Id="rId18" Type="http://schemas.openxmlformats.org/officeDocument/2006/relationships/image" Target="../media/image36.jpeg"/><Relationship Id="rId26" Type="http://schemas.openxmlformats.org/officeDocument/2006/relationships/oleObject" Target="../embeddings/oleObject3.bin"/><Relationship Id="rId39" Type="http://schemas.openxmlformats.org/officeDocument/2006/relationships/image" Target="../media/image50.png"/><Relationship Id="rId21" Type="http://schemas.openxmlformats.org/officeDocument/2006/relationships/image" Target="../media/image39.jpeg"/><Relationship Id="rId34" Type="http://schemas.openxmlformats.org/officeDocument/2006/relationships/image" Target="../media/image45.png"/><Relationship Id="rId42" Type="http://schemas.openxmlformats.org/officeDocument/2006/relationships/image" Target="../media/image53.jpeg"/><Relationship Id="rId47" Type="http://schemas.openxmlformats.org/officeDocument/2006/relationships/image" Target="../media/image58.png"/><Relationship Id="rId50" Type="http://schemas.openxmlformats.org/officeDocument/2006/relationships/image" Target="../media/image61.png"/><Relationship Id="rId55" Type="http://schemas.openxmlformats.org/officeDocument/2006/relationships/image" Target="../media/image66.png"/><Relationship Id="rId63" Type="http://schemas.openxmlformats.org/officeDocument/2006/relationships/image" Target="../media/image73.jpeg"/><Relationship Id="rId7" Type="http://schemas.openxmlformats.org/officeDocument/2006/relationships/image" Target="../media/image27.png"/><Relationship Id="rId2" Type="http://schemas.openxmlformats.org/officeDocument/2006/relationships/slideLayout" Target="../slideLayouts/slideLayout2.xml"/><Relationship Id="rId16" Type="http://schemas.openxmlformats.org/officeDocument/2006/relationships/image" Target="../media/image34.png"/><Relationship Id="rId20" Type="http://schemas.openxmlformats.org/officeDocument/2006/relationships/image" Target="../media/image38.png"/><Relationship Id="rId29" Type="http://schemas.openxmlformats.org/officeDocument/2006/relationships/image" Target="../media/image25.emf"/><Relationship Id="rId41" Type="http://schemas.openxmlformats.org/officeDocument/2006/relationships/image" Target="../media/image52.png"/><Relationship Id="rId54" Type="http://schemas.openxmlformats.org/officeDocument/2006/relationships/image" Target="../media/image65.png"/><Relationship Id="rId62" Type="http://schemas.openxmlformats.org/officeDocument/2006/relationships/image" Target="../media/image72.png"/><Relationship Id="rId1" Type="http://schemas.openxmlformats.org/officeDocument/2006/relationships/vmlDrawing" Target="../drawings/vmlDrawing2.vml"/><Relationship Id="rId6" Type="http://schemas.openxmlformats.org/officeDocument/2006/relationships/image" Target="../media/image20.png"/><Relationship Id="rId11" Type="http://schemas.openxmlformats.org/officeDocument/2006/relationships/oleObject" Target="../embeddings/oleObject2.bin"/><Relationship Id="rId24" Type="http://schemas.openxmlformats.org/officeDocument/2006/relationships/image" Target="../media/image41.png"/><Relationship Id="rId32" Type="http://schemas.openxmlformats.org/officeDocument/2006/relationships/image" Target="../media/image26.wmf"/><Relationship Id="rId37" Type="http://schemas.openxmlformats.org/officeDocument/2006/relationships/image" Target="../media/image48.png"/><Relationship Id="rId40" Type="http://schemas.openxmlformats.org/officeDocument/2006/relationships/image" Target="../media/image51.png"/><Relationship Id="rId45" Type="http://schemas.openxmlformats.org/officeDocument/2006/relationships/image" Target="../media/image56.png"/><Relationship Id="rId53" Type="http://schemas.openxmlformats.org/officeDocument/2006/relationships/image" Target="../media/image64.jpeg"/><Relationship Id="rId58" Type="http://schemas.openxmlformats.org/officeDocument/2006/relationships/image" Target="../media/image68.jpeg"/><Relationship Id="rId5" Type="http://schemas.openxmlformats.org/officeDocument/2006/relationships/image" Target="../media/image2.png"/><Relationship Id="rId15" Type="http://schemas.openxmlformats.org/officeDocument/2006/relationships/image" Target="../media/image33.png"/><Relationship Id="rId23" Type="http://schemas.openxmlformats.org/officeDocument/2006/relationships/image" Target="cid:E8E90C05-BE46-4288-9A32-A12CFEFD9579" TargetMode="External"/><Relationship Id="rId28" Type="http://schemas.openxmlformats.org/officeDocument/2006/relationships/oleObject" Target="../embeddings/oleObject4.bin"/><Relationship Id="rId36" Type="http://schemas.openxmlformats.org/officeDocument/2006/relationships/image" Target="../media/image47.jpeg"/><Relationship Id="rId49" Type="http://schemas.openxmlformats.org/officeDocument/2006/relationships/image" Target="../media/image60.png"/><Relationship Id="rId57" Type="http://schemas.openxmlformats.org/officeDocument/2006/relationships/image" Target="../media/image67.png"/><Relationship Id="rId61" Type="http://schemas.openxmlformats.org/officeDocument/2006/relationships/image" Target="../media/image71.png"/><Relationship Id="rId10" Type="http://schemas.openxmlformats.org/officeDocument/2006/relationships/image" Target="../media/image30.jpg"/><Relationship Id="rId19" Type="http://schemas.openxmlformats.org/officeDocument/2006/relationships/image" Target="../media/image37.png"/><Relationship Id="rId31" Type="http://schemas.openxmlformats.org/officeDocument/2006/relationships/oleObject" Target="../embeddings/oleObject5.bin"/><Relationship Id="rId44" Type="http://schemas.openxmlformats.org/officeDocument/2006/relationships/image" Target="../media/image55.png"/><Relationship Id="rId52" Type="http://schemas.openxmlformats.org/officeDocument/2006/relationships/image" Target="../media/image63.png"/><Relationship Id="rId60" Type="http://schemas.openxmlformats.org/officeDocument/2006/relationships/image" Target="../media/image70.jpeg"/><Relationship Id="rId4" Type="http://schemas.openxmlformats.org/officeDocument/2006/relationships/image" Target="../media/image1.png"/><Relationship Id="rId9" Type="http://schemas.openxmlformats.org/officeDocument/2006/relationships/image" Target="../media/image29.png"/><Relationship Id="rId14" Type="http://schemas.openxmlformats.org/officeDocument/2006/relationships/image" Target="../media/image32.jpeg"/><Relationship Id="rId22" Type="http://schemas.openxmlformats.org/officeDocument/2006/relationships/image" Target="../media/image40.png"/><Relationship Id="rId27" Type="http://schemas.openxmlformats.org/officeDocument/2006/relationships/image" Target="../media/image24.emf"/><Relationship Id="rId30" Type="http://schemas.openxmlformats.org/officeDocument/2006/relationships/image" Target="../media/image43.png"/><Relationship Id="rId35" Type="http://schemas.openxmlformats.org/officeDocument/2006/relationships/image" Target="../media/image46.jpeg"/><Relationship Id="rId43" Type="http://schemas.openxmlformats.org/officeDocument/2006/relationships/image" Target="../media/image54.png"/><Relationship Id="rId48" Type="http://schemas.openxmlformats.org/officeDocument/2006/relationships/image" Target="../media/image59.png"/><Relationship Id="rId56" Type="http://schemas.openxmlformats.org/officeDocument/2006/relationships/image" Target="../media/image3.png"/><Relationship Id="rId8" Type="http://schemas.openxmlformats.org/officeDocument/2006/relationships/image" Target="../media/image28.png"/><Relationship Id="rId51" Type="http://schemas.openxmlformats.org/officeDocument/2006/relationships/image" Target="../media/image62.png"/><Relationship Id="rId3" Type="http://schemas.openxmlformats.org/officeDocument/2006/relationships/notesSlide" Target="../notesSlides/notesSlide2.xml"/><Relationship Id="rId12" Type="http://schemas.openxmlformats.org/officeDocument/2006/relationships/image" Target="../media/image23.emf"/><Relationship Id="rId17" Type="http://schemas.openxmlformats.org/officeDocument/2006/relationships/image" Target="../media/image35.png"/><Relationship Id="rId25" Type="http://schemas.openxmlformats.org/officeDocument/2006/relationships/image" Target="../media/image42.png"/><Relationship Id="rId33" Type="http://schemas.openxmlformats.org/officeDocument/2006/relationships/image" Target="../media/image44.png"/><Relationship Id="rId38" Type="http://schemas.openxmlformats.org/officeDocument/2006/relationships/image" Target="../media/image49.png"/><Relationship Id="rId46" Type="http://schemas.openxmlformats.org/officeDocument/2006/relationships/image" Target="../media/image57.png"/><Relationship Id="rId59" Type="http://schemas.openxmlformats.org/officeDocument/2006/relationships/image" Target="../media/image69.png"/></Relationships>
</file>

<file path=ppt/slides/_rels/slide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BD74384-9D69-49DE-8DF8-F18047C968A5}"/>
              </a:ext>
            </a:extLst>
          </p:cNvPr>
          <p:cNvSpPr/>
          <p:nvPr/>
        </p:nvSpPr>
        <p:spPr>
          <a:xfrm>
            <a:off x="0" y="858416"/>
            <a:ext cx="3387012" cy="74645"/>
          </a:xfrm>
          <a:prstGeom prst="rect">
            <a:avLst/>
          </a:prstGeom>
          <a:solidFill>
            <a:srgbClr val="2FAEE2"/>
          </a:solidFill>
          <a:ln>
            <a:solidFill>
              <a:srgbClr val="2FA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A picture containing bridge&#10;&#10;Description automatically generated">
            <a:extLst>
              <a:ext uri="{FF2B5EF4-FFF2-40B4-BE49-F238E27FC236}">
                <a16:creationId xmlns:a16="http://schemas.microsoft.com/office/drawing/2014/main" id="{4C6445AC-8D05-4D34-9818-480942BA479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9571767">
            <a:off x="7650548" y="421509"/>
            <a:ext cx="6006640" cy="4324018"/>
          </a:xfrm>
          <a:prstGeom prst="rect">
            <a:avLst/>
          </a:prstGeom>
        </p:spPr>
      </p:pic>
      <p:sp>
        <p:nvSpPr>
          <p:cNvPr id="36" name="Rectangle 35"/>
          <p:cNvSpPr/>
          <p:nvPr/>
        </p:nvSpPr>
        <p:spPr>
          <a:xfrm>
            <a:off x="3387012" y="4386700"/>
            <a:ext cx="4133690" cy="58477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r-Latn-RS" sz="16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cs"/>
              </a:rPr>
              <a:t> </a:t>
            </a:r>
            <a:endParaRPr kumimoji="0" lang="ko-KR" altLang="en-US" sz="1600" b="0" i="0" u="none" strike="noStrike" kern="1200" cap="none" spc="0" normalizeH="0" baseline="0" noProof="0" dirty="0">
              <a:ln>
                <a:noFill/>
              </a:ln>
              <a:solidFill>
                <a:prstClr val="black"/>
              </a:solidFill>
              <a:effectLst/>
              <a:uLnTx/>
              <a:uFillTx/>
              <a:latin typeface="Roboto Light" panose="02000000000000000000" pitchFamily="2" charset="0"/>
              <a:ea typeface="맑은 고딕" panose="020B0503020000020004" pitchFamily="34" charset="-127"/>
              <a:cs typeface="+mn-cs"/>
            </a:endParaRPr>
          </a:p>
        </p:txBody>
      </p:sp>
      <p:pic>
        <p:nvPicPr>
          <p:cNvPr id="29" name="Picture 28">
            <a:extLst>
              <a:ext uri="{FF2B5EF4-FFF2-40B4-BE49-F238E27FC236}">
                <a16:creationId xmlns:a16="http://schemas.microsoft.com/office/drawing/2014/main" id="{D15918D8-614F-46A7-B515-8FF9787464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7393" y="336603"/>
            <a:ext cx="1499619" cy="323089"/>
          </a:xfrm>
          <a:prstGeom prst="rect">
            <a:avLst/>
          </a:prstGeom>
        </p:spPr>
      </p:pic>
      <p:sp>
        <p:nvSpPr>
          <p:cNvPr id="5" name="Title 1">
            <a:extLst>
              <a:ext uri="{FF2B5EF4-FFF2-40B4-BE49-F238E27FC236}">
                <a16:creationId xmlns:a16="http://schemas.microsoft.com/office/drawing/2014/main" id="{9D465450-3D4E-5BD1-5EA2-01345F1CF3DE}"/>
              </a:ext>
            </a:extLst>
          </p:cNvPr>
          <p:cNvSpPr txBox="1">
            <a:spLocks/>
          </p:cNvSpPr>
          <p:nvPr/>
        </p:nvSpPr>
        <p:spPr>
          <a:xfrm>
            <a:off x="1001487" y="2082018"/>
            <a:ext cx="9858102" cy="266991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700" b="1" dirty="0">
                <a:solidFill>
                  <a:srgbClr val="2FAEE2"/>
                </a:solidFill>
                <a:latin typeface="Roboto Light" panose="02000000000000000000" pitchFamily="2" charset="0"/>
                <a:ea typeface="Roboto Light" panose="02000000000000000000" pitchFamily="2" charset="0"/>
              </a:rPr>
              <a:t>SCIENCE</a:t>
            </a:r>
            <a:r>
              <a:rPr lang="en-US" sz="6700" b="1" dirty="0">
                <a:latin typeface="Roboto Light" panose="02000000000000000000" pitchFamily="2" charset="0"/>
                <a:ea typeface="Roboto Light" panose="02000000000000000000" pitchFamily="2" charset="0"/>
              </a:rPr>
              <a:t> </a:t>
            </a:r>
            <a:r>
              <a:rPr lang="en-US" sz="6700" b="1" dirty="0">
                <a:solidFill>
                  <a:srgbClr val="2FAEE2"/>
                </a:solidFill>
                <a:latin typeface="Roboto Light" panose="02000000000000000000" pitchFamily="2" charset="0"/>
                <a:ea typeface="Roboto Light" panose="02000000000000000000" pitchFamily="2" charset="0"/>
              </a:rPr>
              <a:t>TECHNOLOGY PARK BELGRADE</a:t>
            </a:r>
            <a:r>
              <a:rPr lang="en-US" sz="7300" b="1" dirty="0">
                <a:latin typeface="Roboto" panose="02000000000000000000" pitchFamily="2" charset="0"/>
                <a:ea typeface="Roboto" panose="02000000000000000000" pitchFamily="2" charset="0"/>
              </a:rPr>
              <a:t/>
            </a:r>
            <a:br>
              <a:rPr lang="en-US" sz="7300" b="1" dirty="0">
                <a:latin typeface="Roboto" panose="02000000000000000000" pitchFamily="2" charset="0"/>
                <a:ea typeface="Roboto" panose="02000000000000000000" pitchFamily="2" charset="0"/>
              </a:rPr>
            </a:br>
            <a:r>
              <a:rPr lang="en-US" sz="4900" b="1" dirty="0">
                <a:latin typeface="Algerian" panose="04020705040A02060702" pitchFamily="82" charset="0"/>
              </a:rPr>
              <a:t/>
            </a:r>
            <a:br>
              <a:rPr lang="en-US" sz="4900" b="1" dirty="0">
                <a:latin typeface="Algerian" panose="04020705040A02060702" pitchFamily="82" charset="0"/>
              </a:rPr>
            </a:br>
            <a:r>
              <a:rPr lang="en-US" sz="4900" b="1" dirty="0">
                <a:latin typeface="Roboto Light" panose="02000000000000000000" pitchFamily="2" charset="0"/>
                <a:ea typeface="Roboto Light" panose="02000000000000000000" pitchFamily="2" charset="0"/>
              </a:rPr>
              <a:t>Serbian Successful Example</a:t>
            </a:r>
            <a:endParaRPr lang="en-US" sz="4900" dirty="0">
              <a:latin typeface="Roboto Light" panose="02000000000000000000" pitchFamily="2" charset="0"/>
              <a:ea typeface="Roboto Light" panose="02000000000000000000" pitchFamily="2" charset="0"/>
            </a:endParaRPr>
          </a:p>
        </p:txBody>
      </p:sp>
      <p:sp>
        <p:nvSpPr>
          <p:cNvPr id="6" name="Subtitle 2">
            <a:extLst>
              <a:ext uri="{FF2B5EF4-FFF2-40B4-BE49-F238E27FC236}">
                <a16:creationId xmlns:a16="http://schemas.microsoft.com/office/drawing/2014/main" id="{37A2F956-DFB6-1A9E-6977-7752F32310B3}"/>
              </a:ext>
            </a:extLst>
          </p:cNvPr>
          <p:cNvSpPr txBox="1">
            <a:spLocks/>
          </p:cNvSpPr>
          <p:nvPr/>
        </p:nvSpPr>
        <p:spPr>
          <a:xfrm>
            <a:off x="1214424" y="4642467"/>
            <a:ext cx="9144000" cy="103414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1" dirty="0"/>
          </a:p>
          <a:p>
            <a:pPr marL="0" indent="0" algn="ctr">
              <a:buNone/>
            </a:pPr>
            <a:r>
              <a:rPr lang="en-US" sz="3200" b="1" dirty="0" err="1">
                <a:solidFill>
                  <a:srgbClr val="26AAE1"/>
                </a:solidFill>
                <a:latin typeface="Roboto Light" panose="02000000000000000000" pitchFamily="2" charset="0"/>
                <a:ea typeface="Roboto Light" panose="02000000000000000000" pitchFamily="2" charset="0"/>
              </a:rPr>
              <a:t>Gordana</a:t>
            </a:r>
            <a:r>
              <a:rPr lang="en-US" sz="3200" b="1" dirty="0">
                <a:solidFill>
                  <a:srgbClr val="26AAE1"/>
                </a:solidFill>
                <a:latin typeface="Roboto Light" panose="02000000000000000000" pitchFamily="2" charset="0"/>
                <a:ea typeface="Roboto Light" panose="02000000000000000000" pitchFamily="2" charset="0"/>
              </a:rPr>
              <a:t> Danilovic </a:t>
            </a:r>
            <a:r>
              <a:rPr lang="en-US" sz="3200" b="1" dirty="0" err="1">
                <a:solidFill>
                  <a:srgbClr val="26AAE1"/>
                </a:solidFill>
                <a:latin typeface="Roboto Light" panose="02000000000000000000" pitchFamily="2" charset="0"/>
                <a:ea typeface="Roboto Light" panose="02000000000000000000" pitchFamily="2" charset="0"/>
              </a:rPr>
              <a:t>Grkovic</a:t>
            </a:r>
            <a:endParaRPr lang="en-US" sz="3200" b="1" dirty="0">
              <a:solidFill>
                <a:srgbClr val="26AAE1"/>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53782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8" name="Rectangle 97">
            <a:extLst>
              <a:ext uri="{FF2B5EF4-FFF2-40B4-BE49-F238E27FC236}">
                <a16:creationId xmlns:a16="http://schemas.microsoft.com/office/drawing/2014/main" id="{FBD74384-9D69-49DE-8DF8-F18047C968A5}"/>
              </a:ext>
            </a:extLst>
          </p:cNvPr>
          <p:cNvSpPr/>
          <p:nvPr/>
        </p:nvSpPr>
        <p:spPr>
          <a:xfrm>
            <a:off x="1693" y="841457"/>
            <a:ext cx="8354869" cy="80040"/>
          </a:xfrm>
          <a:prstGeom prst="rect">
            <a:avLst/>
          </a:prstGeom>
          <a:solidFill>
            <a:srgbClr val="2FAEE2"/>
          </a:solidFill>
          <a:ln>
            <a:solidFill>
              <a:srgbClr val="2FA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0" name="Picture 99" descr="A picture containing bridge&#10;&#10;Description automatically generated">
            <a:extLst>
              <a:ext uri="{FF2B5EF4-FFF2-40B4-BE49-F238E27FC236}">
                <a16:creationId xmlns:a16="http://schemas.microsoft.com/office/drawing/2014/main" id="{4C6445AC-8D05-4D34-9818-480942BA479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9571767">
            <a:off x="6744616" y="564278"/>
            <a:ext cx="6006640" cy="4324018"/>
          </a:xfrm>
          <a:prstGeom prst="rect">
            <a:avLst/>
          </a:prstGeom>
        </p:spPr>
      </p:pic>
      <p:sp>
        <p:nvSpPr>
          <p:cNvPr id="102" name="Rectangle 101">
            <a:extLst>
              <a:ext uri="{FF2B5EF4-FFF2-40B4-BE49-F238E27FC236}">
                <a16:creationId xmlns:a16="http://schemas.microsoft.com/office/drawing/2014/main" id="{BDF3767E-C3ED-40DA-AC71-2A1CC450683C}"/>
              </a:ext>
            </a:extLst>
          </p:cNvPr>
          <p:cNvSpPr/>
          <p:nvPr/>
        </p:nvSpPr>
        <p:spPr>
          <a:xfrm>
            <a:off x="1059629" y="6143887"/>
            <a:ext cx="176884" cy="147439"/>
          </a:xfrm>
          <a:prstGeom prst="rect">
            <a:avLst/>
          </a:prstGeom>
          <a:solidFill>
            <a:srgbClr val="2FAE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F8531A82-48F0-45B5-9575-1AA6A6332040}"/>
              </a:ext>
            </a:extLst>
          </p:cNvPr>
          <p:cNvSpPr/>
          <p:nvPr/>
        </p:nvSpPr>
        <p:spPr>
          <a:xfrm>
            <a:off x="1346190" y="6193183"/>
            <a:ext cx="176884" cy="98143"/>
          </a:xfrm>
          <a:prstGeom prst="rect">
            <a:avLst/>
          </a:prstGeom>
          <a:solidFill>
            <a:srgbClr val="F28E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891B79C6-E8B6-46A1-91B7-3EBF905D47BC}"/>
              </a:ext>
            </a:extLst>
          </p:cNvPr>
          <p:cNvSpPr/>
          <p:nvPr/>
        </p:nvSpPr>
        <p:spPr>
          <a:xfrm>
            <a:off x="1867141" y="5956135"/>
            <a:ext cx="176884" cy="335192"/>
          </a:xfrm>
          <a:prstGeom prst="rect">
            <a:avLst/>
          </a:prstGeom>
          <a:solidFill>
            <a:srgbClr val="2FAE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05" name="Rectangle 104">
            <a:extLst>
              <a:ext uri="{FF2B5EF4-FFF2-40B4-BE49-F238E27FC236}">
                <a16:creationId xmlns:a16="http://schemas.microsoft.com/office/drawing/2014/main" id="{E5334C0C-411F-486B-8F46-CB319AAA1E61}"/>
              </a:ext>
            </a:extLst>
          </p:cNvPr>
          <p:cNvSpPr/>
          <p:nvPr/>
        </p:nvSpPr>
        <p:spPr>
          <a:xfrm>
            <a:off x="2153703" y="6072973"/>
            <a:ext cx="176884" cy="218354"/>
          </a:xfrm>
          <a:prstGeom prst="rect">
            <a:avLst/>
          </a:prstGeom>
          <a:solidFill>
            <a:srgbClr val="F28E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06" name="Rectangle 105">
            <a:extLst>
              <a:ext uri="{FF2B5EF4-FFF2-40B4-BE49-F238E27FC236}">
                <a16:creationId xmlns:a16="http://schemas.microsoft.com/office/drawing/2014/main" id="{D37A41F2-AE40-478F-83C3-2DBF9ED78F2B}"/>
              </a:ext>
            </a:extLst>
          </p:cNvPr>
          <p:cNvSpPr/>
          <p:nvPr/>
        </p:nvSpPr>
        <p:spPr>
          <a:xfrm>
            <a:off x="2673823" y="5896121"/>
            <a:ext cx="176884" cy="402243"/>
          </a:xfrm>
          <a:prstGeom prst="rect">
            <a:avLst/>
          </a:prstGeom>
          <a:solidFill>
            <a:srgbClr val="2FAE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2CEA1ABA-BF09-4E54-91F8-29B130EC3A13}"/>
              </a:ext>
            </a:extLst>
          </p:cNvPr>
          <p:cNvSpPr/>
          <p:nvPr/>
        </p:nvSpPr>
        <p:spPr>
          <a:xfrm>
            <a:off x="2961215" y="6007642"/>
            <a:ext cx="176884" cy="283684"/>
          </a:xfrm>
          <a:prstGeom prst="rect">
            <a:avLst/>
          </a:prstGeom>
          <a:solidFill>
            <a:srgbClr val="F28E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9C4450DB-45D2-4AFC-AD5C-8040B3C5B253}"/>
              </a:ext>
            </a:extLst>
          </p:cNvPr>
          <p:cNvSpPr/>
          <p:nvPr/>
        </p:nvSpPr>
        <p:spPr>
          <a:xfrm>
            <a:off x="3481335" y="5683758"/>
            <a:ext cx="176884" cy="607567"/>
          </a:xfrm>
          <a:prstGeom prst="rect">
            <a:avLst/>
          </a:prstGeom>
          <a:solidFill>
            <a:srgbClr val="2FAE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4836D7B9-F264-4CC5-BF15-7E1FC1C2D9F5}"/>
              </a:ext>
            </a:extLst>
          </p:cNvPr>
          <p:cNvSpPr/>
          <p:nvPr/>
        </p:nvSpPr>
        <p:spPr>
          <a:xfrm>
            <a:off x="3767896" y="5836272"/>
            <a:ext cx="176884" cy="455054"/>
          </a:xfrm>
          <a:prstGeom prst="rect">
            <a:avLst/>
          </a:prstGeom>
          <a:solidFill>
            <a:srgbClr val="F28E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36EF60FB-D2F7-48BA-9484-1782FED813FE}"/>
              </a:ext>
            </a:extLst>
          </p:cNvPr>
          <p:cNvSpPr/>
          <p:nvPr/>
        </p:nvSpPr>
        <p:spPr>
          <a:xfrm>
            <a:off x="4288847" y="5517945"/>
            <a:ext cx="176884" cy="773381"/>
          </a:xfrm>
          <a:prstGeom prst="rect">
            <a:avLst/>
          </a:prstGeom>
          <a:solidFill>
            <a:srgbClr val="2FAE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406250F1-032D-447F-A444-6B2B8246AC62}"/>
              </a:ext>
            </a:extLst>
          </p:cNvPr>
          <p:cNvSpPr/>
          <p:nvPr/>
        </p:nvSpPr>
        <p:spPr>
          <a:xfrm>
            <a:off x="4575408" y="5731134"/>
            <a:ext cx="176884" cy="560192"/>
          </a:xfrm>
          <a:prstGeom prst="rect">
            <a:avLst/>
          </a:prstGeom>
          <a:solidFill>
            <a:srgbClr val="F28E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12" name="Rectangle 111">
            <a:extLst>
              <a:ext uri="{FF2B5EF4-FFF2-40B4-BE49-F238E27FC236}">
                <a16:creationId xmlns:a16="http://schemas.microsoft.com/office/drawing/2014/main" id="{D4184E66-D098-426B-8B89-10FBD1762AD0}"/>
              </a:ext>
            </a:extLst>
          </p:cNvPr>
          <p:cNvSpPr/>
          <p:nvPr/>
        </p:nvSpPr>
        <p:spPr>
          <a:xfrm>
            <a:off x="5096359" y="5233692"/>
            <a:ext cx="176884" cy="1057633"/>
          </a:xfrm>
          <a:prstGeom prst="rect">
            <a:avLst/>
          </a:prstGeom>
          <a:solidFill>
            <a:srgbClr val="2FAE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6882BD26-4EF0-451E-8D45-A1BD16281753}"/>
              </a:ext>
            </a:extLst>
          </p:cNvPr>
          <p:cNvSpPr/>
          <p:nvPr/>
        </p:nvSpPr>
        <p:spPr>
          <a:xfrm>
            <a:off x="5382920" y="5386314"/>
            <a:ext cx="176884" cy="905012"/>
          </a:xfrm>
          <a:prstGeom prst="rect">
            <a:avLst/>
          </a:prstGeom>
          <a:solidFill>
            <a:srgbClr val="F28E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D748341E-1C8A-4A1D-B2A5-9EAABA1C12FC}"/>
              </a:ext>
            </a:extLst>
          </p:cNvPr>
          <p:cNvSpPr/>
          <p:nvPr/>
        </p:nvSpPr>
        <p:spPr>
          <a:xfrm>
            <a:off x="5910571" y="5012694"/>
            <a:ext cx="176884" cy="1278631"/>
          </a:xfrm>
          <a:prstGeom prst="rect">
            <a:avLst/>
          </a:prstGeom>
          <a:solidFill>
            <a:srgbClr val="2FAE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E9EF913B-B5DE-4200-ABAE-D64E3BC02856}"/>
              </a:ext>
            </a:extLst>
          </p:cNvPr>
          <p:cNvSpPr/>
          <p:nvPr/>
        </p:nvSpPr>
        <p:spPr>
          <a:xfrm>
            <a:off x="6197132" y="5262332"/>
            <a:ext cx="176884" cy="1028994"/>
          </a:xfrm>
          <a:prstGeom prst="rect">
            <a:avLst/>
          </a:prstGeom>
          <a:solidFill>
            <a:srgbClr val="F28E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46AF6E26-CA52-4945-ABDB-74E64DF619F8}"/>
              </a:ext>
            </a:extLst>
          </p:cNvPr>
          <p:cNvSpPr/>
          <p:nvPr/>
        </p:nvSpPr>
        <p:spPr>
          <a:xfrm>
            <a:off x="6718083" y="4840569"/>
            <a:ext cx="176884" cy="1450757"/>
          </a:xfrm>
          <a:prstGeom prst="rect">
            <a:avLst/>
          </a:prstGeom>
          <a:solidFill>
            <a:srgbClr val="2FAE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17" name="Rectangle 116">
            <a:extLst>
              <a:ext uri="{FF2B5EF4-FFF2-40B4-BE49-F238E27FC236}">
                <a16:creationId xmlns:a16="http://schemas.microsoft.com/office/drawing/2014/main" id="{26DDC760-1021-4E1F-8F02-DAE8835BD4C6}"/>
              </a:ext>
            </a:extLst>
          </p:cNvPr>
          <p:cNvSpPr/>
          <p:nvPr/>
        </p:nvSpPr>
        <p:spPr>
          <a:xfrm>
            <a:off x="7004644" y="5124516"/>
            <a:ext cx="176884" cy="1166810"/>
          </a:xfrm>
          <a:prstGeom prst="rect">
            <a:avLst/>
          </a:prstGeom>
          <a:solidFill>
            <a:srgbClr val="F28E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18" name="Rectangle 117">
            <a:extLst>
              <a:ext uri="{FF2B5EF4-FFF2-40B4-BE49-F238E27FC236}">
                <a16:creationId xmlns:a16="http://schemas.microsoft.com/office/drawing/2014/main" id="{D852E488-3156-437D-B042-BC226D977713}"/>
              </a:ext>
            </a:extLst>
          </p:cNvPr>
          <p:cNvSpPr/>
          <p:nvPr/>
        </p:nvSpPr>
        <p:spPr>
          <a:xfrm>
            <a:off x="7482242" y="3688310"/>
            <a:ext cx="224091" cy="2603036"/>
          </a:xfrm>
          <a:prstGeom prst="rect">
            <a:avLst/>
          </a:prstGeom>
          <a:solidFill>
            <a:srgbClr val="2FAE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18DA6C8A-25E0-4666-B12F-A2E3DFDB64B4}"/>
              </a:ext>
            </a:extLst>
          </p:cNvPr>
          <p:cNvSpPr/>
          <p:nvPr/>
        </p:nvSpPr>
        <p:spPr>
          <a:xfrm>
            <a:off x="7768804" y="4531928"/>
            <a:ext cx="224091" cy="1759418"/>
          </a:xfrm>
          <a:prstGeom prst="rect">
            <a:avLst/>
          </a:prstGeom>
          <a:solidFill>
            <a:srgbClr val="F28E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20" name="Rectangle 119">
            <a:extLst>
              <a:ext uri="{FF2B5EF4-FFF2-40B4-BE49-F238E27FC236}">
                <a16:creationId xmlns:a16="http://schemas.microsoft.com/office/drawing/2014/main" id="{C12491AD-92DE-4EBB-AC34-B41DE7DB34FC}"/>
              </a:ext>
            </a:extLst>
          </p:cNvPr>
          <p:cNvSpPr/>
          <p:nvPr/>
        </p:nvSpPr>
        <p:spPr>
          <a:xfrm>
            <a:off x="8211109" y="3368497"/>
            <a:ext cx="224091" cy="2934192"/>
          </a:xfrm>
          <a:prstGeom prst="rect">
            <a:avLst/>
          </a:prstGeom>
          <a:solidFill>
            <a:srgbClr val="2FAE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Rectangle 120">
            <a:extLst>
              <a:ext uri="{FF2B5EF4-FFF2-40B4-BE49-F238E27FC236}">
                <a16:creationId xmlns:a16="http://schemas.microsoft.com/office/drawing/2014/main" id="{B2FA8649-9B72-43F7-8732-32B6D192303E}"/>
              </a:ext>
            </a:extLst>
          </p:cNvPr>
          <p:cNvSpPr/>
          <p:nvPr/>
        </p:nvSpPr>
        <p:spPr>
          <a:xfrm>
            <a:off x="8497670" y="4137520"/>
            <a:ext cx="224091" cy="2165170"/>
          </a:xfrm>
          <a:prstGeom prst="rect">
            <a:avLst/>
          </a:prstGeom>
          <a:solidFill>
            <a:srgbClr val="F28E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Rectangle 121">
            <a:extLst>
              <a:ext uri="{FF2B5EF4-FFF2-40B4-BE49-F238E27FC236}">
                <a16:creationId xmlns:a16="http://schemas.microsoft.com/office/drawing/2014/main" id="{45818264-4E56-4523-9924-FD2B70F8D665}"/>
              </a:ext>
            </a:extLst>
          </p:cNvPr>
          <p:cNvSpPr/>
          <p:nvPr/>
        </p:nvSpPr>
        <p:spPr>
          <a:xfrm>
            <a:off x="9018621" y="2534135"/>
            <a:ext cx="224091" cy="3768555"/>
          </a:xfrm>
          <a:prstGeom prst="rect">
            <a:avLst/>
          </a:prstGeom>
          <a:solidFill>
            <a:srgbClr val="2FAE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3" name="Rectangle 122">
            <a:extLst>
              <a:ext uri="{FF2B5EF4-FFF2-40B4-BE49-F238E27FC236}">
                <a16:creationId xmlns:a16="http://schemas.microsoft.com/office/drawing/2014/main" id="{A26DA634-6455-4AE5-8943-7AC2FF9FF1C4}"/>
              </a:ext>
            </a:extLst>
          </p:cNvPr>
          <p:cNvSpPr/>
          <p:nvPr/>
        </p:nvSpPr>
        <p:spPr>
          <a:xfrm>
            <a:off x="9305182" y="3642697"/>
            <a:ext cx="224091" cy="2659994"/>
          </a:xfrm>
          <a:prstGeom prst="rect">
            <a:avLst/>
          </a:prstGeom>
          <a:solidFill>
            <a:srgbClr val="F28E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24" name="Rectangle 123">
            <a:extLst>
              <a:ext uri="{FF2B5EF4-FFF2-40B4-BE49-F238E27FC236}">
                <a16:creationId xmlns:a16="http://schemas.microsoft.com/office/drawing/2014/main" id="{6C3C97B0-B7B0-47F2-A9F9-131F5C3AAC7D}"/>
              </a:ext>
            </a:extLst>
          </p:cNvPr>
          <p:cNvSpPr/>
          <p:nvPr/>
        </p:nvSpPr>
        <p:spPr>
          <a:xfrm>
            <a:off x="9747936" y="1962707"/>
            <a:ext cx="222191" cy="4339983"/>
          </a:xfrm>
          <a:prstGeom prst="rect">
            <a:avLst/>
          </a:prstGeom>
          <a:solidFill>
            <a:srgbClr val="2FAE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5" name="Rectangle 124">
            <a:extLst>
              <a:ext uri="{FF2B5EF4-FFF2-40B4-BE49-F238E27FC236}">
                <a16:creationId xmlns:a16="http://schemas.microsoft.com/office/drawing/2014/main" id="{8761C8BC-42FE-4B60-988D-391CEF1B82B7}"/>
              </a:ext>
            </a:extLst>
          </p:cNvPr>
          <p:cNvSpPr/>
          <p:nvPr/>
        </p:nvSpPr>
        <p:spPr>
          <a:xfrm>
            <a:off x="10032067" y="3176910"/>
            <a:ext cx="222191" cy="3125780"/>
          </a:xfrm>
          <a:prstGeom prst="rect">
            <a:avLst/>
          </a:prstGeom>
          <a:solidFill>
            <a:srgbClr val="F28E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26" name="Rectangle 125">
            <a:extLst>
              <a:ext uri="{FF2B5EF4-FFF2-40B4-BE49-F238E27FC236}">
                <a16:creationId xmlns:a16="http://schemas.microsoft.com/office/drawing/2014/main" id="{BDF3767E-C3ED-40DA-AC71-2A1CC450683C}"/>
              </a:ext>
            </a:extLst>
          </p:cNvPr>
          <p:cNvSpPr/>
          <p:nvPr/>
        </p:nvSpPr>
        <p:spPr>
          <a:xfrm>
            <a:off x="593072" y="1999551"/>
            <a:ext cx="224091" cy="229894"/>
          </a:xfrm>
          <a:prstGeom prst="rect">
            <a:avLst/>
          </a:prstGeom>
          <a:solidFill>
            <a:srgbClr val="2FAE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27" name="Rectangle 126">
            <a:extLst>
              <a:ext uri="{FF2B5EF4-FFF2-40B4-BE49-F238E27FC236}">
                <a16:creationId xmlns:a16="http://schemas.microsoft.com/office/drawing/2014/main" id="{F8531A82-48F0-45B5-9575-1AA6A6332040}"/>
              </a:ext>
            </a:extLst>
          </p:cNvPr>
          <p:cNvSpPr/>
          <p:nvPr/>
        </p:nvSpPr>
        <p:spPr>
          <a:xfrm flipV="1">
            <a:off x="593071" y="2333048"/>
            <a:ext cx="224091" cy="229894"/>
          </a:xfrm>
          <a:prstGeom prst="rect">
            <a:avLst/>
          </a:prstGeom>
          <a:solidFill>
            <a:srgbClr val="F28E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28" name="TextBox 3"/>
          <p:cNvSpPr txBox="1"/>
          <p:nvPr/>
        </p:nvSpPr>
        <p:spPr>
          <a:xfrm>
            <a:off x="817162" y="1983693"/>
            <a:ext cx="620683"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r-Latn-RS" sz="105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cs"/>
              </a:rPr>
              <a:t>income</a:t>
            </a:r>
            <a:endParaRPr kumimoji="0" lang="en-US" sz="105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cs"/>
            </a:endParaRPr>
          </a:p>
        </p:txBody>
      </p:sp>
      <p:sp>
        <p:nvSpPr>
          <p:cNvPr id="129" name="TextBox 52"/>
          <p:cNvSpPr txBox="1"/>
          <p:nvPr/>
        </p:nvSpPr>
        <p:spPr>
          <a:xfrm>
            <a:off x="828358" y="2330490"/>
            <a:ext cx="558166"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r-Latn-RS" sz="105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cs"/>
              </a:rPr>
              <a:t>export</a:t>
            </a:r>
            <a:endParaRPr kumimoji="0" lang="en-US" sz="105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cs"/>
            </a:endParaRPr>
          </a:p>
        </p:txBody>
      </p:sp>
      <p:sp>
        <p:nvSpPr>
          <p:cNvPr id="130" name="TextBox 73"/>
          <p:cNvSpPr txBox="1"/>
          <p:nvPr/>
        </p:nvSpPr>
        <p:spPr>
          <a:xfrm>
            <a:off x="985921" y="5785481"/>
            <a:ext cx="367408"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cs"/>
              </a:rPr>
              <a:t>0.2</a:t>
            </a:r>
          </a:p>
        </p:txBody>
      </p:sp>
      <p:sp>
        <p:nvSpPr>
          <p:cNvPr id="131" name="TextBox 74"/>
          <p:cNvSpPr txBox="1"/>
          <p:nvPr/>
        </p:nvSpPr>
        <p:spPr>
          <a:xfrm>
            <a:off x="1293362" y="5933828"/>
            <a:ext cx="364202"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cs"/>
              </a:rPr>
              <a:t>0.1</a:t>
            </a:r>
          </a:p>
        </p:txBody>
      </p:sp>
      <p:sp>
        <p:nvSpPr>
          <p:cNvPr id="132" name="TextBox 75"/>
          <p:cNvSpPr txBox="1"/>
          <p:nvPr/>
        </p:nvSpPr>
        <p:spPr>
          <a:xfrm>
            <a:off x="1756471" y="5618396"/>
            <a:ext cx="364202"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cs"/>
              </a:rPr>
              <a:t>0.7</a:t>
            </a:r>
          </a:p>
        </p:txBody>
      </p:sp>
      <p:sp>
        <p:nvSpPr>
          <p:cNvPr id="133" name="TextBox 76"/>
          <p:cNvSpPr txBox="1"/>
          <p:nvPr/>
        </p:nvSpPr>
        <p:spPr>
          <a:xfrm>
            <a:off x="2053331" y="5796129"/>
            <a:ext cx="364202"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cs"/>
              </a:rPr>
              <a:t>0.4</a:t>
            </a:r>
          </a:p>
        </p:txBody>
      </p:sp>
      <p:sp>
        <p:nvSpPr>
          <p:cNvPr id="134" name="Rectangle: Rounded Corners 1">
            <a:extLst>
              <a:ext uri="{FF2B5EF4-FFF2-40B4-BE49-F238E27FC236}">
                <a16:creationId xmlns:a16="http://schemas.microsoft.com/office/drawing/2014/main" id="{D8A3C2D5-7D49-4430-84B2-FEC814CCF920}"/>
              </a:ext>
            </a:extLst>
          </p:cNvPr>
          <p:cNvSpPr/>
          <p:nvPr/>
        </p:nvSpPr>
        <p:spPr>
          <a:xfrm>
            <a:off x="632426" y="6292348"/>
            <a:ext cx="11263308" cy="35056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35" name="TextBox 8">
            <a:extLst>
              <a:ext uri="{FF2B5EF4-FFF2-40B4-BE49-F238E27FC236}">
                <a16:creationId xmlns:a16="http://schemas.microsoft.com/office/drawing/2014/main" id="{64A45385-3FD6-41A8-A335-BA14D6A86CBD}"/>
              </a:ext>
            </a:extLst>
          </p:cNvPr>
          <p:cNvSpPr txBox="1"/>
          <p:nvPr/>
        </p:nvSpPr>
        <p:spPr>
          <a:xfrm>
            <a:off x="1015892" y="6353656"/>
            <a:ext cx="503122"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2008</a:t>
            </a:r>
          </a:p>
        </p:txBody>
      </p:sp>
      <p:sp>
        <p:nvSpPr>
          <p:cNvPr id="136" name="TextBox 27">
            <a:extLst>
              <a:ext uri="{FF2B5EF4-FFF2-40B4-BE49-F238E27FC236}">
                <a16:creationId xmlns:a16="http://schemas.microsoft.com/office/drawing/2014/main" id="{88A9E8FC-40FB-4319-9D0E-CF86162B18BD}"/>
              </a:ext>
            </a:extLst>
          </p:cNvPr>
          <p:cNvSpPr txBox="1"/>
          <p:nvPr/>
        </p:nvSpPr>
        <p:spPr>
          <a:xfrm>
            <a:off x="1815874" y="6361731"/>
            <a:ext cx="490187"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2009</a:t>
            </a:r>
          </a:p>
        </p:txBody>
      </p:sp>
      <p:sp>
        <p:nvSpPr>
          <p:cNvPr id="137" name="TextBox 31">
            <a:extLst>
              <a:ext uri="{FF2B5EF4-FFF2-40B4-BE49-F238E27FC236}">
                <a16:creationId xmlns:a16="http://schemas.microsoft.com/office/drawing/2014/main" id="{A90167B8-949C-4D7F-A486-03F6D0359C82}"/>
              </a:ext>
            </a:extLst>
          </p:cNvPr>
          <p:cNvSpPr txBox="1"/>
          <p:nvPr/>
        </p:nvSpPr>
        <p:spPr>
          <a:xfrm>
            <a:off x="2595913" y="6356677"/>
            <a:ext cx="490187"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2010</a:t>
            </a:r>
          </a:p>
        </p:txBody>
      </p:sp>
      <p:sp>
        <p:nvSpPr>
          <p:cNvPr id="138" name="TextBox 45">
            <a:extLst>
              <a:ext uri="{FF2B5EF4-FFF2-40B4-BE49-F238E27FC236}">
                <a16:creationId xmlns:a16="http://schemas.microsoft.com/office/drawing/2014/main" id="{0E34EF20-A852-429E-90CC-A2BDED905936}"/>
              </a:ext>
            </a:extLst>
          </p:cNvPr>
          <p:cNvSpPr txBox="1"/>
          <p:nvPr/>
        </p:nvSpPr>
        <p:spPr>
          <a:xfrm>
            <a:off x="3453382" y="6323817"/>
            <a:ext cx="490187"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2011</a:t>
            </a:r>
          </a:p>
        </p:txBody>
      </p:sp>
      <p:sp>
        <p:nvSpPr>
          <p:cNvPr id="139" name="TextBox 46">
            <a:extLst>
              <a:ext uri="{FF2B5EF4-FFF2-40B4-BE49-F238E27FC236}">
                <a16:creationId xmlns:a16="http://schemas.microsoft.com/office/drawing/2014/main" id="{A15BF7C4-BAEB-4362-95A9-6BD1126AD289}"/>
              </a:ext>
            </a:extLst>
          </p:cNvPr>
          <p:cNvSpPr txBox="1"/>
          <p:nvPr/>
        </p:nvSpPr>
        <p:spPr>
          <a:xfrm>
            <a:off x="4258493" y="6336814"/>
            <a:ext cx="490187"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2012</a:t>
            </a:r>
          </a:p>
        </p:txBody>
      </p:sp>
      <p:sp>
        <p:nvSpPr>
          <p:cNvPr id="140" name="TextBox 51">
            <a:extLst>
              <a:ext uri="{FF2B5EF4-FFF2-40B4-BE49-F238E27FC236}">
                <a16:creationId xmlns:a16="http://schemas.microsoft.com/office/drawing/2014/main" id="{D8A15B03-BB80-4A97-B56D-E8212664AC6E}"/>
              </a:ext>
            </a:extLst>
          </p:cNvPr>
          <p:cNvSpPr txBox="1"/>
          <p:nvPr/>
        </p:nvSpPr>
        <p:spPr>
          <a:xfrm>
            <a:off x="5078493" y="6354872"/>
            <a:ext cx="490187"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2013</a:t>
            </a:r>
          </a:p>
        </p:txBody>
      </p:sp>
      <p:sp>
        <p:nvSpPr>
          <p:cNvPr id="141" name="TextBox 57">
            <a:extLst>
              <a:ext uri="{FF2B5EF4-FFF2-40B4-BE49-F238E27FC236}">
                <a16:creationId xmlns:a16="http://schemas.microsoft.com/office/drawing/2014/main" id="{7CACE2A2-1D08-457E-9543-7B869E648C8E}"/>
              </a:ext>
            </a:extLst>
          </p:cNvPr>
          <p:cNvSpPr txBox="1"/>
          <p:nvPr/>
        </p:nvSpPr>
        <p:spPr>
          <a:xfrm>
            <a:off x="5866835" y="6359571"/>
            <a:ext cx="490187"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2014</a:t>
            </a:r>
          </a:p>
        </p:txBody>
      </p:sp>
      <p:sp>
        <p:nvSpPr>
          <p:cNvPr id="142" name="TextBox 58">
            <a:extLst>
              <a:ext uri="{FF2B5EF4-FFF2-40B4-BE49-F238E27FC236}">
                <a16:creationId xmlns:a16="http://schemas.microsoft.com/office/drawing/2014/main" id="{563D0BF9-D57A-4782-A141-7AED98EF8560}"/>
              </a:ext>
            </a:extLst>
          </p:cNvPr>
          <p:cNvSpPr txBox="1"/>
          <p:nvPr/>
        </p:nvSpPr>
        <p:spPr>
          <a:xfrm>
            <a:off x="6694483" y="6340087"/>
            <a:ext cx="490187"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2015</a:t>
            </a:r>
          </a:p>
        </p:txBody>
      </p:sp>
      <p:sp>
        <p:nvSpPr>
          <p:cNvPr id="143" name="TextBox 62">
            <a:extLst>
              <a:ext uri="{FF2B5EF4-FFF2-40B4-BE49-F238E27FC236}">
                <a16:creationId xmlns:a16="http://schemas.microsoft.com/office/drawing/2014/main" id="{DEB18BB8-208D-4A35-BC89-1F7AB58807BC}"/>
              </a:ext>
            </a:extLst>
          </p:cNvPr>
          <p:cNvSpPr txBox="1"/>
          <p:nvPr/>
        </p:nvSpPr>
        <p:spPr>
          <a:xfrm>
            <a:off x="7421271" y="6343162"/>
            <a:ext cx="490187"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2016</a:t>
            </a:r>
          </a:p>
        </p:txBody>
      </p:sp>
      <p:sp>
        <p:nvSpPr>
          <p:cNvPr id="144" name="TextBox 64">
            <a:extLst>
              <a:ext uri="{FF2B5EF4-FFF2-40B4-BE49-F238E27FC236}">
                <a16:creationId xmlns:a16="http://schemas.microsoft.com/office/drawing/2014/main" id="{116CDDCD-E846-4E68-AF88-E10E6019E3EB}"/>
              </a:ext>
            </a:extLst>
          </p:cNvPr>
          <p:cNvSpPr txBox="1"/>
          <p:nvPr/>
        </p:nvSpPr>
        <p:spPr>
          <a:xfrm>
            <a:off x="8225176" y="6326298"/>
            <a:ext cx="490187"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2017</a:t>
            </a:r>
          </a:p>
        </p:txBody>
      </p:sp>
      <p:sp>
        <p:nvSpPr>
          <p:cNvPr id="145" name="TextBox 68">
            <a:extLst>
              <a:ext uri="{FF2B5EF4-FFF2-40B4-BE49-F238E27FC236}">
                <a16:creationId xmlns:a16="http://schemas.microsoft.com/office/drawing/2014/main" id="{2968D957-41C8-4028-8066-11C5C796422A}"/>
              </a:ext>
            </a:extLst>
          </p:cNvPr>
          <p:cNvSpPr txBox="1"/>
          <p:nvPr/>
        </p:nvSpPr>
        <p:spPr>
          <a:xfrm>
            <a:off x="9031172" y="6326298"/>
            <a:ext cx="490187"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2018</a:t>
            </a:r>
          </a:p>
        </p:txBody>
      </p:sp>
      <p:sp>
        <p:nvSpPr>
          <p:cNvPr id="146" name="TextBox 71">
            <a:extLst>
              <a:ext uri="{FF2B5EF4-FFF2-40B4-BE49-F238E27FC236}">
                <a16:creationId xmlns:a16="http://schemas.microsoft.com/office/drawing/2014/main" id="{42BA65E5-83AA-4179-8988-A4CFA2396716}"/>
              </a:ext>
            </a:extLst>
          </p:cNvPr>
          <p:cNvSpPr txBox="1"/>
          <p:nvPr/>
        </p:nvSpPr>
        <p:spPr>
          <a:xfrm>
            <a:off x="9768228" y="6336852"/>
            <a:ext cx="486030"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2019</a:t>
            </a:r>
          </a:p>
        </p:txBody>
      </p:sp>
      <p:sp>
        <p:nvSpPr>
          <p:cNvPr id="147" name="TextBox 79"/>
          <p:cNvSpPr txBox="1"/>
          <p:nvPr/>
        </p:nvSpPr>
        <p:spPr>
          <a:xfrm>
            <a:off x="2582489" y="5558200"/>
            <a:ext cx="364202"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cs"/>
              </a:rPr>
              <a:t>1.0</a:t>
            </a:r>
          </a:p>
        </p:txBody>
      </p:sp>
      <p:sp>
        <p:nvSpPr>
          <p:cNvPr id="148" name="TextBox 80"/>
          <p:cNvSpPr txBox="1"/>
          <p:nvPr/>
        </p:nvSpPr>
        <p:spPr>
          <a:xfrm>
            <a:off x="2870564" y="5721450"/>
            <a:ext cx="364202"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cs"/>
              </a:rPr>
              <a:t>0.5</a:t>
            </a:r>
          </a:p>
        </p:txBody>
      </p:sp>
      <p:sp>
        <p:nvSpPr>
          <p:cNvPr id="149" name="TextBox 81"/>
          <p:cNvSpPr txBox="1"/>
          <p:nvPr/>
        </p:nvSpPr>
        <p:spPr>
          <a:xfrm>
            <a:off x="3367182" y="5355395"/>
            <a:ext cx="364202"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cs"/>
              </a:rPr>
              <a:t>1.9</a:t>
            </a:r>
          </a:p>
        </p:txBody>
      </p:sp>
      <p:sp>
        <p:nvSpPr>
          <p:cNvPr id="150" name="TextBox 82"/>
          <p:cNvSpPr txBox="1"/>
          <p:nvPr/>
        </p:nvSpPr>
        <p:spPr>
          <a:xfrm>
            <a:off x="3664042" y="5511701"/>
            <a:ext cx="364202"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cs"/>
              </a:rPr>
              <a:t>1.2</a:t>
            </a:r>
          </a:p>
        </p:txBody>
      </p:sp>
      <p:sp>
        <p:nvSpPr>
          <p:cNvPr id="151" name="TextBox 83"/>
          <p:cNvSpPr txBox="1"/>
          <p:nvPr/>
        </p:nvSpPr>
        <p:spPr>
          <a:xfrm>
            <a:off x="4198958" y="5207666"/>
            <a:ext cx="364202"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cs"/>
              </a:rPr>
              <a:t>2.5</a:t>
            </a:r>
          </a:p>
        </p:txBody>
      </p:sp>
      <p:sp>
        <p:nvSpPr>
          <p:cNvPr id="152" name="TextBox 84"/>
          <p:cNvSpPr txBox="1"/>
          <p:nvPr/>
        </p:nvSpPr>
        <p:spPr>
          <a:xfrm>
            <a:off x="4470524" y="5469400"/>
            <a:ext cx="364202"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cs"/>
              </a:rPr>
              <a:t>1.8</a:t>
            </a:r>
          </a:p>
        </p:txBody>
      </p:sp>
      <p:sp>
        <p:nvSpPr>
          <p:cNvPr id="153" name="TextBox 85"/>
          <p:cNvSpPr txBox="1"/>
          <p:nvPr/>
        </p:nvSpPr>
        <p:spPr>
          <a:xfrm>
            <a:off x="4994836" y="4916333"/>
            <a:ext cx="364202"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cs"/>
              </a:rPr>
              <a:t>3.5</a:t>
            </a:r>
          </a:p>
        </p:txBody>
      </p:sp>
      <p:sp>
        <p:nvSpPr>
          <p:cNvPr id="154" name="TextBox 86"/>
          <p:cNvSpPr txBox="1"/>
          <p:nvPr/>
        </p:nvSpPr>
        <p:spPr>
          <a:xfrm>
            <a:off x="5301354" y="5116166"/>
            <a:ext cx="364202"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cs"/>
              </a:rPr>
              <a:t>2.6</a:t>
            </a:r>
          </a:p>
        </p:txBody>
      </p:sp>
      <p:sp>
        <p:nvSpPr>
          <p:cNvPr id="155" name="TextBox 87"/>
          <p:cNvSpPr txBox="1"/>
          <p:nvPr/>
        </p:nvSpPr>
        <p:spPr>
          <a:xfrm>
            <a:off x="5806179" y="4682608"/>
            <a:ext cx="364202"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cs"/>
              </a:rPr>
              <a:t>4.2</a:t>
            </a:r>
          </a:p>
        </p:txBody>
      </p:sp>
      <p:sp>
        <p:nvSpPr>
          <p:cNvPr id="156" name="TextBox 88"/>
          <p:cNvSpPr txBox="1"/>
          <p:nvPr/>
        </p:nvSpPr>
        <p:spPr>
          <a:xfrm>
            <a:off x="6104570" y="4935541"/>
            <a:ext cx="364202"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cs"/>
              </a:rPr>
              <a:t>3.2</a:t>
            </a:r>
          </a:p>
        </p:txBody>
      </p:sp>
      <p:sp>
        <p:nvSpPr>
          <p:cNvPr id="157" name="TextBox 89"/>
          <p:cNvSpPr txBox="1"/>
          <p:nvPr/>
        </p:nvSpPr>
        <p:spPr>
          <a:xfrm>
            <a:off x="6617522" y="4515998"/>
            <a:ext cx="364202"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cs"/>
              </a:rPr>
              <a:t>5.2</a:t>
            </a:r>
          </a:p>
        </p:txBody>
      </p:sp>
      <p:sp>
        <p:nvSpPr>
          <p:cNvPr id="158" name="TextBox 90"/>
          <p:cNvSpPr txBox="1"/>
          <p:nvPr/>
        </p:nvSpPr>
        <p:spPr>
          <a:xfrm>
            <a:off x="6905346" y="4804298"/>
            <a:ext cx="364202"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cs"/>
              </a:rPr>
              <a:t>3.9</a:t>
            </a:r>
          </a:p>
        </p:txBody>
      </p:sp>
      <p:sp>
        <p:nvSpPr>
          <p:cNvPr id="159" name="TextBox 91"/>
          <p:cNvSpPr txBox="1"/>
          <p:nvPr/>
        </p:nvSpPr>
        <p:spPr>
          <a:xfrm>
            <a:off x="7357886" y="3382398"/>
            <a:ext cx="437940"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cs"/>
              </a:rPr>
              <a:t>16.6</a:t>
            </a:r>
          </a:p>
        </p:txBody>
      </p:sp>
      <p:sp>
        <p:nvSpPr>
          <p:cNvPr id="160" name="TextBox 92"/>
          <p:cNvSpPr txBox="1"/>
          <p:nvPr/>
        </p:nvSpPr>
        <p:spPr>
          <a:xfrm>
            <a:off x="7679677" y="4137520"/>
            <a:ext cx="437940"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cs"/>
              </a:rPr>
              <a:t>10.5</a:t>
            </a:r>
          </a:p>
        </p:txBody>
      </p:sp>
      <p:sp>
        <p:nvSpPr>
          <p:cNvPr id="161" name="TextBox 93"/>
          <p:cNvSpPr txBox="1"/>
          <p:nvPr/>
        </p:nvSpPr>
        <p:spPr>
          <a:xfrm>
            <a:off x="8088573" y="3033163"/>
            <a:ext cx="437940"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cs"/>
              </a:rPr>
              <a:t>23.3</a:t>
            </a:r>
          </a:p>
        </p:txBody>
      </p:sp>
      <p:sp>
        <p:nvSpPr>
          <p:cNvPr id="162" name="TextBox 94"/>
          <p:cNvSpPr txBox="1"/>
          <p:nvPr/>
        </p:nvSpPr>
        <p:spPr>
          <a:xfrm>
            <a:off x="8416393" y="3777878"/>
            <a:ext cx="437940"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cs"/>
              </a:rPr>
              <a:t>14.9</a:t>
            </a:r>
          </a:p>
        </p:txBody>
      </p:sp>
      <p:sp>
        <p:nvSpPr>
          <p:cNvPr id="163" name="TextBox 95"/>
          <p:cNvSpPr txBox="1"/>
          <p:nvPr/>
        </p:nvSpPr>
        <p:spPr>
          <a:xfrm>
            <a:off x="8873895" y="2213795"/>
            <a:ext cx="437940"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cs"/>
              </a:rPr>
              <a:t>30.2</a:t>
            </a:r>
          </a:p>
        </p:txBody>
      </p:sp>
      <p:sp>
        <p:nvSpPr>
          <p:cNvPr id="164" name="TextBox 96"/>
          <p:cNvSpPr txBox="1"/>
          <p:nvPr/>
        </p:nvSpPr>
        <p:spPr>
          <a:xfrm>
            <a:off x="9188030" y="3330193"/>
            <a:ext cx="437940"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cs"/>
              </a:rPr>
              <a:t>17.2</a:t>
            </a:r>
          </a:p>
        </p:txBody>
      </p:sp>
      <p:pic>
        <p:nvPicPr>
          <p:cNvPr id="165" name="Picture 164">
            <a:extLst>
              <a:ext uri="{FF2B5EF4-FFF2-40B4-BE49-F238E27FC236}">
                <a16:creationId xmlns:a16="http://schemas.microsoft.com/office/drawing/2014/main" id="{C05138F2-AA36-4535-BF2F-66C676A181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0998" y="-60295"/>
            <a:ext cx="1730174" cy="1726233"/>
          </a:xfrm>
          <a:prstGeom prst="rect">
            <a:avLst/>
          </a:prstGeom>
        </p:spPr>
      </p:pic>
      <p:pic>
        <p:nvPicPr>
          <p:cNvPr id="167" name="Picture 166">
            <a:extLst>
              <a:ext uri="{FF2B5EF4-FFF2-40B4-BE49-F238E27FC236}">
                <a16:creationId xmlns:a16="http://schemas.microsoft.com/office/drawing/2014/main" id="{22E9627E-60F8-4BBC-83F9-D3DEC0C5B2B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9462" t="20001" r="28106" b="22608"/>
          <a:stretch/>
        </p:blipFill>
        <p:spPr>
          <a:xfrm>
            <a:off x="4444911" y="2892841"/>
            <a:ext cx="1107041" cy="1501329"/>
          </a:xfrm>
          <a:prstGeom prst="rect">
            <a:avLst/>
          </a:prstGeom>
        </p:spPr>
      </p:pic>
      <p:sp>
        <p:nvSpPr>
          <p:cNvPr id="169" name="TextBox 4">
            <a:extLst>
              <a:ext uri="{FF2B5EF4-FFF2-40B4-BE49-F238E27FC236}">
                <a16:creationId xmlns:a16="http://schemas.microsoft.com/office/drawing/2014/main" id="{1F7AFCE8-1499-4037-9B06-94139F29431F}"/>
              </a:ext>
            </a:extLst>
          </p:cNvPr>
          <p:cNvSpPr txBox="1"/>
          <p:nvPr/>
        </p:nvSpPr>
        <p:spPr>
          <a:xfrm>
            <a:off x="9628413" y="1658485"/>
            <a:ext cx="457176" cy="43088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40.3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170" name="TextBox 5">
            <a:extLst>
              <a:ext uri="{FF2B5EF4-FFF2-40B4-BE49-F238E27FC236}">
                <a16:creationId xmlns:a16="http://schemas.microsoft.com/office/drawing/2014/main" id="{D0903299-D7D2-4278-B15A-BD4F862506B5}"/>
              </a:ext>
            </a:extLst>
          </p:cNvPr>
          <p:cNvSpPr txBox="1"/>
          <p:nvPr/>
        </p:nvSpPr>
        <p:spPr>
          <a:xfrm>
            <a:off x="9915313" y="2850872"/>
            <a:ext cx="457176"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19.3</a:t>
            </a:r>
          </a:p>
        </p:txBody>
      </p:sp>
      <p:sp>
        <p:nvSpPr>
          <p:cNvPr id="76" name="TextBox 71">
            <a:extLst>
              <a:ext uri="{FF2B5EF4-FFF2-40B4-BE49-F238E27FC236}">
                <a16:creationId xmlns:a16="http://schemas.microsoft.com/office/drawing/2014/main" id="{50FC7A22-DE5F-4CE2-B5DF-94B58E558C1D}"/>
              </a:ext>
            </a:extLst>
          </p:cNvPr>
          <p:cNvSpPr txBox="1"/>
          <p:nvPr/>
        </p:nvSpPr>
        <p:spPr>
          <a:xfrm>
            <a:off x="10484748" y="6339960"/>
            <a:ext cx="486030"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2020</a:t>
            </a:r>
          </a:p>
        </p:txBody>
      </p:sp>
      <p:sp>
        <p:nvSpPr>
          <p:cNvPr id="77" name="Rectangle 76">
            <a:extLst>
              <a:ext uri="{FF2B5EF4-FFF2-40B4-BE49-F238E27FC236}">
                <a16:creationId xmlns:a16="http://schemas.microsoft.com/office/drawing/2014/main" id="{131CFE0E-E975-4EBA-96F1-8CE0257EC35C}"/>
              </a:ext>
            </a:extLst>
          </p:cNvPr>
          <p:cNvSpPr/>
          <p:nvPr/>
        </p:nvSpPr>
        <p:spPr>
          <a:xfrm>
            <a:off x="10483457" y="1297754"/>
            <a:ext cx="222191" cy="5000610"/>
          </a:xfrm>
          <a:prstGeom prst="rect">
            <a:avLst/>
          </a:prstGeom>
          <a:solidFill>
            <a:srgbClr val="2FAE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8" name="Rectangle 77">
            <a:extLst>
              <a:ext uri="{FF2B5EF4-FFF2-40B4-BE49-F238E27FC236}">
                <a16:creationId xmlns:a16="http://schemas.microsoft.com/office/drawing/2014/main" id="{638808E1-0A98-4845-87AD-6BE6CDF6627E}"/>
              </a:ext>
            </a:extLst>
          </p:cNvPr>
          <p:cNvSpPr/>
          <p:nvPr/>
        </p:nvSpPr>
        <p:spPr>
          <a:xfrm>
            <a:off x="10748587" y="2669305"/>
            <a:ext cx="222191" cy="3633386"/>
          </a:xfrm>
          <a:prstGeom prst="rect">
            <a:avLst/>
          </a:prstGeom>
          <a:solidFill>
            <a:srgbClr val="F28E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TextBox 4">
            <a:extLst>
              <a:ext uri="{FF2B5EF4-FFF2-40B4-BE49-F238E27FC236}">
                <a16:creationId xmlns:a16="http://schemas.microsoft.com/office/drawing/2014/main" id="{1F2F05B0-B423-485C-9B4D-821D98C433BA}"/>
              </a:ext>
            </a:extLst>
          </p:cNvPr>
          <p:cNvSpPr txBox="1"/>
          <p:nvPr/>
        </p:nvSpPr>
        <p:spPr>
          <a:xfrm>
            <a:off x="10364833" y="1049162"/>
            <a:ext cx="447558" cy="76944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r-Latn-RS" sz="1100" b="0" i="0" u="none" strike="noStrike" kern="1200" cap="none" spc="0" normalizeH="0" baseline="0" noProof="0" dirty="0">
                <a:ln>
                  <a:noFill/>
                </a:ln>
                <a:solidFill>
                  <a:srgbClr val="333F50"/>
                </a:solidFill>
                <a:effectLst/>
                <a:uLnTx/>
                <a:uFillTx/>
                <a:latin typeface="Roboto" panose="02000000000000000000" pitchFamily="2" charset="0"/>
                <a:ea typeface="Roboto" panose="02000000000000000000" pitchFamily="2" charset="0"/>
                <a:cs typeface="+mn-cs"/>
              </a:rPr>
              <a:t>48,1</a:t>
            </a:r>
            <a:endParaRPr kumimoji="0" lang="en-GB" sz="1100" b="0" i="0" u="none" strike="noStrike" kern="1200" cap="none" spc="0" normalizeH="0" baseline="0" noProof="0" dirty="0">
              <a:ln>
                <a:noFill/>
              </a:ln>
              <a:solidFill>
                <a:srgbClr val="333F5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80" name="TextBox 5">
            <a:extLst>
              <a:ext uri="{FF2B5EF4-FFF2-40B4-BE49-F238E27FC236}">
                <a16:creationId xmlns:a16="http://schemas.microsoft.com/office/drawing/2014/main" id="{ED65C31B-A664-43E3-A78B-AC567E0F97CE}"/>
              </a:ext>
            </a:extLst>
          </p:cNvPr>
          <p:cNvSpPr txBox="1"/>
          <p:nvPr/>
        </p:nvSpPr>
        <p:spPr>
          <a:xfrm>
            <a:off x="10674947" y="2284584"/>
            <a:ext cx="447558" cy="76944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r-Latn-RS" sz="1100" b="0" i="0" u="none" strike="noStrike" kern="1200" cap="none" spc="0" normalizeH="0" baseline="0" noProof="0" dirty="0">
                <a:ln>
                  <a:noFill/>
                </a:ln>
                <a:solidFill>
                  <a:srgbClr val="333F50"/>
                </a:solidFill>
                <a:effectLst/>
                <a:uLnTx/>
                <a:uFillTx/>
                <a:latin typeface="Roboto" panose="02000000000000000000" pitchFamily="2" charset="0"/>
                <a:ea typeface="Roboto" panose="02000000000000000000" pitchFamily="2" charset="0"/>
                <a:cs typeface="+mn-cs"/>
              </a:rPr>
              <a:t>26,5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81" name="TextBox 71">
            <a:extLst>
              <a:ext uri="{FF2B5EF4-FFF2-40B4-BE49-F238E27FC236}">
                <a16:creationId xmlns:a16="http://schemas.microsoft.com/office/drawing/2014/main" id="{9DEE9E72-3617-3CE8-8CDD-D2BFD4D1EF34}"/>
              </a:ext>
            </a:extLst>
          </p:cNvPr>
          <p:cNvSpPr txBox="1"/>
          <p:nvPr/>
        </p:nvSpPr>
        <p:spPr>
          <a:xfrm>
            <a:off x="11318701" y="6325411"/>
            <a:ext cx="538930"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a:t>
            </a:r>
            <a:r>
              <a:rPr kumimoji="0" lang="sr-Latn-R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endPar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2" name="Rectangle 81">
            <a:extLst>
              <a:ext uri="{FF2B5EF4-FFF2-40B4-BE49-F238E27FC236}">
                <a16:creationId xmlns:a16="http://schemas.microsoft.com/office/drawing/2014/main" id="{79238A2A-935A-2B5D-7766-71812D16D705}"/>
              </a:ext>
            </a:extLst>
          </p:cNvPr>
          <p:cNvSpPr/>
          <p:nvPr/>
        </p:nvSpPr>
        <p:spPr>
          <a:xfrm>
            <a:off x="11164545" y="1091953"/>
            <a:ext cx="222191" cy="5206411"/>
          </a:xfrm>
          <a:prstGeom prst="rect">
            <a:avLst/>
          </a:prstGeom>
          <a:solidFill>
            <a:srgbClr val="2FAE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4" name="TextBox 4">
            <a:extLst>
              <a:ext uri="{FF2B5EF4-FFF2-40B4-BE49-F238E27FC236}">
                <a16:creationId xmlns:a16="http://schemas.microsoft.com/office/drawing/2014/main" id="{62B96BE2-11B1-0B8B-7B86-C68326475755}"/>
              </a:ext>
            </a:extLst>
          </p:cNvPr>
          <p:cNvSpPr txBox="1"/>
          <p:nvPr/>
        </p:nvSpPr>
        <p:spPr>
          <a:xfrm>
            <a:off x="11046202" y="846407"/>
            <a:ext cx="447558" cy="76944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r-Latn-RS" sz="1100" b="0" i="0" u="none" strike="noStrike" kern="1200" cap="none" spc="0" normalizeH="0" baseline="0" noProof="0" dirty="0">
                <a:ln>
                  <a:noFill/>
                </a:ln>
                <a:solidFill>
                  <a:srgbClr val="333F50"/>
                </a:solidFill>
                <a:effectLst/>
                <a:uLnTx/>
                <a:uFillTx/>
                <a:latin typeface="Roboto" panose="02000000000000000000" pitchFamily="2" charset="0"/>
                <a:ea typeface="Roboto" panose="02000000000000000000" pitchFamily="2" charset="0"/>
                <a:cs typeface="+mn-cs"/>
              </a:rPr>
              <a:t>57,6</a:t>
            </a:r>
            <a:endParaRPr kumimoji="0" lang="en-GB" sz="1100" b="0" i="0" u="none" strike="noStrike" kern="1200" cap="none" spc="0" normalizeH="0" baseline="0" noProof="0" dirty="0">
              <a:ln>
                <a:noFill/>
              </a:ln>
              <a:solidFill>
                <a:srgbClr val="333F5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85" name="Rectangle 84">
            <a:extLst>
              <a:ext uri="{FF2B5EF4-FFF2-40B4-BE49-F238E27FC236}">
                <a16:creationId xmlns:a16="http://schemas.microsoft.com/office/drawing/2014/main" id="{02C9ACCC-637D-4B9C-83F7-3B72A60ACD1C}"/>
              </a:ext>
            </a:extLst>
          </p:cNvPr>
          <p:cNvSpPr/>
          <p:nvPr/>
        </p:nvSpPr>
        <p:spPr>
          <a:xfrm>
            <a:off x="11495027" y="1818603"/>
            <a:ext cx="222191" cy="4475536"/>
          </a:xfrm>
          <a:prstGeom prst="rect">
            <a:avLst/>
          </a:prstGeom>
          <a:solidFill>
            <a:srgbClr val="F28E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TextBox 5">
            <a:extLst>
              <a:ext uri="{FF2B5EF4-FFF2-40B4-BE49-F238E27FC236}">
                <a16:creationId xmlns:a16="http://schemas.microsoft.com/office/drawing/2014/main" id="{C14C8A65-99A7-AB55-10A0-C29CD1E6A9EB}"/>
              </a:ext>
            </a:extLst>
          </p:cNvPr>
          <p:cNvSpPr txBox="1"/>
          <p:nvPr/>
        </p:nvSpPr>
        <p:spPr>
          <a:xfrm>
            <a:off x="11410947" y="1514849"/>
            <a:ext cx="447558" cy="76944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r-Latn-RS" sz="1100" b="0" i="0" u="none" strike="noStrike" kern="1200" cap="none" spc="0" normalizeH="0" baseline="0" noProof="0" dirty="0">
                <a:ln>
                  <a:noFill/>
                </a:ln>
                <a:solidFill>
                  <a:srgbClr val="333F50"/>
                </a:solidFill>
                <a:effectLst/>
                <a:uLnTx/>
                <a:uFillTx/>
                <a:latin typeface="Roboto" panose="02000000000000000000" pitchFamily="2" charset="0"/>
                <a:ea typeface="Roboto" panose="02000000000000000000" pitchFamily="2" charset="0"/>
                <a:cs typeface="+mn-cs"/>
              </a:rPr>
              <a:t>34,6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2" name="TextBox 1">
            <a:extLst>
              <a:ext uri="{FF2B5EF4-FFF2-40B4-BE49-F238E27FC236}">
                <a16:creationId xmlns:a16="http://schemas.microsoft.com/office/drawing/2014/main" id="{D0EE221E-C6F2-2DF2-7807-D0B4EA6A98FA}"/>
              </a:ext>
            </a:extLst>
          </p:cNvPr>
          <p:cNvSpPr txBox="1"/>
          <p:nvPr/>
        </p:nvSpPr>
        <p:spPr>
          <a:xfrm>
            <a:off x="49569" y="1020559"/>
            <a:ext cx="3169457" cy="307777"/>
          </a:xfrm>
          <a:prstGeom prst="rect">
            <a:avLst/>
          </a:prstGeom>
          <a:noFill/>
        </p:spPr>
        <p:txBody>
          <a:bodyPr wrap="none" rtlCol="0">
            <a:spAutoFit/>
          </a:bodyPr>
          <a:lstStyle/>
          <a:p>
            <a:r>
              <a:rPr lang="en-GB" sz="1400" b="1" dirty="0">
                <a:solidFill>
                  <a:srgbClr val="2FAEE2"/>
                </a:solidFill>
                <a:latin typeface="Roboto" panose="02000000000000000000" pitchFamily="2" charset="0"/>
                <a:ea typeface="Roboto" panose="02000000000000000000" pitchFamily="2" charset="0"/>
              </a:rPr>
              <a:t>GROWTH OF INCOME AND EXPORTS</a:t>
            </a:r>
          </a:p>
        </p:txBody>
      </p:sp>
      <p:sp>
        <p:nvSpPr>
          <p:cNvPr id="3" name="TextBox 2">
            <a:extLst>
              <a:ext uri="{FF2B5EF4-FFF2-40B4-BE49-F238E27FC236}">
                <a16:creationId xmlns:a16="http://schemas.microsoft.com/office/drawing/2014/main" id="{85024B56-6CC5-5DF2-F1E9-F3E4ABE69FEB}"/>
              </a:ext>
            </a:extLst>
          </p:cNvPr>
          <p:cNvSpPr txBox="1"/>
          <p:nvPr/>
        </p:nvSpPr>
        <p:spPr>
          <a:xfrm>
            <a:off x="29130" y="1290263"/>
            <a:ext cx="1441420" cy="261610"/>
          </a:xfrm>
          <a:prstGeom prst="rect">
            <a:avLst/>
          </a:prstGeom>
          <a:noFill/>
        </p:spPr>
        <p:txBody>
          <a:bodyPr wrap="none" rtlCol="0">
            <a:spAutoFit/>
          </a:bodyPr>
          <a:lstStyle/>
          <a:p>
            <a:r>
              <a:rPr lang="en-GB" sz="1100" dirty="0">
                <a:latin typeface="Roboto" panose="02000000000000000000" pitchFamily="2" charset="0"/>
                <a:ea typeface="Roboto" panose="02000000000000000000" pitchFamily="2" charset="0"/>
              </a:rPr>
              <a:t>*In millions of euros</a:t>
            </a:r>
          </a:p>
        </p:txBody>
      </p:sp>
      <p:pic>
        <p:nvPicPr>
          <p:cNvPr id="4" name="Picture 3">
            <a:extLst>
              <a:ext uri="{FF2B5EF4-FFF2-40B4-BE49-F238E27FC236}">
                <a16:creationId xmlns:a16="http://schemas.microsoft.com/office/drawing/2014/main" id="{7EC5C59D-0616-AE46-E659-B9765A376D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4488" y="260196"/>
            <a:ext cx="2201612" cy="474332"/>
          </a:xfrm>
          <a:prstGeom prst="rect">
            <a:avLst/>
          </a:prstGeom>
        </p:spPr>
      </p:pic>
    </p:spTree>
    <p:extLst>
      <p:ext uri="{BB962C8B-B14F-4D97-AF65-F5344CB8AC3E}">
        <p14:creationId xmlns:p14="http://schemas.microsoft.com/office/powerpoint/2010/main" val="68178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17"/>
          <p:cNvPicPr preferRelativeResize="0"/>
          <p:nvPr/>
        </p:nvPicPr>
        <p:blipFill>
          <a:blip r:embed="rId3">
            <a:alphaModFix/>
          </a:blip>
          <a:stretch>
            <a:fillRect/>
          </a:stretch>
        </p:blipFill>
        <p:spPr>
          <a:xfrm>
            <a:off x="1" y="10"/>
            <a:ext cx="12192004" cy="6792517"/>
          </a:xfrm>
          <a:prstGeom prst="rect">
            <a:avLst/>
          </a:prstGeom>
          <a:noFill/>
          <a:ln>
            <a:noFill/>
          </a:ln>
        </p:spPr>
      </p:pic>
      <p:sp>
        <p:nvSpPr>
          <p:cNvPr id="136" name="Google Shape;136;p17"/>
          <p:cNvSpPr/>
          <p:nvPr/>
        </p:nvSpPr>
        <p:spPr>
          <a:xfrm>
            <a:off x="0" y="845713"/>
            <a:ext cx="2624400" cy="58000"/>
          </a:xfrm>
          <a:prstGeom prst="rect">
            <a:avLst/>
          </a:prstGeom>
          <a:solidFill>
            <a:srgbClr val="2FAEE2"/>
          </a:solidFill>
          <a:ln w="12700" cap="flat" cmpd="sng">
            <a:solidFill>
              <a:srgbClr val="2FAEE2"/>
            </a:solidFill>
            <a:prstDash val="solid"/>
            <a:miter lim="800000"/>
            <a:headEnd type="none" w="sm" len="sm"/>
            <a:tailEnd type="none" w="sm" len="sm"/>
          </a:ln>
        </p:spPr>
        <p:txBody>
          <a:bodyPr spcFirstLastPara="1" wrap="square" lIns="121900" tIns="60933" rIns="121900" bIns="60933" anchor="ctr" anchorCtr="0">
            <a:noAutofit/>
          </a:bodyPr>
          <a:lstStyle/>
          <a:p>
            <a:pPr algn="ctr" defTabSz="1219170">
              <a:buClr>
                <a:srgbClr val="000000"/>
              </a:buClr>
            </a:pPr>
            <a:endParaRPr sz="2400" kern="0">
              <a:solidFill>
                <a:srgbClr val="FFFFFF"/>
              </a:solidFill>
              <a:latin typeface="Calibri"/>
              <a:ea typeface="Calibri"/>
              <a:cs typeface="Calibri"/>
              <a:sym typeface="Calibri"/>
            </a:endParaRPr>
          </a:p>
        </p:txBody>
      </p:sp>
      <p:pic>
        <p:nvPicPr>
          <p:cNvPr id="137" name="Google Shape;137;p17"/>
          <p:cNvPicPr preferRelativeResize="0"/>
          <p:nvPr/>
        </p:nvPicPr>
        <p:blipFill rotWithShape="1">
          <a:blip r:embed="rId4">
            <a:alphaModFix/>
          </a:blip>
          <a:srcRect/>
          <a:stretch/>
        </p:blipFill>
        <p:spPr>
          <a:xfrm>
            <a:off x="2397332" y="25810"/>
            <a:ext cx="1701667" cy="1697775"/>
          </a:xfrm>
          <a:prstGeom prst="rect">
            <a:avLst/>
          </a:prstGeom>
          <a:noFill/>
          <a:ln>
            <a:noFill/>
          </a:ln>
        </p:spPr>
      </p:pic>
      <p:pic>
        <p:nvPicPr>
          <p:cNvPr id="138" name="Google Shape;138;p17"/>
          <p:cNvPicPr preferRelativeResize="0"/>
          <p:nvPr/>
        </p:nvPicPr>
        <p:blipFill rotWithShape="1">
          <a:blip r:embed="rId5">
            <a:alphaModFix/>
          </a:blip>
          <a:srcRect/>
          <a:stretch/>
        </p:blipFill>
        <p:spPr>
          <a:xfrm>
            <a:off x="837200" y="390001"/>
            <a:ext cx="1701667" cy="366633"/>
          </a:xfrm>
          <a:prstGeom prst="rect">
            <a:avLst/>
          </a:prstGeom>
          <a:noFill/>
          <a:ln>
            <a:noFill/>
          </a:ln>
        </p:spPr>
      </p:pic>
      <p:grpSp>
        <p:nvGrpSpPr>
          <p:cNvPr id="139" name="Google Shape;139;p17"/>
          <p:cNvGrpSpPr/>
          <p:nvPr/>
        </p:nvGrpSpPr>
        <p:grpSpPr>
          <a:xfrm rot="-2242062">
            <a:off x="8520014" y="68059"/>
            <a:ext cx="2608681" cy="3558416"/>
            <a:chOff x="500396" y="1594509"/>
            <a:chExt cx="3483312" cy="4751472"/>
          </a:xfrm>
        </p:grpSpPr>
        <p:grpSp>
          <p:nvGrpSpPr>
            <p:cNvPr id="140" name="Google Shape;140;p17"/>
            <p:cNvGrpSpPr/>
            <p:nvPr/>
          </p:nvGrpSpPr>
          <p:grpSpPr>
            <a:xfrm>
              <a:off x="500396" y="1594509"/>
              <a:ext cx="3483312" cy="4751472"/>
              <a:chOff x="1404499" y="1741819"/>
              <a:chExt cx="3483312" cy="4751472"/>
            </a:xfrm>
          </p:grpSpPr>
          <p:sp>
            <p:nvSpPr>
              <p:cNvPr id="141" name="Google Shape;141;p17"/>
              <p:cNvSpPr/>
              <p:nvPr/>
            </p:nvSpPr>
            <p:spPr>
              <a:xfrm>
                <a:off x="1950893" y="2985237"/>
                <a:ext cx="2390525" cy="1116000"/>
              </a:xfrm>
              <a:custGeom>
                <a:avLst/>
                <a:gdLst/>
                <a:ahLst/>
                <a:cxnLst/>
                <a:rect l="l" t="t" r="r" b="b"/>
                <a:pathLst>
                  <a:path w="2390525" h="1116000" extrusionOk="0">
                    <a:moveTo>
                      <a:pt x="235871" y="0"/>
                    </a:moveTo>
                    <a:lnTo>
                      <a:pt x="2154656" y="0"/>
                    </a:lnTo>
                    <a:cubicBezTo>
                      <a:pt x="2298210" y="310471"/>
                      <a:pt x="2396706" y="714290"/>
                      <a:pt x="2390224" y="1069686"/>
                    </a:cubicBezTo>
                    <a:lnTo>
                      <a:pt x="2387265" y="1116000"/>
                    </a:lnTo>
                    <a:lnTo>
                      <a:pt x="3263" y="1116000"/>
                    </a:lnTo>
                    <a:cubicBezTo>
                      <a:pt x="665" y="1100130"/>
                      <a:pt x="302" y="1084652"/>
                      <a:pt x="302" y="1069685"/>
                    </a:cubicBezTo>
                    <a:cubicBezTo>
                      <a:pt x="-6179" y="714290"/>
                      <a:pt x="92317" y="310471"/>
                      <a:pt x="235871" y="0"/>
                    </a:cubicBezTo>
                    <a:close/>
                  </a:path>
                </a:pathLst>
              </a:custGeom>
              <a:solidFill>
                <a:srgbClr val="F28E4D"/>
              </a:solidFill>
              <a:ln w="12700" cap="flat" cmpd="sng">
                <a:solidFill>
                  <a:srgbClr val="ED7D31"/>
                </a:solidFill>
                <a:prstDash val="solid"/>
                <a:miter lim="800000"/>
                <a:headEnd type="none" w="sm" len="sm"/>
                <a:tailEnd type="none" w="sm" len="sm"/>
              </a:ln>
            </p:spPr>
            <p:txBody>
              <a:bodyPr spcFirstLastPara="1" wrap="square" lIns="121900" tIns="60933" rIns="121900" bIns="60933" anchor="ctr" anchorCtr="0">
                <a:noAutofit/>
              </a:bodyPr>
              <a:lstStyle/>
              <a:p>
                <a:pPr algn="ctr" defTabSz="1219170">
                  <a:buClr>
                    <a:srgbClr val="FFFFFF"/>
                  </a:buClr>
                  <a:buSzPts val="2700"/>
                </a:pPr>
                <a:endParaRPr sz="3600" kern="0">
                  <a:solidFill>
                    <a:srgbClr val="FFFFFF"/>
                  </a:solidFill>
                  <a:latin typeface="Calibri"/>
                  <a:ea typeface="Calibri"/>
                  <a:cs typeface="Calibri"/>
                  <a:sym typeface="Calibri"/>
                </a:endParaRPr>
              </a:p>
            </p:txBody>
          </p:sp>
          <p:sp>
            <p:nvSpPr>
              <p:cNvPr id="142" name="Google Shape;142;p17"/>
              <p:cNvSpPr/>
              <p:nvPr/>
            </p:nvSpPr>
            <p:spPr>
              <a:xfrm>
                <a:off x="1670119" y="4181264"/>
                <a:ext cx="2952072" cy="1116000"/>
              </a:xfrm>
              <a:custGeom>
                <a:avLst/>
                <a:gdLst/>
                <a:ahLst/>
                <a:cxnLst/>
                <a:rect l="l" t="t" r="r" b="b"/>
                <a:pathLst>
                  <a:path w="2952072" h="1116000" extrusionOk="0">
                    <a:moveTo>
                      <a:pt x="284416" y="0"/>
                    </a:moveTo>
                    <a:lnTo>
                      <a:pt x="2666659" y="0"/>
                    </a:lnTo>
                    <a:cubicBezTo>
                      <a:pt x="2658933" y="175805"/>
                      <a:pt x="2609068" y="405909"/>
                      <a:pt x="2539680" y="642275"/>
                    </a:cubicBezTo>
                    <a:lnTo>
                      <a:pt x="2849820" y="831816"/>
                    </a:lnTo>
                    <a:lnTo>
                      <a:pt x="2952072" y="1116000"/>
                    </a:lnTo>
                    <a:lnTo>
                      <a:pt x="0" y="1116000"/>
                    </a:lnTo>
                    <a:lnTo>
                      <a:pt x="102252" y="831816"/>
                    </a:lnTo>
                    <a:lnTo>
                      <a:pt x="411552" y="642787"/>
                    </a:lnTo>
                    <a:cubicBezTo>
                      <a:pt x="342079" y="406245"/>
                      <a:pt x="292147" y="175934"/>
                      <a:pt x="284416" y="0"/>
                    </a:cubicBezTo>
                    <a:close/>
                  </a:path>
                </a:pathLst>
              </a:custGeom>
              <a:solidFill>
                <a:srgbClr val="00A19A"/>
              </a:solidFill>
              <a:ln>
                <a:noFill/>
              </a:ln>
            </p:spPr>
            <p:txBody>
              <a:bodyPr spcFirstLastPara="1" wrap="square" lIns="121900" tIns="60933" rIns="121900" bIns="60933" anchor="ctr" anchorCtr="0">
                <a:noAutofit/>
              </a:bodyPr>
              <a:lstStyle/>
              <a:p>
                <a:pPr algn="ctr" defTabSz="1219170">
                  <a:buClr>
                    <a:srgbClr val="FFFFFF"/>
                  </a:buClr>
                  <a:buSzPts val="2700"/>
                </a:pPr>
                <a:endParaRPr sz="3600" kern="0">
                  <a:solidFill>
                    <a:srgbClr val="FFFFFF"/>
                  </a:solidFill>
                  <a:latin typeface="Calibri"/>
                  <a:ea typeface="Calibri"/>
                  <a:cs typeface="Calibri"/>
                  <a:sym typeface="Calibri"/>
                </a:endParaRPr>
              </a:p>
            </p:txBody>
          </p:sp>
          <p:sp>
            <p:nvSpPr>
              <p:cNvPr id="143" name="Google Shape;143;p17"/>
              <p:cNvSpPr/>
              <p:nvPr/>
            </p:nvSpPr>
            <p:spPr>
              <a:xfrm>
                <a:off x="1404499" y="5377291"/>
                <a:ext cx="3483312" cy="1116000"/>
              </a:xfrm>
              <a:custGeom>
                <a:avLst/>
                <a:gdLst/>
                <a:ahLst/>
                <a:cxnLst/>
                <a:rect l="l" t="t" r="r" b="b"/>
                <a:pathLst>
                  <a:path w="3483312" h="1116000" extrusionOk="0">
                    <a:moveTo>
                      <a:pt x="1898185" y="1105560"/>
                    </a:moveTo>
                    <a:lnTo>
                      <a:pt x="1919880" y="1116000"/>
                    </a:lnTo>
                    <a:lnTo>
                      <a:pt x="1908776" y="1116000"/>
                    </a:lnTo>
                    <a:cubicBezTo>
                      <a:pt x="1905979" y="1111563"/>
                      <a:pt x="1902100" y="1108505"/>
                      <a:pt x="1898185" y="1105560"/>
                    </a:cubicBezTo>
                    <a:close/>
                    <a:moveTo>
                      <a:pt x="260668" y="0"/>
                    </a:moveTo>
                    <a:lnTo>
                      <a:pt x="3222644" y="0"/>
                    </a:lnTo>
                    <a:lnTo>
                      <a:pt x="3483312" y="724461"/>
                    </a:lnTo>
                    <a:lnTo>
                      <a:pt x="2489111" y="354812"/>
                    </a:lnTo>
                    <a:cubicBezTo>
                      <a:pt x="2465120" y="480738"/>
                      <a:pt x="2446948" y="534340"/>
                      <a:pt x="2365708" y="674887"/>
                    </a:cubicBezTo>
                    <a:cubicBezTo>
                      <a:pt x="2291173" y="814963"/>
                      <a:pt x="2172951" y="936315"/>
                      <a:pt x="2076571" y="1067029"/>
                    </a:cubicBezTo>
                    <a:lnTo>
                      <a:pt x="1413587" y="1067029"/>
                    </a:lnTo>
                    <a:cubicBezTo>
                      <a:pt x="1317208" y="936315"/>
                      <a:pt x="1208344" y="821204"/>
                      <a:pt x="1124449" y="674887"/>
                    </a:cubicBezTo>
                    <a:cubicBezTo>
                      <a:pt x="1052663" y="558938"/>
                      <a:pt x="1024571" y="508523"/>
                      <a:pt x="993354" y="355127"/>
                    </a:cubicBezTo>
                    <a:lnTo>
                      <a:pt x="0" y="724461"/>
                    </a:lnTo>
                    <a:close/>
                  </a:path>
                </a:pathLst>
              </a:custGeom>
              <a:solidFill>
                <a:srgbClr val="FECF44"/>
              </a:solidFill>
              <a:ln>
                <a:noFill/>
              </a:ln>
            </p:spPr>
            <p:txBody>
              <a:bodyPr spcFirstLastPara="1" wrap="square" lIns="121900" tIns="60933" rIns="121900" bIns="60933" anchor="ctr" anchorCtr="0">
                <a:noAutofit/>
              </a:bodyPr>
              <a:lstStyle/>
              <a:p>
                <a:pPr algn="ctr" defTabSz="1219170">
                  <a:buClr>
                    <a:srgbClr val="FFFFFF"/>
                  </a:buClr>
                  <a:buSzPts val="2700"/>
                </a:pPr>
                <a:endParaRPr sz="3600" kern="0">
                  <a:solidFill>
                    <a:srgbClr val="FFFFFF"/>
                  </a:solidFill>
                  <a:latin typeface="Calibri"/>
                  <a:ea typeface="Calibri"/>
                  <a:cs typeface="Calibri"/>
                  <a:sym typeface="Calibri"/>
                </a:endParaRPr>
              </a:p>
            </p:txBody>
          </p:sp>
          <p:sp>
            <p:nvSpPr>
              <p:cNvPr id="144" name="Google Shape;144;p17"/>
              <p:cNvSpPr/>
              <p:nvPr/>
            </p:nvSpPr>
            <p:spPr>
              <a:xfrm rot="-8100000">
                <a:off x="2387737" y="2061691"/>
                <a:ext cx="1516821" cy="1477708"/>
              </a:xfrm>
              <a:custGeom>
                <a:avLst/>
                <a:gdLst/>
                <a:ahLst/>
                <a:cxnLst/>
                <a:rect l="l" t="t" r="r" b="b"/>
                <a:pathLst>
                  <a:path w="1515978" h="1476887" extrusionOk="0">
                    <a:moveTo>
                      <a:pt x="1432872" y="1407768"/>
                    </a:moveTo>
                    <a:cubicBezTo>
                      <a:pt x="1044152" y="1532778"/>
                      <a:pt x="463423" y="1466296"/>
                      <a:pt x="96513" y="1380535"/>
                    </a:cubicBezTo>
                    <a:lnTo>
                      <a:pt x="0" y="1347296"/>
                    </a:lnTo>
                    <a:lnTo>
                      <a:pt x="1347296" y="0"/>
                    </a:lnTo>
                    <a:cubicBezTo>
                      <a:pt x="1360006" y="32393"/>
                      <a:pt x="1370814" y="64720"/>
                      <a:pt x="1380535" y="96513"/>
                    </a:cubicBezTo>
                    <a:cubicBezTo>
                      <a:pt x="1465987" y="462097"/>
                      <a:pt x="1607423" y="1036327"/>
                      <a:pt x="1432872" y="1407768"/>
                    </a:cubicBezTo>
                    <a:close/>
                    <a:moveTo>
                      <a:pt x="1430390" y="1413759"/>
                    </a:moveTo>
                    <a:cubicBezTo>
                      <a:pt x="1431325" y="1411814"/>
                      <a:pt x="1432251" y="1409863"/>
                      <a:pt x="1432872" y="1407768"/>
                    </a:cubicBezTo>
                    <a:lnTo>
                      <a:pt x="1434816" y="1407282"/>
                    </a:lnTo>
                    <a:close/>
                  </a:path>
                </a:pathLst>
              </a:custGeom>
              <a:solidFill>
                <a:srgbClr val="784A88"/>
              </a:solidFill>
              <a:ln>
                <a:noFill/>
              </a:ln>
            </p:spPr>
            <p:txBody>
              <a:bodyPr spcFirstLastPara="1" wrap="square" lIns="121900" tIns="60933" rIns="121900" bIns="60933" anchor="ctr" anchorCtr="0">
                <a:noAutofit/>
              </a:bodyPr>
              <a:lstStyle/>
              <a:p>
                <a:pPr algn="ctr" defTabSz="1219170">
                  <a:buClr>
                    <a:srgbClr val="FFFFFF"/>
                  </a:buClr>
                  <a:buSzPts val="2700"/>
                </a:pPr>
                <a:endParaRPr sz="3600" kern="0">
                  <a:solidFill>
                    <a:srgbClr val="000000"/>
                  </a:solidFill>
                  <a:latin typeface="Calibri"/>
                  <a:ea typeface="Calibri"/>
                  <a:cs typeface="Calibri"/>
                  <a:sym typeface="Calibri"/>
                </a:endParaRPr>
              </a:p>
            </p:txBody>
          </p:sp>
        </p:grpSp>
        <p:sp>
          <p:nvSpPr>
            <p:cNvPr id="145" name="Google Shape;145;p17"/>
            <p:cNvSpPr txBox="1"/>
            <p:nvPr/>
          </p:nvSpPr>
          <p:spPr>
            <a:xfrm>
              <a:off x="1637870" y="2386670"/>
              <a:ext cx="1208400" cy="438207"/>
            </a:xfrm>
            <a:prstGeom prst="rect">
              <a:avLst/>
            </a:prstGeom>
            <a:noFill/>
            <a:ln>
              <a:noFill/>
            </a:ln>
          </p:spPr>
          <p:txBody>
            <a:bodyPr spcFirstLastPara="1" wrap="square" lIns="121900" tIns="60933" rIns="121900" bIns="60933" anchor="t" anchorCtr="0">
              <a:spAutoFit/>
            </a:bodyPr>
            <a:lstStyle/>
            <a:p>
              <a:pPr algn="ctr" defTabSz="1219170">
                <a:buClr>
                  <a:srgbClr val="FFFFFF"/>
                </a:buClr>
                <a:buSzPts val="1600"/>
              </a:pPr>
              <a:r>
                <a:rPr lang="en" sz="1333" b="1" kern="0">
                  <a:solidFill>
                    <a:srgbClr val="FFFFFF"/>
                  </a:solidFill>
                  <a:latin typeface="Calibri"/>
                  <a:ea typeface="Calibri"/>
                  <a:cs typeface="Calibri"/>
                  <a:sym typeface="Calibri"/>
                </a:rPr>
                <a:t>Grow</a:t>
              </a:r>
              <a:endParaRPr sz="1333" b="1" kern="0">
                <a:solidFill>
                  <a:srgbClr val="FFFFFF"/>
                </a:solidFill>
                <a:latin typeface="Calibri"/>
                <a:ea typeface="Calibri"/>
                <a:cs typeface="Calibri"/>
                <a:sym typeface="Calibri"/>
              </a:endParaRPr>
            </a:p>
          </p:txBody>
        </p:sp>
        <p:sp>
          <p:nvSpPr>
            <p:cNvPr id="146" name="Google Shape;146;p17"/>
            <p:cNvSpPr txBox="1"/>
            <p:nvPr/>
          </p:nvSpPr>
          <p:spPr>
            <a:xfrm>
              <a:off x="1637873" y="3417768"/>
              <a:ext cx="1208400" cy="438207"/>
            </a:xfrm>
            <a:prstGeom prst="rect">
              <a:avLst/>
            </a:prstGeom>
            <a:noFill/>
            <a:ln>
              <a:noFill/>
            </a:ln>
          </p:spPr>
          <p:txBody>
            <a:bodyPr spcFirstLastPara="1" wrap="square" lIns="121900" tIns="60933" rIns="121900" bIns="60933" anchor="t" anchorCtr="0">
              <a:spAutoFit/>
            </a:bodyPr>
            <a:lstStyle/>
            <a:p>
              <a:pPr algn="ctr" defTabSz="1219170">
                <a:buClr>
                  <a:srgbClr val="FFFFFF"/>
                </a:buClr>
                <a:buSzPts val="1600"/>
              </a:pPr>
              <a:r>
                <a:rPr lang="en" sz="1333" b="1" kern="0">
                  <a:solidFill>
                    <a:srgbClr val="FFFFFF"/>
                  </a:solidFill>
                  <a:latin typeface="Calibri"/>
                  <a:ea typeface="Calibri"/>
                  <a:cs typeface="Calibri"/>
                  <a:sym typeface="Calibri"/>
                </a:rPr>
                <a:t>Generate</a:t>
              </a:r>
              <a:endParaRPr sz="1333" b="1" kern="0">
                <a:solidFill>
                  <a:srgbClr val="FFFFFF"/>
                </a:solidFill>
                <a:latin typeface="Calibri"/>
                <a:ea typeface="Calibri"/>
                <a:cs typeface="Calibri"/>
                <a:sym typeface="Calibri"/>
              </a:endParaRPr>
            </a:p>
          </p:txBody>
        </p:sp>
        <p:sp>
          <p:nvSpPr>
            <p:cNvPr id="147" name="Google Shape;147;p17"/>
            <p:cNvSpPr txBox="1"/>
            <p:nvPr/>
          </p:nvSpPr>
          <p:spPr>
            <a:xfrm>
              <a:off x="1637872" y="4663546"/>
              <a:ext cx="1208400" cy="712099"/>
            </a:xfrm>
            <a:prstGeom prst="rect">
              <a:avLst/>
            </a:prstGeom>
            <a:noFill/>
            <a:ln>
              <a:noFill/>
            </a:ln>
          </p:spPr>
          <p:txBody>
            <a:bodyPr spcFirstLastPara="1" wrap="square" lIns="121900" tIns="60933" rIns="121900" bIns="60933" anchor="t" anchorCtr="0">
              <a:spAutoFit/>
            </a:bodyPr>
            <a:lstStyle/>
            <a:p>
              <a:pPr algn="ctr" defTabSz="1219170">
                <a:buClr>
                  <a:srgbClr val="FFFFFF"/>
                </a:buClr>
                <a:buSzPts val="1600"/>
              </a:pPr>
              <a:r>
                <a:rPr lang="en" sz="1333" b="1" kern="0">
                  <a:solidFill>
                    <a:srgbClr val="FFFFFF"/>
                  </a:solidFill>
                  <a:latin typeface="Calibri"/>
                  <a:ea typeface="Calibri"/>
                  <a:cs typeface="Calibri"/>
                  <a:sym typeface="Calibri"/>
                </a:rPr>
                <a:t>Accelerate</a:t>
              </a:r>
              <a:endParaRPr sz="1333" b="1" kern="0">
                <a:solidFill>
                  <a:srgbClr val="FFFFFF"/>
                </a:solidFill>
                <a:latin typeface="Calibri"/>
                <a:ea typeface="Calibri"/>
                <a:cs typeface="Calibri"/>
                <a:sym typeface="Calibri"/>
              </a:endParaRPr>
            </a:p>
          </p:txBody>
        </p:sp>
        <p:sp>
          <p:nvSpPr>
            <p:cNvPr id="148" name="Google Shape;148;p17"/>
            <p:cNvSpPr txBox="1"/>
            <p:nvPr/>
          </p:nvSpPr>
          <p:spPr>
            <a:xfrm>
              <a:off x="1682661" y="5743835"/>
              <a:ext cx="1208400" cy="438207"/>
            </a:xfrm>
            <a:prstGeom prst="rect">
              <a:avLst/>
            </a:prstGeom>
            <a:noFill/>
            <a:ln>
              <a:noFill/>
            </a:ln>
          </p:spPr>
          <p:txBody>
            <a:bodyPr spcFirstLastPara="1" wrap="square" lIns="121900" tIns="60933" rIns="121900" bIns="60933" anchor="t" anchorCtr="0">
              <a:spAutoFit/>
            </a:bodyPr>
            <a:lstStyle/>
            <a:p>
              <a:pPr algn="ctr" defTabSz="1219170">
                <a:buClr>
                  <a:srgbClr val="FFFFFF"/>
                </a:buClr>
                <a:buSzPts val="1600"/>
              </a:pPr>
              <a:r>
                <a:rPr lang="en" sz="1333" b="1" kern="0">
                  <a:solidFill>
                    <a:srgbClr val="FFFFFF"/>
                  </a:solidFill>
                  <a:latin typeface="Calibri"/>
                  <a:ea typeface="Calibri"/>
                  <a:cs typeface="Calibri"/>
                  <a:sym typeface="Calibri"/>
                </a:rPr>
                <a:t>Educate</a:t>
              </a:r>
              <a:endParaRPr sz="1333" b="1" kern="0">
                <a:solidFill>
                  <a:srgbClr val="FFFFFF"/>
                </a:solidFill>
                <a:latin typeface="Calibri"/>
                <a:ea typeface="Calibri"/>
                <a:cs typeface="Calibri"/>
                <a:sym typeface="Calibri"/>
              </a:endParaRPr>
            </a:p>
          </p:txBody>
        </p:sp>
      </p:grpSp>
      <p:pic>
        <p:nvPicPr>
          <p:cNvPr id="149" name="Google Shape;149;p17" descr="A picture containing room&#10;&#10;Description automatically generated"/>
          <p:cNvPicPr preferRelativeResize="0"/>
          <p:nvPr/>
        </p:nvPicPr>
        <p:blipFill rotWithShape="1">
          <a:blip r:embed="rId6">
            <a:alphaModFix/>
          </a:blip>
          <a:srcRect/>
          <a:stretch/>
        </p:blipFill>
        <p:spPr>
          <a:xfrm>
            <a:off x="9690428" y="1863652"/>
            <a:ext cx="542933" cy="538827"/>
          </a:xfrm>
          <a:prstGeom prst="rect">
            <a:avLst/>
          </a:prstGeom>
          <a:noFill/>
          <a:ln>
            <a:noFill/>
          </a:ln>
        </p:spPr>
      </p:pic>
      <p:pic>
        <p:nvPicPr>
          <p:cNvPr id="150" name="Google Shape;150;p17" descr="A picture containing drawing&#10;&#10;Description automatically generated"/>
          <p:cNvPicPr preferRelativeResize="0"/>
          <p:nvPr/>
        </p:nvPicPr>
        <p:blipFill rotWithShape="1">
          <a:blip r:embed="rId7">
            <a:alphaModFix/>
          </a:blip>
          <a:srcRect/>
          <a:stretch/>
        </p:blipFill>
        <p:spPr>
          <a:xfrm>
            <a:off x="10236859" y="2509581"/>
            <a:ext cx="512500" cy="511547"/>
          </a:xfrm>
          <a:prstGeom prst="rect">
            <a:avLst/>
          </a:prstGeom>
          <a:noFill/>
          <a:ln>
            <a:noFill/>
          </a:ln>
        </p:spPr>
      </p:pic>
      <p:pic>
        <p:nvPicPr>
          <p:cNvPr id="151" name="Google Shape;151;p17" descr="A picture containing drawing&#10;&#10;Description automatically generated"/>
          <p:cNvPicPr preferRelativeResize="0"/>
          <p:nvPr/>
        </p:nvPicPr>
        <p:blipFill rotWithShape="1">
          <a:blip r:embed="rId8">
            <a:alphaModFix/>
          </a:blip>
          <a:srcRect/>
          <a:stretch/>
        </p:blipFill>
        <p:spPr>
          <a:xfrm>
            <a:off x="9149673" y="1141175"/>
            <a:ext cx="546332" cy="545215"/>
          </a:xfrm>
          <a:prstGeom prst="rect">
            <a:avLst/>
          </a:prstGeom>
          <a:noFill/>
          <a:ln>
            <a:noFill/>
          </a:ln>
        </p:spPr>
      </p:pic>
      <p:pic>
        <p:nvPicPr>
          <p:cNvPr id="152" name="Google Shape;152;p17" descr="A close up of a logo&#10;&#10;Description automatically generated"/>
          <p:cNvPicPr preferRelativeResize="0"/>
          <p:nvPr/>
        </p:nvPicPr>
        <p:blipFill rotWithShape="1">
          <a:blip r:embed="rId9">
            <a:alphaModFix/>
          </a:blip>
          <a:srcRect/>
          <a:stretch/>
        </p:blipFill>
        <p:spPr>
          <a:xfrm rot="-2108815">
            <a:off x="8696482" y="448302"/>
            <a:ext cx="541613" cy="540521"/>
          </a:xfrm>
          <a:prstGeom prst="rect">
            <a:avLst/>
          </a:prstGeom>
          <a:noFill/>
          <a:ln>
            <a:noFill/>
          </a:ln>
        </p:spPr>
      </p:pic>
      <p:sp>
        <p:nvSpPr>
          <p:cNvPr id="153" name="Google Shape;153;p17"/>
          <p:cNvSpPr txBox="1"/>
          <p:nvPr/>
        </p:nvSpPr>
        <p:spPr>
          <a:xfrm>
            <a:off x="1642188" y="3395251"/>
            <a:ext cx="3530400" cy="492388"/>
          </a:xfrm>
          <a:prstGeom prst="rect">
            <a:avLst/>
          </a:prstGeom>
          <a:noFill/>
          <a:ln>
            <a:noFill/>
          </a:ln>
        </p:spPr>
        <p:txBody>
          <a:bodyPr spcFirstLastPara="1" wrap="square" lIns="121900" tIns="60933" rIns="121900" bIns="60933" anchor="t" anchorCtr="0">
            <a:spAutoFit/>
          </a:bodyPr>
          <a:lstStyle/>
          <a:p>
            <a:pPr defTabSz="1219170">
              <a:buClr>
                <a:srgbClr val="3F3F3F"/>
              </a:buClr>
              <a:buSzPts val="2000"/>
            </a:pPr>
            <a:r>
              <a:rPr lang="en" sz="2400" kern="0">
                <a:solidFill>
                  <a:srgbClr val="3F3F3F"/>
                </a:solidFill>
                <a:latin typeface="Roboto"/>
                <a:ea typeface="Roboto"/>
                <a:cs typeface="Roboto"/>
                <a:sym typeface="Roboto"/>
              </a:rPr>
              <a:t>Incubation program</a:t>
            </a:r>
            <a:endParaRPr sz="2400" kern="0">
              <a:solidFill>
                <a:srgbClr val="3F3F3F"/>
              </a:solidFill>
              <a:latin typeface="Roboto"/>
              <a:ea typeface="Roboto"/>
              <a:cs typeface="Roboto"/>
              <a:sym typeface="Roboto"/>
            </a:endParaRPr>
          </a:p>
        </p:txBody>
      </p:sp>
      <p:grpSp>
        <p:nvGrpSpPr>
          <p:cNvPr id="154" name="Google Shape;154;p17"/>
          <p:cNvGrpSpPr/>
          <p:nvPr/>
        </p:nvGrpSpPr>
        <p:grpSpPr>
          <a:xfrm>
            <a:off x="1641955" y="2380217"/>
            <a:ext cx="3347179" cy="712037"/>
            <a:chOff x="-8472861" y="3109590"/>
            <a:chExt cx="13374451" cy="1082343"/>
          </a:xfrm>
        </p:grpSpPr>
        <p:sp>
          <p:nvSpPr>
            <p:cNvPr id="155" name="Google Shape;155;p17"/>
            <p:cNvSpPr txBox="1"/>
            <p:nvPr/>
          </p:nvSpPr>
          <p:spPr>
            <a:xfrm>
              <a:off x="-1704112" y="3109590"/>
              <a:ext cx="6605702" cy="748462"/>
            </a:xfrm>
            <a:prstGeom prst="rect">
              <a:avLst/>
            </a:prstGeom>
            <a:noFill/>
            <a:ln>
              <a:noFill/>
            </a:ln>
          </p:spPr>
          <p:txBody>
            <a:bodyPr spcFirstLastPara="1" wrap="square" lIns="121900" tIns="60933" rIns="121900" bIns="60933" anchor="t" anchorCtr="0">
              <a:spAutoFit/>
            </a:bodyPr>
            <a:lstStyle/>
            <a:p>
              <a:pPr defTabSz="1219170">
                <a:buClr>
                  <a:srgbClr val="000000"/>
                </a:buClr>
                <a:buSzPts val="1200"/>
              </a:pPr>
              <a:endParaRPr sz="2400" kern="0">
                <a:solidFill>
                  <a:srgbClr val="595959"/>
                </a:solidFill>
                <a:latin typeface="Roboto Thin"/>
                <a:ea typeface="Roboto Thin"/>
                <a:cs typeface="Roboto Thin"/>
                <a:sym typeface="Roboto Thin"/>
              </a:endParaRPr>
            </a:p>
          </p:txBody>
        </p:sp>
        <p:sp>
          <p:nvSpPr>
            <p:cNvPr id="156" name="Google Shape;156;p17"/>
            <p:cNvSpPr txBox="1"/>
            <p:nvPr/>
          </p:nvSpPr>
          <p:spPr>
            <a:xfrm>
              <a:off x="-8472861" y="3443471"/>
              <a:ext cx="13072801" cy="748462"/>
            </a:xfrm>
            <a:prstGeom prst="rect">
              <a:avLst/>
            </a:prstGeom>
            <a:noFill/>
            <a:ln>
              <a:noFill/>
            </a:ln>
          </p:spPr>
          <p:txBody>
            <a:bodyPr spcFirstLastPara="1" wrap="square" lIns="121900" tIns="60933" rIns="121900" bIns="60933" anchor="t" anchorCtr="0">
              <a:spAutoFit/>
            </a:bodyPr>
            <a:lstStyle/>
            <a:p>
              <a:pPr defTabSz="1219170">
                <a:buClr>
                  <a:srgbClr val="3F3F3F"/>
                </a:buClr>
                <a:buSzPts val="2000"/>
              </a:pPr>
              <a:r>
                <a:rPr lang="en" sz="2400" kern="0">
                  <a:solidFill>
                    <a:srgbClr val="3F3F3F"/>
                  </a:solidFill>
                  <a:latin typeface="Roboto"/>
                  <a:ea typeface="Roboto"/>
                  <a:cs typeface="Roboto"/>
                  <a:sym typeface="Roboto"/>
                </a:rPr>
                <a:t>Growth program </a:t>
              </a:r>
              <a:endParaRPr sz="2400" kern="0">
                <a:solidFill>
                  <a:srgbClr val="3F3F3F"/>
                </a:solidFill>
                <a:latin typeface="Roboto"/>
                <a:ea typeface="Roboto"/>
                <a:cs typeface="Roboto"/>
                <a:sym typeface="Roboto"/>
              </a:endParaRPr>
            </a:p>
          </p:txBody>
        </p:sp>
      </p:grpSp>
      <p:sp>
        <p:nvSpPr>
          <p:cNvPr id="157" name="Google Shape;157;p17"/>
          <p:cNvSpPr txBox="1"/>
          <p:nvPr/>
        </p:nvSpPr>
        <p:spPr>
          <a:xfrm>
            <a:off x="1693835" y="5539560"/>
            <a:ext cx="3346800" cy="492388"/>
          </a:xfrm>
          <a:prstGeom prst="rect">
            <a:avLst/>
          </a:prstGeom>
          <a:noFill/>
          <a:ln>
            <a:noFill/>
          </a:ln>
        </p:spPr>
        <p:txBody>
          <a:bodyPr spcFirstLastPara="1" wrap="square" lIns="121900" tIns="60933" rIns="121900" bIns="60933" anchor="t" anchorCtr="0">
            <a:spAutoFit/>
          </a:bodyPr>
          <a:lstStyle/>
          <a:p>
            <a:pPr defTabSz="1219170">
              <a:buClr>
                <a:srgbClr val="3F3F3F"/>
              </a:buClr>
              <a:buSzPts val="2000"/>
            </a:pPr>
            <a:r>
              <a:rPr lang="en" sz="2400" kern="0">
                <a:solidFill>
                  <a:srgbClr val="3F3F3F"/>
                </a:solidFill>
                <a:latin typeface="Roboto"/>
                <a:ea typeface="Roboto"/>
                <a:cs typeface="Roboto"/>
                <a:sym typeface="Roboto"/>
              </a:rPr>
              <a:t>ParkUP!</a:t>
            </a:r>
            <a:endParaRPr sz="2400" kern="0">
              <a:solidFill>
                <a:srgbClr val="3F3F3F"/>
              </a:solidFill>
              <a:latin typeface="Roboto"/>
              <a:ea typeface="Roboto"/>
              <a:cs typeface="Roboto"/>
              <a:sym typeface="Roboto"/>
            </a:endParaRPr>
          </a:p>
        </p:txBody>
      </p:sp>
      <p:pic>
        <p:nvPicPr>
          <p:cNvPr id="158" name="Google Shape;158;p17" descr="A picture containing drawing&#10;&#10;Description automatically generated"/>
          <p:cNvPicPr preferRelativeResize="0"/>
          <p:nvPr/>
        </p:nvPicPr>
        <p:blipFill rotWithShape="1">
          <a:blip r:embed="rId10">
            <a:alphaModFix/>
          </a:blip>
          <a:srcRect/>
          <a:stretch/>
        </p:blipFill>
        <p:spPr>
          <a:xfrm>
            <a:off x="888861" y="5464051"/>
            <a:ext cx="626567" cy="625379"/>
          </a:xfrm>
          <a:prstGeom prst="rect">
            <a:avLst/>
          </a:prstGeom>
          <a:noFill/>
          <a:ln>
            <a:noFill/>
          </a:ln>
        </p:spPr>
      </p:pic>
      <p:pic>
        <p:nvPicPr>
          <p:cNvPr id="159" name="Google Shape;159;p17" descr="A picture containing drawing&#10;&#10;Description automatically generated"/>
          <p:cNvPicPr preferRelativeResize="0"/>
          <p:nvPr/>
        </p:nvPicPr>
        <p:blipFill rotWithShape="1">
          <a:blip r:embed="rId11">
            <a:alphaModFix/>
          </a:blip>
          <a:srcRect/>
          <a:stretch/>
        </p:blipFill>
        <p:spPr>
          <a:xfrm>
            <a:off x="837218" y="3366369"/>
            <a:ext cx="626567" cy="625313"/>
          </a:xfrm>
          <a:prstGeom prst="rect">
            <a:avLst/>
          </a:prstGeom>
          <a:noFill/>
          <a:ln>
            <a:noFill/>
          </a:ln>
        </p:spPr>
      </p:pic>
      <p:pic>
        <p:nvPicPr>
          <p:cNvPr id="160" name="Google Shape;160;p17" descr="A close up of a logo&#10;&#10;Description automatically generated"/>
          <p:cNvPicPr preferRelativeResize="0"/>
          <p:nvPr/>
        </p:nvPicPr>
        <p:blipFill rotWithShape="1">
          <a:blip r:embed="rId12">
            <a:alphaModFix/>
          </a:blip>
          <a:srcRect/>
          <a:stretch/>
        </p:blipFill>
        <p:spPr>
          <a:xfrm>
            <a:off x="837201" y="2567393"/>
            <a:ext cx="626567" cy="625308"/>
          </a:xfrm>
          <a:prstGeom prst="rect">
            <a:avLst/>
          </a:prstGeom>
          <a:noFill/>
          <a:ln>
            <a:noFill/>
          </a:ln>
        </p:spPr>
      </p:pic>
      <p:grpSp>
        <p:nvGrpSpPr>
          <p:cNvPr id="161" name="Google Shape;161;p17"/>
          <p:cNvGrpSpPr/>
          <p:nvPr/>
        </p:nvGrpSpPr>
        <p:grpSpPr>
          <a:xfrm>
            <a:off x="1642215" y="4183655"/>
            <a:ext cx="3671099" cy="1231311"/>
            <a:chOff x="-9622422" y="2551327"/>
            <a:chExt cx="5277600" cy="1770143"/>
          </a:xfrm>
        </p:grpSpPr>
        <p:sp>
          <p:nvSpPr>
            <p:cNvPr id="162" name="Google Shape;162;p17"/>
            <p:cNvSpPr txBox="1"/>
            <p:nvPr/>
          </p:nvSpPr>
          <p:spPr>
            <a:xfrm>
              <a:off x="-9614636" y="3318450"/>
              <a:ext cx="4501500" cy="1003020"/>
            </a:xfrm>
            <a:prstGeom prst="rect">
              <a:avLst/>
            </a:prstGeom>
            <a:noFill/>
            <a:ln>
              <a:noFill/>
            </a:ln>
          </p:spPr>
          <p:txBody>
            <a:bodyPr spcFirstLastPara="1" wrap="square" lIns="121900" tIns="60933" rIns="121900" bIns="60933" anchor="t" anchorCtr="0">
              <a:spAutoFit/>
            </a:bodyPr>
            <a:lstStyle/>
            <a:p>
              <a:pPr defTabSz="1219170">
                <a:buClr>
                  <a:srgbClr val="004A86"/>
                </a:buClr>
                <a:buSzPts val="1400"/>
              </a:pPr>
              <a:r>
                <a:rPr lang="en" sz="1867" kern="0">
                  <a:solidFill>
                    <a:srgbClr val="004A86"/>
                  </a:solidFill>
                  <a:latin typeface="Roboto"/>
                  <a:ea typeface="Roboto"/>
                  <a:cs typeface="Roboto"/>
                  <a:sym typeface="Roboto"/>
                </a:rPr>
                <a:t>Pre-seed program for early stage startups</a:t>
              </a:r>
              <a:endParaRPr sz="1867" kern="0">
                <a:solidFill>
                  <a:srgbClr val="000000"/>
                </a:solidFill>
                <a:latin typeface="Roboto"/>
                <a:ea typeface="Roboto"/>
                <a:cs typeface="Roboto"/>
                <a:sym typeface="Roboto"/>
              </a:endParaRPr>
            </a:p>
          </p:txBody>
        </p:sp>
        <p:sp>
          <p:nvSpPr>
            <p:cNvPr id="163" name="Google Shape;163;p17"/>
            <p:cNvSpPr txBox="1"/>
            <p:nvPr/>
          </p:nvSpPr>
          <p:spPr>
            <a:xfrm>
              <a:off x="-9622422" y="2551327"/>
              <a:ext cx="5277600" cy="707861"/>
            </a:xfrm>
            <a:prstGeom prst="rect">
              <a:avLst/>
            </a:prstGeom>
            <a:noFill/>
            <a:ln>
              <a:noFill/>
            </a:ln>
          </p:spPr>
          <p:txBody>
            <a:bodyPr spcFirstLastPara="1" wrap="square" lIns="121900" tIns="60933" rIns="121900" bIns="60933" anchor="t" anchorCtr="0">
              <a:spAutoFit/>
            </a:bodyPr>
            <a:lstStyle/>
            <a:p>
              <a:pPr defTabSz="1219170">
                <a:buClr>
                  <a:srgbClr val="E94D0C"/>
                </a:buClr>
                <a:buSzPts val="2400"/>
              </a:pPr>
              <a:r>
                <a:rPr lang="en" sz="2400" kern="0">
                  <a:solidFill>
                    <a:srgbClr val="E94D0C"/>
                  </a:solidFill>
                  <a:latin typeface="Roboto"/>
                  <a:ea typeface="Roboto"/>
                  <a:cs typeface="Roboto"/>
                  <a:sym typeface="Roboto"/>
                </a:rPr>
                <a:t>Raising starts</a:t>
              </a:r>
              <a:endParaRPr sz="2400" kern="0">
                <a:solidFill>
                  <a:srgbClr val="E94D0C"/>
                </a:solidFill>
                <a:latin typeface="Roboto"/>
                <a:ea typeface="Roboto"/>
                <a:cs typeface="Roboto"/>
                <a:sym typeface="Roboto"/>
              </a:endParaRPr>
            </a:p>
          </p:txBody>
        </p:sp>
      </p:grpSp>
      <p:sp>
        <p:nvSpPr>
          <p:cNvPr id="164" name="Google Shape;164;p17"/>
          <p:cNvSpPr txBox="1"/>
          <p:nvPr/>
        </p:nvSpPr>
        <p:spPr>
          <a:xfrm>
            <a:off x="888867" y="1969001"/>
            <a:ext cx="2355600" cy="57441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133" i="1" kern="0">
                <a:solidFill>
                  <a:srgbClr val="CCCCCC"/>
                </a:solidFill>
                <a:latin typeface="Roboto"/>
                <a:ea typeface="Roboto"/>
                <a:cs typeface="Roboto"/>
                <a:sym typeface="Roboto"/>
              </a:rPr>
              <a:t>Key programs:</a:t>
            </a:r>
            <a:endParaRPr sz="2133" i="1" kern="0">
              <a:solidFill>
                <a:srgbClr val="CCCCCC"/>
              </a:solidFill>
              <a:latin typeface="Roboto"/>
              <a:ea typeface="Roboto"/>
              <a:cs typeface="Roboto"/>
              <a:sym typeface="Roboto"/>
            </a:endParaRPr>
          </a:p>
        </p:txBody>
      </p:sp>
      <p:sp>
        <p:nvSpPr>
          <p:cNvPr id="165" name="Google Shape;165;p17"/>
          <p:cNvSpPr txBox="1"/>
          <p:nvPr/>
        </p:nvSpPr>
        <p:spPr>
          <a:xfrm>
            <a:off x="8359433" y="4075733"/>
            <a:ext cx="2355600" cy="49240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600" i="1" kern="0">
                <a:solidFill>
                  <a:srgbClr val="D9D9D9"/>
                </a:solidFill>
                <a:latin typeface="Roboto"/>
                <a:ea typeface="Roboto"/>
                <a:cs typeface="Roboto"/>
                <a:sym typeface="Roboto"/>
              </a:rPr>
              <a:t>For specific industries:</a:t>
            </a:r>
            <a:endParaRPr sz="1600" i="1" kern="0">
              <a:solidFill>
                <a:srgbClr val="D9D9D9"/>
              </a:solidFill>
              <a:latin typeface="Roboto"/>
              <a:ea typeface="Roboto"/>
              <a:cs typeface="Roboto"/>
              <a:sym typeface="Roboto"/>
            </a:endParaRPr>
          </a:p>
        </p:txBody>
      </p:sp>
      <p:pic>
        <p:nvPicPr>
          <p:cNvPr id="166" name="Google Shape;166;p17"/>
          <p:cNvPicPr preferRelativeResize="0"/>
          <p:nvPr/>
        </p:nvPicPr>
        <p:blipFill>
          <a:blip r:embed="rId13">
            <a:alphaModFix/>
          </a:blip>
          <a:stretch>
            <a:fillRect/>
          </a:stretch>
        </p:blipFill>
        <p:spPr>
          <a:xfrm>
            <a:off x="875934" y="4218600"/>
            <a:ext cx="549093" cy="492400"/>
          </a:xfrm>
          <a:prstGeom prst="rect">
            <a:avLst/>
          </a:prstGeom>
          <a:noFill/>
          <a:ln>
            <a:noFill/>
          </a:ln>
        </p:spPr>
      </p:pic>
      <p:sp>
        <p:nvSpPr>
          <p:cNvPr id="167" name="Google Shape;167;p17"/>
          <p:cNvSpPr txBox="1"/>
          <p:nvPr/>
        </p:nvSpPr>
        <p:spPr>
          <a:xfrm>
            <a:off x="8827425" y="4774786"/>
            <a:ext cx="2852790" cy="697701"/>
          </a:xfrm>
          <a:prstGeom prst="rect">
            <a:avLst/>
          </a:prstGeom>
          <a:noFill/>
          <a:ln>
            <a:noFill/>
          </a:ln>
        </p:spPr>
        <p:txBody>
          <a:bodyPr spcFirstLastPara="1" wrap="square" lIns="121900" tIns="60933" rIns="121900" bIns="60933" anchor="t" anchorCtr="0">
            <a:spAutoFit/>
          </a:bodyPr>
          <a:lstStyle/>
          <a:p>
            <a:pPr defTabSz="1219170">
              <a:buClr>
                <a:srgbClr val="3F3F3F"/>
              </a:buClr>
              <a:buSzPts val="2000"/>
            </a:pPr>
            <a:r>
              <a:rPr lang="en" sz="1867" kern="0" dirty="0">
                <a:solidFill>
                  <a:srgbClr val="3F3F3F"/>
                </a:solidFill>
                <a:latin typeface="Roboto"/>
                <a:ea typeface="Roboto"/>
                <a:cs typeface="Roboto"/>
                <a:sym typeface="Roboto"/>
              </a:rPr>
              <a:t>Imagine IF! (Innovation Forum Cambridge, UK)  </a:t>
            </a:r>
            <a:endParaRPr sz="1867" kern="0" dirty="0">
              <a:solidFill>
                <a:srgbClr val="3F3F3F"/>
              </a:solidFill>
              <a:latin typeface="Roboto"/>
              <a:ea typeface="Roboto"/>
              <a:cs typeface="Roboto"/>
              <a:sym typeface="Roboto"/>
            </a:endParaRPr>
          </a:p>
        </p:txBody>
      </p:sp>
      <p:sp>
        <p:nvSpPr>
          <p:cNvPr id="168" name="Google Shape;168;p17"/>
          <p:cNvSpPr txBox="1"/>
          <p:nvPr/>
        </p:nvSpPr>
        <p:spPr>
          <a:xfrm>
            <a:off x="8827432" y="5391833"/>
            <a:ext cx="2593423" cy="697701"/>
          </a:xfrm>
          <a:prstGeom prst="rect">
            <a:avLst/>
          </a:prstGeom>
          <a:noFill/>
          <a:ln>
            <a:noFill/>
          </a:ln>
        </p:spPr>
        <p:txBody>
          <a:bodyPr spcFirstLastPara="1" wrap="square" lIns="121900" tIns="60933" rIns="121900" bIns="60933" anchor="t" anchorCtr="0">
            <a:spAutoFit/>
          </a:bodyPr>
          <a:lstStyle/>
          <a:p>
            <a:pPr defTabSz="1219170">
              <a:buClr>
                <a:srgbClr val="3F3F3F"/>
              </a:buClr>
              <a:buSzPts val="2000"/>
            </a:pPr>
            <a:r>
              <a:rPr lang="en" sz="1867" kern="0" dirty="0">
                <a:solidFill>
                  <a:srgbClr val="3F3F3F"/>
                </a:solidFill>
                <a:latin typeface="Roboto"/>
                <a:ea typeface="Roboto"/>
                <a:cs typeface="Roboto"/>
                <a:sym typeface="Roboto"/>
              </a:rPr>
              <a:t>Colosseum Sports Tech Serbia (Israel)</a:t>
            </a:r>
            <a:endParaRPr sz="1867" kern="0" dirty="0">
              <a:solidFill>
                <a:srgbClr val="3F3F3F"/>
              </a:solidFill>
              <a:latin typeface="Roboto"/>
              <a:ea typeface="Roboto"/>
              <a:cs typeface="Roboto"/>
              <a:sym typeface="Roboto"/>
            </a:endParaRPr>
          </a:p>
        </p:txBody>
      </p:sp>
      <p:pic>
        <p:nvPicPr>
          <p:cNvPr id="169" name="Google Shape;169;p17" descr="A picture containing room&#10;&#10;Description automatically generated"/>
          <p:cNvPicPr preferRelativeResize="0"/>
          <p:nvPr/>
        </p:nvPicPr>
        <p:blipFill rotWithShape="1">
          <a:blip r:embed="rId14">
            <a:alphaModFix/>
          </a:blip>
          <a:srcRect/>
          <a:stretch/>
        </p:blipFill>
        <p:spPr>
          <a:xfrm>
            <a:off x="8326367" y="4708881"/>
            <a:ext cx="546333" cy="542236"/>
          </a:xfrm>
          <a:prstGeom prst="rect">
            <a:avLst/>
          </a:prstGeom>
          <a:noFill/>
          <a:ln>
            <a:noFill/>
          </a:ln>
        </p:spPr>
      </p:pic>
      <p:pic>
        <p:nvPicPr>
          <p:cNvPr id="170" name="Google Shape;170;p17" descr="A picture containing room&#10;&#10;Description automatically generated"/>
          <p:cNvPicPr preferRelativeResize="0"/>
          <p:nvPr/>
        </p:nvPicPr>
        <p:blipFill rotWithShape="1">
          <a:blip r:embed="rId14">
            <a:alphaModFix/>
          </a:blip>
          <a:srcRect/>
          <a:stretch/>
        </p:blipFill>
        <p:spPr>
          <a:xfrm>
            <a:off x="8326367" y="5357181"/>
            <a:ext cx="546333" cy="54223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BD74384-9D69-49DE-8DF8-F18047C968A5}"/>
              </a:ext>
            </a:extLst>
          </p:cNvPr>
          <p:cNvSpPr/>
          <p:nvPr/>
        </p:nvSpPr>
        <p:spPr>
          <a:xfrm>
            <a:off x="0" y="858416"/>
            <a:ext cx="3387012" cy="74645"/>
          </a:xfrm>
          <a:prstGeom prst="rect">
            <a:avLst/>
          </a:prstGeom>
          <a:solidFill>
            <a:srgbClr val="FECF44"/>
          </a:solidFill>
          <a:ln>
            <a:solidFill>
              <a:srgbClr val="FECF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picture containing drawing&#10;&#10;Description automatically generated">
            <a:extLst>
              <a:ext uri="{FF2B5EF4-FFF2-40B4-BE49-F238E27FC236}">
                <a16:creationId xmlns:a16="http://schemas.microsoft.com/office/drawing/2014/main" id="{372B090B-3993-4F97-A7DC-AC051CEB47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5731" y="164293"/>
            <a:ext cx="1655067" cy="1652019"/>
          </a:xfrm>
          <a:prstGeom prst="rect">
            <a:avLst/>
          </a:prstGeom>
        </p:spPr>
      </p:pic>
      <p:sp>
        <p:nvSpPr>
          <p:cNvPr id="7" name="TextBox 6">
            <a:extLst>
              <a:ext uri="{FF2B5EF4-FFF2-40B4-BE49-F238E27FC236}">
                <a16:creationId xmlns:a16="http://schemas.microsoft.com/office/drawing/2014/main" id="{EB14E768-1D04-4925-85DC-10C0ACD21D52}"/>
              </a:ext>
            </a:extLst>
          </p:cNvPr>
          <p:cNvSpPr txBox="1"/>
          <p:nvPr/>
        </p:nvSpPr>
        <p:spPr>
          <a:xfrm>
            <a:off x="936588" y="2419743"/>
            <a:ext cx="5839033" cy="1169551"/>
          </a:xfrm>
          <a:prstGeom prst="rect">
            <a:avLst/>
          </a:prstGeom>
          <a:noFill/>
        </p:spPr>
        <p:txBody>
          <a:bodyPr wrap="square" rtlCol="0">
            <a:spAutoFit/>
          </a:bodyPr>
          <a:lstStyle/>
          <a:p>
            <a:r>
              <a:rPr lang="en-GB" sz="1400" dirty="0">
                <a:solidFill>
                  <a:srgbClr val="333F50"/>
                </a:solidFill>
                <a:latin typeface="Roboto Thin" panose="02000000000000000000" pitchFamily="2" charset="0"/>
                <a:ea typeface="Roboto Thin" panose="02000000000000000000" pitchFamily="2" charset="0"/>
              </a:rPr>
              <a:t>An intensive one week program of learning, working and networking with the goal of encouraging students </a:t>
            </a:r>
            <a:r>
              <a:rPr lang="sr-Latn-RS" sz="1400" dirty="0">
                <a:solidFill>
                  <a:srgbClr val="333F50"/>
                </a:solidFill>
                <a:latin typeface="Roboto Thin" panose="02000000000000000000" pitchFamily="2" charset="0"/>
                <a:ea typeface="Roboto Thin" panose="02000000000000000000" pitchFamily="2" charset="0"/>
              </a:rPr>
              <a:t>interested </a:t>
            </a:r>
            <a:r>
              <a:rPr lang="en-GB" sz="1400" dirty="0">
                <a:solidFill>
                  <a:srgbClr val="333F50"/>
                </a:solidFill>
                <a:latin typeface="Roboto Thin" panose="02000000000000000000" pitchFamily="2" charset="0"/>
                <a:ea typeface="Roboto Thin" panose="02000000000000000000" pitchFamily="2" charset="0"/>
              </a:rPr>
              <a:t>in the </a:t>
            </a:r>
            <a:r>
              <a:rPr lang="en-GB" sz="1400" dirty="0" err="1">
                <a:solidFill>
                  <a:srgbClr val="333F50"/>
                </a:solidFill>
                <a:latin typeface="Roboto Thin" panose="02000000000000000000" pitchFamily="2" charset="0"/>
                <a:ea typeface="Roboto Thin" panose="02000000000000000000" pitchFamily="2" charset="0"/>
              </a:rPr>
              <a:t>startup</a:t>
            </a:r>
            <a:r>
              <a:rPr lang="en-GB" sz="1400" dirty="0">
                <a:solidFill>
                  <a:srgbClr val="333F50"/>
                </a:solidFill>
                <a:latin typeface="Roboto Thin" panose="02000000000000000000" pitchFamily="2" charset="0"/>
                <a:ea typeface="Roboto Thin" panose="02000000000000000000" pitchFamily="2" charset="0"/>
              </a:rPr>
              <a:t> world,</a:t>
            </a:r>
            <a:r>
              <a:rPr lang="sr-Latn-RS" sz="1400" dirty="0">
                <a:solidFill>
                  <a:srgbClr val="333F50"/>
                </a:solidFill>
                <a:latin typeface="Roboto Thin" panose="02000000000000000000" pitchFamily="2" charset="0"/>
                <a:ea typeface="Roboto Thin" panose="02000000000000000000" pitchFamily="2" charset="0"/>
              </a:rPr>
              <a:t> with benefit of</a:t>
            </a:r>
            <a:r>
              <a:rPr lang="en-GB" sz="1400" dirty="0">
                <a:solidFill>
                  <a:srgbClr val="333F50"/>
                </a:solidFill>
                <a:latin typeface="Roboto Thin" panose="02000000000000000000" pitchFamily="2" charset="0"/>
                <a:ea typeface="Roboto Thin" panose="02000000000000000000" pitchFamily="2" charset="0"/>
              </a:rPr>
              <a:t> gaining knowledge and skills on how to create ideas / spot problems worth solving, form a team and learn about the steps in developing a successful </a:t>
            </a:r>
            <a:r>
              <a:rPr lang="en-GB" sz="1400" dirty="0" err="1">
                <a:solidFill>
                  <a:srgbClr val="333F50"/>
                </a:solidFill>
                <a:latin typeface="Roboto Thin" panose="02000000000000000000" pitchFamily="2" charset="0"/>
                <a:ea typeface="Roboto Thin" panose="02000000000000000000" pitchFamily="2" charset="0"/>
              </a:rPr>
              <a:t>startup</a:t>
            </a:r>
            <a:r>
              <a:rPr lang="en-GB" sz="1400" dirty="0">
                <a:solidFill>
                  <a:srgbClr val="333F50"/>
                </a:solidFill>
                <a:latin typeface="Roboto Thin" panose="02000000000000000000" pitchFamily="2" charset="0"/>
                <a:ea typeface="Roboto Thin" panose="02000000000000000000" pitchFamily="2" charset="0"/>
              </a:rPr>
              <a:t>.</a:t>
            </a:r>
          </a:p>
        </p:txBody>
      </p:sp>
      <p:pic>
        <p:nvPicPr>
          <p:cNvPr id="9" name="Picture 8" descr="A picture containing drawing&#10;&#10;Description automatically generated">
            <a:extLst>
              <a:ext uri="{FF2B5EF4-FFF2-40B4-BE49-F238E27FC236}">
                <a16:creationId xmlns:a16="http://schemas.microsoft.com/office/drawing/2014/main" id="{8B91D9AF-38DF-49F6-A657-6E816A36AB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432" y="1691590"/>
            <a:ext cx="1520955" cy="548641"/>
          </a:xfrm>
          <a:prstGeom prst="rect">
            <a:avLst/>
          </a:prstGeom>
        </p:spPr>
      </p:pic>
      <p:pic>
        <p:nvPicPr>
          <p:cNvPr id="15" name="Picture 14" descr="A close up of a logo&#10;&#10;Description automatically generated">
            <a:extLst>
              <a:ext uri="{FF2B5EF4-FFF2-40B4-BE49-F238E27FC236}">
                <a16:creationId xmlns:a16="http://schemas.microsoft.com/office/drawing/2014/main" id="{F9582F56-12A0-4FDF-B497-B98F2153DF6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21126" y="1896029"/>
            <a:ext cx="353306" cy="353306"/>
          </a:xfrm>
          <a:prstGeom prst="rect">
            <a:avLst/>
          </a:prstGeom>
        </p:spPr>
      </p:pic>
      <p:pic>
        <p:nvPicPr>
          <p:cNvPr id="25" name="Picture 24" descr="A picture containing device, clock&#10;&#10;Description automatically generated">
            <a:extLst>
              <a:ext uri="{FF2B5EF4-FFF2-40B4-BE49-F238E27FC236}">
                <a16:creationId xmlns:a16="http://schemas.microsoft.com/office/drawing/2014/main" id="{73F72FFB-AC89-4187-B284-09BC9C1C3A9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57766" y="2984096"/>
            <a:ext cx="1818365" cy="1819238"/>
          </a:xfrm>
          <a:prstGeom prst="rect">
            <a:avLst/>
          </a:prstGeom>
        </p:spPr>
      </p:pic>
      <p:pic>
        <p:nvPicPr>
          <p:cNvPr id="5" name="Picture 4" descr="A picture containing bridge&#10;&#10;Description automatically generated">
            <a:extLst>
              <a:ext uri="{FF2B5EF4-FFF2-40B4-BE49-F238E27FC236}">
                <a16:creationId xmlns:a16="http://schemas.microsoft.com/office/drawing/2014/main" id="{39778D52-8E83-4040-8612-495DE87105A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9571767">
            <a:off x="7406846" y="451319"/>
            <a:ext cx="6006640" cy="4324018"/>
          </a:xfrm>
          <a:prstGeom prst="rect">
            <a:avLst/>
          </a:prstGeom>
        </p:spPr>
      </p:pic>
      <p:pic>
        <p:nvPicPr>
          <p:cNvPr id="32" name="Picture 31" descr="A picture containing electronics, device&#10;&#10;Description automatically generated">
            <a:extLst>
              <a:ext uri="{FF2B5EF4-FFF2-40B4-BE49-F238E27FC236}">
                <a16:creationId xmlns:a16="http://schemas.microsoft.com/office/drawing/2014/main" id="{08FA4D6B-C205-45CC-B989-061DF3E649D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789657" y="2978506"/>
            <a:ext cx="2586474" cy="1954670"/>
          </a:xfrm>
          <a:prstGeom prst="rect">
            <a:avLst/>
          </a:prstGeom>
        </p:spPr>
      </p:pic>
      <p:pic>
        <p:nvPicPr>
          <p:cNvPr id="34" name="Picture 33" descr="A picture containing electronics, device&#10;&#10;Description automatically generated">
            <a:extLst>
              <a:ext uri="{FF2B5EF4-FFF2-40B4-BE49-F238E27FC236}">
                <a16:creationId xmlns:a16="http://schemas.microsoft.com/office/drawing/2014/main" id="{CFAB2098-FB98-46A1-8389-EA8C0075856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643905" y="2067858"/>
            <a:ext cx="2732226" cy="2865317"/>
          </a:xfrm>
          <a:prstGeom prst="rect">
            <a:avLst/>
          </a:prstGeom>
        </p:spPr>
      </p:pic>
      <p:pic>
        <p:nvPicPr>
          <p:cNvPr id="36" name="Picture 35">
            <a:extLst>
              <a:ext uri="{FF2B5EF4-FFF2-40B4-BE49-F238E27FC236}">
                <a16:creationId xmlns:a16="http://schemas.microsoft.com/office/drawing/2014/main" id="{4DB87E09-F35E-42B9-B02F-319210287A3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643906" y="1842694"/>
            <a:ext cx="3248057" cy="3179559"/>
          </a:xfrm>
          <a:prstGeom prst="rect">
            <a:avLst/>
          </a:prstGeom>
        </p:spPr>
      </p:pic>
      <p:sp>
        <p:nvSpPr>
          <p:cNvPr id="42" name="Rectangle: Rounded Corners 41">
            <a:extLst>
              <a:ext uri="{FF2B5EF4-FFF2-40B4-BE49-F238E27FC236}">
                <a16:creationId xmlns:a16="http://schemas.microsoft.com/office/drawing/2014/main" id="{709F0D22-6043-4DF7-8361-C89EB3D29BF1}"/>
              </a:ext>
            </a:extLst>
          </p:cNvPr>
          <p:cNvSpPr/>
          <p:nvPr/>
        </p:nvSpPr>
        <p:spPr>
          <a:xfrm>
            <a:off x="9614850" y="4090644"/>
            <a:ext cx="850563" cy="395330"/>
          </a:xfrm>
          <a:prstGeom prst="roundRect">
            <a:avLst/>
          </a:pr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B23803F8-C117-4AA0-B455-6053E67A7E9C}"/>
              </a:ext>
            </a:extLst>
          </p:cNvPr>
          <p:cNvSpPr txBox="1"/>
          <p:nvPr/>
        </p:nvSpPr>
        <p:spPr>
          <a:xfrm>
            <a:off x="9760228" y="4161072"/>
            <a:ext cx="550151" cy="230832"/>
          </a:xfrm>
          <a:prstGeom prst="rect">
            <a:avLst/>
          </a:prstGeom>
          <a:noFill/>
        </p:spPr>
        <p:txBody>
          <a:bodyPr wrap="none" rtlCol="0">
            <a:spAutoFit/>
          </a:bodyPr>
          <a:lstStyle/>
          <a:p>
            <a:r>
              <a:rPr lang="sr-Latn-RS" sz="900" b="1" dirty="0">
                <a:solidFill>
                  <a:schemeClr val="bg1"/>
                </a:solidFill>
                <a:latin typeface="Roboto Thin" panose="02000000000000000000" pitchFamily="2" charset="0"/>
                <a:ea typeface="Roboto Thin" panose="02000000000000000000" pitchFamily="2" charset="0"/>
              </a:rPr>
              <a:t>7 DAYS</a:t>
            </a:r>
            <a:endParaRPr lang="en-GB" sz="900" b="1" dirty="0">
              <a:solidFill>
                <a:schemeClr val="bg1"/>
              </a:solidFill>
              <a:latin typeface="Roboto Thin" panose="02000000000000000000" pitchFamily="2" charset="0"/>
              <a:ea typeface="Roboto Thin" panose="02000000000000000000" pitchFamily="2" charset="0"/>
            </a:endParaRPr>
          </a:p>
        </p:txBody>
      </p:sp>
      <p:sp>
        <p:nvSpPr>
          <p:cNvPr id="43" name="Rectangle: Rounded Corners 42">
            <a:extLst>
              <a:ext uri="{FF2B5EF4-FFF2-40B4-BE49-F238E27FC236}">
                <a16:creationId xmlns:a16="http://schemas.microsoft.com/office/drawing/2014/main" id="{F4EA7B8A-1709-4EA5-AD17-FAAC7692881F}"/>
              </a:ext>
            </a:extLst>
          </p:cNvPr>
          <p:cNvSpPr/>
          <p:nvPr/>
        </p:nvSpPr>
        <p:spPr>
          <a:xfrm>
            <a:off x="7733162" y="4065341"/>
            <a:ext cx="966911" cy="380001"/>
          </a:xfrm>
          <a:prstGeom prst="roundRect">
            <a:avLst/>
          </a:pr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FDB5D0D5-085E-4081-ABFB-8D04165EDF18}"/>
              </a:ext>
            </a:extLst>
          </p:cNvPr>
          <p:cNvSpPr txBox="1"/>
          <p:nvPr/>
        </p:nvSpPr>
        <p:spPr>
          <a:xfrm>
            <a:off x="7716504" y="4081600"/>
            <a:ext cx="1057084" cy="369332"/>
          </a:xfrm>
          <a:prstGeom prst="rect">
            <a:avLst/>
          </a:prstGeom>
          <a:noFill/>
        </p:spPr>
        <p:txBody>
          <a:bodyPr wrap="square" rtlCol="0">
            <a:spAutoFit/>
          </a:bodyPr>
          <a:lstStyle/>
          <a:p>
            <a:r>
              <a:rPr lang="en-US" sz="900" b="1" dirty="0">
                <a:solidFill>
                  <a:schemeClr val="bg1"/>
                </a:solidFill>
                <a:latin typeface="Roboto Thin" panose="02000000000000000000" pitchFamily="2" charset="0"/>
                <a:ea typeface="Roboto Thin" panose="02000000000000000000" pitchFamily="2" charset="0"/>
              </a:rPr>
              <a:t>1000+ interested students</a:t>
            </a:r>
          </a:p>
        </p:txBody>
      </p:sp>
      <p:sp>
        <p:nvSpPr>
          <p:cNvPr id="44" name="Rectangle: Rounded Corners 43">
            <a:extLst>
              <a:ext uri="{FF2B5EF4-FFF2-40B4-BE49-F238E27FC236}">
                <a16:creationId xmlns:a16="http://schemas.microsoft.com/office/drawing/2014/main" id="{D3896555-96F1-4AD8-A604-DA31EB12DBDC}"/>
              </a:ext>
            </a:extLst>
          </p:cNvPr>
          <p:cNvSpPr/>
          <p:nvPr/>
        </p:nvSpPr>
        <p:spPr>
          <a:xfrm>
            <a:off x="7716504" y="2539963"/>
            <a:ext cx="844821" cy="409310"/>
          </a:xfrm>
          <a:prstGeom prst="roundRect">
            <a:avLst/>
          </a:pr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CBDE1C0E-D987-4CBA-8544-A73044258B7D}"/>
              </a:ext>
            </a:extLst>
          </p:cNvPr>
          <p:cNvSpPr txBox="1"/>
          <p:nvPr/>
        </p:nvSpPr>
        <p:spPr>
          <a:xfrm>
            <a:off x="7700675" y="2539962"/>
            <a:ext cx="865943" cy="369332"/>
          </a:xfrm>
          <a:prstGeom prst="rect">
            <a:avLst/>
          </a:prstGeom>
          <a:noFill/>
        </p:spPr>
        <p:txBody>
          <a:bodyPr wrap="none" rtlCol="0">
            <a:spAutoFit/>
          </a:bodyPr>
          <a:lstStyle/>
          <a:p>
            <a:r>
              <a:rPr lang="sr-Latn-RS" sz="900" b="1" dirty="0">
                <a:solidFill>
                  <a:schemeClr val="bg1"/>
                </a:solidFill>
                <a:latin typeface="Roboto Thin" panose="02000000000000000000" pitchFamily="2" charset="0"/>
                <a:ea typeface="Roboto Thin" panose="02000000000000000000" pitchFamily="2" charset="0"/>
              </a:rPr>
              <a:t>60 + </a:t>
            </a:r>
          </a:p>
          <a:p>
            <a:r>
              <a:rPr lang="sr-Latn-RS" sz="900" b="1" dirty="0">
                <a:solidFill>
                  <a:schemeClr val="bg1"/>
                </a:solidFill>
                <a:latin typeface="Roboto Thin" panose="02000000000000000000" pitchFamily="2" charset="0"/>
                <a:ea typeface="Roboto Thin" panose="02000000000000000000" pitchFamily="2" charset="0"/>
              </a:rPr>
              <a:t>WORKSHOPS</a:t>
            </a:r>
            <a:endParaRPr lang="en-GB" sz="900" b="1" dirty="0">
              <a:solidFill>
                <a:schemeClr val="bg1"/>
              </a:solidFill>
              <a:latin typeface="Roboto Thin" panose="02000000000000000000" pitchFamily="2" charset="0"/>
              <a:ea typeface="Roboto Thin" panose="02000000000000000000" pitchFamily="2" charset="0"/>
            </a:endParaRPr>
          </a:p>
        </p:txBody>
      </p:sp>
      <p:sp>
        <p:nvSpPr>
          <p:cNvPr id="45" name="Rectangle: Rounded Corners 44">
            <a:extLst>
              <a:ext uri="{FF2B5EF4-FFF2-40B4-BE49-F238E27FC236}">
                <a16:creationId xmlns:a16="http://schemas.microsoft.com/office/drawing/2014/main" id="{14F9F0E8-5A12-4783-9EDC-77B4BBCE5B5A}"/>
              </a:ext>
            </a:extLst>
          </p:cNvPr>
          <p:cNvSpPr/>
          <p:nvPr/>
        </p:nvSpPr>
        <p:spPr>
          <a:xfrm>
            <a:off x="9738017" y="2341625"/>
            <a:ext cx="959975" cy="566165"/>
          </a:xfrm>
          <a:prstGeom prst="roundRect">
            <a:avLst/>
          </a:pr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CEED3650-A71C-4231-AC41-0FE6F2E09A16}"/>
              </a:ext>
            </a:extLst>
          </p:cNvPr>
          <p:cNvSpPr txBox="1"/>
          <p:nvPr/>
        </p:nvSpPr>
        <p:spPr>
          <a:xfrm>
            <a:off x="9715053" y="2428662"/>
            <a:ext cx="1223585" cy="369332"/>
          </a:xfrm>
          <a:prstGeom prst="rect">
            <a:avLst/>
          </a:prstGeom>
          <a:noFill/>
        </p:spPr>
        <p:txBody>
          <a:bodyPr wrap="square" rtlCol="0">
            <a:spAutoFit/>
          </a:bodyPr>
          <a:lstStyle/>
          <a:p>
            <a:r>
              <a:rPr lang="sr-Latn-RS" sz="900" b="1">
                <a:solidFill>
                  <a:schemeClr val="bg1"/>
                </a:solidFill>
                <a:latin typeface="Roboto Thin" panose="02000000000000000000" pitchFamily="2" charset="0"/>
                <a:ea typeface="Roboto Thin" panose="02000000000000000000" pitchFamily="2" charset="0"/>
              </a:rPr>
              <a:t>350+</a:t>
            </a:r>
            <a:r>
              <a:rPr lang="en-US" sz="900" b="1" dirty="0">
                <a:solidFill>
                  <a:schemeClr val="bg1"/>
                </a:solidFill>
                <a:latin typeface="Roboto Thin" panose="02000000000000000000" pitchFamily="2" charset="0"/>
                <a:ea typeface="Roboto Thin" panose="02000000000000000000" pitchFamily="2" charset="0"/>
              </a:rPr>
              <a:t> participants from 15 faculties</a:t>
            </a:r>
            <a:endParaRPr lang="sr-Latn-RS" sz="900" b="1" dirty="0">
              <a:solidFill>
                <a:schemeClr val="bg1"/>
              </a:solidFill>
              <a:latin typeface="Roboto Thin" panose="02000000000000000000" pitchFamily="2" charset="0"/>
              <a:ea typeface="Roboto Thin" panose="02000000000000000000" pitchFamily="2" charset="0"/>
            </a:endParaRPr>
          </a:p>
        </p:txBody>
      </p:sp>
      <p:pic>
        <p:nvPicPr>
          <p:cNvPr id="47" name="Picture 46" descr="A group of people standing in front of a building&#10;&#10;Description automatically generated">
            <a:extLst>
              <a:ext uri="{FF2B5EF4-FFF2-40B4-BE49-F238E27FC236}">
                <a16:creationId xmlns:a16="http://schemas.microsoft.com/office/drawing/2014/main" id="{1C23EE8E-A02A-4BF8-ADE7-DEFE6EF86E71}"/>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26650" y="3768806"/>
            <a:ext cx="5649428" cy="2768526"/>
          </a:xfrm>
          <a:prstGeom prst="rect">
            <a:avLst/>
          </a:prstGeom>
        </p:spPr>
      </p:pic>
      <p:pic>
        <p:nvPicPr>
          <p:cNvPr id="22" name="Picture 21">
            <a:extLst>
              <a:ext uri="{FF2B5EF4-FFF2-40B4-BE49-F238E27FC236}">
                <a16:creationId xmlns:a16="http://schemas.microsoft.com/office/drawing/2014/main" id="{3FB25C71-6CA2-4B9F-B352-994B6E73310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7416" y="219318"/>
            <a:ext cx="2069596" cy="472441"/>
          </a:xfrm>
          <a:prstGeom prst="rect">
            <a:avLst/>
          </a:prstGeom>
        </p:spPr>
      </p:pic>
    </p:spTree>
    <p:extLst>
      <p:ext uri="{BB962C8B-B14F-4D97-AF65-F5344CB8AC3E}">
        <p14:creationId xmlns:p14="http://schemas.microsoft.com/office/powerpoint/2010/main" val="182699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heel(1)">
                                      <p:cBhvr>
                                        <p:cTn id="23" dur="1000"/>
                                        <p:tgtEl>
                                          <p:spTgt spid="2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heel(1)">
                                      <p:cBhvr>
                                        <p:cTn id="34" dur="1000"/>
                                        <p:tgtEl>
                                          <p:spTgt spid="3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heel(1)">
                                      <p:cBhvr>
                                        <p:cTn id="45" dur="1000"/>
                                        <p:tgtEl>
                                          <p:spTgt spid="3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500"/>
                                        <p:tgtEl>
                                          <p:spTgt spid="3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500"/>
                                        <p:tgtEl>
                                          <p:spTgt spid="44"/>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nodeType="click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wheel(1)">
                                      <p:cBhvr>
                                        <p:cTn id="56" dur="1000"/>
                                        <p:tgtEl>
                                          <p:spTgt spid="3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fade">
                                      <p:cBhvr>
                                        <p:cTn id="59" dur="500"/>
                                        <p:tgtEl>
                                          <p:spTgt spid="4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fade">
                                      <p:cBhvr>
                                        <p:cTn id="62" dur="500"/>
                                        <p:tgtEl>
                                          <p:spTgt spid="45"/>
                                        </p:tgtEl>
                                      </p:cBhvr>
                                    </p:animEffect>
                                  </p:childTnLst>
                                </p:cTn>
                              </p:par>
                            </p:childTnLst>
                          </p:cTn>
                        </p:par>
                        <p:par>
                          <p:cTn id="63" fill="hold">
                            <p:stCondLst>
                              <p:cond delay="1000"/>
                            </p:stCondLst>
                            <p:childTnLst>
                              <p:par>
                                <p:cTn id="64" presetID="2" presetClass="entr" presetSubtype="8" fill="hold" nodeType="afterEffect">
                                  <p:stCondLst>
                                    <p:cond delay="1000"/>
                                  </p:stCondLst>
                                  <p:childTnLst>
                                    <p:set>
                                      <p:cBhvr>
                                        <p:cTn id="65" dur="1" fill="hold">
                                          <p:stCondLst>
                                            <p:cond delay="0"/>
                                          </p:stCondLst>
                                        </p:cTn>
                                        <p:tgtEl>
                                          <p:spTgt spid="47"/>
                                        </p:tgtEl>
                                        <p:attrNameLst>
                                          <p:attrName>style.visibility</p:attrName>
                                        </p:attrNameLst>
                                      </p:cBhvr>
                                      <p:to>
                                        <p:strVal val="visible"/>
                                      </p:to>
                                    </p:set>
                                    <p:anim calcmode="lin" valueType="num">
                                      <p:cBhvr additive="base">
                                        <p:cTn id="66" dur="500" fill="hold"/>
                                        <p:tgtEl>
                                          <p:spTgt spid="47"/>
                                        </p:tgtEl>
                                        <p:attrNameLst>
                                          <p:attrName>ppt_x</p:attrName>
                                        </p:attrNameLst>
                                      </p:cBhvr>
                                      <p:tavLst>
                                        <p:tav tm="0">
                                          <p:val>
                                            <p:strVal val="0-#ppt_w/2"/>
                                          </p:val>
                                        </p:tav>
                                        <p:tav tm="100000">
                                          <p:val>
                                            <p:strVal val="#ppt_x"/>
                                          </p:val>
                                        </p:tav>
                                      </p:tavLst>
                                    </p:anim>
                                    <p:anim calcmode="lin" valueType="num">
                                      <p:cBhvr additive="base">
                                        <p:cTn id="67" dur="5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2" grpId="0" animBg="1"/>
      <p:bldP spid="37" grpId="0"/>
      <p:bldP spid="43" grpId="0" animBg="1"/>
      <p:bldP spid="38" grpId="0"/>
      <p:bldP spid="44" grpId="0" animBg="1"/>
      <p:bldP spid="39" grpId="0"/>
      <p:bldP spid="45" grpId="0" animBg="1"/>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BD74384-9D69-49DE-8DF8-F18047C968A5}"/>
              </a:ext>
            </a:extLst>
          </p:cNvPr>
          <p:cNvSpPr/>
          <p:nvPr/>
        </p:nvSpPr>
        <p:spPr>
          <a:xfrm>
            <a:off x="0" y="858416"/>
            <a:ext cx="3387012" cy="74645"/>
          </a:xfrm>
          <a:prstGeom prst="rect">
            <a:avLst/>
          </a:prstGeom>
          <a:solidFill>
            <a:srgbClr val="FECF44"/>
          </a:solidFill>
          <a:ln>
            <a:solidFill>
              <a:srgbClr val="FECF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picture containing drawing&#10;&#10;Description automatically generated">
            <a:extLst>
              <a:ext uri="{FF2B5EF4-FFF2-40B4-BE49-F238E27FC236}">
                <a16:creationId xmlns:a16="http://schemas.microsoft.com/office/drawing/2014/main" id="{372B090B-3993-4F97-A7DC-AC051CEB47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5731" y="164293"/>
            <a:ext cx="1655067" cy="1652019"/>
          </a:xfrm>
          <a:prstGeom prst="rect">
            <a:avLst/>
          </a:prstGeom>
        </p:spPr>
      </p:pic>
      <p:pic>
        <p:nvPicPr>
          <p:cNvPr id="15" name="Picture 14" descr="A close up of a logo&#10;&#10;Description automatically generated">
            <a:extLst>
              <a:ext uri="{FF2B5EF4-FFF2-40B4-BE49-F238E27FC236}">
                <a16:creationId xmlns:a16="http://schemas.microsoft.com/office/drawing/2014/main" id="{F9582F56-12A0-4FDF-B497-B98F2153DF6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1126" y="1896029"/>
            <a:ext cx="353306" cy="353306"/>
          </a:xfrm>
          <a:prstGeom prst="rect">
            <a:avLst/>
          </a:prstGeom>
        </p:spPr>
      </p:pic>
      <p:sp>
        <p:nvSpPr>
          <p:cNvPr id="38" name="TextBox 37">
            <a:extLst>
              <a:ext uri="{FF2B5EF4-FFF2-40B4-BE49-F238E27FC236}">
                <a16:creationId xmlns:a16="http://schemas.microsoft.com/office/drawing/2014/main" id="{FDB5D0D5-085E-4081-ABFB-8D04165EDF18}"/>
              </a:ext>
            </a:extLst>
          </p:cNvPr>
          <p:cNvSpPr txBox="1"/>
          <p:nvPr/>
        </p:nvSpPr>
        <p:spPr>
          <a:xfrm>
            <a:off x="8130934" y="3964892"/>
            <a:ext cx="1057084" cy="230832"/>
          </a:xfrm>
          <a:prstGeom prst="rect">
            <a:avLst/>
          </a:prstGeom>
          <a:noFill/>
        </p:spPr>
        <p:txBody>
          <a:bodyPr wrap="square" rtlCol="0">
            <a:spAutoFit/>
          </a:bodyPr>
          <a:lstStyle/>
          <a:p>
            <a:r>
              <a:rPr lang="sr-Latn-RS" sz="900" b="1" dirty="0">
                <a:solidFill>
                  <a:schemeClr val="bg1"/>
                </a:solidFill>
                <a:latin typeface="Roboto Thin" panose="02000000000000000000" pitchFamily="2" charset="0"/>
                <a:ea typeface="Roboto Thin" panose="02000000000000000000" pitchFamily="2" charset="0"/>
              </a:rPr>
              <a:t>15 FACULTIES</a:t>
            </a:r>
            <a:endParaRPr lang="en-GB" sz="900" b="1" dirty="0">
              <a:solidFill>
                <a:schemeClr val="bg1"/>
              </a:solidFill>
              <a:latin typeface="Roboto Thin" panose="02000000000000000000" pitchFamily="2" charset="0"/>
              <a:ea typeface="Roboto Thin" panose="02000000000000000000" pitchFamily="2" charset="0"/>
            </a:endParaRPr>
          </a:p>
        </p:txBody>
      </p:sp>
      <p:pic>
        <p:nvPicPr>
          <p:cNvPr id="4" name="Picture 3" descr="A group of people in a room&#10;&#10;Description automatically generated">
            <a:extLst>
              <a:ext uri="{FF2B5EF4-FFF2-40B4-BE49-F238E27FC236}">
                <a16:creationId xmlns:a16="http://schemas.microsoft.com/office/drawing/2014/main" id="{9B4B7F90-FC31-40CF-B501-F5ECEE143ED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475105" y="1896029"/>
            <a:ext cx="2672638" cy="1781324"/>
          </a:xfrm>
          <a:prstGeom prst="rect">
            <a:avLst/>
          </a:prstGeom>
        </p:spPr>
      </p:pic>
      <p:pic>
        <p:nvPicPr>
          <p:cNvPr id="27" name="Picture 26" descr="A close up of a logo&#10;&#10;Description automatically generated">
            <a:extLst>
              <a:ext uri="{FF2B5EF4-FFF2-40B4-BE49-F238E27FC236}">
                <a16:creationId xmlns:a16="http://schemas.microsoft.com/office/drawing/2014/main" id="{0CA985CA-71F7-434C-9236-277EE9C01E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43264" y="1896029"/>
            <a:ext cx="353306" cy="353306"/>
          </a:xfrm>
          <a:prstGeom prst="rect">
            <a:avLst/>
          </a:prstGeom>
        </p:spPr>
      </p:pic>
      <p:pic>
        <p:nvPicPr>
          <p:cNvPr id="8" name="Picture 7" descr="A group of people in a room&#10;&#10;Description automatically generated">
            <a:extLst>
              <a:ext uri="{FF2B5EF4-FFF2-40B4-BE49-F238E27FC236}">
                <a16:creationId xmlns:a16="http://schemas.microsoft.com/office/drawing/2014/main" id="{019611E7-4E6A-4132-BD0B-07A503AF7AA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74432" y="1896029"/>
            <a:ext cx="2711129" cy="1806978"/>
          </a:xfrm>
          <a:prstGeom prst="rect">
            <a:avLst/>
          </a:prstGeom>
        </p:spPr>
      </p:pic>
      <p:pic>
        <p:nvPicPr>
          <p:cNvPr id="28" name="Picture 27" descr="A close up of a logo&#10;&#10;Description automatically generated">
            <a:extLst>
              <a:ext uri="{FF2B5EF4-FFF2-40B4-BE49-F238E27FC236}">
                <a16:creationId xmlns:a16="http://schemas.microsoft.com/office/drawing/2014/main" id="{337DBD92-9C84-4FDC-AC45-D6977FE48A0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22738" y="1896029"/>
            <a:ext cx="353306" cy="353306"/>
          </a:xfrm>
          <a:prstGeom prst="rect">
            <a:avLst/>
          </a:prstGeom>
        </p:spPr>
      </p:pic>
      <p:pic>
        <p:nvPicPr>
          <p:cNvPr id="12" name="Picture 11" descr="A group of people sitting at a park&#10;&#10;Description automatically generated">
            <a:extLst>
              <a:ext uri="{FF2B5EF4-FFF2-40B4-BE49-F238E27FC236}">
                <a16:creationId xmlns:a16="http://schemas.microsoft.com/office/drawing/2014/main" id="{D1161F4C-6D54-4629-B1BC-71F403AE786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763347" y="1896029"/>
            <a:ext cx="2709113" cy="1806978"/>
          </a:xfrm>
          <a:prstGeom prst="rect">
            <a:avLst/>
          </a:prstGeom>
        </p:spPr>
      </p:pic>
      <p:pic>
        <p:nvPicPr>
          <p:cNvPr id="31" name="Picture 30" descr="A close up of a logo&#10;&#10;Description automatically generated">
            <a:extLst>
              <a:ext uri="{FF2B5EF4-FFF2-40B4-BE49-F238E27FC236}">
                <a16:creationId xmlns:a16="http://schemas.microsoft.com/office/drawing/2014/main" id="{64C1C434-CF7C-4DCA-A7E3-8F2FD2C3CB8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1126" y="4312669"/>
            <a:ext cx="353306" cy="353306"/>
          </a:xfrm>
          <a:prstGeom prst="rect">
            <a:avLst/>
          </a:prstGeom>
        </p:spPr>
      </p:pic>
      <p:pic>
        <p:nvPicPr>
          <p:cNvPr id="14" name="Picture 13" descr="A group of people sitting at a table&#10;&#10;Description automatically generated">
            <a:extLst>
              <a:ext uri="{FF2B5EF4-FFF2-40B4-BE49-F238E27FC236}">
                <a16:creationId xmlns:a16="http://schemas.microsoft.com/office/drawing/2014/main" id="{1FDFB3D2-975A-421E-93E7-09F96241282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74431" y="4377014"/>
            <a:ext cx="2711130" cy="1806978"/>
          </a:xfrm>
          <a:prstGeom prst="rect">
            <a:avLst/>
          </a:prstGeom>
        </p:spPr>
      </p:pic>
      <p:pic>
        <p:nvPicPr>
          <p:cNvPr id="35" name="Picture 34" descr="A close up of a logo&#10;&#10;Description automatically generated">
            <a:extLst>
              <a:ext uri="{FF2B5EF4-FFF2-40B4-BE49-F238E27FC236}">
                <a16:creationId xmlns:a16="http://schemas.microsoft.com/office/drawing/2014/main" id="{4E0AF9CD-DF34-476E-B83C-16587B55F3D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62617" y="4377014"/>
            <a:ext cx="353306" cy="353306"/>
          </a:xfrm>
          <a:prstGeom prst="rect">
            <a:avLst/>
          </a:prstGeom>
        </p:spPr>
      </p:pic>
      <p:pic>
        <p:nvPicPr>
          <p:cNvPr id="41" name="Picture 40" descr="A close up of a logo&#10;&#10;Description automatically generated">
            <a:extLst>
              <a:ext uri="{FF2B5EF4-FFF2-40B4-BE49-F238E27FC236}">
                <a16:creationId xmlns:a16="http://schemas.microsoft.com/office/drawing/2014/main" id="{44E5A691-3944-4E9D-BC97-0FE422AF3AB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22738" y="4377014"/>
            <a:ext cx="353306" cy="353306"/>
          </a:xfrm>
          <a:prstGeom prst="rect">
            <a:avLst/>
          </a:prstGeom>
        </p:spPr>
      </p:pic>
      <p:pic>
        <p:nvPicPr>
          <p:cNvPr id="21" name="Picture 20" descr="A group of people standing in a room&#10;&#10;Description automatically generated">
            <a:extLst>
              <a:ext uri="{FF2B5EF4-FFF2-40B4-BE49-F238E27FC236}">
                <a16:creationId xmlns:a16="http://schemas.microsoft.com/office/drawing/2014/main" id="{387EA7F1-CE62-4CEC-830B-E5BD163ABE2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425354" y="4371476"/>
            <a:ext cx="2731820" cy="1822124"/>
          </a:xfrm>
          <a:prstGeom prst="rect">
            <a:avLst/>
          </a:prstGeom>
        </p:spPr>
      </p:pic>
      <p:pic>
        <p:nvPicPr>
          <p:cNvPr id="23" name="Picture 22" descr="A group of people standing in front of a crowd&#10;&#10;Description automatically generated">
            <a:extLst>
              <a:ext uri="{FF2B5EF4-FFF2-40B4-BE49-F238E27FC236}">
                <a16:creationId xmlns:a16="http://schemas.microsoft.com/office/drawing/2014/main" id="{E201AF02-2497-44F5-83E1-6C07CAF486CB}"/>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759998" y="4412276"/>
            <a:ext cx="2672638" cy="1781324"/>
          </a:xfrm>
          <a:prstGeom prst="rect">
            <a:avLst/>
          </a:prstGeom>
        </p:spPr>
      </p:pic>
      <p:pic>
        <p:nvPicPr>
          <p:cNvPr id="5" name="Picture 4" descr="A picture containing bridge&#10;&#10;Description automatically generated">
            <a:extLst>
              <a:ext uri="{FF2B5EF4-FFF2-40B4-BE49-F238E27FC236}">
                <a16:creationId xmlns:a16="http://schemas.microsoft.com/office/drawing/2014/main" id="{39778D52-8E83-4040-8612-495DE87105A4}"/>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19571767">
            <a:off x="7406846" y="451319"/>
            <a:ext cx="6006640" cy="4324018"/>
          </a:xfrm>
          <a:prstGeom prst="rect">
            <a:avLst/>
          </a:prstGeom>
        </p:spPr>
      </p:pic>
      <p:pic>
        <p:nvPicPr>
          <p:cNvPr id="25" name="Picture 24">
            <a:extLst>
              <a:ext uri="{FF2B5EF4-FFF2-40B4-BE49-F238E27FC236}">
                <a16:creationId xmlns:a16="http://schemas.microsoft.com/office/drawing/2014/main" id="{CA210271-1AA7-4AF5-AA73-98CEF899127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7416" y="219318"/>
            <a:ext cx="2069596" cy="472441"/>
          </a:xfrm>
          <a:prstGeom prst="rect">
            <a:avLst/>
          </a:prstGeom>
        </p:spPr>
      </p:pic>
    </p:spTree>
    <p:extLst>
      <p:ext uri="{BB962C8B-B14F-4D97-AF65-F5344CB8AC3E}">
        <p14:creationId xmlns:p14="http://schemas.microsoft.com/office/powerpoint/2010/main" val="2874140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87"/>
        <p:cNvGrpSpPr/>
        <p:nvPr/>
      </p:nvGrpSpPr>
      <p:grpSpPr>
        <a:xfrm>
          <a:off x="0" y="0"/>
          <a:ext cx="0" cy="0"/>
          <a:chOff x="0" y="0"/>
          <a:chExt cx="0" cy="0"/>
        </a:xfrm>
      </p:grpSpPr>
      <p:pic>
        <p:nvPicPr>
          <p:cNvPr id="288" name="Google Shape;288;gb77e4277dc_0_40"/>
          <p:cNvPicPr preferRelativeResize="0"/>
          <p:nvPr/>
        </p:nvPicPr>
        <p:blipFill>
          <a:blip r:embed="rId4">
            <a:alphaModFix/>
          </a:blip>
          <a:stretch>
            <a:fillRect/>
          </a:stretch>
        </p:blipFill>
        <p:spPr>
          <a:xfrm>
            <a:off x="7550000" y="287945"/>
            <a:ext cx="4595298" cy="4710505"/>
          </a:xfrm>
          <a:prstGeom prst="rect">
            <a:avLst/>
          </a:prstGeom>
          <a:noFill/>
          <a:ln>
            <a:noFill/>
          </a:ln>
        </p:spPr>
      </p:pic>
      <p:sp>
        <p:nvSpPr>
          <p:cNvPr id="289" name="Google Shape;289;gb77e4277dc_0_40"/>
          <p:cNvSpPr/>
          <p:nvPr/>
        </p:nvSpPr>
        <p:spPr>
          <a:xfrm>
            <a:off x="0" y="858416"/>
            <a:ext cx="3387000" cy="74700"/>
          </a:xfrm>
          <a:prstGeom prst="rect">
            <a:avLst/>
          </a:prstGeom>
          <a:solidFill>
            <a:srgbClr val="2FAEE2"/>
          </a:solidFill>
          <a:ln w="12700" cap="flat" cmpd="sng">
            <a:solidFill>
              <a:srgbClr val="2FAEE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90" name="Google Shape;290;gb77e4277dc_0_40"/>
          <p:cNvPicPr preferRelativeResize="0"/>
          <p:nvPr/>
        </p:nvPicPr>
        <p:blipFill rotWithShape="1">
          <a:blip r:embed="rId5">
            <a:alphaModFix/>
          </a:blip>
          <a:srcRect/>
          <a:stretch/>
        </p:blipFill>
        <p:spPr>
          <a:xfrm>
            <a:off x="3178177" y="116461"/>
            <a:ext cx="1730174" cy="1726234"/>
          </a:xfrm>
          <a:prstGeom prst="rect">
            <a:avLst/>
          </a:prstGeom>
          <a:noFill/>
          <a:ln>
            <a:noFill/>
          </a:ln>
        </p:spPr>
      </p:pic>
      <p:pic>
        <p:nvPicPr>
          <p:cNvPr id="291" name="Google Shape;291;gb77e4277dc_0_40"/>
          <p:cNvPicPr preferRelativeResize="0"/>
          <p:nvPr/>
        </p:nvPicPr>
        <p:blipFill rotWithShape="1">
          <a:blip r:embed="rId6">
            <a:alphaModFix/>
          </a:blip>
          <a:srcRect/>
          <a:stretch/>
        </p:blipFill>
        <p:spPr>
          <a:xfrm>
            <a:off x="1887393" y="336603"/>
            <a:ext cx="1499618" cy="323089"/>
          </a:xfrm>
          <a:prstGeom prst="rect">
            <a:avLst/>
          </a:prstGeom>
          <a:noFill/>
          <a:ln>
            <a:noFill/>
          </a:ln>
        </p:spPr>
      </p:pic>
      <p:pic>
        <p:nvPicPr>
          <p:cNvPr id="292" name="Google Shape;292;gb77e4277dc_0_40"/>
          <p:cNvPicPr preferRelativeResize="0"/>
          <p:nvPr/>
        </p:nvPicPr>
        <p:blipFill rotWithShape="1">
          <a:blip r:embed="rId7">
            <a:alphaModFix/>
          </a:blip>
          <a:srcRect l="23371" t="4924" r="20862"/>
          <a:stretch/>
        </p:blipFill>
        <p:spPr>
          <a:xfrm>
            <a:off x="6465550" y="1724975"/>
            <a:ext cx="4670126" cy="4478474"/>
          </a:xfrm>
          <a:prstGeom prst="rect">
            <a:avLst/>
          </a:prstGeom>
          <a:noFill/>
          <a:ln>
            <a:noFill/>
          </a:ln>
        </p:spPr>
      </p:pic>
      <p:pic>
        <p:nvPicPr>
          <p:cNvPr id="293" name="Google Shape;293;gb77e4277dc_0_40"/>
          <p:cNvPicPr preferRelativeResize="0"/>
          <p:nvPr/>
        </p:nvPicPr>
        <p:blipFill>
          <a:blip r:embed="rId8">
            <a:alphaModFix/>
          </a:blip>
          <a:stretch>
            <a:fillRect/>
          </a:stretch>
        </p:blipFill>
        <p:spPr>
          <a:xfrm>
            <a:off x="706400" y="2121425"/>
            <a:ext cx="4974249" cy="1043550"/>
          </a:xfrm>
          <a:prstGeom prst="rect">
            <a:avLst/>
          </a:prstGeom>
          <a:noFill/>
          <a:ln>
            <a:noFill/>
          </a:ln>
        </p:spPr>
      </p:pic>
      <p:sp>
        <p:nvSpPr>
          <p:cNvPr id="294" name="Google Shape;294;gb77e4277dc_0_40"/>
          <p:cNvSpPr txBox="1"/>
          <p:nvPr/>
        </p:nvSpPr>
        <p:spPr>
          <a:xfrm>
            <a:off x="811570" y="3693884"/>
            <a:ext cx="4974300" cy="659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r-Latn-RS" sz="1800" b="0" i="0" u="none" strike="noStrike" kern="0" cap="none" spc="0" normalizeH="0" baseline="0" noProof="0" dirty="0">
                <a:ln>
                  <a:noFill/>
                </a:ln>
                <a:solidFill>
                  <a:srgbClr val="004A86"/>
                </a:solidFill>
                <a:effectLst/>
                <a:uLnTx/>
                <a:uFillTx/>
                <a:latin typeface="Roboto Medium"/>
                <a:ea typeface="Roboto Medium"/>
                <a:cs typeface="Roboto Medium"/>
                <a:sym typeface="Roboto Medium"/>
              </a:rPr>
              <a:t>We strive to </a:t>
            </a:r>
            <a:r>
              <a:rPr kumimoji="0" lang="sr-Latn-RS" sz="1800" b="0" i="0" u="none" strike="noStrike" kern="0" cap="none" spc="0" normalizeH="0" baseline="0" noProof="0" dirty="0">
                <a:ln>
                  <a:noFill/>
                </a:ln>
                <a:solidFill>
                  <a:srgbClr val="E94D0C"/>
                </a:solidFill>
                <a:effectLst/>
                <a:uLnTx/>
                <a:uFillTx/>
                <a:latin typeface="Roboto Medium"/>
                <a:ea typeface="Roboto Medium"/>
                <a:cs typeface="Roboto Medium"/>
                <a:sym typeface="Roboto Medium"/>
              </a:rPr>
              <a:t>create an environment </a:t>
            </a:r>
            <a:r>
              <a:rPr kumimoji="0" lang="sr-Latn-RS" sz="1800" b="0" i="0" u="none" strike="noStrike" kern="0" cap="none" spc="0" normalizeH="0" baseline="0" noProof="0" dirty="0">
                <a:ln>
                  <a:noFill/>
                </a:ln>
                <a:solidFill>
                  <a:srgbClr val="004A86"/>
                </a:solidFill>
                <a:effectLst/>
                <a:uLnTx/>
                <a:uFillTx/>
                <a:latin typeface="Roboto Medium"/>
                <a:ea typeface="Roboto Medium"/>
                <a:cs typeface="Roboto Medium"/>
                <a:sym typeface="Roboto Medium"/>
              </a:rPr>
              <a:t>where startup founders can focus on idea validation and building amazing products. </a:t>
            </a:r>
            <a:endParaRPr kumimoji="0" sz="1800" b="0" i="0" u="none" strike="noStrike" kern="0" cap="none" spc="0" normalizeH="0" baseline="0" noProof="0" dirty="0">
              <a:ln>
                <a:noFill/>
              </a:ln>
              <a:solidFill>
                <a:srgbClr val="004A86"/>
              </a:solidFill>
              <a:effectLst/>
              <a:uLnTx/>
              <a:uFillTx/>
              <a:latin typeface="Roboto Medium"/>
              <a:ea typeface="Roboto Medium"/>
              <a:cs typeface="Roboto Medium"/>
              <a:sym typeface="Roboto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Medium"/>
              <a:ea typeface="Roboto Medium"/>
              <a:cs typeface="Roboto Medium"/>
              <a:sym typeface="Roboto Medium"/>
            </a:endParaRPr>
          </a:p>
        </p:txBody>
      </p:sp>
      <p:pic>
        <p:nvPicPr>
          <p:cNvPr id="9" name="Picture 8">
            <a:extLst>
              <a:ext uri="{FF2B5EF4-FFF2-40B4-BE49-F238E27FC236}">
                <a16:creationId xmlns:a16="http://schemas.microsoft.com/office/drawing/2014/main" id="{32F5F290-4A21-4E9C-8957-828971688D7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961026" y="5571069"/>
            <a:ext cx="1719623" cy="857029"/>
          </a:xfrm>
          <a:prstGeom prst="rect">
            <a:avLst/>
          </a:prstGeom>
        </p:spPr>
      </p:pic>
      <p:sp>
        <p:nvSpPr>
          <p:cNvPr id="10" name="TextBox 9">
            <a:extLst>
              <a:ext uri="{FF2B5EF4-FFF2-40B4-BE49-F238E27FC236}">
                <a16:creationId xmlns:a16="http://schemas.microsoft.com/office/drawing/2014/main" id="{BB8377BE-AD12-4902-9BEB-5CE2EFE5BE03}"/>
              </a:ext>
            </a:extLst>
          </p:cNvPr>
          <p:cNvSpPr txBox="1"/>
          <p:nvPr/>
        </p:nvSpPr>
        <p:spPr>
          <a:xfrm>
            <a:off x="2943943" y="5562935"/>
            <a:ext cx="1247060" cy="230832"/>
          </a:xfrm>
          <a:prstGeom prst="rect">
            <a:avLst/>
          </a:prstGeom>
          <a:noFill/>
        </p:spPr>
        <p:txBody>
          <a:bodyPr wrap="square" rtlCol="0">
            <a:spAutoFit/>
          </a:bodyPr>
          <a:lstStyle/>
          <a:p>
            <a:r>
              <a:rPr lang="sr-Latn-RS" sz="900" b="1" dirty="0">
                <a:solidFill>
                  <a:srgbClr val="7792BF"/>
                </a:solidFill>
                <a:latin typeface="Roboto Thin" panose="02000000000000000000" pitchFamily="2" charset="0"/>
                <a:ea typeface="Roboto Thin" panose="02000000000000000000" pitchFamily="2" charset="0"/>
              </a:rPr>
              <a:t>With support of</a:t>
            </a:r>
            <a:r>
              <a:rPr lang="sr-Cyrl-RS" sz="900" b="1" dirty="0">
                <a:solidFill>
                  <a:srgbClr val="7792BF"/>
                </a:solidFill>
                <a:latin typeface="Roboto Thin" panose="02000000000000000000" pitchFamily="2" charset="0"/>
                <a:ea typeface="Roboto Thin" panose="02000000000000000000" pitchFamily="2" charset="0"/>
              </a:rPr>
              <a:t>:</a:t>
            </a:r>
            <a:endParaRPr lang="en-US" sz="900" b="1" dirty="0">
              <a:solidFill>
                <a:srgbClr val="7792BF"/>
              </a:solidFill>
              <a:latin typeface="Roboto Thin" panose="02000000000000000000" pitchFamily="2" charset="0"/>
              <a:ea typeface="Roboto Thin" panose="02000000000000000000" pitchFamily="2" charset="0"/>
            </a:endParaRPr>
          </a:p>
        </p:txBody>
      </p:sp>
      <p:pic>
        <p:nvPicPr>
          <p:cNvPr id="3" name="Picture 2">
            <a:extLst>
              <a:ext uri="{FF2B5EF4-FFF2-40B4-BE49-F238E27FC236}">
                <a16:creationId xmlns:a16="http://schemas.microsoft.com/office/drawing/2014/main" id="{87253E05-79F5-4C43-8B64-04C19F1DB129}"/>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69402" y="5379338"/>
            <a:ext cx="2129330" cy="12167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309"/>
        <p:cNvGrpSpPr/>
        <p:nvPr/>
      </p:nvGrpSpPr>
      <p:grpSpPr>
        <a:xfrm>
          <a:off x="0" y="0"/>
          <a:ext cx="0" cy="0"/>
          <a:chOff x="0" y="0"/>
          <a:chExt cx="0" cy="0"/>
        </a:xfrm>
      </p:grpSpPr>
      <p:sp>
        <p:nvSpPr>
          <p:cNvPr id="310" name="Google Shape;310;gb7c70e953f_1_0"/>
          <p:cNvSpPr/>
          <p:nvPr/>
        </p:nvSpPr>
        <p:spPr>
          <a:xfrm>
            <a:off x="0" y="858416"/>
            <a:ext cx="3387000" cy="74700"/>
          </a:xfrm>
          <a:prstGeom prst="rect">
            <a:avLst/>
          </a:prstGeom>
          <a:solidFill>
            <a:srgbClr val="2FAEE2"/>
          </a:solidFill>
          <a:ln w="12700" cap="flat" cmpd="sng">
            <a:solidFill>
              <a:srgbClr val="2FAEE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11" name="Google Shape;311;gb7c70e953f_1_0"/>
          <p:cNvPicPr preferRelativeResize="0"/>
          <p:nvPr/>
        </p:nvPicPr>
        <p:blipFill rotWithShape="1">
          <a:blip r:embed="rId4">
            <a:alphaModFix/>
          </a:blip>
          <a:srcRect/>
          <a:stretch/>
        </p:blipFill>
        <p:spPr>
          <a:xfrm>
            <a:off x="3178177" y="116461"/>
            <a:ext cx="1730174" cy="1726234"/>
          </a:xfrm>
          <a:prstGeom prst="rect">
            <a:avLst/>
          </a:prstGeom>
          <a:noFill/>
          <a:ln>
            <a:noFill/>
          </a:ln>
        </p:spPr>
      </p:pic>
      <p:sp>
        <p:nvSpPr>
          <p:cNvPr id="312" name="Google Shape;312;gb7c70e953f_1_0"/>
          <p:cNvSpPr txBox="1"/>
          <p:nvPr/>
        </p:nvSpPr>
        <p:spPr>
          <a:xfrm>
            <a:off x="588575" y="1898475"/>
            <a:ext cx="4974300" cy="659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sr-Latn-RS" sz="1500" b="0" i="0" u="none" strike="noStrike" kern="0" cap="none" spc="0" normalizeH="0" baseline="0" noProof="0" dirty="0">
                <a:ln>
                  <a:noFill/>
                </a:ln>
                <a:solidFill>
                  <a:srgbClr val="00508A"/>
                </a:solidFill>
                <a:effectLst/>
                <a:highlight>
                  <a:srgbClr val="FFFFFF"/>
                </a:highlight>
                <a:uLnTx/>
                <a:uFillTx/>
                <a:latin typeface="Roboto Black"/>
                <a:ea typeface="Roboto Black"/>
                <a:cs typeface="Roboto Black"/>
                <a:sym typeface="Roboto Black"/>
              </a:rPr>
              <a:t>We will </a:t>
            </a:r>
            <a:r>
              <a:rPr kumimoji="0" lang="sr-Latn-RS" sz="1500" b="0" i="0" u="none" strike="noStrike" kern="0" cap="none" spc="0" normalizeH="0" baseline="0" noProof="0" dirty="0">
                <a:ln>
                  <a:noFill/>
                </a:ln>
                <a:solidFill>
                  <a:srgbClr val="E94D0C"/>
                </a:solidFill>
                <a:effectLst/>
                <a:highlight>
                  <a:srgbClr val="FFFFFF"/>
                </a:highlight>
                <a:uLnTx/>
                <a:uFillTx/>
                <a:latin typeface="Roboto Black"/>
                <a:ea typeface="Roboto Black"/>
                <a:cs typeface="Roboto Black"/>
                <a:sym typeface="Roboto Black"/>
              </a:rPr>
              <a:t>expand your know-how</a:t>
            </a:r>
            <a:r>
              <a:rPr kumimoji="0" lang="sr-Latn-RS" sz="1500" b="0" i="0" u="none" strike="noStrike" kern="0" cap="none" spc="0" normalizeH="0" baseline="0" noProof="0" dirty="0">
                <a:ln>
                  <a:noFill/>
                </a:ln>
                <a:solidFill>
                  <a:srgbClr val="00508A"/>
                </a:solidFill>
                <a:effectLst/>
                <a:highlight>
                  <a:srgbClr val="FFFFFF"/>
                </a:highlight>
                <a:uLnTx/>
                <a:uFillTx/>
                <a:latin typeface="Roboto Black"/>
                <a:ea typeface="Roboto Black"/>
                <a:cs typeface="Roboto Black"/>
                <a:sym typeface="Roboto Black"/>
              </a:rPr>
              <a:t> and support you in turning your idea into successful business.</a:t>
            </a:r>
            <a:endParaRPr kumimoji="0" sz="1500" b="0" i="0" u="none" strike="noStrike" kern="0" cap="none" spc="0" normalizeH="0" baseline="0" noProof="0" dirty="0">
              <a:ln>
                <a:noFill/>
              </a:ln>
              <a:solidFill>
                <a:srgbClr val="00508A"/>
              </a:solidFill>
              <a:effectLst/>
              <a:highlight>
                <a:srgbClr val="FFFFFF"/>
              </a:highlight>
              <a:uLnTx/>
              <a:uFillTx/>
              <a:latin typeface="Roboto Black"/>
              <a:ea typeface="Roboto Black"/>
              <a:cs typeface="Roboto Black"/>
              <a:sym typeface="Roboto Black"/>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sz="1500" b="0" i="0" u="none" strike="noStrike" kern="0" cap="none" spc="0" normalizeH="0" baseline="0" noProof="0" dirty="0">
              <a:ln>
                <a:noFill/>
              </a:ln>
              <a:solidFill>
                <a:srgbClr val="00508A"/>
              </a:solidFill>
              <a:effectLst/>
              <a:highlight>
                <a:srgbClr val="FFFFFF"/>
              </a:highlight>
              <a:uLnTx/>
              <a:uFillTx/>
              <a:latin typeface="Roboto Black"/>
              <a:ea typeface="Roboto Black"/>
              <a:cs typeface="Roboto Black"/>
              <a:sym typeface="Roboto Black"/>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sr-Latn-RS" sz="1500" b="0" i="0" u="none" strike="noStrike" kern="0" cap="none" spc="0" normalizeH="0" baseline="0" noProof="0" dirty="0">
                <a:ln>
                  <a:noFill/>
                </a:ln>
                <a:solidFill>
                  <a:srgbClr val="00508A"/>
                </a:solidFill>
                <a:effectLst/>
                <a:highlight>
                  <a:srgbClr val="FFFFFF"/>
                </a:highlight>
                <a:uLnTx/>
                <a:uFillTx/>
                <a:latin typeface="Roboto Black"/>
                <a:ea typeface="Roboto Black"/>
                <a:cs typeface="Roboto Black"/>
                <a:sym typeface="Roboto Black"/>
              </a:rPr>
              <a:t>With </a:t>
            </a:r>
            <a:r>
              <a:rPr kumimoji="0" lang="sr-Latn-RS" sz="1500" b="0" i="0" u="none" strike="noStrike" kern="0" cap="none" spc="0" normalizeH="0" baseline="0" noProof="0" dirty="0">
                <a:ln>
                  <a:noFill/>
                </a:ln>
                <a:solidFill>
                  <a:srgbClr val="E94D0C"/>
                </a:solidFill>
                <a:effectLst/>
                <a:highlight>
                  <a:srgbClr val="FFFFFF"/>
                </a:highlight>
                <a:uLnTx/>
                <a:uFillTx/>
                <a:latin typeface="Roboto Black"/>
                <a:ea typeface="Roboto Black"/>
                <a:cs typeface="Roboto Black"/>
                <a:sym typeface="Roboto Black"/>
              </a:rPr>
              <a:t>Raising starts </a:t>
            </a:r>
            <a:r>
              <a:rPr kumimoji="0" lang="sr-Latn-RS" sz="1500" b="0" i="0" u="none" strike="noStrike" kern="0" cap="none" spc="0" normalizeH="0" baseline="0" noProof="0" dirty="0">
                <a:ln>
                  <a:noFill/>
                </a:ln>
                <a:solidFill>
                  <a:srgbClr val="00508A"/>
                </a:solidFill>
                <a:effectLst/>
                <a:highlight>
                  <a:srgbClr val="FFFFFF"/>
                </a:highlight>
                <a:uLnTx/>
                <a:uFillTx/>
                <a:latin typeface="Roboto Black"/>
                <a:ea typeface="Roboto Black"/>
                <a:cs typeface="Roboto Black"/>
                <a:sym typeface="Roboto Black"/>
              </a:rPr>
              <a:t>program you will benefit from:</a:t>
            </a:r>
            <a:endParaRPr kumimoji="0" sz="1500" b="0" i="0" u="none" strike="noStrike" kern="0" cap="none" spc="0" normalizeH="0" baseline="0" noProof="0" dirty="0">
              <a:ln>
                <a:noFill/>
              </a:ln>
              <a:solidFill>
                <a:srgbClr val="00508A"/>
              </a:solidFill>
              <a:effectLst/>
              <a:highlight>
                <a:srgbClr val="FFFFFF"/>
              </a:highlight>
              <a:uLnTx/>
              <a:uFillTx/>
              <a:latin typeface="Roboto Black"/>
              <a:ea typeface="Roboto Black"/>
              <a:cs typeface="Roboto Black"/>
              <a:sym typeface="Roboto Black"/>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sz="1500" b="0" i="0" u="none" strike="noStrike" kern="0" cap="none" spc="0" normalizeH="0" baseline="0" noProof="0" dirty="0">
              <a:ln>
                <a:noFill/>
              </a:ln>
              <a:solidFill>
                <a:srgbClr val="00508A"/>
              </a:solidFill>
              <a:effectLst/>
              <a:highlight>
                <a:srgbClr val="FFFFFF"/>
              </a:highlight>
              <a:uLnTx/>
              <a:uFillTx/>
              <a:latin typeface="Roboto Medium"/>
              <a:ea typeface="Roboto Medium"/>
              <a:cs typeface="Roboto Medium"/>
              <a:sym typeface="Roboto Medium"/>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sr-Latn-RS" sz="1500" b="0" i="0" u="none" strike="noStrike" kern="0" cap="none" spc="0" normalizeH="0" baseline="0" noProof="0" dirty="0">
                <a:ln>
                  <a:noFill/>
                </a:ln>
                <a:solidFill>
                  <a:srgbClr val="00508A"/>
                </a:solidFill>
                <a:effectLst/>
                <a:highlight>
                  <a:srgbClr val="FFFFFF"/>
                </a:highlight>
                <a:uLnTx/>
                <a:uFillTx/>
                <a:latin typeface="Roboto Medium"/>
                <a:ea typeface="Roboto Medium"/>
                <a:cs typeface="Roboto Medium"/>
                <a:sym typeface="Roboto Medium"/>
              </a:rPr>
              <a:t>- financial support up to CHF 20,000 with no equity!</a:t>
            </a:r>
            <a:endParaRPr kumimoji="0" sz="1500" b="0" i="0" u="none" strike="noStrike" kern="0" cap="none" spc="0" normalizeH="0" baseline="0" noProof="0" dirty="0">
              <a:ln>
                <a:noFill/>
              </a:ln>
              <a:solidFill>
                <a:srgbClr val="00508A"/>
              </a:solidFill>
              <a:effectLst/>
              <a:highlight>
                <a:srgbClr val="FFFFFF"/>
              </a:highlight>
              <a:uLnTx/>
              <a:uFillTx/>
              <a:latin typeface="Roboto Medium"/>
              <a:ea typeface="Roboto Medium"/>
              <a:cs typeface="Roboto Medium"/>
              <a:sym typeface="Roboto Medium"/>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sr-Latn-RS" sz="1500" b="0" i="0" u="none" strike="noStrike" kern="0" cap="none" spc="0" normalizeH="0" baseline="0" noProof="0" dirty="0">
                <a:ln>
                  <a:noFill/>
                </a:ln>
                <a:solidFill>
                  <a:srgbClr val="00508A"/>
                </a:solidFill>
                <a:effectLst/>
                <a:highlight>
                  <a:srgbClr val="FFFFFF"/>
                </a:highlight>
                <a:uLnTx/>
                <a:uFillTx/>
                <a:latin typeface="Roboto Medium"/>
                <a:ea typeface="Roboto Medium"/>
                <a:cs typeface="Roboto Medium"/>
                <a:sym typeface="Roboto Medium"/>
              </a:rPr>
              <a:t>- trainings and mentors</a:t>
            </a:r>
            <a:endParaRPr kumimoji="0" sz="1500" b="0" i="0" u="none" strike="noStrike" kern="0" cap="none" spc="0" normalizeH="0" baseline="0" noProof="0" dirty="0">
              <a:ln>
                <a:noFill/>
              </a:ln>
              <a:solidFill>
                <a:srgbClr val="00508A"/>
              </a:solidFill>
              <a:effectLst/>
              <a:highlight>
                <a:srgbClr val="FFFFFF"/>
              </a:highlight>
              <a:uLnTx/>
              <a:uFillTx/>
              <a:latin typeface="Roboto Medium"/>
              <a:ea typeface="Roboto Medium"/>
              <a:cs typeface="Roboto Medium"/>
              <a:sym typeface="Roboto Medium"/>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sr-Latn-RS" sz="1500" b="0" i="0" u="none" strike="noStrike" kern="0" cap="none" spc="0" normalizeH="0" baseline="0" noProof="0" dirty="0">
                <a:ln>
                  <a:noFill/>
                </a:ln>
                <a:solidFill>
                  <a:srgbClr val="00508A"/>
                </a:solidFill>
                <a:effectLst/>
                <a:highlight>
                  <a:srgbClr val="FFFFFF"/>
                </a:highlight>
                <a:uLnTx/>
                <a:uFillTx/>
                <a:latin typeface="Roboto Medium"/>
                <a:ea typeface="Roboto Medium"/>
                <a:cs typeface="Roboto Medium"/>
                <a:sym typeface="Roboto Medium"/>
              </a:rPr>
              <a:t>- networking and modern maker space</a:t>
            </a:r>
            <a:endParaRPr kumimoji="0" sz="1500" b="0" i="0" u="none" strike="noStrike" kern="0" cap="none" spc="0" normalizeH="0" baseline="0" noProof="0" dirty="0">
              <a:ln>
                <a:noFill/>
              </a:ln>
              <a:solidFill>
                <a:srgbClr val="00508A"/>
              </a:solidFill>
              <a:effectLst/>
              <a:highlight>
                <a:srgbClr val="FFFFFF"/>
              </a:highlight>
              <a:uLnTx/>
              <a:uFillTx/>
              <a:latin typeface="Roboto Medium"/>
              <a:ea typeface="Roboto Medium"/>
              <a:cs typeface="Roboto Medium"/>
              <a:sym typeface="Roboto Medium"/>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sr-Latn-RS" sz="1500" b="0" i="0" u="none" strike="noStrike" kern="0" cap="none" spc="0" normalizeH="0" baseline="0" noProof="0" dirty="0">
                <a:ln>
                  <a:noFill/>
                </a:ln>
                <a:solidFill>
                  <a:srgbClr val="00508A"/>
                </a:solidFill>
                <a:effectLst/>
                <a:highlight>
                  <a:srgbClr val="FFFFFF"/>
                </a:highlight>
                <a:uLnTx/>
                <a:uFillTx/>
                <a:latin typeface="Roboto Black"/>
                <a:ea typeface="Roboto Black"/>
                <a:cs typeface="Roboto Black"/>
                <a:sym typeface="Roboto Black"/>
              </a:rPr>
              <a:t> </a:t>
            </a:r>
            <a:endParaRPr kumimoji="0" sz="1500" b="0" i="0" u="none" strike="noStrike" kern="0" cap="none" spc="0" normalizeH="0" baseline="0" noProof="0" dirty="0">
              <a:ln>
                <a:noFill/>
              </a:ln>
              <a:solidFill>
                <a:srgbClr val="00508A"/>
              </a:solidFill>
              <a:effectLst/>
              <a:highlight>
                <a:srgbClr val="FFFFFF"/>
              </a:highlight>
              <a:uLnTx/>
              <a:uFillTx/>
              <a:latin typeface="Roboto Black"/>
              <a:ea typeface="Roboto Black"/>
              <a:cs typeface="Roboto Black"/>
              <a:sym typeface="Roboto Black"/>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sr-Latn-RS" sz="1500" b="0" i="0" u="none" strike="noStrike" kern="0" cap="none" spc="0" normalizeH="0" baseline="0" noProof="0" dirty="0">
                <a:ln>
                  <a:noFill/>
                </a:ln>
                <a:solidFill>
                  <a:srgbClr val="00508A"/>
                </a:solidFill>
                <a:effectLst/>
                <a:highlight>
                  <a:srgbClr val="FFFFFF"/>
                </a:highlight>
                <a:uLnTx/>
                <a:uFillTx/>
                <a:latin typeface="Roboto Black"/>
                <a:ea typeface="Roboto Black"/>
                <a:cs typeface="Roboto Black"/>
                <a:sym typeface="Roboto Black"/>
              </a:rPr>
              <a:t>It's time for your idea to shine!</a:t>
            </a:r>
            <a:endParaRPr kumimoji="0" sz="1500" b="0" i="0" u="none" strike="noStrike" kern="0" cap="none" spc="0" normalizeH="0" baseline="0" noProof="0" dirty="0">
              <a:ln>
                <a:noFill/>
              </a:ln>
              <a:solidFill>
                <a:srgbClr val="00508A"/>
              </a:solidFill>
              <a:effectLst/>
              <a:highlight>
                <a:srgbClr val="FFFFFF"/>
              </a:highlight>
              <a:uLnTx/>
              <a:uFillTx/>
              <a:latin typeface="Roboto Black"/>
              <a:ea typeface="Roboto Black"/>
              <a:cs typeface="Roboto Black"/>
              <a:sym typeface="Roboto Black"/>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00" b="0" i="0" u="none" strike="noStrike" kern="0" cap="none" spc="0" normalizeH="0" baseline="0" noProof="0" dirty="0">
              <a:ln>
                <a:noFill/>
              </a:ln>
              <a:solidFill>
                <a:srgbClr val="E94D0C"/>
              </a:solidFill>
              <a:effectLst/>
              <a:highlight>
                <a:srgbClr val="FFFFFF"/>
              </a:highlight>
              <a:uLnTx/>
              <a:uFillTx/>
              <a:latin typeface="Roboto Black"/>
              <a:ea typeface="Roboto Black"/>
              <a:cs typeface="Roboto Black"/>
              <a:sym typeface="Roboto Black"/>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508A"/>
              </a:solidFill>
              <a:effectLst/>
              <a:uLnTx/>
              <a:uFillTx/>
              <a:latin typeface="Roboto Black"/>
              <a:ea typeface="Roboto Black"/>
              <a:cs typeface="Roboto Black"/>
              <a:sym typeface="Roboto Black"/>
            </a:endParaRPr>
          </a:p>
        </p:txBody>
      </p:sp>
      <p:pic>
        <p:nvPicPr>
          <p:cNvPr id="313" name="Google Shape;313;gb7c70e953f_1_0"/>
          <p:cNvPicPr preferRelativeResize="0"/>
          <p:nvPr/>
        </p:nvPicPr>
        <p:blipFill rotWithShape="1">
          <a:blip r:embed="rId5">
            <a:alphaModFix/>
          </a:blip>
          <a:srcRect l="24050" t="12518" r="24349"/>
          <a:stretch/>
        </p:blipFill>
        <p:spPr>
          <a:xfrm>
            <a:off x="5900575" y="858425"/>
            <a:ext cx="6291427" cy="5999576"/>
          </a:xfrm>
          <a:prstGeom prst="rect">
            <a:avLst/>
          </a:prstGeom>
          <a:noFill/>
          <a:ln>
            <a:noFill/>
          </a:ln>
        </p:spPr>
      </p:pic>
      <p:pic>
        <p:nvPicPr>
          <p:cNvPr id="314" name="Google Shape;314;gb7c70e953f_1_0"/>
          <p:cNvPicPr preferRelativeResize="0"/>
          <p:nvPr/>
        </p:nvPicPr>
        <p:blipFill>
          <a:blip r:embed="rId6">
            <a:alphaModFix/>
          </a:blip>
          <a:stretch>
            <a:fillRect/>
          </a:stretch>
        </p:blipFill>
        <p:spPr>
          <a:xfrm>
            <a:off x="1771001" y="48194"/>
            <a:ext cx="1466674" cy="810225"/>
          </a:xfrm>
          <a:prstGeom prst="rect">
            <a:avLst/>
          </a:prstGeom>
          <a:noFill/>
          <a:ln>
            <a:noFill/>
          </a:ln>
        </p:spPr>
      </p:pic>
      <p:sp>
        <p:nvSpPr>
          <p:cNvPr id="315" name="Google Shape;315;gb7c70e953f_1_0"/>
          <p:cNvSpPr txBox="1"/>
          <p:nvPr/>
        </p:nvSpPr>
        <p:spPr>
          <a:xfrm>
            <a:off x="588575" y="4775631"/>
            <a:ext cx="1398900" cy="8925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sr-Latn-RS" sz="1300" b="0" i="0" u="none" strike="noStrike" kern="0" cap="none" spc="0" normalizeH="0" baseline="0" noProof="0">
                <a:ln>
                  <a:noFill/>
                </a:ln>
                <a:solidFill>
                  <a:srgbClr val="00508A"/>
                </a:solidFill>
                <a:effectLst/>
                <a:uLnTx/>
                <a:uFillTx/>
                <a:latin typeface="Roboto Light"/>
                <a:ea typeface="Roboto Light"/>
                <a:cs typeface="Roboto Light"/>
                <a:sym typeface="Roboto Light"/>
              </a:rPr>
              <a:t>up to</a:t>
            </a:r>
            <a:r>
              <a:rPr kumimoji="0" lang="sr-Latn-RS" sz="3600" b="1" i="0" u="none" strike="noStrike" kern="0" cap="none" spc="0" normalizeH="0" baseline="0" noProof="0">
                <a:ln>
                  <a:noFill/>
                </a:ln>
                <a:solidFill>
                  <a:srgbClr val="E94D0C"/>
                </a:solidFill>
                <a:effectLst/>
                <a:uLnTx/>
                <a:uFillTx/>
                <a:latin typeface="Roboto"/>
                <a:ea typeface="Roboto"/>
                <a:cs typeface="Roboto"/>
                <a:sym typeface="Roboto"/>
              </a:rPr>
              <a:t>100</a:t>
            </a:r>
            <a:endParaRPr kumimoji="0" sz="3600" b="0" i="0" u="none" strike="noStrike" kern="0" cap="none" spc="0" normalizeH="0" baseline="0" noProof="0">
              <a:ln>
                <a:noFill/>
              </a:ln>
              <a:solidFill>
                <a:srgbClr val="00508A"/>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r-Latn-RS" sz="1600" b="0" i="0" u="none" strike="noStrike" kern="0" cap="none" spc="0" normalizeH="0" baseline="0" noProof="0">
                <a:ln>
                  <a:noFill/>
                </a:ln>
                <a:solidFill>
                  <a:srgbClr val="00508A"/>
                </a:solidFill>
                <a:effectLst/>
                <a:uLnTx/>
                <a:uFillTx/>
                <a:latin typeface="Roboto Light"/>
                <a:ea typeface="Roboto Light"/>
                <a:cs typeface="Roboto Light"/>
                <a:sym typeface="Roboto Light"/>
              </a:rPr>
              <a:t>COMPANIES</a:t>
            </a:r>
            <a:endParaRPr kumimoji="0" sz="1400" b="0" i="0" u="none" strike="noStrike" kern="0" cap="none" spc="0" normalizeH="0" baseline="0" noProof="0">
              <a:ln>
                <a:noFill/>
              </a:ln>
              <a:solidFill>
                <a:srgbClr val="00508A"/>
              </a:solidFill>
              <a:effectLst/>
              <a:uLnTx/>
              <a:uFillTx/>
              <a:latin typeface="Arial"/>
              <a:cs typeface="Arial"/>
              <a:sym typeface="Arial"/>
            </a:endParaRPr>
          </a:p>
        </p:txBody>
      </p:sp>
      <p:sp>
        <p:nvSpPr>
          <p:cNvPr id="316" name="Google Shape;316;gb7c70e953f_1_0"/>
          <p:cNvSpPr txBox="1"/>
          <p:nvPr/>
        </p:nvSpPr>
        <p:spPr>
          <a:xfrm>
            <a:off x="2041862" y="4775631"/>
            <a:ext cx="1398900" cy="8925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sr-Latn-RS" sz="3600" b="1" i="0" u="none" strike="noStrike" kern="0" cap="none" spc="0" normalizeH="0" baseline="0" noProof="0" dirty="0">
                <a:ln>
                  <a:noFill/>
                </a:ln>
                <a:solidFill>
                  <a:srgbClr val="E94D0C"/>
                </a:solidFill>
                <a:effectLst/>
                <a:uLnTx/>
                <a:uFillTx/>
                <a:latin typeface="Roboto"/>
                <a:ea typeface="Roboto"/>
                <a:cs typeface="Roboto"/>
                <a:sym typeface="Roboto"/>
              </a:rPr>
              <a:t>3</a:t>
            </a:r>
            <a:endParaRPr kumimoji="0" sz="3600" b="0" i="0" u="none" strike="noStrike" kern="0" cap="none" spc="0" normalizeH="0" baseline="0" noProof="0" dirty="0">
              <a:ln>
                <a:noFill/>
              </a:ln>
              <a:solidFill>
                <a:srgbClr val="00508A"/>
              </a:solidFill>
              <a:effectLst/>
              <a:uLnTx/>
              <a:uFillTx/>
              <a:latin typeface="Roboto"/>
              <a:ea typeface="Roboto"/>
              <a:cs typeface="Roboto"/>
              <a:sym typeface="Roboto"/>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sr-Latn-RS" sz="1600" b="0" i="0" u="none" strike="noStrike" kern="0" cap="none" spc="0" normalizeH="0" baseline="0" noProof="0" dirty="0">
                <a:ln>
                  <a:noFill/>
                </a:ln>
                <a:solidFill>
                  <a:srgbClr val="00508A"/>
                </a:solidFill>
                <a:effectLst/>
                <a:uLnTx/>
                <a:uFillTx/>
                <a:latin typeface="Roboto Light"/>
                <a:ea typeface="Roboto Light"/>
                <a:cs typeface="Roboto Light"/>
                <a:sym typeface="Roboto Light"/>
              </a:rPr>
              <a:t>CITIES</a:t>
            </a:r>
            <a:endParaRPr kumimoji="0" sz="1400" b="0" i="0" u="none" strike="noStrike" kern="0" cap="none" spc="0" normalizeH="0" baseline="0" noProof="0" dirty="0">
              <a:ln>
                <a:noFill/>
              </a:ln>
              <a:solidFill>
                <a:srgbClr val="00508A"/>
              </a:solidFill>
              <a:effectLst/>
              <a:uLnTx/>
              <a:uFillTx/>
              <a:latin typeface="Arial"/>
              <a:cs typeface="Arial"/>
              <a:sym typeface="Arial"/>
            </a:endParaRPr>
          </a:p>
        </p:txBody>
      </p:sp>
      <p:pic>
        <p:nvPicPr>
          <p:cNvPr id="9" name="Picture 8">
            <a:extLst>
              <a:ext uri="{FF2B5EF4-FFF2-40B4-BE49-F238E27FC236}">
                <a16:creationId xmlns:a16="http://schemas.microsoft.com/office/drawing/2014/main" id="{34622586-9E00-4B72-ABC6-4148F9F5355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036110" y="5884510"/>
            <a:ext cx="1719623" cy="857029"/>
          </a:xfrm>
          <a:prstGeom prst="rect">
            <a:avLst/>
          </a:prstGeom>
        </p:spPr>
      </p:pic>
      <p:sp>
        <p:nvSpPr>
          <p:cNvPr id="10" name="TextBox 9">
            <a:extLst>
              <a:ext uri="{FF2B5EF4-FFF2-40B4-BE49-F238E27FC236}">
                <a16:creationId xmlns:a16="http://schemas.microsoft.com/office/drawing/2014/main" id="{3BE42ED4-3B67-42AF-9214-F498CFCAC107}"/>
              </a:ext>
            </a:extLst>
          </p:cNvPr>
          <p:cNvSpPr txBox="1"/>
          <p:nvPr/>
        </p:nvSpPr>
        <p:spPr>
          <a:xfrm>
            <a:off x="3019027" y="5876376"/>
            <a:ext cx="1247060" cy="230832"/>
          </a:xfrm>
          <a:prstGeom prst="rect">
            <a:avLst/>
          </a:prstGeom>
          <a:noFill/>
        </p:spPr>
        <p:txBody>
          <a:bodyPr wrap="square" rtlCol="0">
            <a:spAutoFit/>
          </a:bodyPr>
          <a:lstStyle/>
          <a:p>
            <a:r>
              <a:rPr lang="sr-Latn-RS" sz="900" b="1" dirty="0">
                <a:solidFill>
                  <a:srgbClr val="7792BF"/>
                </a:solidFill>
                <a:latin typeface="Roboto Thin" panose="02000000000000000000" pitchFamily="2" charset="0"/>
                <a:ea typeface="Roboto Thin" panose="02000000000000000000" pitchFamily="2" charset="0"/>
              </a:rPr>
              <a:t>With support of</a:t>
            </a:r>
            <a:r>
              <a:rPr lang="sr-Cyrl-RS" sz="900" b="1" dirty="0">
                <a:solidFill>
                  <a:srgbClr val="7792BF"/>
                </a:solidFill>
                <a:latin typeface="Roboto Thin" panose="02000000000000000000" pitchFamily="2" charset="0"/>
                <a:ea typeface="Roboto Thin" panose="02000000000000000000" pitchFamily="2" charset="0"/>
              </a:rPr>
              <a:t>:</a:t>
            </a:r>
            <a:endParaRPr lang="en-US" sz="900" b="1" dirty="0">
              <a:solidFill>
                <a:srgbClr val="7792BF"/>
              </a:solidFill>
              <a:latin typeface="Roboto Thin" panose="02000000000000000000" pitchFamily="2" charset="0"/>
              <a:ea typeface="Roboto Thin"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5651" b="32948"/>
          <a:stretch/>
        </p:blipFill>
        <p:spPr>
          <a:xfrm>
            <a:off x="1" y="858416"/>
            <a:ext cx="12205934" cy="5999583"/>
          </a:xfrm>
          <a:prstGeom prst="rect">
            <a:avLst/>
          </a:prstGeom>
        </p:spPr>
      </p:pic>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81840" y="858416"/>
            <a:ext cx="3341739" cy="2227826"/>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rotWithShape="1">
          <a:blip r:embed="rId5" cstate="hqprint">
            <a:extLst>
              <a:ext uri="{28A0092B-C50C-407E-A947-70E740481C1C}">
                <a14:useLocalDpi xmlns:a14="http://schemas.microsoft.com/office/drawing/2010/main" val="0"/>
              </a:ext>
            </a:extLst>
          </a:blip>
          <a:srcRect b="18560"/>
          <a:stretch/>
        </p:blipFill>
        <p:spPr>
          <a:xfrm>
            <a:off x="5531566" y="858805"/>
            <a:ext cx="3328340" cy="2204617"/>
          </a:xfrm>
          <a:prstGeom prst="rect">
            <a:avLst/>
          </a:prstGeom>
          <a:ln>
            <a:noFill/>
          </a:ln>
          <a:effectLst>
            <a:outerShdw blurRad="190500" algn="tl" rotWithShape="0">
              <a:srgbClr val="000000">
                <a:alpha val="70000"/>
              </a:srgbClr>
            </a:outerShdw>
          </a:effectLst>
        </p:spPr>
      </p:pic>
      <p:sp>
        <p:nvSpPr>
          <p:cNvPr id="6" name="Rectangle 5">
            <a:extLst>
              <a:ext uri="{FF2B5EF4-FFF2-40B4-BE49-F238E27FC236}">
                <a16:creationId xmlns:a16="http://schemas.microsoft.com/office/drawing/2014/main" id="{AEA7D014-2CCF-41F4-823A-59A277FD1D16}"/>
              </a:ext>
            </a:extLst>
          </p:cNvPr>
          <p:cNvSpPr/>
          <p:nvPr/>
        </p:nvSpPr>
        <p:spPr>
          <a:xfrm>
            <a:off x="0" y="858416"/>
            <a:ext cx="3387012" cy="74645"/>
          </a:xfrm>
          <a:prstGeom prst="rect">
            <a:avLst/>
          </a:prstGeom>
          <a:solidFill>
            <a:srgbClr val="00A19A"/>
          </a:solidFill>
          <a:ln>
            <a:solidFill>
              <a:srgbClr val="00A1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picture containing room&#10;&#10;Description automatically generated">
            <a:extLst>
              <a:ext uri="{FF2B5EF4-FFF2-40B4-BE49-F238E27FC236}">
                <a16:creationId xmlns:a16="http://schemas.microsoft.com/office/drawing/2014/main" id="{D5C34F6A-1771-4D98-B45A-0019809AEB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5731" y="164293"/>
            <a:ext cx="1664582" cy="1652019"/>
          </a:xfrm>
          <a:prstGeom prst="rect">
            <a:avLst/>
          </a:prstGeom>
        </p:spPr>
      </p:pic>
      <p:pic>
        <p:nvPicPr>
          <p:cNvPr id="3" name="Picture 2" descr="A picture containing clock&#10;&#10;Description automatically generated">
            <a:extLst>
              <a:ext uri="{FF2B5EF4-FFF2-40B4-BE49-F238E27FC236}">
                <a16:creationId xmlns:a16="http://schemas.microsoft.com/office/drawing/2014/main" id="{8780A073-E398-4CAE-A3AE-0A5E52E5FF7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82802" y="1258631"/>
            <a:ext cx="2019460" cy="753855"/>
          </a:xfrm>
          <a:prstGeom prst="rect">
            <a:avLst/>
          </a:prstGeom>
        </p:spPr>
      </p:pic>
      <p:sp>
        <p:nvSpPr>
          <p:cNvPr id="8" name="TextBox 7">
            <a:extLst>
              <a:ext uri="{FF2B5EF4-FFF2-40B4-BE49-F238E27FC236}">
                <a16:creationId xmlns:a16="http://schemas.microsoft.com/office/drawing/2014/main" id="{D593A630-EA89-4EA2-827E-FFCBA3042755}"/>
              </a:ext>
            </a:extLst>
          </p:cNvPr>
          <p:cNvSpPr txBox="1"/>
          <p:nvPr/>
        </p:nvSpPr>
        <p:spPr>
          <a:xfrm>
            <a:off x="1446297" y="3601014"/>
            <a:ext cx="9966893" cy="1077218"/>
          </a:xfrm>
          <a:prstGeom prst="rect">
            <a:avLst/>
          </a:prstGeom>
          <a:noFill/>
        </p:spPr>
        <p:txBody>
          <a:bodyPr wrap="square" rtlCol="0">
            <a:spAutoFit/>
          </a:bodyPr>
          <a:lstStyle/>
          <a:p>
            <a:pPr algn="just" fontAlgn="base"/>
            <a:r>
              <a:rPr lang="en-GB" sz="1600" b="1" dirty="0">
                <a:solidFill>
                  <a:schemeClr val="tx1">
                    <a:lumMod val="85000"/>
                    <a:lumOff val="15000"/>
                  </a:schemeClr>
                </a:solidFill>
                <a:latin typeface="Roboto Light" panose="02000000000000000000" pitchFamily="2" charset="0"/>
                <a:ea typeface="Roboto Light" panose="02000000000000000000" pitchFamily="2" charset="0"/>
              </a:rPr>
              <a:t>IMAGINE IF! </a:t>
            </a:r>
            <a:r>
              <a:rPr lang="en-GB" sz="1600" dirty="0">
                <a:solidFill>
                  <a:schemeClr val="bg1"/>
                </a:solidFill>
                <a:latin typeface="Roboto Light" panose="02000000000000000000" pitchFamily="2" charset="0"/>
                <a:ea typeface="Roboto Light" panose="02000000000000000000" pitchFamily="2" charset="0"/>
              </a:rPr>
              <a:t>is the first truly global competition and pre-accelerator program for healthcare science-based ventures. The Program provides to early-stage science </a:t>
            </a:r>
            <a:r>
              <a:rPr lang="en-GB" sz="1600" dirty="0" err="1">
                <a:solidFill>
                  <a:schemeClr val="bg1"/>
                </a:solidFill>
                <a:latin typeface="Roboto Light" panose="02000000000000000000" pitchFamily="2" charset="0"/>
                <a:ea typeface="Roboto Light" panose="02000000000000000000" pitchFamily="2" charset="0"/>
              </a:rPr>
              <a:t>startups</a:t>
            </a:r>
            <a:r>
              <a:rPr lang="en-GB" sz="1600" dirty="0">
                <a:solidFill>
                  <a:schemeClr val="bg1"/>
                </a:solidFill>
                <a:latin typeface="Roboto Light" panose="02000000000000000000" pitchFamily="2" charset="0"/>
                <a:ea typeface="Roboto Light" panose="02000000000000000000" pitchFamily="2" charset="0"/>
              </a:rPr>
              <a:t> extensive opportunities: mentorship, the potential to secure non-dilutive capital, free advice from leading professional services companies and rapid networking across the Innovation Forum platform.</a:t>
            </a:r>
            <a:endParaRPr lang="en-GB" dirty="0">
              <a:solidFill>
                <a:schemeClr val="bg1"/>
              </a:solidFill>
              <a:latin typeface="Roboto Light" panose="02000000000000000000" pitchFamily="2" charset="0"/>
              <a:ea typeface="Roboto Light" panose="02000000000000000000" pitchFamily="2" charset="0"/>
            </a:endParaRPr>
          </a:p>
        </p:txBody>
      </p:sp>
      <p:pic>
        <p:nvPicPr>
          <p:cNvPr id="19" name="Picture 18">
            <a:extLst>
              <a:ext uri="{FF2B5EF4-FFF2-40B4-BE49-F238E27FC236}">
                <a16:creationId xmlns:a16="http://schemas.microsoft.com/office/drawing/2014/main" id="{C818D45D-48BB-4D11-9887-8E3E8D2903B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13470" y="1361646"/>
            <a:ext cx="369332" cy="369332"/>
          </a:xfrm>
          <a:prstGeom prst="rect">
            <a:avLst/>
          </a:prstGeom>
        </p:spPr>
      </p:pic>
      <p:pic>
        <p:nvPicPr>
          <p:cNvPr id="14" name="Picture 13">
            <a:extLst>
              <a:ext uri="{FF2B5EF4-FFF2-40B4-BE49-F238E27FC236}">
                <a16:creationId xmlns:a16="http://schemas.microsoft.com/office/drawing/2014/main" id="{4C64E385-FE81-480D-AABF-68F33ED57A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17416" y="219318"/>
            <a:ext cx="2069596" cy="472441"/>
          </a:xfrm>
          <a:prstGeom prst="rect">
            <a:avLst/>
          </a:prstGeom>
        </p:spPr>
      </p:pic>
      <p:pic>
        <p:nvPicPr>
          <p:cNvPr id="17" name="Picture 16"/>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859906" y="841637"/>
            <a:ext cx="3332094" cy="2221396"/>
          </a:xfrm>
          <a:prstGeom prst="rect">
            <a:avLst/>
          </a:prstGeom>
        </p:spPr>
      </p:pic>
      <p:pic>
        <p:nvPicPr>
          <p:cNvPr id="5" name="Picture 4" descr="A picture containing bridge&#10;&#10;Description automatically generated">
            <a:extLst>
              <a:ext uri="{FF2B5EF4-FFF2-40B4-BE49-F238E27FC236}">
                <a16:creationId xmlns:a16="http://schemas.microsoft.com/office/drawing/2014/main" id="{39778D52-8E83-4040-8612-495DE87105A4}"/>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19571767">
            <a:off x="7440364" y="451318"/>
            <a:ext cx="6006640" cy="4324018"/>
          </a:xfrm>
          <a:prstGeom prst="rect">
            <a:avLst/>
          </a:prstGeom>
          <a:ln>
            <a:noFill/>
          </a:ln>
          <a:effectLst>
            <a:outerShdw blurRad="190500" algn="tl" rotWithShape="0">
              <a:srgbClr val="000000">
                <a:alpha val="70000"/>
              </a:srgbClr>
            </a:outerShdw>
          </a:effectLst>
        </p:spPr>
      </p:pic>
      <p:sp>
        <p:nvSpPr>
          <p:cNvPr id="21" name="TextBox 20">
            <a:extLst>
              <a:ext uri="{FF2B5EF4-FFF2-40B4-BE49-F238E27FC236}">
                <a16:creationId xmlns:a16="http://schemas.microsoft.com/office/drawing/2014/main" id="{A42A67D8-92BE-440B-A2AE-C961A172DFCC}"/>
              </a:ext>
            </a:extLst>
          </p:cNvPr>
          <p:cNvSpPr txBox="1"/>
          <p:nvPr/>
        </p:nvSpPr>
        <p:spPr>
          <a:xfrm>
            <a:off x="1446297" y="5124872"/>
            <a:ext cx="1346844" cy="261610"/>
          </a:xfrm>
          <a:prstGeom prst="rect">
            <a:avLst/>
          </a:prstGeom>
          <a:noFill/>
        </p:spPr>
        <p:txBody>
          <a:bodyPr wrap="none" rtlCol="0">
            <a:spAutoFit/>
          </a:bodyPr>
          <a:lstStyle/>
          <a:p>
            <a:r>
              <a:rPr lang="en-GB" sz="1050" dirty="0">
                <a:solidFill>
                  <a:schemeClr val="bg1"/>
                </a:solidFill>
                <a:latin typeface="Roboto Thin" panose="02000000000000000000" pitchFamily="2" charset="0"/>
                <a:ea typeface="Roboto Thin" panose="02000000000000000000" pitchFamily="2" charset="0"/>
              </a:rPr>
              <a:t>In partnership with </a:t>
            </a:r>
          </a:p>
        </p:txBody>
      </p:sp>
      <p:sp>
        <p:nvSpPr>
          <p:cNvPr id="10" name="TextBox 9"/>
          <p:cNvSpPr txBox="1"/>
          <p:nvPr/>
        </p:nvSpPr>
        <p:spPr>
          <a:xfrm>
            <a:off x="8117971" y="5235750"/>
            <a:ext cx="1083449" cy="861774"/>
          </a:xfrm>
          <a:prstGeom prst="rect">
            <a:avLst/>
          </a:prstGeom>
          <a:solidFill>
            <a:srgbClr val="00A19A">
              <a:alpha val="85000"/>
            </a:srgbClr>
          </a:solidFill>
          <a:ln w="38100">
            <a:solidFill>
              <a:srgbClr val="00A19A"/>
            </a:solidFill>
          </a:ln>
        </p:spPr>
        <p:txBody>
          <a:bodyPr wrap="square" rtlCol="0">
            <a:spAutoFit/>
          </a:bodyPr>
          <a:lstStyle/>
          <a:p>
            <a:pPr algn="ctr"/>
            <a:r>
              <a:rPr lang="en-US" sz="3200" dirty="0">
                <a:solidFill>
                  <a:schemeClr val="bg1"/>
                </a:solidFill>
              </a:rPr>
              <a:t>25</a:t>
            </a:r>
          </a:p>
          <a:p>
            <a:pPr algn="ctr"/>
            <a:r>
              <a:rPr lang="en-US" sz="900" b="1" dirty="0">
                <a:solidFill>
                  <a:schemeClr val="bg1"/>
                </a:solidFill>
                <a:latin typeface="Roboto Light" panose="02000000000000000000" pitchFamily="2" charset="0"/>
                <a:ea typeface="Roboto Light" panose="02000000000000000000" pitchFamily="2" charset="0"/>
              </a:rPr>
              <a:t>startups</a:t>
            </a:r>
          </a:p>
          <a:p>
            <a:pPr algn="ctr"/>
            <a:endParaRPr lang="en-US" sz="900" b="1" dirty="0">
              <a:solidFill>
                <a:srgbClr val="00A19A"/>
              </a:solidFill>
              <a:latin typeface="Roboto Light" panose="02000000000000000000" pitchFamily="2" charset="0"/>
              <a:ea typeface="Roboto Light" panose="02000000000000000000" pitchFamily="2" charset="0"/>
            </a:endParaRPr>
          </a:p>
        </p:txBody>
      </p:sp>
      <p:sp>
        <p:nvSpPr>
          <p:cNvPr id="31" name="TextBox 30"/>
          <p:cNvSpPr txBox="1"/>
          <p:nvPr/>
        </p:nvSpPr>
        <p:spPr>
          <a:xfrm>
            <a:off x="9368349" y="5235750"/>
            <a:ext cx="1210306" cy="861774"/>
          </a:xfrm>
          <a:prstGeom prst="rect">
            <a:avLst/>
          </a:prstGeom>
          <a:solidFill>
            <a:srgbClr val="00A19A">
              <a:alpha val="85000"/>
            </a:srgbClr>
          </a:solidFill>
          <a:ln w="38100">
            <a:solidFill>
              <a:srgbClr val="00A19A"/>
            </a:solidFill>
          </a:ln>
        </p:spPr>
        <p:txBody>
          <a:bodyPr wrap="square" rtlCol="0">
            <a:spAutoFit/>
          </a:bodyPr>
          <a:lstStyle/>
          <a:p>
            <a:pPr algn="ctr"/>
            <a:r>
              <a:rPr lang="en-US" sz="3200" dirty="0">
                <a:solidFill>
                  <a:schemeClr val="bg1"/>
                </a:solidFill>
              </a:rPr>
              <a:t>100+</a:t>
            </a:r>
          </a:p>
          <a:p>
            <a:pPr algn="ctr"/>
            <a:r>
              <a:rPr lang="en-US" sz="900" b="1" dirty="0">
                <a:solidFill>
                  <a:schemeClr val="bg1"/>
                </a:solidFill>
                <a:latin typeface="Roboto Light" panose="02000000000000000000" pitchFamily="2" charset="0"/>
                <a:ea typeface="Roboto Light" panose="02000000000000000000" pitchFamily="2" charset="0"/>
              </a:rPr>
              <a:t>mentors</a:t>
            </a:r>
          </a:p>
          <a:p>
            <a:pPr algn="ctr"/>
            <a:endParaRPr lang="en-US" sz="900" b="1" dirty="0">
              <a:solidFill>
                <a:srgbClr val="00A19A"/>
              </a:solidFill>
              <a:latin typeface="Roboto Light" panose="02000000000000000000" pitchFamily="2" charset="0"/>
              <a:ea typeface="Roboto Light" panose="02000000000000000000" pitchFamily="2" charset="0"/>
            </a:endParaRPr>
          </a:p>
        </p:txBody>
      </p:sp>
      <p:sp>
        <p:nvSpPr>
          <p:cNvPr id="32" name="TextBox 31"/>
          <p:cNvSpPr txBox="1"/>
          <p:nvPr/>
        </p:nvSpPr>
        <p:spPr>
          <a:xfrm>
            <a:off x="6872793" y="5225056"/>
            <a:ext cx="1083449" cy="861774"/>
          </a:xfrm>
          <a:prstGeom prst="rect">
            <a:avLst/>
          </a:prstGeom>
          <a:solidFill>
            <a:srgbClr val="00A19A">
              <a:alpha val="85000"/>
            </a:srgbClr>
          </a:solidFill>
          <a:ln w="38100">
            <a:solidFill>
              <a:srgbClr val="00A19A"/>
            </a:solidFill>
          </a:ln>
        </p:spPr>
        <p:txBody>
          <a:bodyPr wrap="square" rtlCol="0">
            <a:spAutoFit/>
          </a:bodyPr>
          <a:lstStyle/>
          <a:p>
            <a:pPr algn="ctr"/>
            <a:r>
              <a:rPr lang="en-US" sz="3200" dirty="0">
                <a:solidFill>
                  <a:schemeClr val="bg1"/>
                </a:solidFill>
              </a:rPr>
              <a:t>15+</a:t>
            </a:r>
          </a:p>
          <a:p>
            <a:pPr algn="ctr"/>
            <a:r>
              <a:rPr lang="en-US" sz="900" b="1" dirty="0">
                <a:solidFill>
                  <a:schemeClr val="bg1"/>
                </a:solidFill>
                <a:latin typeface="Roboto Light" panose="02000000000000000000" pitchFamily="2" charset="0"/>
                <a:ea typeface="Roboto Light" panose="02000000000000000000" pitchFamily="2" charset="0"/>
              </a:rPr>
              <a:t>Workshops</a:t>
            </a:r>
          </a:p>
          <a:p>
            <a:pPr algn="ctr"/>
            <a:endParaRPr lang="en-US" sz="900" b="1" dirty="0">
              <a:solidFill>
                <a:srgbClr val="00A19A"/>
              </a:solidFill>
              <a:latin typeface="Roboto Light" panose="02000000000000000000" pitchFamily="2" charset="0"/>
              <a:ea typeface="Roboto Light" panose="02000000000000000000" pitchFamily="2" charset="0"/>
            </a:endParaRPr>
          </a:p>
        </p:txBody>
      </p:sp>
      <p:sp>
        <p:nvSpPr>
          <p:cNvPr id="34" name="TextBox 33"/>
          <p:cNvSpPr txBox="1"/>
          <p:nvPr/>
        </p:nvSpPr>
        <p:spPr>
          <a:xfrm>
            <a:off x="5700187" y="5225056"/>
            <a:ext cx="1010877" cy="861774"/>
          </a:xfrm>
          <a:prstGeom prst="rect">
            <a:avLst/>
          </a:prstGeom>
          <a:solidFill>
            <a:srgbClr val="00A19A">
              <a:alpha val="85000"/>
            </a:srgbClr>
          </a:solidFill>
          <a:ln w="38100">
            <a:solidFill>
              <a:srgbClr val="00A19A"/>
            </a:solidFill>
          </a:ln>
        </p:spPr>
        <p:txBody>
          <a:bodyPr wrap="square" rtlCol="0">
            <a:spAutoFit/>
          </a:bodyPr>
          <a:lstStyle/>
          <a:p>
            <a:pPr algn="ctr"/>
            <a:r>
              <a:rPr lang="en-US" sz="3200" dirty="0">
                <a:solidFill>
                  <a:schemeClr val="bg1"/>
                </a:solidFill>
              </a:rPr>
              <a:t>2</a:t>
            </a:r>
          </a:p>
          <a:p>
            <a:pPr algn="ctr"/>
            <a:r>
              <a:rPr lang="en-US" sz="900" b="1" dirty="0">
                <a:solidFill>
                  <a:schemeClr val="bg1"/>
                </a:solidFill>
                <a:latin typeface="Roboto Light" panose="02000000000000000000" pitchFamily="2" charset="0"/>
                <a:ea typeface="Roboto Light" panose="02000000000000000000" pitchFamily="2" charset="0"/>
              </a:rPr>
              <a:t>batches</a:t>
            </a:r>
          </a:p>
          <a:p>
            <a:pPr algn="ctr"/>
            <a:endParaRPr lang="en-US" sz="900" b="1" dirty="0">
              <a:solidFill>
                <a:srgbClr val="00A19A"/>
              </a:solidFill>
              <a:latin typeface="Roboto Light" panose="02000000000000000000" pitchFamily="2" charset="0"/>
              <a:ea typeface="Roboto Light" panose="02000000000000000000" pitchFamily="2" charset="0"/>
            </a:endParaRPr>
          </a:p>
        </p:txBody>
      </p:sp>
      <p:sp>
        <p:nvSpPr>
          <p:cNvPr id="35" name="TextBox 34"/>
          <p:cNvSpPr txBox="1"/>
          <p:nvPr/>
        </p:nvSpPr>
        <p:spPr>
          <a:xfrm>
            <a:off x="10730527" y="5225056"/>
            <a:ext cx="1069796" cy="861774"/>
          </a:xfrm>
          <a:prstGeom prst="rect">
            <a:avLst/>
          </a:prstGeom>
          <a:solidFill>
            <a:srgbClr val="00A19A">
              <a:alpha val="85000"/>
            </a:srgbClr>
          </a:solidFill>
          <a:ln w="38100">
            <a:solidFill>
              <a:srgbClr val="00A19A"/>
            </a:solidFill>
          </a:ln>
        </p:spPr>
        <p:txBody>
          <a:bodyPr wrap="square" rtlCol="0">
            <a:spAutoFit/>
          </a:bodyPr>
          <a:lstStyle/>
          <a:p>
            <a:pPr algn="ctr"/>
            <a:r>
              <a:rPr lang="en-US" sz="3200" dirty="0">
                <a:solidFill>
                  <a:schemeClr val="bg1"/>
                </a:solidFill>
              </a:rPr>
              <a:t>450+</a:t>
            </a:r>
          </a:p>
          <a:p>
            <a:pPr algn="ctr"/>
            <a:r>
              <a:rPr lang="en-US" sz="900" b="1" dirty="0">
                <a:solidFill>
                  <a:schemeClr val="bg1"/>
                </a:solidFill>
                <a:latin typeface="Roboto Light" panose="02000000000000000000" pitchFamily="2" charset="0"/>
                <a:ea typeface="Roboto Light" panose="02000000000000000000" pitchFamily="2" charset="0"/>
              </a:rPr>
              <a:t>Participants </a:t>
            </a:r>
          </a:p>
          <a:p>
            <a:pPr algn="ctr"/>
            <a:endParaRPr lang="en-US" sz="900" b="1" dirty="0">
              <a:solidFill>
                <a:srgbClr val="00A19A"/>
              </a:solidFill>
              <a:latin typeface="Roboto Light" panose="02000000000000000000" pitchFamily="2" charset="0"/>
              <a:ea typeface="Roboto Light" panose="02000000000000000000" pitchFamily="2" charset="0"/>
            </a:endParaRPr>
          </a:p>
        </p:txBody>
      </p:sp>
      <p:sp>
        <p:nvSpPr>
          <p:cNvPr id="23" name="TextBox 22">
            <a:extLst>
              <a:ext uri="{FF2B5EF4-FFF2-40B4-BE49-F238E27FC236}">
                <a16:creationId xmlns:a16="http://schemas.microsoft.com/office/drawing/2014/main" id="{A58844A8-F8FC-4B71-B25C-1E6E64A3462B}"/>
              </a:ext>
            </a:extLst>
          </p:cNvPr>
          <p:cNvSpPr txBox="1"/>
          <p:nvPr/>
        </p:nvSpPr>
        <p:spPr>
          <a:xfrm>
            <a:off x="10592003" y="4844889"/>
            <a:ext cx="1311578" cy="253916"/>
          </a:xfrm>
          <a:prstGeom prst="rect">
            <a:avLst/>
          </a:prstGeom>
          <a:noFill/>
        </p:spPr>
        <p:txBody>
          <a:bodyPr wrap="none" rtlCol="0">
            <a:spAutoFit/>
          </a:bodyPr>
          <a:lstStyle/>
          <a:p>
            <a:r>
              <a:rPr lang="en-GB" sz="1050" dirty="0">
                <a:solidFill>
                  <a:schemeClr val="bg1"/>
                </a:solidFill>
                <a:latin typeface="Roboto Thin" panose="02000000000000000000" pitchFamily="2" charset="0"/>
                <a:ea typeface="Roboto Thin" panose="02000000000000000000" pitchFamily="2" charset="0"/>
              </a:rPr>
              <a:t>*in 2 Years n Serbia</a:t>
            </a:r>
          </a:p>
        </p:txBody>
      </p:sp>
      <p:pic>
        <p:nvPicPr>
          <p:cNvPr id="16" name="Picture 15">
            <a:extLst>
              <a:ext uri="{FF2B5EF4-FFF2-40B4-BE49-F238E27FC236}">
                <a16:creationId xmlns:a16="http://schemas.microsoft.com/office/drawing/2014/main" id="{23CBAFF1-1731-4296-9F7D-6F7F0B891BFB}"/>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579058" y="5445670"/>
            <a:ext cx="1346844" cy="441933"/>
          </a:xfrm>
          <a:prstGeom prst="rect">
            <a:avLst/>
          </a:prstGeom>
        </p:spPr>
      </p:pic>
      <p:pic>
        <p:nvPicPr>
          <p:cNvPr id="20" name="Picture 19">
            <a:extLst>
              <a:ext uri="{FF2B5EF4-FFF2-40B4-BE49-F238E27FC236}">
                <a16:creationId xmlns:a16="http://schemas.microsoft.com/office/drawing/2014/main" id="{151AA09F-0E3B-4511-97EA-0D6B9C3A70BA}"/>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576973" y="5395859"/>
            <a:ext cx="368927" cy="517989"/>
          </a:xfrm>
          <a:prstGeom prst="rect">
            <a:avLst/>
          </a:prstGeom>
        </p:spPr>
      </p:pic>
    </p:spTree>
    <p:extLst>
      <p:ext uri="{BB962C8B-B14F-4D97-AF65-F5344CB8AC3E}">
        <p14:creationId xmlns:p14="http://schemas.microsoft.com/office/powerpoint/2010/main" val="332116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0-#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AFD11B4-CB7D-4995-988F-CD80EF7D74D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417" t="3369" r="14377"/>
          <a:stretch/>
        </p:blipFill>
        <p:spPr>
          <a:xfrm>
            <a:off x="4908350" y="858415"/>
            <a:ext cx="7276695" cy="5994771"/>
          </a:xfrm>
          <a:prstGeom prst="rect">
            <a:avLst/>
          </a:prstGeom>
        </p:spPr>
      </p:pic>
      <p:pic>
        <p:nvPicPr>
          <p:cNvPr id="5" name="Picture 4" descr="A picture containing bridge&#10;&#10;Description automatically generated">
            <a:extLst>
              <a:ext uri="{FF2B5EF4-FFF2-40B4-BE49-F238E27FC236}">
                <a16:creationId xmlns:a16="http://schemas.microsoft.com/office/drawing/2014/main" id="{39778D52-8E83-4040-8612-495DE87105A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9571767">
            <a:off x="7440364" y="451318"/>
            <a:ext cx="6006640" cy="4324018"/>
          </a:xfrm>
          <a:prstGeom prst="rect">
            <a:avLst/>
          </a:prstGeom>
        </p:spPr>
      </p:pic>
      <p:sp>
        <p:nvSpPr>
          <p:cNvPr id="21" name="Rectangle 20">
            <a:extLst>
              <a:ext uri="{FF2B5EF4-FFF2-40B4-BE49-F238E27FC236}">
                <a16:creationId xmlns:a16="http://schemas.microsoft.com/office/drawing/2014/main" id="{FBD74384-9D69-49DE-8DF8-F18047C968A5}"/>
              </a:ext>
            </a:extLst>
          </p:cNvPr>
          <p:cNvSpPr/>
          <p:nvPr/>
        </p:nvSpPr>
        <p:spPr>
          <a:xfrm>
            <a:off x="0" y="858416"/>
            <a:ext cx="3387012" cy="74645"/>
          </a:xfrm>
          <a:prstGeom prst="rect">
            <a:avLst/>
          </a:prstGeom>
          <a:solidFill>
            <a:srgbClr val="2FAEE2"/>
          </a:solidFill>
          <a:ln>
            <a:solidFill>
              <a:srgbClr val="2FA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DA319CC9-7B04-4917-A8F2-DD3AC0A6AA78}"/>
              </a:ext>
            </a:extLst>
          </p:cNvPr>
          <p:cNvSpPr txBox="1"/>
          <p:nvPr/>
        </p:nvSpPr>
        <p:spPr>
          <a:xfrm>
            <a:off x="788886" y="2557783"/>
            <a:ext cx="3603872" cy="830997"/>
          </a:xfrm>
          <a:prstGeom prst="rect">
            <a:avLst/>
          </a:prstGeom>
          <a:noFill/>
        </p:spPr>
        <p:txBody>
          <a:bodyPr wrap="none" rtlCol="0">
            <a:spAutoFit/>
          </a:bodyPr>
          <a:lstStyle/>
          <a:p>
            <a:r>
              <a:rPr lang="en-GB" sz="2400" b="1" dirty="0">
                <a:solidFill>
                  <a:srgbClr val="004A86"/>
                </a:solidFill>
                <a:latin typeface="Roboto" panose="02000000000000000000" pitchFamily="2" charset="0"/>
                <a:ea typeface="Roboto" panose="02000000000000000000" pitchFamily="2" charset="0"/>
              </a:rPr>
              <a:t>FROM THE IDEA TO THE</a:t>
            </a:r>
            <a:br>
              <a:rPr lang="en-GB" sz="2400" b="1" dirty="0">
                <a:solidFill>
                  <a:srgbClr val="004A86"/>
                </a:solidFill>
                <a:latin typeface="Roboto" panose="02000000000000000000" pitchFamily="2" charset="0"/>
                <a:ea typeface="Roboto" panose="02000000000000000000" pitchFamily="2" charset="0"/>
              </a:rPr>
            </a:br>
            <a:r>
              <a:rPr lang="en-GB" sz="2400" b="1" dirty="0">
                <a:solidFill>
                  <a:srgbClr val="004A86"/>
                </a:solidFill>
                <a:latin typeface="Roboto" panose="02000000000000000000" pitchFamily="2" charset="0"/>
                <a:ea typeface="Roboto" panose="02000000000000000000" pitchFamily="2" charset="0"/>
              </a:rPr>
              <a:t>PRODUCT REALIZATION</a:t>
            </a:r>
          </a:p>
        </p:txBody>
      </p:sp>
      <p:pic>
        <p:nvPicPr>
          <p:cNvPr id="23" name="Picture 22">
            <a:extLst>
              <a:ext uri="{FF2B5EF4-FFF2-40B4-BE49-F238E27FC236}">
                <a16:creationId xmlns:a16="http://schemas.microsoft.com/office/drawing/2014/main" id="{C05138F2-AA36-4535-BF2F-66C676A181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8177" y="116461"/>
            <a:ext cx="1730174" cy="1726233"/>
          </a:xfrm>
          <a:prstGeom prst="rect">
            <a:avLst/>
          </a:prstGeom>
        </p:spPr>
      </p:pic>
      <p:pic>
        <p:nvPicPr>
          <p:cNvPr id="9" name="Picture 8">
            <a:extLst>
              <a:ext uri="{FF2B5EF4-FFF2-40B4-BE49-F238E27FC236}">
                <a16:creationId xmlns:a16="http://schemas.microsoft.com/office/drawing/2014/main" id="{3FA906FB-A212-4B09-AEB5-39ABC944F9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7393" y="336603"/>
            <a:ext cx="1499619" cy="323089"/>
          </a:xfrm>
          <a:prstGeom prst="rect">
            <a:avLst/>
          </a:prstGeom>
        </p:spPr>
      </p:pic>
      <p:sp>
        <p:nvSpPr>
          <p:cNvPr id="28" name="Rectangle 27">
            <a:extLst>
              <a:ext uri="{FF2B5EF4-FFF2-40B4-BE49-F238E27FC236}">
                <a16:creationId xmlns:a16="http://schemas.microsoft.com/office/drawing/2014/main" id="{0E14445E-8AB0-4111-A167-0A71AB16AF41}"/>
              </a:ext>
            </a:extLst>
          </p:cNvPr>
          <p:cNvSpPr/>
          <p:nvPr/>
        </p:nvSpPr>
        <p:spPr>
          <a:xfrm>
            <a:off x="4908349" y="858415"/>
            <a:ext cx="7276695" cy="5994771"/>
          </a:xfrm>
          <a:prstGeom prst="rect">
            <a:avLst/>
          </a:prstGeom>
          <a:solidFill>
            <a:srgbClr val="004A86">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7" name="Group 6">
            <a:extLst>
              <a:ext uri="{FF2B5EF4-FFF2-40B4-BE49-F238E27FC236}">
                <a16:creationId xmlns:a16="http://schemas.microsoft.com/office/drawing/2014/main" id="{9A52083C-F8C4-4996-A926-5629CB5D8F9C}"/>
              </a:ext>
            </a:extLst>
          </p:cNvPr>
          <p:cNvGrpSpPr/>
          <p:nvPr/>
        </p:nvGrpSpPr>
        <p:grpSpPr>
          <a:xfrm>
            <a:off x="501792" y="3742007"/>
            <a:ext cx="4646775" cy="1589686"/>
            <a:chOff x="3104930" y="2497834"/>
            <a:chExt cx="5443739" cy="1862332"/>
          </a:xfrm>
        </p:grpSpPr>
        <p:pic>
          <p:nvPicPr>
            <p:cNvPr id="4" name="Picture 3">
              <a:extLst>
                <a:ext uri="{FF2B5EF4-FFF2-40B4-BE49-F238E27FC236}">
                  <a16:creationId xmlns:a16="http://schemas.microsoft.com/office/drawing/2014/main" id="{0442DB72-D5BE-4DDD-9298-E8A42AEA0E7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104930" y="2497834"/>
              <a:ext cx="5443739" cy="1862332"/>
            </a:xfrm>
            <a:prstGeom prst="rect">
              <a:avLst/>
            </a:prstGeom>
          </p:spPr>
        </p:pic>
        <p:sp>
          <p:nvSpPr>
            <p:cNvPr id="6" name="Rectangle 5">
              <a:extLst>
                <a:ext uri="{FF2B5EF4-FFF2-40B4-BE49-F238E27FC236}">
                  <a16:creationId xmlns:a16="http://schemas.microsoft.com/office/drawing/2014/main" id="{66498F2C-EC07-4815-A910-A24028AB70D7}"/>
                </a:ext>
              </a:extLst>
            </p:cNvPr>
            <p:cNvSpPr/>
            <p:nvPr/>
          </p:nvSpPr>
          <p:spPr>
            <a:xfrm>
              <a:off x="3715352" y="3696101"/>
              <a:ext cx="529389" cy="250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A66A7D6-18B8-4797-807B-9EA5F307197F}"/>
                </a:ext>
              </a:extLst>
            </p:cNvPr>
            <p:cNvSpPr/>
            <p:nvPr/>
          </p:nvSpPr>
          <p:spPr>
            <a:xfrm>
              <a:off x="5552248" y="3723372"/>
              <a:ext cx="529389" cy="250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3805FE53-30A6-4B98-AA38-B7094762B424}"/>
                </a:ext>
              </a:extLst>
            </p:cNvPr>
            <p:cNvSpPr/>
            <p:nvPr/>
          </p:nvSpPr>
          <p:spPr>
            <a:xfrm>
              <a:off x="7124449" y="3721767"/>
              <a:ext cx="1008898" cy="250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TextBox 17">
            <a:extLst>
              <a:ext uri="{FF2B5EF4-FFF2-40B4-BE49-F238E27FC236}">
                <a16:creationId xmlns:a16="http://schemas.microsoft.com/office/drawing/2014/main" id="{5230738D-DF42-429F-B2B3-E7E351D315BA}"/>
              </a:ext>
            </a:extLst>
          </p:cNvPr>
          <p:cNvSpPr txBox="1"/>
          <p:nvPr/>
        </p:nvSpPr>
        <p:spPr>
          <a:xfrm>
            <a:off x="8659019" y="3170548"/>
            <a:ext cx="2285017" cy="738664"/>
          </a:xfrm>
          <a:prstGeom prst="rect">
            <a:avLst/>
          </a:prstGeom>
          <a:noFill/>
        </p:spPr>
        <p:txBody>
          <a:bodyPr wrap="square" rtlCol="0">
            <a:spAutoFit/>
          </a:bodyPr>
          <a:lstStyle/>
          <a:p>
            <a:r>
              <a:rPr lang="en-GB" sz="2400" b="1" i="0" dirty="0">
                <a:solidFill>
                  <a:schemeClr val="bg1"/>
                </a:solidFill>
                <a:effectLst/>
                <a:latin typeface="Roboto" panose="02000000000000000000" pitchFamily="2" charset="0"/>
              </a:rPr>
              <a:t>3D </a:t>
            </a:r>
            <a:r>
              <a:rPr lang="en-GB" sz="2400" b="1" i="0" dirty="0" err="1">
                <a:solidFill>
                  <a:schemeClr val="bg1"/>
                </a:solidFill>
                <a:effectLst/>
                <a:latin typeface="Roboto" panose="02000000000000000000" pitchFamily="2" charset="0"/>
              </a:rPr>
              <a:t>Innolab</a:t>
            </a:r>
            <a:endParaRPr lang="en-GB" sz="2400" b="1" i="0" dirty="0">
              <a:solidFill>
                <a:schemeClr val="bg1"/>
              </a:solidFill>
              <a:effectLst/>
              <a:latin typeface="Roboto" panose="02000000000000000000" pitchFamily="2" charset="0"/>
            </a:endParaRPr>
          </a:p>
          <a:p>
            <a:endParaRPr lang="en-GB" dirty="0"/>
          </a:p>
        </p:txBody>
      </p:sp>
      <p:sp>
        <p:nvSpPr>
          <p:cNvPr id="19" name="TextBox 18">
            <a:extLst>
              <a:ext uri="{FF2B5EF4-FFF2-40B4-BE49-F238E27FC236}">
                <a16:creationId xmlns:a16="http://schemas.microsoft.com/office/drawing/2014/main" id="{87F6D3BD-490D-42E9-B5BD-5D128BD8FADB}"/>
              </a:ext>
            </a:extLst>
          </p:cNvPr>
          <p:cNvSpPr txBox="1"/>
          <p:nvPr/>
        </p:nvSpPr>
        <p:spPr>
          <a:xfrm>
            <a:off x="8648950" y="4151834"/>
            <a:ext cx="2604108" cy="1200329"/>
          </a:xfrm>
          <a:prstGeom prst="rect">
            <a:avLst/>
          </a:prstGeom>
          <a:noFill/>
        </p:spPr>
        <p:txBody>
          <a:bodyPr wrap="square" rtlCol="0">
            <a:spAutoFit/>
          </a:bodyPr>
          <a:lstStyle/>
          <a:p>
            <a:pPr algn="l"/>
            <a:r>
              <a:rPr lang="en-GB" sz="2400" b="1" i="0" dirty="0">
                <a:solidFill>
                  <a:schemeClr val="bg1"/>
                </a:solidFill>
                <a:effectLst/>
                <a:latin typeface="Roboto" panose="02000000000000000000" pitchFamily="2" charset="0"/>
              </a:rPr>
              <a:t>CNC </a:t>
            </a:r>
            <a:r>
              <a:rPr lang="en-GB" sz="2400" b="1" i="0" dirty="0" err="1">
                <a:solidFill>
                  <a:schemeClr val="bg1"/>
                </a:solidFill>
                <a:effectLst/>
                <a:latin typeface="Roboto" panose="02000000000000000000" pitchFamily="2" charset="0"/>
              </a:rPr>
              <a:t>Innolab</a:t>
            </a:r>
            <a:endParaRPr lang="en-GB" sz="2400" b="1" i="0" dirty="0">
              <a:solidFill>
                <a:schemeClr val="bg1"/>
              </a:solidFill>
              <a:effectLst/>
              <a:latin typeface="Roboto" panose="02000000000000000000" pitchFamily="2" charset="0"/>
            </a:endParaRPr>
          </a:p>
          <a:p>
            <a:r>
              <a:rPr lang="en-GB" sz="2400" dirty="0"/>
              <a:t/>
            </a:r>
            <a:br>
              <a:rPr lang="en-GB" sz="2400" dirty="0"/>
            </a:br>
            <a:endParaRPr lang="en-GB" sz="2400" dirty="0"/>
          </a:p>
        </p:txBody>
      </p:sp>
      <p:sp>
        <p:nvSpPr>
          <p:cNvPr id="20" name="TextBox 19">
            <a:extLst>
              <a:ext uri="{FF2B5EF4-FFF2-40B4-BE49-F238E27FC236}">
                <a16:creationId xmlns:a16="http://schemas.microsoft.com/office/drawing/2014/main" id="{BB0E0BED-DFCD-4A1D-87DB-F84850D3C8E2}"/>
              </a:ext>
            </a:extLst>
          </p:cNvPr>
          <p:cNvSpPr txBox="1"/>
          <p:nvPr/>
        </p:nvSpPr>
        <p:spPr>
          <a:xfrm>
            <a:off x="8659020" y="3665712"/>
            <a:ext cx="3807045" cy="738664"/>
          </a:xfrm>
          <a:prstGeom prst="rect">
            <a:avLst/>
          </a:prstGeom>
          <a:noFill/>
        </p:spPr>
        <p:txBody>
          <a:bodyPr wrap="square" rtlCol="0">
            <a:spAutoFit/>
          </a:bodyPr>
          <a:lstStyle/>
          <a:p>
            <a:r>
              <a:rPr lang="en-GB" sz="2400" b="1" i="0" dirty="0">
                <a:solidFill>
                  <a:schemeClr val="bg1"/>
                </a:solidFill>
                <a:effectLst/>
                <a:latin typeface="Roboto" panose="02000000000000000000" pitchFamily="2" charset="0"/>
              </a:rPr>
              <a:t>Laser &amp; UV </a:t>
            </a:r>
            <a:r>
              <a:rPr lang="en-GB" sz="2400" b="1" i="0" dirty="0" err="1">
                <a:solidFill>
                  <a:schemeClr val="bg1"/>
                </a:solidFill>
                <a:effectLst/>
                <a:latin typeface="Roboto" panose="02000000000000000000" pitchFamily="2" charset="0"/>
              </a:rPr>
              <a:t>Innolab</a:t>
            </a:r>
            <a:endParaRPr lang="en-GB" sz="2400" b="1" i="0" dirty="0">
              <a:solidFill>
                <a:schemeClr val="bg1"/>
              </a:solidFill>
              <a:effectLst/>
              <a:latin typeface="Roboto" panose="02000000000000000000" pitchFamily="2" charset="0"/>
            </a:endParaRPr>
          </a:p>
          <a:p>
            <a:endParaRPr lang="en-GB" b="1" dirty="0">
              <a:solidFill>
                <a:schemeClr val="bg1"/>
              </a:solidFill>
            </a:endParaRPr>
          </a:p>
        </p:txBody>
      </p:sp>
      <p:pic>
        <p:nvPicPr>
          <p:cNvPr id="25" name="Picture 24">
            <a:extLst>
              <a:ext uri="{FF2B5EF4-FFF2-40B4-BE49-F238E27FC236}">
                <a16:creationId xmlns:a16="http://schemas.microsoft.com/office/drawing/2014/main" id="{C89F5305-3B4E-4F06-8CE9-75C378CD1B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30375" y="2973281"/>
            <a:ext cx="1750473" cy="1761482"/>
          </a:xfrm>
          <a:prstGeom prst="rect">
            <a:avLst/>
          </a:prstGeom>
        </p:spPr>
      </p:pic>
    </p:spTree>
    <p:extLst>
      <p:ext uri="{BB962C8B-B14F-4D97-AF65-F5344CB8AC3E}">
        <p14:creationId xmlns:p14="http://schemas.microsoft.com/office/powerpoint/2010/main" val="3736152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6DA8BD-1551-406A-840B-34694D7E42D3}"/>
              </a:ext>
            </a:extLst>
          </p:cNvPr>
          <p:cNvSpPr/>
          <p:nvPr/>
        </p:nvSpPr>
        <p:spPr>
          <a:xfrm>
            <a:off x="0" y="858416"/>
            <a:ext cx="3387012" cy="74645"/>
          </a:xfrm>
          <a:prstGeom prst="rect">
            <a:avLst/>
          </a:prstGeom>
          <a:solidFill>
            <a:srgbClr val="F28E4D"/>
          </a:solidFill>
          <a:ln>
            <a:solidFill>
              <a:srgbClr val="F28E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drawing&#10;&#10;Description automatically generated">
            <a:extLst>
              <a:ext uri="{FF2B5EF4-FFF2-40B4-BE49-F238E27FC236}">
                <a16:creationId xmlns:a16="http://schemas.microsoft.com/office/drawing/2014/main" id="{FBC49CC2-02CB-4C34-8096-E728D6AA21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5421" y="164292"/>
            <a:ext cx="1655377" cy="1652019"/>
          </a:xfrm>
          <a:prstGeom prst="rect">
            <a:avLst/>
          </a:prstGeom>
        </p:spPr>
      </p:pic>
      <p:pic>
        <p:nvPicPr>
          <p:cNvPr id="5" name="Picture 4" descr="A picture containing bridge&#10;&#10;Description automatically generated">
            <a:extLst>
              <a:ext uri="{FF2B5EF4-FFF2-40B4-BE49-F238E27FC236}">
                <a16:creationId xmlns:a16="http://schemas.microsoft.com/office/drawing/2014/main" id="{39778D52-8E83-4040-8612-495DE87105A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9571767">
            <a:off x="7440364" y="451318"/>
            <a:ext cx="6006640" cy="4324018"/>
          </a:xfrm>
          <a:prstGeom prst="rect">
            <a:avLst/>
          </a:prstGeom>
        </p:spPr>
      </p:pic>
      <p:sp>
        <p:nvSpPr>
          <p:cNvPr id="25" name="TextBox 24">
            <a:extLst>
              <a:ext uri="{FF2B5EF4-FFF2-40B4-BE49-F238E27FC236}">
                <a16:creationId xmlns:a16="http://schemas.microsoft.com/office/drawing/2014/main" id="{88B68139-6611-4F3D-98A5-E0765BF658BF}"/>
              </a:ext>
            </a:extLst>
          </p:cNvPr>
          <p:cNvSpPr txBox="1"/>
          <p:nvPr/>
        </p:nvSpPr>
        <p:spPr>
          <a:xfrm>
            <a:off x="6954" y="979336"/>
            <a:ext cx="1247457" cy="307777"/>
          </a:xfrm>
          <a:prstGeom prst="rect">
            <a:avLst/>
          </a:prstGeom>
          <a:noFill/>
        </p:spPr>
        <p:txBody>
          <a:bodyPr wrap="none" rtlCol="0">
            <a:spAutoFit/>
          </a:bodyPr>
          <a:lstStyle/>
          <a:p>
            <a:r>
              <a:rPr lang="en-GB" sz="1400" b="1" dirty="0">
                <a:solidFill>
                  <a:srgbClr val="F28E4D"/>
                </a:solidFill>
                <a:latin typeface="Roboto" panose="02000000000000000000" pitchFamily="2" charset="0"/>
                <a:ea typeface="Roboto" panose="02000000000000000000" pitchFamily="2" charset="0"/>
              </a:rPr>
              <a:t>INCUBATION</a:t>
            </a:r>
          </a:p>
        </p:txBody>
      </p:sp>
      <p:pic>
        <p:nvPicPr>
          <p:cNvPr id="27" name="Picture 26">
            <a:extLst>
              <a:ext uri="{FF2B5EF4-FFF2-40B4-BE49-F238E27FC236}">
                <a16:creationId xmlns:a16="http://schemas.microsoft.com/office/drawing/2014/main" id="{FA3D5586-912F-4441-A355-6F46BF9B51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7416" y="219318"/>
            <a:ext cx="2069596" cy="472441"/>
          </a:xfrm>
          <a:prstGeom prst="rect">
            <a:avLst/>
          </a:prstGeom>
        </p:spPr>
      </p:pic>
      <p:pic>
        <p:nvPicPr>
          <p:cNvPr id="10" name="Picture 9">
            <a:extLst>
              <a:ext uri="{FF2B5EF4-FFF2-40B4-BE49-F238E27FC236}">
                <a16:creationId xmlns:a16="http://schemas.microsoft.com/office/drawing/2014/main" id="{F0FFE5D5-EB89-4C08-A3F3-B4210F3B41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0927" y="1725458"/>
            <a:ext cx="2838492" cy="4968250"/>
          </a:xfrm>
          <a:prstGeom prst="rect">
            <a:avLst/>
          </a:prstGeom>
        </p:spPr>
      </p:pic>
      <p:pic>
        <p:nvPicPr>
          <p:cNvPr id="26" name="Picture 25">
            <a:extLst>
              <a:ext uri="{FF2B5EF4-FFF2-40B4-BE49-F238E27FC236}">
                <a16:creationId xmlns:a16="http://schemas.microsoft.com/office/drawing/2014/main" id="{A657FA31-5621-414B-AD3F-2823CAFE8B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7386" y="1725458"/>
            <a:ext cx="2958992" cy="5013677"/>
          </a:xfrm>
          <a:prstGeom prst="rect">
            <a:avLst/>
          </a:prstGeom>
        </p:spPr>
      </p:pic>
      <p:pic>
        <p:nvPicPr>
          <p:cNvPr id="28" name="Picture 27">
            <a:extLst>
              <a:ext uri="{FF2B5EF4-FFF2-40B4-BE49-F238E27FC236}">
                <a16:creationId xmlns:a16="http://schemas.microsoft.com/office/drawing/2014/main" id="{748B903E-7FF6-46CB-9923-916A793C20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1584" y="1770885"/>
            <a:ext cx="2932182" cy="4968250"/>
          </a:xfrm>
          <a:prstGeom prst="rect">
            <a:avLst/>
          </a:prstGeom>
        </p:spPr>
      </p:pic>
      <p:pic>
        <p:nvPicPr>
          <p:cNvPr id="3" name="Picture 2">
            <a:extLst>
              <a:ext uri="{FF2B5EF4-FFF2-40B4-BE49-F238E27FC236}">
                <a16:creationId xmlns:a16="http://schemas.microsoft.com/office/drawing/2014/main" id="{E5235B9A-014C-42B7-838D-268410263667}"/>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2923" t="15185" r="16052"/>
          <a:stretch/>
        </p:blipFill>
        <p:spPr>
          <a:xfrm>
            <a:off x="1315296" y="2123703"/>
            <a:ext cx="2309251" cy="2138268"/>
          </a:xfrm>
          <a:prstGeom prst="rect">
            <a:avLst/>
          </a:prstGeom>
        </p:spPr>
      </p:pic>
      <p:pic>
        <p:nvPicPr>
          <p:cNvPr id="6" name="Picture 5">
            <a:extLst>
              <a:ext uri="{FF2B5EF4-FFF2-40B4-BE49-F238E27FC236}">
                <a16:creationId xmlns:a16="http://schemas.microsoft.com/office/drawing/2014/main" id="{CB4D8474-0817-4136-9B29-19D4672B7E2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126106" y="3973420"/>
            <a:ext cx="785501" cy="785501"/>
          </a:xfrm>
          <a:prstGeom prst="rect">
            <a:avLst/>
          </a:prstGeom>
        </p:spPr>
      </p:pic>
      <p:sp>
        <p:nvSpPr>
          <p:cNvPr id="9" name="TextBox 8">
            <a:extLst>
              <a:ext uri="{FF2B5EF4-FFF2-40B4-BE49-F238E27FC236}">
                <a16:creationId xmlns:a16="http://schemas.microsoft.com/office/drawing/2014/main" id="{8E471691-3DB6-4E32-995E-C49570E018BB}"/>
              </a:ext>
            </a:extLst>
          </p:cNvPr>
          <p:cNvSpPr txBox="1"/>
          <p:nvPr/>
        </p:nvSpPr>
        <p:spPr>
          <a:xfrm>
            <a:off x="1820254" y="4854011"/>
            <a:ext cx="184731" cy="369332"/>
          </a:xfrm>
          <a:prstGeom prst="rect">
            <a:avLst/>
          </a:prstGeom>
          <a:noFill/>
        </p:spPr>
        <p:txBody>
          <a:bodyPr wrap="none" rtlCol="0">
            <a:spAutoFit/>
          </a:bodyPr>
          <a:lstStyle/>
          <a:p>
            <a:endParaRPr lang="en-GB" dirty="0"/>
          </a:p>
        </p:txBody>
      </p:sp>
      <p:sp>
        <p:nvSpPr>
          <p:cNvPr id="11" name="TextBox 10">
            <a:extLst>
              <a:ext uri="{FF2B5EF4-FFF2-40B4-BE49-F238E27FC236}">
                <a16:creationId xmlns:a16="http://schemas.microsoft.com/office/drawing/2014/main" id="{46475A76-FA71-4A9C-90FA-540A6684328E}"/>
              </a:ext>
            </a:extLst>
          </p:cNvPr>
          <p:cNvSpPr txBox="1"/>
          <p:nvPr/>
        </p:nvSpPr>
        <p:spPr>
          <a:xfrm>
            <a:off x="1507817" y="4748399"/>
            <a:ext cx="2138401" cy="646331"/>
          </a:xfrm>
          <a:prstGeom prst="rect">
            <a:avLst/>
          </a:prstGeom>
          <a:noFill/>
        </p:spPr>
        <p:txBody>
          <a:bodyPr wrap="square" rtlCol="0">
            <a:spAutoFit/>
          </a:bodyPr>
          <a:lstStyle/>
          <a:p>
            <a:r>
              <a:rPr lang="en-GB" sz="900" dirty="0" err="1">
                <a:latin typeface="Roboto Light" panose="02000000000000000000" pitchFamily="2" charset="0"/>
                <a:ea typeface="Roboto Light" panose="02000000000000000000" pitchFamily="2" charset="0"/>
              </a:rPr>
              <a:t>UrbiGo</a:t>
            </a:r>
            <a:r>
              <a:rPr lang="en-GB" sz="900" dirty="0">
                <a:latin typeface="Roboto Light" panose="02000000000000000000" pitchFamily="2" charset="0"/>
                <a:ea typeface="Roboto Light" panose="02000000000000000000" pitchFamily="2" charset="0"/>
              </a:rPr>
              <a:t> produces smart vertical gardens that allow urban residents to grow plants or spices in their apartments all year around.</a:t>
            </a:r>
          </a:p>
        </p:txBody>
      </p:sp>
      <p:sp>
        <p:nvSpPr>
          <p:cNvPr id="14" name="TextBox 13">
            <a:extLst>
              <a:ext uri="{FF2B5EF4-FFF2-40B4-BE49-F238E27FC236}">
                <a16:creationId xmlns:a16="http://schemas.microsoft.com/office/drawing/2014/main" id="{50837887-4486-47AD-AB22-DB0360E1206F}"/>
              </a:ext>
            </a:extLst>
          </p:cNvPr>
          <p:cNvSpPr txBox="1"/>
          <p:nvPr/>
        </p:nvSpPr>
        <p:spPr>
          <a:xfrm>
            <a:off x="4336665" y="4703664"/>
            <a:ext cx="2327495" cy="784830"/>
          </a:xfrm>
          <a:prstGeom prst="rect">
            <a:avLst/>
          </a:prstGeom>
          <a:noFill/>
        </p:spPr>
        <p:txBody>
          <a:bodyPr wrap="square" rtlCol="0">
            <a:spAutoFit/>
          </a:bodyPr>
          <a:lstStyle/>
          <a:p>
            <a:r>
              <a:rPr lang="en-GB" sz="900" dirty="0">
                <a:latin typeface="Roboto Light" panose="02000000000000000000" pitchFamily="2" charset="0"/>
                <a:ea typeface="Roboto Light" panose="02000000000000000000" pitchFamily="2" charset="0"/>
              </a:rPr>
              <a:t>A young </a:t>
            </a:r>
            <a:r>
              <a:rPr lang="en-GB" sz="900" dirty="0" err="1">
                <a:latin typeface="Roboto Light" panose="02000000000000000000" pitchFamily="2" charset="0"/>
                <a:ea typeface="Roboto Light" panose="02000000000000000000" pitchFamily="2" charset="0"/>
              </a:rPr>
              <a:t>startup</a:t>
            </a:r>
            <a:r>
              <a:rPr lang="en-GB" sz="900" dirty="0">
                <a:latin typeface="Roboto Light" panose="02000000000000000000" pitchFamily="2" charset="0"/>
                <a:ea typeface="Roboto Light" panose="02000000000000000000" pitchFamily="2" charset="0"/>
              </a:rPr>
              <a:t> that develops a smart glove for blind and visually impaired</a:t>
            </a:r>
            <a:r>
              <a:rPr lang="sr-Latn-RS" sz="900" dirty="0">
                <a:latin typeface="Roboto Light" panose="02000000000000000000" pitchFamily="2" charset="0"/>
                <a:ea typeface="Roboto Light" panose="02000000000000000000" pitchFamily="2" charset="0"/>
              </a:rPr>
              <a:t> </a:t>
            </a:r>
            <a:r>
              <a:rPr lang="en-GB" sz="900" dirty="0">
                <a:latin typeface="Roboto Light" panose="02000000000000000000" pitchFamily="2" charset="0"/>
                <a:ea typeface="Roboto Light" panose="02000000000000000000" pitchFamily="2" charset="0"/>
              </a:rPr>
              <a:t>people. The glove works according to the principle of guiding a similar white stick, changes it and complements it. </a:t>
            </a:r>
          </a:p>
        </p:txBody>
      </p:sp>
      <p:sp>
        <p:nvSpPr>
          <p:cNvPr id="18" name="TextBox 17">
            <a:extLst>
              <a:ext uri="{FF2B5EF4-FFF2-40B4-BE49-F238E27FC236}">
                <a16:creationId xmlns:a16="http://schemas.microsoft.com/office/drawing/2014/main" id="{DE9D7DB3-EFBF-4689-BFF0-29DA340E3DE5}"/>
              </a:ext>
            </a:extLst>
          </p:cNvPr>
          <p:cNvSpPr txBox="1"/>
          <p:nvPr/>
        </p:nvSpPr>
        <p:spPr>
          <a:xfrm>
            <a:off x="7349934" y="4565164"/>
            <a:ext cx="2327495" cy="923330"/>
          </a:xfrm>
          <a:prstGeom prst="rect">
            <a:avLst/>
          </a:prstGeom>
          <a:noFill/>
        </p:spPr>
        <p:txBody>
          <a:bodyPr wrap="square" rtlCol="0">
            <a:spAutoFit/>
          </a:bodyPr>
          <a:lstStyle/>
          <a:p>
            <a:r>
              <a:rPr lang="en-GB" sz="900" dirty="0">
                <a:latin typeface="Roboto Light" panose="02000000000000000000" pitchFamily="2" charset="0"/>
                <a:ea typeface="Roboto Light" panose="02000000000000000000" pitchFamily="2" charset="0"/>
              </a:rPr>
              <a:t>The Social Formula with their own, specially designed and coded targeting tools for enhancing companies’ online presence by finding the ideal customers online, aiming to create unique advertising and digital marketing strategies. </a:t>
            </a:r>
            <a:endParaRPr lang="en-GB" sz="300" dirty="0">
              <a:latin typeface="Roboto Light" panose="02000000000000000000" pitchFamily="2" charset="0"/>
              <a:ea typeface="Roboto Light" panose="02000000000000000000" pitchFamily="2" charset="0"/>
            </a:endParaRPr>
          </a:p>
        </p:txBody>
      </p:sp>
      <p:pic>
        <p:nvPicPr>
          <p:cNvPr id="4" name="Picture 3">
            <a:extLst>
              <a:ext uri="{FF2B5EF4-FFF2-40B4-BE49-F238E27FC236}">
                <a16:creationId xmlns:a16="http://schemas.microsoft.com/office/drawing/2014/main" id="{ACE1E74F-2EE1-4CFF-8ADF-20224C9BEA1D}"/>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13868" r="11787"/>
          <a:stretch/>
        </p:blipFill>
        <p:spPr>
          <a:xfrm>
            <a:off x="7298657" y="2176185"/>
            <a:ext cx="2378772" cy="2143055"/>
          </a:xfrm>
          <a:prstGeom prst="rect">
            <a:avLst/>
          </a:prstGeom>
        </p:spPr>
      </p:pic>
      <p:pic>
        <p:nvPicPr>
          <p:cNvPr id="16" name="Picture 15">
            <a:extLst>
              <a:ext uri="{FF2B5EF4-FFF2-40B4-BE49-F238E27FC236}">
                <a16:creationId xmlns:a16="http://schemas.microsoft.com/office/drawing/2014/main" id="{59B5AF86-69E0-4D0E-8F36-1649D94EBABA}"/>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067162" y="4090946"/>
            <a:ext cx="957197" cy="342050"/>
          </a:xfrm>
          <a:prstGeom prst="rect">
            <a:avLst/>
          </a:prstGeom>
        </p:spPr>
      </p:pic>
      <p:pic>
        <p:nvPicPr>
          <p:cNvPr id="2" name="Picture 1">
            <a:extLst>
              <a:ext uri="{FF2B5EF4-FFF2-40B4-BE49-F238E27FC236}">
                <a16:creationId xmlns:a16="http://schemas.microsoft.com/office/drawing/2014/main" id="{792DDFF0-4D10-DB4D-403E-078A2C995CB3}"/>
              </a:ext>
            </a:extLst>
          </p:cNvPr>
          <p:cNvPicPr>
            <a:picLocks noChangeAspect="1"/>
          </p:cNvPicPr>
          <p:nvPr/>
        </p:nvPicPr>
        <p:blipFill>
          <a:blip r:embed="rId11"/>
          <a:stretch>
            <a:fillRect/>
          </a:stretch>
        </p:blipFill>
        <p:spPr>
          <a:xfrm>
            <a:off x="4729722" y="2276474"/>
            <a:ext cx="1574597" cy="2427189"/>
          </a:xfrm>
          <a:prstGeom prst="rect">
            <a:avLst/>
          </a:prstGeom>
        </p:spPr>
      </p:pic>
      <p:pic>
        <p:nvPicPr>
          <p:cNvPr id="17" name="Picture 16">
            <a:extLst>
              <a:ext uri="{FF2B5EF4-FFF2-40B4-BE49-F238E27FC236}">
                <a16:creationId xmlns:a16="http://schemas.microsoft.com/office/drawing/2014/main" id="{1457BA73-F01C-4594-9EF8-C4969FE6E628}"/>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5297574" y="4104991"/>
            <a:ext cx="470168" cy="571747"/>
          </a:xfrm>
          <a:prstGeom prst="roundRect">
            <a:avLst>
              <a:gd name="adj" fmla="val 12723"/>
            </a:avLst>
          </a:prstGeom>
        </p:spPr>
      </p:pic>
    </p:spTree>
    <p:extLst>
      <p:ext uri="{BB962C8B-B14F-4D97-AF65-F5344CB8AC3E}">
        <p14:creationId xmlns:p14="http://schemas.microsoft.com/office/powerpoint/2010/main" val="1856020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378562"/>
            <a:ext cx="12192000" cy="5458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p:cNvPicPr>
            <a:picLocks noChangeAspect="1"/>
          </p:cNvPicPr>
          <p:nvPr/>
        </p:nvPicPr>
        <p:blipFill rotWithShape="1">
          <a:blip r:embed="rId3" cstate="hqprint">
            <a:extLst>
              <a:ext uri="{28A0092B-C50C-407E-A947-70E740481C1C}">
                <a14:useLocalDpi xmlns:a14="http://schemas.microsoft.com/office/drawing/2010/main" val="0"/>
              </a:ext>
            </a:extLst>
          </a:blip>
          <a:srcRect b="21238"/>
          <a:stretch/>
        </p:blipFill>
        <p:spPr>
          <a:xfrm>
            <a:off x="0" y="858415"/>
            <a:ext cx="12194744" cy="5999585"/>
          </a:xfrm>
          <a:prstGeom prst="rect">
            <a:avLst/>
          </a:prstGeom>
        </p:spPr>
      </p:pic>
      <p:sp>
        <p:nvSpPr>
          <p:cNvPr id="6" name="Rectangle 5">
            <a:extLst>
              <a:ext uri="{FF2B5EF4-FFF2-40B4-BE49-F238E27FC236}">
                <a16:creationId xmlns:a16="http://schemas.microsoft.com/office/drawing/2014/main" id="{3E0AF0C2-6DD7-474F-A78D-5DA66722B2C4}"/>
              </a:ext>
            </a:extLst>
          </p:cNvPr>
          <p:cNvSpPr/>
          <p:nvPr/>
        </p:nvSpPr>
        <p:spPr>
          <a:xfrm>
            <a:off x="0" y="858416"/>
            <a:ext cx="3387012" cy="74645"/>
          </a:xfrm>
          <a:prstGeom prst="rect">
            <a:avLst/>
          </a:prstGeom>
          <a:solidFill>
            <a:srgbClr val="784A88"/>
          </a:solidFill>
          <a:ln>
            <a:solidFill>
              <a:srgbClr val="784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4624E514-E73B-4780-9C21-8F50807A08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5731" y="164293"/>
            <a:ext cx="1655350" cy="1652019"/>
          </a:xfrm>
          <a:prstGeom prst="rect">
            <a:avLst/>
          </a:prstGeom>
        </p:spPr>
      </p:pic>
      <p:pic>
        <p:nvPicPr>
          <p:cNvPr id="8" name="Picture 7">
            <a:extLst>
              <a:ext uri="{FF2B5EF4-FFF2-40B4-BE49-F238E27FC236}">
                <a16:creationId xmlns:a16="http://schemas.microsoft.com/office/drawing/2014/main" id="{4C5CA7F9-8E0D-40E8-89F6-F6FCF40124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7416" y="219318"/>
            <a:ext cx="2069596" cy="472441"/>
          </a:xfrm>
          <a:prstGeom prst="rect">
            <a:avLst/>
          </a:prstGeom>
        </p:spPr>
      </p:pic>
      <p:sp>
        <p:nvSpPr>
          <p:cNvPr id="9" name="TextBox 8">
            <a:extLst>
              <a:ext uri="{FF2B5EF4-FFF2-40B4-BE49-F238E27FC236}">
                <a16:creationId xmlns:a16="http://schemas.microsoft.com/office/drawing/2014/main" id="{AF490666-6F92-4508-8B9F-6261A39F3902}"/>
              </a:ext>
            </a:extLst>
          </p:cNvPr>
          <p:cNvSpPr txBox="1"/>
          <p:nvPr/>
        </p:nvSpPr>
        <p:spPr>
          <a:xfrm>
            <a:off x="6954" y="979336"/>
            <a:ext cx="184858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GROWTH PROGRAM</a:t>
            </a:r>
          </a:p>
        </p:txBody>
      </p:sp>
      <p:sp>
        <p:nvSpPr>
          <p:cNvPr id="21" name="Rectangle 20"/>
          <p:cNvSpPr/>
          <p:nvPr/>
        </p:nvSpPr>
        <p:spPr>
          <a:xfrm>
            <a:off x="1335345" y="1741336"/>
            <a:ext cx="9917505"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mn-cs"/>
              </a:rPr>
              <a:t>We</a:t>
            </a:r>
            <a:r>
              <a:rPr kumimoji="0" lang="sr-Latn-RS" sz="1800" b="1"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mn-cs"/>
              </a:rPr>
              <a:t> support SMEs and R&amp;D of large domestic and foreign companies</a:t>
            </a:r>
            <a:r>
              <a:rPr kumimoji="0" lang="en-US" sz="1800" b="1"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mn-cs"/>
              </a:rPr>
              <a:t> </a:t>
            </a:r>
            <a:br>
              <a:rPr kumimoji="0" lang="en-US" sz="1800" b="1"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mn-cs"/>
              </a:rPr>
            </a:br>
            <a:r>
              <a:rPr kumimoji="0" lang="sr-Latn-RS" sz="1800" b="1"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mn-cs"/>
              </a:rPr>
              <a:t>who </a:t>
            </a:r>
            <a:r>
              <a:rPr kumimoji="0" lang="en-US" sz="1800" b="1"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mn-cs"/>
              </a:rPr>
              <a:t>dare to </a:t>
            </a:r>
            <a:r>
              <a:rPr kumimoji="0" lang="sr-Latn-RS" sz="1800" b="1"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mn-cs"/>
              </a:rPr>
              <a:t>dis</a:t>
            </a:r>
            <a:r>
              <a:rPr kumimoji="0" lang="en-US" sz="1800" b="1" i="0" u="none" strike="noStrike" kern="1200" cap="none" spc="0" normalizeH="0" baseline="0" noProof="0" dirty="0" err="1">
                <a:ln>
                  <a:noFill/>
                </a:ln>
                <a:solidFill>
                  <a:prstClr val="white"/>
                </a:solidFill>
                <a:effectLst/>
                <a:uLnTx/>
                <a:uFillTx/>
                <a:latin typeface="Roboto Light" panose="02000000000000000000" pitchFamily="2" charset="0"/>
                <a:ea typeface="Roboto Light" panose="02000000000000000000" pitchFamily="2" charset="0"/>
                <a:cs typeface="+mn-cs"/>
              </a:rPr>
              <a:t>rupt</a:t>
            </a:r>
            <a:r>
              <a:rPr kumimoji="0" lang="sr-Latn-RS" sz="1800" b="1"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mn-cs"/>
              </a:rPr>
              <a:t> </a:t>
            </a:r>
            <a:r>
              <a:rPr kumimoji="0" lang="en-US" sz="1800" b="1"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mn-cs"/>
              </a:rPr>
              <a:t>the </a:t>
            </a:r>
            <a:r>
              <a:rPr kumimoji="0" lang="sr-Latn-RS" sz="1800" b="1"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mn-cs"/>
              </a:rPr>
              <a:t>ordinary</a:t>
            </a:r>
            <a:endParaRPr kumimoji="0" lang="en-US" sz="1800" b="1"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mn-cs"/>
            </a:endParaRPr>
          </a:p>
        </p:txBody>
      </p:sp>
      <p:grpSp>
        <p:nvGrpSpPr>
          <p:cNvPr id="2" name="Group 1"/>
          <p:cNvGrpSpPr/>
          <p:nvPr/>
        </p:nvGrpSpPr>
        <p:grpSpPr>
          <a:xfrm>
            <a:off x="1317416" y="2519738"/>
            <a:ext cx="11805460" cy="3785521"/>
            <a:chOff x="1317416" y="2381369"/>
            <a:chExt cx="11805460" cy="3785521"/>
          </a:xfrm>
        </p:grpSpPr>
        <p:sp>
          <p:nvSpPr>
            <p:cNvPr id="23" name="TextBox 22">
              <a:extLst>
                <a:ext uri="{FF2B5EF4-FFF2-40B4-BE49-F238E27FC236}">
                  <a16:creationId xmlns:a16="http://schemas.microsoft.com/office/drawing/2014/main" id="{22B15CAF-69C4-4D92-A675-F19B646BA138}"/>
                </a:ext>
              </a:extLst>
            </p:cNvPr>
            <p:cNvSpPr txBox="1"/>
            <p:nvPr/>
          </p:nvSpPr>
          <p:spPr>
            <a:xfrm>
              <a:off x="1578988" y="2400209"/>
              <a:ext cx="37593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mn-cs"/>
                </a:rPr>
                <a:t>How to establish business in Serbia</a:t>
              </a:r>
              <a:endParaRPr kumimoji="0" lang="en-GB" sz="18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mn-cs"/>
              </a:endParaRPr>
            </a:p>
          </p:txBody>
        </p:sp>
        <p:pic>
          <p:nvPicPr>
            <p:cNvPr id="24" name="Picture 23">
              <a:extLst>
                <a:ext uri="{FF2B5EF4-FFF2-40B4-BE49-F238E27FC236}">
                  <a16:creationId xmlns:a16="http://schemas.microsoft.com/office/drawing/2014/main" id="{4FFDDFDE-4573-4865-9C01-C5294BA5BD9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324461" y="2381369"/>
              <a:ext cx="369333" cy="369333"/>
            </a:xfrm>
            <a:prstGeom prst="rect">
              <a:avLst/>
            </a:prstGeom>
          </p:spPr>
        </p:pic>
        <p:sp>
          <p:nvSpPr>
            <p:cNvPr id="29" name="TextBox 28">
              <a:extLst>
                <a:ext uri="{FF2B5EF4-FFF2-40B4-BE49-F238E27FC236}">
                  <a16:creationId xmlns:a16="http://schemas.microsoft.com/office/drawing/2014/main" id="{4A2591C9-1DF1-4F5B-A237-B29113AFE94F}"/>
                </a:ext>
              </a:extLst>
            </p:cNvPr>
            <p:cNvSpPr txBox="1"/>
            <p:nvPr/>
          </p:nvSpPr>
          <p:spPr>
            <a:xfrm>
              <a:off x="1620619" y="2887802"/>
              <a:ext cx="19191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mn-cs"/>
                </a:rPr>
                <a:t>Access to talents</a:t>
              </a:r>
              <a:endParaRPr kumimoji="0" lang="en-GB" sz="18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mn-cs"/>
              </a:endParaRPr>
            </a:p>
          </p:txBody>
        </p:sp>
        <p:sp>
          <p:nvSpPr>
            <p:cNvPr id="30" name="TextBox 29">
              <a:extLst>
                <a:ext uri="{FF2B5EF4-FFF2-40B4-BE49-F238E27FC236}">
                  <a16:creationId xmlns:a16="http://schemas.microsoft.com/office/drawing/2014/main" id="{17A57B04-59AF-4FA2-B691-5B63DBB54A6B}"/>
                </a:ext>
              </a:extLst>
            </p:cNvPr>
            <p:cNvSpPr txBox="1"/>
            <p:nvPr/>
          </p:nvSpPr>
          <p:spPr>
            <a:xfrm>
              <a:off x="1599405" y="3345003"/>
              <a:ext cx="24945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mn-cs"/>
                </a:rPr>
                <a:t>Access to our network </a:t>
              </a:r>
              <a:endParaRPr kumimoji="0" lang="en-GB" sz="18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mn-cs"/>
              </a:endParaRPr>
            </a:p>
          </p:txBody>
        </p:sp>
        <p:sp>
          <p:nvSpPr>
            <p:cNvPr id="31" name="TextBox 30">
              <a:extLst>
                <a:ext uri="{FF2B5EF4-FFF2-40B4-BE49-F238E27FC236}">
                  <a16:creationId xmlns:a16="http://schemas.microsoft.com/office/drawing/2014/main" id="{58909448-68C5-406F-B92F-6FC47DD58857}"/>
                </a:ext>
              </a:extLst>
            </p:cNvPr>
            <p:cNvSpPr txBox="1"/>
            <p:nvPr/>
          </p:nvSpPr>
          <p:spPr>
            <a:xfrm>
              <a:off x="1620619" y="4803879"/>
              <a:ext cx="20088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mn-cs"/>
                </a:rPr>
                <a:t>Conference space</a:t>
              </a:r>
              <a:endParaRPr kumimoji="0" lang="en-GB" sz="18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mn-cs"/>
              </a:endParaRPr>
            </a:p>
          </p:txBody>
        </p:sp>
        <p:sp>
          <p:nvSpPr>
            <p:cNvPr id="32" name="TextBox 31">
              <a:extLst>
                <a:ext uri="{FF2B5EF4-FFF2-40B4-BE49-F238E27FC236}">
                  <a16:creationId xmlns:a16="http://schemas.microsoft.com/office/drawing/2014/main" id="{5DEB1792-CEF0-4521-AF28-CC4B5150B10D}"/>
                </a:ext>
              </a:extLst>
            </p:cNvPr>
            <p:cNvSpPr txBox="1"/>
            <p:nvPr/>
          </p:nvSpPr>
          <p:spPr>
            <a:xfrm>
              <a:off x="1635877" y="4342558"/>
              <a:ext cx="25939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mn-cs"/>
                </a:rPr>
                <a:t>Innovative environment </a:t>
              </a:r>
              <a:endParaRPr kumimoji="0" lang="en-GB" sz="18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mn-cs"/>
              </a:endParaRPr>
            </a:p>
          </p:txBody>
        </p:sp>
        <p:pic>
          <p:nvPicPr>
            <p:cNvPr id="33" name="Picture 32">
              <a:extLst>
                <a:ext uri="{FF2B5EF4-FFF2-40B4-BE49-F238E27FC236}">
                  <a16:creationId xmlns:a16="http://schemas.microsoft.com/office/drawing/2014/main" id="{B9D0A2A6-FFA8-44C7-80A9-FD98D5798C6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346456" y="2853387"/>
              <a:ext cx="369333" cy="369333"/>
            </a:xfrm>
            <a:prstGeom prst="rect">
              <a:avLst/>
            </a:prstGeom>
          </p:spPr>
        </p:pic>
        <p:pic>
          <p:nvPicPr>
            <p:cNvPr id="34" name="Picture 33">
              <a:extLst>
                <a:ext uri="{FF2B5EF4-FFF2-40B4-BE49-F238E27FC236}">
                  <a16:creationId xmlns:a16="http://schemas.microsoft.com/office/drawing/2014/main" id="{40A2305A-C605-44EA-BE86-AD7617F509C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346456" y="3353015"/>
              <a:ext cx="369333" cy="369333"/>
            </a:xfrm>
            <a:prstGeom prst="rect">
              <a:avLst/>
            </a:prstGeom>
          </p:spPr>
        </p:pic>
        <p:pic>
          <p:nvPicPr>
            <p:cNvPr id="35" name="Picture 34">
              <a:extLst>
                <a:ext uri="{FF2B5EF4-FFF2-40B4-BE49-F238E27FC236}">
                  <a16:creationId xmlns:a16="http://schemas.microsoft.com/office/drawing/2014/main" id="{A6D1EB12-7039-47DC-B730-1CBED103FD8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329931" y="4790333"/>
              <a:ext cx="369333" cy="369333"/>
            </a:xfrm>
            <a:prstGeom prst="rect">
              <a:avLst/>
            </a:prstGeom>
          </p:spPr>
        </p:pic>
        <p:pic>
          <p:nvPicPr>
            <p:cNvPr id="36" name="Picture 35">
              <a:extLst>
                <a:ext uri="{FF2B5EF4-FFF2-40B4-BE49-F238E27FC236}">
                  <a16:creationId xmlns:a16="http://schemas.microsoft.com/office/drawing/2014/main" id="{9C3B9B45-1556-469F-85A5-7BA4CD7AA43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345135" y="4335501"/>
              <a:ext cx="369333" cy="369333"/>
            </a:xfrm>
            <a:prstGeom prst="rect">
              <a:avLst/>
            </a:prstGeom>
          </p:spPr>
        </p:pic>
        <p:sp>
          <p:nvSpPr>
            <p:cNvPr id="38" name="Rectangle 37"/>
            <p:cNvSpPr/>
            <p:nvPr/>
          </p:nvSpPr>
          <p:spPr>
            <a:xfrm>
              <a:off x="1317416" y="5527741"/>
              <a:ext cx="11805460" cy="639149"/>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sr-Latn-RS" sz="1600" b="0" i="1"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Arial" panose="020B0604020202020204" pitchFamily="34" charset="0"/>
                </a:rPr>
                <a:t>Curently, we are home </a:t>
              </a:r>
              <a:r>
                <a:rPr kumimoji="0" lang="en-US" sz="1600" b="0" i="1"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Arial" panose="020B0604020202020204" pitchFamily="34" charset="0"/>
                </a:rPr>
                <a:t>to more than 10 foreign R&amp;D centers, including companies from </a:t>
              </a:r>
              <a:br>
                <a:rPr kumimoji="0" lang="en-US" sz="1600" b="0" i="1"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Arial" panose="020B0604020202020204" pitchFamily="34" charset="0"/>
                </a:rPr>
              </a:br>
              <a:r>
                <a:rPr kumimoji="0" lang="en-US" sz="1600" b="0" i="1"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Arial" panose="020B0604020202020204" pitchFamily="34" charset="0"/>
                </a:rPr>
                <a:t>Switzerland, Germany, Italy, etc.</a:t>
              </a:r>
              <a:endParaRPr kumimoji="0" lang="en-US" sz="16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Times New Roman" panose="02020603050405020304" pitchFamily="18" charset="0"/>
              </a:endParaRPr>
            </a:p>
          </p:txBody>
        </p:sp>
      </p:grpSp>
      <p:sp>
        <p:nvSpPr>
          <p:cNvPr id="25" name="TextBox 24">
            <a:extLst>
              <a:ext uri="{FF2B5EF4-FFF2-40B4-BE49-F238E27FC236}">
                <a16:creationId xmlns:a16="http://schemas.microsoft.com/office/drawing/2014/main" id="{DD50CF76-73E0-4F41-A028-D98464A0FE17}"/>
              </a:ext>
            </a:extLst>
          </p:cNvPr>
          <p:cNvSpPr txBox="1"/>
          <p:nvPr/>
        </p:nvSpPr>
        <p:spPr>
          <a:xfrm>
            <a:off x="1620619" y="3994981"/>
            <a:ext cx="23102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r-Latn-RS" sz="18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mn-cs"/>
              </a:rPr>
              <a:t>Visibility and promotion</a:t>
            </a:r>
            <a:endParaRPr kumimoji="0" lang="en-GB" sz="18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mn-cs"/>
            </a:endParaRPr>
          </a:p>
        </p:txBody>
      </p:sp>
      <p:pic>
        <p:nvPicPr>
          <p:cNvPr id="27" name="Picture 26">
            <a:extLst>
              <a:ext uri="{FF2B5EF4-FFF2-40B4-BE49-F238E27FC236}">
                <a16:creationId xmlns:a16="http://schemas.microsoft.com/office/drawing/2014/main" id="{F77E2362-8EA2-49D9-9A11-FDD608E6CD4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346456" y="3965103"/>
            <a:ext cx="369333" cy="369333"/>
          </a:xfrm>
          <a:prstGeom prst="rect">
            <a:avLst/>
          </a:prstGeom>
        </p:spPr>
      </p:pic>
    </p:spTree>
    <p:extLst>
      <p:ext uri="{BB962C8B-B14F-4D97-AF65-F5344CB8AC3E}">
        <p14:creationId xmlns:p14="http://schemas.microsoft.com/office/powerpoint/2010/main" val="1103491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6DA8BD-1551-406A-840B-34694D7E42D3}"/>
              </a:ext>
            </a:extLst>
          </p:cNvPr>
          <p:cNvSpPr/>
          <p:nvPr/>
        </p:nvSpPr>
        <p:spPr>
          <a:xfrm>
            <a:off x="0" y="858416"/>
            <a:ext cx="3387012" cy="74645"/>
          </a:xfrm>
          <a:prstGeom prst="rect">
            <a:avLst/>
          </a:prstGeom>
          <a:solidFill>
            <a:srgbClr val="F28E4D"/>
          </a:solidFill>
          <a:ln>
            <a:solidFill>
              <a:srgbClr val="F28E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drawing&#10;&#10;Description automatically generated">
            <a:extLst>
              <a:ext uri="{FF2B5EF4-FFF2-40B4-BE49-F238E27FC236}">
                <a16:creationId xmlns:a16="http://schemas.microsoft.com/office/drawing/2014/main" id="{FBC49CC2-02CB-4C34-8096-E728D6AA21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5421" y="164292"/>
            <a:ext cx="1655377" cy="1652019"/>
          </a:xfrm>
          <a:prstGeom prst="rect">
            <a:avLst/>
          </a:prstGeom>
        </p:spPr>
      </p:pic>
      <p:pic>
        <p:nvPicPr>
          <p:cNvPr id="5" name="Picture 4" descr="A picture containing bridge&#10;&#10;Description automatically generated">
            <a:extLst>
              <a:ext uri="{FF2B5EF4-FFF2-40B4-BE49-F238E27FC236}">
                <a16:creationId xmlns:a16="http://schemas.microsoft.com/office/drawing/2014/main" id="{39778D52-8E83-4040-8612-495DE87105A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9571767">
            <a:off x="7440364" y="451318"/>
            <a:ext cx="6006640" cy="4324018"/>
          </a:xfrm>
          <a:prstGeom prst="rect">
            <a:avLst/>
          </a:prstGeom>
        </p:spPr>
      </p:pic>
      <p:sp>
        <p:nvSpPr>
          <p:cNvPr id="25" name="TextBox 24">
            <a:extLst>
              <a:ext uri="{FF2B5EF4-FFF2-40B4-BE49-F238E27FC236}">
                <a16:creationId xmlns:a16="http://schemas.microsoft.com/office/drawing/2014/main" id="{88B68139-6611-4F3D-98A5-E0765BF658BF}"/>
              </a:ext>
            </a:extLst>
          </p:cNvPr>
          <p:cNvSpPr txBox="1"/>
          <p:nvPr/>
        </p:nvSpPr>
        <p:spPr>
          <a:xfrm>
            <a:off x="6954" y="979336"/>
            <a:ext cx="1247457" cy="307777"/>
          </a:xfrm>
          <a:prstGeom prst="rect">
            <a:avLst/>
          </a:prstGeom>
          <a:noFill/>
        </p:spPr>
        <p:txBody>
          <a:bodyPr wrap="none" rtlCol="0">
            <a:spAutoFit/>
          </a:bodyPr>
          <a:lstStyle/>
          <a:p>
            <a:r>
              <a:rPr lang="en-GB" sz="1400" b="1" dirty="0">
                <a:solidFill>
                  <a:srgbClr val="F28E4D"/>
                </a:solidFill>
                <a:latin typeface="Roboto" panose="02000000000000000000" pitchFamily="2" charset="0"/>
                <a:ea typeface="Roboto" panose="02000000000000000000" pitchFamily="2" charset="0"/>
              </a:rPr>
              <a:t>INCUBATION</a:t>
            </a:r>
          </a:p>
        </p:txBody>
      </p:sp>
      <p:pic>
        <p:nvPicPr>
          <p:cNvPr id="27" name="Picture 26">
            <a:extLst>
              <a:ext uri="{FF2B5EF4-FFF2-40B4-BE49-F238E27FC236}">
                <a16:creationId xmlns:a16="http://schemas.microsoft.com/office/drawing/2014/main" id="{FA3D5586-912F-4441-A355-6F46BF9B51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7416" y="219318"/>
            <a:ext cx="2069596" cy="472441"/>
          </a:xfrm>
          <a:prstGeom prst="rect">
            <a:avLst/>
          </a:prstGeom>
        </p:spPr>
      </p:pic>
      <p:sp>
        <p:nvSpPr>
          <p:cNvPr id="9" name="TextBox 8">
            <a:extLst>
              <a:ext uri="{FF2B5EF4-FFF2-40B4-BE49-F238E27FC236}">
                <a16:creationId xmlns:a16="http://schemas.microsoft.com/office/drawing/2014/main" id="{ADACF8C1-C41E-4A99-A6F8-EDEEB5787C9D}"/>
              </a:ext>
            </a:extLst>
          </p:cNvPr>
          <p:cNvSpPr txBox="1"/>
          <p:nvPr/>
        </p:nvSpPr>
        <p:spPr>
          <a:xfrm>
            <a:off x="1254411" y="2005572"/>
            <a:ext cx="9044355" cy="369332"/>
          </a:xfrm>
          <a:prstGeom prst="rect">
            <a:avLst/>
          </a:prstGeom>
          <a:noFill/>
        </p:spPr>
        <p:txBody>
          <a:bodyPr wrap="square" rtlCol="0">
            <a:spAutoFit/>
          </a:bodyPr>
          <a:lstStyle/>
          <a:p>
            <a:r>
              <a:rPr lang="sr-Latn-RS" b="1" dirty="0">
                <a:solidFill>
                  <a:schemeClr val="tx2">
                    <a:lumMod val="75000"/>
                  </a:schemeClr>
                </a:solidFill>
                <a:latin typeface="Roboto" panose="02000000000000000000" pitchFamily="2" charset="0"/>
                <a:ea typeface="Roboto" panose="02000000000000000000" pitchFamily="2" charset="0"/>
              </a:rPr>
              <a:t>BUSINESS </a:t>
            </a:r>
            <a:r>
              <a:rPr lang="en-GB" b="1" dirty="0">
                <a:solidFill>
                  <a:schemeClr val="tx2">
                    <a:lumMod val="75000"/>
                  </a:schemeClr>
                </a:solidFill>
                <a:latin typeface="Roboto" panose="02000000000000000000" pitchFamily="2" charset="0"/>
                <a:ea typeface="Roboto" panose="02000000000000000000" pitchFamily="2" charset="0"/>
              </a:rPr>
              <a:t>TECHNOLOGY INCUBATOR OF TECHNICAL FACULTIES BELGRADE (BITF)</a:t>
            </a:r>
            <a:endParaRPr lang="sr-Cyrl-RS" b="1" dirty="0">
              <a:solidFill>
                <a:schemeClr val="tx2">
                  <a:lumMod val="75000"/>
                </a:schemeClr>
              </a:solidFill>
              <a:latin typeface="Roboto" panose="02000000000000000000" pitchFamily="2" charset="0"/>
              <a:ea typeface="Roboto" panose="02000000000000000000" pitchFamily="2" charset="0"/>
            </a:endParaRPr>
          </a:p>
        </p:txBody>
      </p:sp>
      <p:sp>
        <p:nvSpPr>
          <p:cNvPr id="4" name="TextBox 3"/>
          <p:cNvSpPr txBox="1"/>
          <p:nvPr/>
        </p:nvSpPr>
        <p:spPr>
          <a:xfrm>
            <a:off x="1254411" y="5657829"/>
            <a:ext cx="968535" cy="307777"/>
          </a:xfrm>
          <a:prstGeom prst="rect">
            <a:avLst/>
          </a:prstGeom>
          <a:noFill/>
        </p:spPr>
        <p:txBody>
          <a:bodyPr wrap="none" rtlCol="0">
            <a:spAutoFit/>
          </a:bodyPr>
          <a:lstStyle/>
          <a:p>
            <a:r>
              <a:rPr lang="en-US" sz="1400" dirty="0">
                <a:latin typeface="Roboto Light" panose="02000000000000000000" pitchFamily="2" charset="0"/>
                <a:ea typeface="Roboto Light" panose="02000000000000000000" pitchFamily="2" charset="0"/>
              </a:rPr>
              <a:t>Founders:</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5675" y="5455571"/>
            <a:ext cx="1125390" cy="1125390"/>
          </a:xfrm>
          <a:prstGeom prst="rect">
            <a:avLst/>
          </a:prstGeom>
        </p:spPr>
      </p:pic>
      <p:pic>
        <p:nvPicPr>
          <p:cNvPr id="6" name="Picture 5"/>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439466" y="5477853"/>
            <a:ext cx="1103108" cy="1103108"/>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60859" y="5401619"/>
            <a:ext cx="1255575" cy="1255575"/>
          </a:xfrm>
          <a:prstGeom prst="rect">
            <a:avLst/>
          </a:prstGeom>
        </p:spPr>
      </p:pic>
      <p:pic>
        <p:nvPicPr>
          <p:cNvPr id="11" name="Picture 10"/>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317274" y="5554203"/>
            <a:ext cx="1026758" cy="1026758"/>
          </a:xfrm>
          <a:prstGeom prst="rect">
            <a:avLst/>
          </a:prstGeom>
        </p:spPr>
      </p:pic>
      <p:sp>
        <p:nvSpPr>
          <p:cNvPr id="14" name="TextBox 13"/>
          <p:cNvSpPr txBox="1"/>
          <p:nvPr/>
        </p:nvSpPr>
        <p:spPr>
          <a:xfrm>
            <a:off x="1254413" y="3364701"/>
            <a:ext cx="6696514" cy="2031325"/>
          </a:xfrm>
          <a:prstGeom prst="rect">
            <a:avLst/>
          </a:prstGeom>
          <a:noFill/>
        </p:spPr>
        <p:txBody>
          <a:bodyPr wrap="square" rtlCol="0">
            <a:spAutoFit/>
          </a:bodyPr>
          <a:lstStyle/>
          <a:p>
            <a:r>
              <a:rPr lang="en-US" dirty="0">
                <a:latin typeface="Roboto Thin" panose="02000000000000000000" pitchFamily="2" charset="0"/>
                <a:ea typeface="Roboto Thin" panose="02000000000000000000" pitchFamily="2" charset="0"/>
              </a:rPr>
              <a:t>S</a:t>
            </a:r>
            <a:r>
              <a:rPr lang="sr-Latn-RS" dirty="0">
                <a:latin typeface="Roboto Thin" panose="02000000000000000000" pitchFamily="2" charset="0"/>
                <a:ea typeface="Roboto Thin" panose="02000000000000000000" pitchFamily="2" charset="0"/>
              </a:rPr>
              <a:t>upports </a:t>
            </a:r>
            <a:r>
              <a:rPr lang="en-US" dirty="0">
                <a:latin typeface="Roboto Thin" panose="02000000000000000000" pitchFamily="2" charset="0"/>
                <a:ea typeface="Roboto Thin" panose="02000000000000000000" pitchFamily="2" charset="0"/>
              </a:rPr>
              <a:t>enthusiastic</a:t>
            </a:r>
            <a:r>
              <a:rPr lang="sr-Latn-RS" dirty="0">
                <a:latin typeface="Roboto Thin" panose="02000000000000000000" pitchFamily="2" charset="0"/>
                <a:ea typeface="Roboto Thin" panose="02000000000000000000" pitchFamily="2" charset="0"/>
              </a:rPr>
              <a:t> and a</a:t>
            </a:r>
            <a:r>
              <a:rPr lang="en-US" dirty="0">
                <a:latin typeface="Roboto Thin" panose="02000000000000000000" pitchFamily="2" charset="0"/>
                <a:ea typeface="Roboto Thin" panose="02000000000000000000" pitchFamily="2" charset="0"/>
              </a:rPr>
              <a:t>m</a:t>
            </a:r>
            <a:r>
              <a:rPr lang="sr-Latn-RS" dirty="0">
                <a:latin typeface="Roboto Thin" panose="02000000000000000000" pitchFamily="2" charset="0"/>
                <a:ea typeface="Roboto Thin" panose="02000000000000000000" pitchFamily="2" charset="0"/>
              </a:rPr>
              <a:t>biti</a:t>
            </a:r>
            <a:r>
              <a:rPr lang="en-US" dirty="0" err="1">
                <a:latin typeface="Roboto Thin" panose="02000000000000000000" pitchFamily="2" charset="0"/>
                <a:ea typeface="Roboto Thin" panose="02000000000000000000" pitchFamily="2" charset="0"/>
              </a:rPr>
              <a:t>ous</a:t>
            </a:r>
            <a:r>
              <a:rPr lang="en-US" dirty="0">
                <a:latin typeface="Roboto Thin" panose="02000000000000000000" pitchFamily="2" charset="0"/>
                <a:ea typeface="Roboto Thin" panose="02000000000000000000" pitchFamily="2" charset="0"/>
              </a:rPr>
              <a:t> </a:t>
            </a:r>
            <a:r>
              <a:rPr lang="sr-Latn-RS" dirty="0">
                <a:latin typeface="Roboto Thin" panose="02000000000000000000" pitchFamily="2" charset="0"/>
                <a:ea typeface="Roboto Thin" panose="02000000000000000000" pitchFamily="2" charset="0"/>
              </a:rPr>
              <a:t>young enrepreneurs, who </a:t>
            </a:r>
            <a:r>
              <a:rPr lang="en-US" dirty="0">
                <a:solidFill>
                  <a:schemeClr val="tx1">
                    <a:lumMod val="85000"/>
                    <a:lumOff val="15000"/>
                  </a:schemeClr>
                </a:solidFill>
                <a:latin typeface="Roboto Thin" panose="02000000000000000000" pitchFamily="2" charset="0"/>
                <a:ea typeface="Roboto Thin" panose="02000000000000000000" pitchFamily="2" charset="0"/>
              </a:rPr>
              <a:t>use new technology to solve problems globally.</a:t>
            </a:r>
            <a:endParaRPr lang="sr-Latn-RS" dirty="0">
              <a:solidFill>
                <a:schemeClr val="tx1">
                  <a:lumMod val="85000"/>
                  <a:lumOff val="15000"/>
                </a:schemeClr>
              </a:solidFill>
              <a:latin typeface="Roboto Thin" panose="02000000000000000000" pitchFamily="2" charset="0"/>
              <a:ea typeface="Roboto Thin" panose="02000000000000000000" pitchFamily="2" charset="0"/>
            </a:endParaRPr>
          </a:p>
          <a:p>
            <a:r>
              <a:rPr lang="en-US" dirty="0">
                <a:latin typeface="Roboto Thin" panose="02000000000000000000" pitchFamily="2" charset="0"/>
                <a:ea typeface="Roboto Thin" panose="02000000000000000000" pitchFamily="2" charset="0"/>
              </a:rPr>
              <a:t>.</a:t>
            </a:r>
            <a:endParaRPr lang="sr-Latn-RS" dirty="0">
              <a:latin typeface="Roboto Thin" panose="02000000000000000000" pitchFamily="2" charset="0"/>
              <a:ea typeface="Roboto Thin" panose="02000000000000000000" pitchFamily="2" charset="0"/>
            </a:endParaRPr>
          </a:p>
          <a:p>
            <a:r>
              <a:rPr lang="sr-Latn-RS" b="1" dirty="0">
                <a:solidFill>
                  <a:srgbClr val="2FAEE2"/>
                </a:solidFill>
                <a:latin typeface="Roboto Thin" panose="02000000000000000000" pitchFamily="2" charset="0"/>
                <a:ea typeface="Roboto Thin" panose="02000000000000000000" pitchFamily="2" charset="0"/>
              </a:rPr>
              <a:t>BITF</a:t>
            </a:r>
            <a:r>
              <a:rPr lang="en-US" b="1" dirty="0">
                <a:solidFill>
                  <a:srgbClr val="2FAEE2"/>
                </a:solidFill>
                <a:latin typeface="Roboto Thin" panose="02000000000000000000" pitchFamily="2" charset="0"/>
                <a:ea typeface="Roboto Thin" panose="02000000000000000000" pitchFamily="2" charset="0"/>
              </a:rPr>
              <a:t> encourage</a:t>
            </a:r>
            <a:r>
              <a:rPr lang="sr-Latn-RS" b="1" dirty="0">
                <a:solidFill>
                  <a:srgbClr val="2FAEE2"/>
                </a:solidFill>
                <a:latin typeface="Roboto Thin" panose="02000000000000000000" pitchFamily="2" charset="0"/>
                <a:ea typeface="Roboto Thin" panose="02000000000000000000" pitchFamily="2" charset="0"/>
              </a:rPr>
              <a:t>s</a:t>
            </a:r>
            <a:r>
              <a:rPr lang="en-US" b="1" dirty="0">
                <a:solidFill>
                  <a:srgbClr val="2FAEE2"/>
                </a:solidFill>
                <a:latin typeface="Roboto Thin" panose="02000000000000000000" pitchFamily="2" charset="0"/>
                <a:ea typeface="Roboto Thin" panose="02000000000000000000" pitchFamily="2" charset="0"/>
              </a:rPr>
              <a:t> </a:t>
            </a:r>
            <a:r>
              <a:rPr lang="en-US" dirty="0">
                <a:latin typeface="Roboto Thin" panose="02000000000000000000" pitchFamily="2" charset="0"/>
                <a:ea typeface="Roboto Thin" panose="02000000000000000000" pitchFamily="2" charset="0"/>
              </a:rPr>
              <a:t>young and technically educated people in starting up their own businesses and keep the talent in Serbia</a:t>
            </a:r>
          </a:p>
          <a:p>
            <a:endParaRPr lang="en-US" dirty="0">
              <a:latin typeface="Roboto Thin" panose="02000000000000000000" pitchFamily="2" charset="0"/>
              <a:ea typeface="Roboto Thin" panose="02000000000000000000" pitchFamily="2" charset="0"/>
            </a:endParaRPr>
          </a:p>
          <a:p>
            <a:pPr algn="ctr"/>
            <a:r>
              <a:rPr lang="en-US" b="1" dirty="0">
                <a:latin typeface="Roboto Thin" panose="02000000000000000000" pitchFamily="2" charset="0"/>
                <a:ea typeface="Roboto Thin" panose="02000000000000000000" pitchFamily="2" charset="0"/>
              </a:rPr>
              <a:t>45 startup companies </a:t>
            </a:r>
            <a:endParaRPr lang="sr-Latn-RS" b="1" dirty="0">
              <a:latin typeface="Roboto Thin" panose="02000000000000000000" pitchFamily="2" charset="0"/>
              <a:ea typeface="Roboto Thin" panose="02000000000000000000" pitchFamily="2" charset="0"/>
            </a:endParaRPr>
          </a:p>
        </p:txBody>
      </p:sp>
      <p:sp>
        <p:nvSpPr>
          <p:cNvPr id="16" name="Rectangle 15"/>
          <p:cNvSpPr/>
          <p:nvPr/>
        </p:nvSpPr>
        <p:spPr>
          <a:xfrm>
            <a:off x="2139208" y="2527488"/>
            <a:ext cx="6404214" cy="646331"/>
          </a:xfrm>
          <a:prstGeom prst="rect">
            <a:avLst/>
          </a:prstGeom>
        </p:spPr>
        <p:txBody>
          <a:bodyPr wrap="square">
            <a:spAutoFit/>
          </a:bodyPr>
          <a:lstStyle/>
          <a:p>
            <a:pPr algn="ctr"/>
            <a:r>
              <a:rPr lang="en-US" b="1" dirty="0">
                <a:solidFill>
                  <a:srgbClr val="004A86"/>
                </a:solidFill>
                <a:latin typeface="Roboto Thin" panose="02000000000000000000" pitchFamily="2" charset="0"/>
                <a:ea typeface="Roboto Thin" panose="02000000000000000000" pitchFamily="2" charset="0"/>
              </a:rPr>
              <a:t>First technology incubator in Serbia </a:t>
            </a:r>
          </a:p>
          <a:p>
            <a:pPr algn="ctr"/>
            <a:r>
              <a:rPr lang="en-US" b="1" dirty="0">
                <a:solidFill>
                  <a:srgbClr val="26AAE1"/>
                </a:solidFill>
                <a:latin typeface="Roboto Thin" panose="02000000000000000000" pitchFamily="2" charset="0"/>
                <a:ea typeface="Roboto Thin" panose="02000000000000000000" pitchFamily="2" charset="0"/>
              </a:rPr>
              <a:t>2008</a:t>
            </a:r>
            <a:endParaRPr lang="sr-Latn-RS" b="1" dirty="0">
              <a:solidFill>
                <a:srgbClr val="26AAE1"/>
              </a:solidFill>
              <a:latin typeface="Roboto Thin" panose="02000000000000000000" pitchFamily="2" charset="0"/>
              <a:ea typeface="Roboto Thin" panose="02000000000000000000" pitchFamily="2" charset="0"/>
            </a:endParaRPr>
          </a:p>
        </p:txBody>
      </p:sp>
      <p:pic>
        <p:nvPicPr>
          <p:cNvPr id="15" name="Picture 14"/>
          <p:cNvPicPr>
            <a:picLocks noChangeAspect="1"/>
          </p:cNvPicPr>
          <p:nvPr/>
        </p:nvPicPr>
        <p:blipFill rotWithShape="1">
          <a:blip r:embed="rId11" cstate="hqprint">
            <a:extLst>
              <a:ext uri="{28A0092B-C50C-407E-A947-70E740481C1C}">
                <a14:useLocalDpi xmlns:a14="http://schemas.microsoft.com/office/drawing/2010/main" val="0"/>
              </a:ext>
            </a:extLst>
          </a:blip>
          <a:srcRect l="29462" t="20001" r="28106" b="22608"/>
          <a:stretch/>
        </p:blipFill>
        <p:spPr>
          <a:xfrm>
            <a:off x="632797" y="1820803"/>
            <a:ext cx="708175" cy="960401"/>
          </a:xfrm>
          <a:prstGeom prst="rect">
            <a:avLst/>
          </a:prstGeom>
        </p:spPr>
      </p:pic>
      <p:graphicFrame>
        <p:nvGraphicFramePr>
          <p:cNvPr id="17" name="Object 4"/>
          <p:cNvGraphicFramePr>
            <a:graphicFrameLocks noChangeAspect="1"/>
          </p:cNvGraphicFramePr>
          <p:nvPr>
            <p:extLst>
              <p:ext uri="{D42A27DB-BD31-4B8C-83A1-F6EECF244321}">
                <p14:modId xmlns:p14="http://schemas.microsoft.com/office/powerpoint/2010/main" val="3117140850"/>
              </p:ext>
            </p:extLst>
          </p:nvPr>
        </p:nvGraphicFramePr>
        <p:xfrm>
          <a:off x="8044589" y="3014642"/>
          <a:ext cx="3143250" cy="2643187"/>
        </p:xfrm>
        <a:graphic>
          <a:graphicData uri="http://schemas.openxmlformats.org/presentationml/2006/ole">
            <mc:AlternateContent xmlns:mc="http://schemas.openxmlformats.org/markup-compatibility/2006">
              <mc:Choice xmlns:v="urn:schemas-microsoft-com:vml" Requires="v">
                <p:oleObj spid="_x0000_s1040" name="צילום של Photo Editor" r:id="rId12" imgW="7647619" imgH="5733333" progId="MSPhotoEd.3">
                  <p:embed/>
                </p:oleObj>
              </mc:Choice>
              <mc:Fallback>
                <p:oleObj name="צילום של Photo Editor" r:id="rId12" imgW="7647619" imgH="5733333" progId="MSPhotoEd.3">
                  <p:embed/>
                  <p:pic>
                    <p:nvPicPr>
                      <p:cNvPr id="15364" name="Object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44589" y="3014642"/>
                        <a:ext cx="3143250"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79424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bridge&#10;&#10;Description automatically generated">
            <a:extLst>
              <a:ext uri="{FF2B5EF4-FFF2-40B4-BE49-F238E27FC236}">
                <a16:creationId xmlns:a16="http://schemas.microsoft.com/office/drawing/2014/main" id="{39778D52-8E83-4040-8612-495DE87105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9571767">
            <a:off x="7440364" y="451318"/>
            <a:ext cx="6006640" cy="4324018"/>
          </a:xfrm>
          <a:prstGeom prst="rect">
            <a:avLst/>
          </a:prstGeom>
        </p:spPr>
      </p:pic>
      <p:sp>
        <p:nvSpPr>
          <p:cNvPr id="6" name="Rectangle 5">
            <a:extLst>
              <a:ext uri="{FF2B5EF4-FFF2-40B4-BE49-F238E27FC236}">
                <a16:creationId xmlns:a16="http://schemas.microsoft.com/office/drawing/2014/main" id="{3E0AF0C2-6DD7-474F-A78D-5DA66722B2C4}"/>
              </a:ext>
            </a:extLst>
          </p:cNvPr>
          <p:cNvSpPr/>
          <p:nvPr/>
        </p:nvSpPr>
        <p:spPr>
          <a:xfrm>
            <a:off x="0" y="858416"/>
            <a:ext cx="3387012" cy="74645"/>
          </a:xfrm>
          <a:prstGeom prst="rect">
            <a:avLst/>
          </a:prstGeom>
          <a:solidFill>
            <a:srgbClr val="784A88"/>
          </a:solidFill>
          <a:ln>
            <a:solidFill>
              <a:srgbClr val="784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close up of a logo&#10;&#10;Description automatically generated">
            <a:extLst>
              <a:ext uri="{FF2B5EF4-FFF2-40B4-BE49-F238E27FC236}">
                <a16:creationId xmlns:a16="http://schemas.microsoft.com/office/drawing/2014/main" id="{4624E514-E73B-4780-9C21-8F50807A08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5731" y="164293"/>
            <a:ext cx="1655350" cy="1652019"/>
          </a:xfrm>
          <a:prstGeom prst="rect">
            <a:avLst/>
          </a:prstGeom>
        </p:spPr>
      </p:pic>
      <p:pic>
        <p:nvPicPr>
          <p:cNvPr id="8" name="Picture 7">
            <a:extLst>
              <a:ext uri="{FF2B5EF4-FFF2-40B4-BE49-F238E27FC236}">
                <a16:creationId xmlns:a16="http://schemas.microsoft.com/office/drawing/2014/main" id="{4C5CA7F9-8E0D-40E8-89F6-F6FCF40124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7416" y="219318"/>
            <a:ext cx="2069596" cy="472441"/>
          </a:xfrm>
          <a:prstGeom prst="rect">
            <a:avLst/>
          </a:prstGeom>
        </p:spPr>
      </p:pic>
      <p:sp>
        <p:nvSpPr>
          <p:cNvPr id="9" name="TextBox 8">
            <a:extLst>
              <a:ext uri="{FF2B5EF4-FFF2-40B4-BE49-F238E27FC236}">
                <a16:creationId xmlns:a16="http://schemas.microsoft.com/office/drawing/2014/main" id="{AF490666-6F92-4508-8B9F-6261A39F3902}"/>
              </a:ext>
            </a:extLst>
          </p:cNvPr>
          <p:cNvSpPr txBox="1"/>
          <p:nvPr/>
        </p:nvSpPr>
        <p:spPr>
          <a:xfrm>
            <a:off x="6954" y="979336"/>
            <a:ext cx="2071401" cy="307777"/>
          </a:xfrm>
          <a:prstGeom prst="rect">
            <a:avLst/>
          </a:prstGeom>
          <a:noFill/>
        </p:spPr>
        <p:txBody>
          <a:bodyPr wrap="none" rtlCol="0">
            <a:spAutoFit/>
          </a:bodyPr>
          <a:lstStyle/>
          <a:p>
            <a:r>
              <a:rPr lang="en-GB" sz="1400" b="1" dirty="0">
                <a:solidFill>
                  <a:srgbClr val="7030A0"/>
                </a:solidFill>
                <a:latin typeface="Roboto" panose="02000000000000000000" pitchFamily="2" charset="0"/>
                <a:ea typeface="Roboto" panose="02000000000000000000" pitchFamily="2" charset="0"/>
              </a:rPr>
              <a:t>GROWING COMPANIES</a:t>
            </a:r>
          </a:p>
        </p:txBody>
      </p:sp>
      <p:pic>
        <p:nvPicPr>
          <p:cNvPr id="4" name="Picture 3">
            <a:extLst>
              <a:ext uri="{FF2B5EF4-FFF2-40B4-BE49-F238E27FC236}">
                <a16:creationId xmlns:a16="http://schemas.microsoft.com/office/drawing/2014/main" id="{03EAFD1D-9737-4162-8F29-CA668C04A1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0952" y="1670432"/>
            <a:ext cx="2932182" cy="5147684"/>
          </a:xfrm>
          <a:prstGeom prst="rect">
            <a:avLst/>
          </a:prstGeom>
        </p:spPr>
      </p:pic>
      <p:pic>
        <p:nvPicPr>
          <p:cNvPr id="11" name="Picture 10">
            <a:extLst>
              <a:ext uri="{FF2B5EF4-FFF2-40B4-BE49-F238E27FC236}">
                <a16:creationId xmlns:a16="http://schemas.microsoft.com/office/drawing/2014/main" id="{E2C11B17-FA5C-4165-92E4-EEAC08EC11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3406" y="1670431"/>
            <a:ext cx="2932182" cy="5147685"/>
          </a:xfrm>
          <a:prstGeom prst="rect">
            <a:avLst/>
          </a:prstGeom>
        </p:spPr>
      </p:pic>
      <p:pic>
        <p:nvPicPr>
          <p:cNvPr id="12" name="Picture 11">
            <a:extLst>
              <a:ext uri="{FF2B5EF4-FFF2-40B4-BE49-F238E27FC236}">
                <a16:creationId xmlns:a16="http://schemas.microsoft.com/office/drawing/2014/main" id="{B54A5E76-568A-4C64-A425-3FA9D71143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5860" y="1670432"/>
            <a:ext cx="2932182" cy="5187568"/>
          </a:xfrm>
          <a:prstGeom prst="rect">
            <a:avLst/>
          </a:prstGeom>
        </p:spPr>
      </p:pic>
      <p:sp>
        <p:nvSpPr>
          <p:cNvPr id="10" name="TextBox 9">
            <a:extLst>
              <a:ext uri="{FF2B5EF4-FFF2-40B4-BE49-F238E27FC236}">
                <a16:creationId xmlns:a16="http://schemas.microsoft.com/office/drawing/2014/main" id="{E56D2775-5291-4644-8AA1-A032469FA654}"/>
              </a:ext>
            </a:extLst>
          </p:cNvPr>
          <p:cNvSpPr txBox="1"/>
          <p:nvPr/>
        </p:nvSpPr>
        <p:spPr>
          <a:xfrm>
            <a:off x="7211351" y="4368417"/>
            <a:ext cx="2254197" cy="1338828"/>
          </a:xfrm>
          <a:prstGeom prst="rect">
            <a:avLst/>
          </a:prstGeom>
          <a:noFill/>
        </p:spPr>
        <p:txBody>
          <a:bodyPr wrap="square" rtlCol="0">
            <a:spAutoFit/>
          </a:bodyPr>
          <a:lstStyle/>
          <a:p>
            <a:pPr algn="just"/>
            <a:r>
              <a:rPr lang="sr-Latn-RS" sz="900" dirty="0">
                <a:latin typeface="Roboto Light" panose="02000000000000000000" pitchFamily="2" charset="0"/>
                <a:ea typeface="Roboto Light" panose="02000000000000000000" pitchFamily="2" charset="0"/>
              </a:rPr>
              <a:t>HTEC </a:t>
            </a:r>
            <a:r>
              <a:rPr lang="en-GB" sz="900" dirty="0">
                <a:latin typeface="Roboto Light" panose="02000000000000000000" pitchFamily="2" charset="0"/>
                <a:ea typeface="Roboto Light" panose="02000000000000000000" pitchFamily="2" charset="0"/>
              </a:rPr>
              <a:t>is an engineering and technology company that has been developing various digital products in different industries such as robotics, green-tech, energy, fin-tech, med &amp; health-tech</a:t>
            </a:r>
            <a:r>
              <a:rPr lang="sr-Latn-RS" sz="900" dirty="0">
                <a:latin typeface="Roboto Light" panose="02000000000000000000" pitchFamily="2" charset="0"/>
                <a:ea typeface="Roboto Light" panose="02000000000000000000" pitchFamily="2" charset="0"/>
              </a:rPr>
              <a:t>. T</a:t>
            </a:r>
            <a:r>
              <a:rPr lang="en-GB" sz="900" dirty="0">
                <a:latin typeface="Roboto Light" panose="02000000000000000000" pitchFamily="2" charset="0"/>
                <a:ea typeface="Roboto Light" panose="02000000000000000000" pitchFamily="2" charset="0"/>
              </a:rPr>
              <a:t>he</a:t>
            </a:r>
            <a:r>
              <a:rPr lang="sr-Latn-RS" sz="900" dirty="0">
                <a:latin typeface="Roboto Light" panose="02000000000000000000" pitchFamily="2" charset="0"/>
                <a:ea typeface="Roboto Light" panose="02000000000000000000" pitchFamily="2" charset="0"/>
              </a:rPr>
              <a:t> </a:t>
            </a:r>
            <a:r>
              <a:rPr lang="en-GB" sz="900" dirty="0">
                <a:latin typeface="Roboto Light" panose="02000000000000000000" pitchFamily="2" charset="0"/>
                <a:ea typeface="Roboto Light" panose="02000000000000000000" pitchFamily="2" charset="0"/>
              </a:rPr>
              <a:t>company has grown from 250 to more than 2.000 employees in just two years. They have raised more than 150 million EUR of external capital</a:t>
            </a:r>
          </a:p>
        </p:txBody>
      </p:sp>
      <p:sp>
        <p:nvSpPr>
          <p:cNvPr id="15" name="TextBox 14">
            <a:extLst>
              <a:ext uri="{FF2B5EF4-FFF2-40B4-BE49-F238E27FC236}">
                <a16:creationId xmlns:a16="http://schemas.microsoft.com/office/drawing/2014/main" id="{FB5297F6-116A-4C80-82C2-4ABB52D90B71}"/>
              </a:ext>
            </a:extLst>
          </p:cNvPr>
          <p:cNvSpPr txBox="1"/>
          <p:nvPr/>
        </p:nvSpPr>
        <p:spPr>
          <a:xfrm>
            <a:off x="1482237" y="4522547"/>
            <a:ext cx="2254197" cy="1061829"/>
          </a:xfrm>
          <a:prstGeom prst="rect">
            <a:avLst/>
          </a:prstGeom>
          <a:noFill/>
        </p:spPr>
        <p:txBody>
          <a:bodyPr wrap="square" rtlCol="0">
            <a:spAutoFit/>
          </a:bodyPr>
          <a:lstStyle/>
          <a:p>
            <a:r>
              <a:rPr lang="en-GB" sz="900" dirty="0" err="1">
                <a:latin typeface="Roboto Light" panose="02000000000000000000" pitchFamily="2" charset="0"/>
                <a:ea typeface="Roboto Light" panose="02000000000000000000" pitchFamily="2" charset="0"/>
              </a:rPr>
              <a:t>NovelIc</a:t>
            </a:r>
            <a:r>
              <a:rPr lang="en-GB" sz="900" dirty="0">
                <a:latin typeface="Roboto Light" panose="02000000000000000000" pitchFamily="2" charset="0"/>
                <a:ea typeface="Roboto Light" panose="02000000000000000000" pitchFamily="2" charset="0"/>
              </a:rPr>
              <a:t> Microsystems develops its own patented radar sensor and software hardware (radar-on-chip) for various applications: contactless detection of vital signs and presence of humans within cars and smart homes of the future.</a:t>
            </a:r>
          </a:p>
        </p:txBody>
      </p:sp>
      <p:pic>
        <p:nvPicPr>
          <p:cNvPr id="17" name="Picture 16">
            <a:extLst>
              <a:ext uri="{FF2B5EF4-FFF2-40B4-BE49-F238E27FC236}">
                <a16:creationId xmlns:a16="http://schemas.microsoft.com/office/drawing/2014/main" id="{B5959007-4767-479D-AA91-385C4B1BED68}"/>
              </a:ext>
            </a:extLst>
          </p:cNvPr>
          <p:cNvPicPr>
            <a:picLocks noChangeAspect="1"/>
          </p:cNvPicPr>
          <p:nvPr/>
        </p:nvPicPr>
        <p:blipFill rotWithShape="1">
          <a:blip r:embed="rId7">
            <a:extLst>
              <a:ext uri="{28A0092B-C50C-407E-A947-70E740481C1C}">
                <a14:useLocalDpi xmlns:a14="http://schemas.microsoft.com/office/drawing/2010/main" val="0"/>
              </a:ext>
            </a:extLst>
          </a:blip>
          <a:srcRect l="13758" t="2104" r="18100" b="2676"/>
          <a:stretch/>
        </p:blipFill>
        <p:spPr>
          <a:xfrm>
            <a:off x="1373526" y="2059956"/>
            <a:ext cx="2398335" cy="2094601"/>
          </a:xfrm>
          <a:prstGeom prst="rect">
            <a:avLst/>
          </a:prstGeom>
        </p:spPr>
      </p:pic>
      <p:pic>
        <p:nvPicPr>
          <p:cNvPr id="19" name="Picture 18">
            <a:extLst>
              <a:ext uri="{FF2B5EF4-FFF2-40B4-BE49-F238E27FC236}">
                <a16:creationId xmlns:a16="http://schemas.microsoft.com/office/drawing/2014/main" id="{D79274C8-27E3-4D87-9469-E75CB27E31FB}"/>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9308" t="32133" r="19307" b="35870"/>
          <a:stretch/>
        </p:blipFill>
        <p:spPr>
          <a:xfrm>
            <a:off x="2022646" y="4225061"/>
            <a:ext cx="1100093" cy="286713"/>
          </a:xfrm>
          <a:prstGeom prst="rect">
            <a:avLst/>
          </a:prstGeom>
        </p:spPr>
      </p:pic>
      <p:pic>
        <p:nvPicPr>
          <p:cNvPr id="2" name="Picture 1"/>
          <p:cNvPicPr>
            <a:picLocks noChangeAspect="1"/>
          </p:cNvPicPr>
          <p:nvPr/>
        </p:nvPicPr>
        <p:blipFill rotWithShape="1">
          <a:blip r:embed="rId9" cstate="hqprint">
            <a:extLst>
              <a:ext uri="{28A0092B-C50C-407E-A947-70E740481C1C}">
                <a14:useLocalDpi xmlns:a14="http://schemas.microsoft.com/office/drawing/2010/main" val="0"/>
              </a:ext>
            </a:extLst>
          </a:blip>
          <a:srcRect l="5241" t="2068" r="20057" b="-828"/>
          <a:stretch/>
        </p:blipFill>
        <p:spPr>
          <a:xfrm>
            <a:off x="4256984" y="2057240"/>
            <a:ext cx="2377331" cy="2118597"/>
          </a:xfrm>
          <a:prstGeom prst="rect">
            <a:avLst/>
          </a:prstGeom>
        </p:spPr>
      </p:pic>
      <p:pic>
        <p:nvPicPr>
          <p:cNvPr id="13" name="Picture 1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993307" y="4330065"/>
            <a:ext cx="902083" cy="162108"/>
          </a:xfrm>
          <a:prstGeom prst="rect">
            <a:avLst/>
          </a:prstGeom>
        </p:spPr>
      </p:pic>
      <p:sp>
        <p:nvSpPr>
          <p:cNvPr id="18" name="TextBox 17"/>
          <p:cNvSpPr txBox="1"/>
          <p:nvPr/>
        </p:nvSpPr>
        <p:spPr>
          <a:xfrm>
            <a:off x="4373062" y="4511774"/>
            <a:ext cx="2152712" cy="923330"/>
          </a:xfrm>
          <a:prstGeom prst="rect">
            <a:avLst/>
          </a:prstGeom>
          <a:noFill/>
        </p:spPr>
        <p:txBody>
          <a:bodyPr wrap="square" rtlCol="0">
            <a:spAutoFit/>
          </a:bodyPr>
          <a:lstStyle/>
          <a:p>
            <a:r>
              <a:rPr lang="en-GB" sz="900" dirty="0" err="1">
                <a:latin typeface="Roboto Light" panose="02000000000000000000" pitchFamily="2" charset="0"/>
                <a:ea typeface="Roboto Light" panose="02000000000000000000" pitchFamily="2" charset="0"/>
              </a:rPr>
              <a:t>Festo</a:t>
            </a:r>
            <a:r>
              <a:rPr lang="en-GB" sz="900" dirty="0">
                <a:latin typeface="Roboto Light" panose="02000000000000000000" pitchFamily="2" charset="0"/>
                <a:ea typeface="Roboto Light" panose="02000000000000000000" pitchFamily="2" charset="0"/>
              </a:rPr>
              <a:t> Serbia, the Serbian branch of </a:t>
            </a:r>
            <a:r>
              <a:rPr lang="en-GB" sz="900" dirty="0" err="1">
                <a:latin typeface="Roboto Light" panose="02000000000000000000" pitchFamily="2" charset="0"/>
                <a:ea typeface="Roboto Light" panose="02000000000000000000" pitchFamily="2" charset="0"/>
              </a:rPr>
              <a:t>Festo</a:t>
            </a:r>
            <a:r>
              <a:rPr lang="en-GB" sz="900" dirty="0">
                <a:latin typeface="Roboto Light" panose="02000000000000000000" pitchFamily="2" charset="0"/>
                <a:ea typeface="Roboto Light" panose="02000000000000000000" pitchFamily="2" charset="0"/>
              </a:rPr>
              <a:t> Company founded in Germany established </a:t>
            </a:r>
            <a:r>
              <a:rPr lang="en-GB" sz="900" dirty="0" err="1">
                <a:latin typeface="Roboto Light" panose="02000000000000000000" pitchFamily="2" charset="0"/>
                <a:ea typeface="Roboto Light" panose="02000000000000000000" pitchFamily="2" charset="0"/>
              </a:rPr>
              <a:t>Festo</a:t>
            </a:r>
            <a:r>
              <a:rPr lang="en-GB" sz="900" dirty="0">
                <a:latin typeface="Roboto Light" panose="02000000000000000000" pitchFamily="2" charset="0"/>
                <a:ea typeface="Roboto Light" panose="02000000000000000000" pitchFamily="2" charset="0"/>
              </a:rPr>
              <a:t> Didactic, the education and application </a:t>
            </a:r>
            <a:r>
              <a:rPr lang="en-GB" sz="900" dirty="0" err="1">
                <a:latin typeface="Roboto Light" panose="02000000000000000000" pitchFamily="2" charset="0"/>
                <a:ea typeface="Roboto Light" panose="02000000000000000000" pitchFamily="2" charset="0"/>
              </a:rPr>
              <a:t>center</a:t>
            </a:r>
            <a:r>
              <a:rPr lang="en-GB" sz="900" dirty="0">
                <a:latin typeface="Roboto Light" panose="02000000000000000000" pitchFamily="2" charset="0"/>
                <a:ea typeface="Roboto Light" panose="02000000000000000000" pitchFamily="2" charset="0"/>
              </a:rPr>
              <a:t>, which offers services ranging from educational equipment and consulting</a:t>
            </a:r>
            <a:endParaRPr lang="en-US" sz="900" dirty="0">
              <a:latin typeface="Roboto Light" panose="02000000000000000000" pitchFamily="2" charset="0"/>
              <a:ea typeface="Roboto Light" panose="02000000000000000000" pitchFamily="2" charset="0"/>
            </a:endParaRPr>
          </a:p>
        </p:txBody>
      </p:sp>
      <p:pic>
        <p:nvPicPr>
          <p:cNvPr id="22" name="Picture 21">
            <a:extLst>
              <a:ext uri="{FF2B5EF4-FFF2-40B4-BE49-F238E27FC236}">
                <a16:creationId xmlns:a16="http://schemas.microsoft.com/office/drawing/2014/main" id="{6279A617-F6AF-6532-7E9D-B2F5B2C08C23}"/>
              </a:ext>
            </a:extLst>
          </p:cNvPr>
          <p:cNvPicPr>
            <a:picLocks noChangeAspect="1"/>
          </p:cNvPicPr>
          <p:nvPr/>
        </p:nvPicPr>
        <p:blipFill>
          <a:blip r:embed="rId11"/>
          <a:stretch>
            <a:fillRect/>
          </a:stretch>
        </p:blipFill>
        <p:spPr>
          <a:xfrm>
            <a:off x="7167695" y="2180069"/>
            <a:ext cx="2297853" cy="1723390"/>
          </a:xfrm>
          <a:prstGeom prst="rect">
            <a:avLst/>
          </a:prstGeom>
        </p:spPr>
      </p:pic>
      <p:pic>
        <p:nvPicPr>
          <p:cNvPr id="25" name="Picture 24">
            <a:extLst>
              <a:ext uri="{FF2B5EF4-FFF2-40B4-BE49-F238E27FC236}">
                <a16:creationId xmlns:a16="http://schemas.microsoft.com/office/drawing/2014/main" id="{4ECE0B05-32A8-B942-82BE-1484875DE738}"/>
              </a:ext>
            </a:extLst>
          </p:cNvPr>
          <p:cNvPicPr>
            <a:picLocks noChangeAspect="1"/>
          </p:cNvPicPr>
          <p:nvPr/>
        </p:nvPicPr>
        <p:blipFill>
          <a:blip r:embed="rId12"/>
          <a:stretch>
            <a:fillRect/>
          </a:stretch>
        </p:blipFill>
        <p:spPr>
          <a:xfrm>
            <a:off x="7590610" y="3911230"/>
            <a:ext cx="1452021" cy="522126"/>
          </a:xfrm>
          <a:prstGeom prst="rect">
            <a:avLst/>
          </a:prstGeom>
        </p:spPr>
      </p:pic>
    </p:spTree>
    <p:extLst>
      <p:ext uri="{BB962C8B-B14F-4D97-AF65-F5344CB8AC3E}">
        <p14:creationId xmlns:p14="http://schemas.microsoft.com/office/powerpoint/2010/main" val="827388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BD74384-9D69-49DE-8DF8-F18047C968A5}"/>
              </a:ext>
            </a:extLst>
          </p:cNvPr>
          <p:cNvSpPr/>
          <p:nvPr/>
        </p:nvSpPr>
        <p:spPr>
          <a:xfrm>
            <a:off x="0" y="858416"/>
            <a:ext cx="3387012" cy="74645"/>
          </a:xfrm>
          <a:prstGeom prst="rect">
            <a:avLst/>
          </a:prstGeom>
          <a:solidFill>
            <a:srgbClr val="2FAEE2"/>
          </a:solidFill>
          <a:ln>
            <a:solidFill>
              <a:srgbClr val="2FA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picture containing bridge&#10;&#10;Description automatically generated">
            <a:extLst>
              <a:ext uri="{FF2B5EF4-FFF2-40B4-BE49-F238E27FC236}">
                <a16:creationId xmlns:a16="http://schemas.microsoft.com/office/drawing/2014/main" id="{4C6445AC-8D05-4D34-9818-480942BA479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9571767">
            <a:off x="7357491" y="541317"/>
            <a:ext cx="6006640" cy="4324018"/>
          </a:xfrm>
          <a:prstGeom prst="rect">
            <a:avLst/>
          </a:prstGeom>
        </p:spPr>
      </p:pic>
      <p:cxnSp>
        <p:nvCxnSpPr>
          <p:cNvPr id="26" name="Straight Connector 25">
            <a:extLst>
              <a:ext uri="{FF2B5EF4-FFF2-40B4-BE49-F238E27FC236}">
                <a16:creationId xmlns:a16="http://schemas.microsoft.com/office/drawing/2014/main" id="{D4F979F5-E662-450C-941A-EDE18853C1F4}"/>
              </a:ext>
            </a:extLst>
          </p:cNvPr>
          <p:cNvCxnSpPr>
            <a:cxnSpLocks/>
          </p:cNvCxnSpPr>
          <p:nvPr/>
        </p:nvCxnSpPr>
        <p:spPr>
          <a:xfrm flipH="1" flipV="1">
            <a:off x="7774171" y="2358135"/>
            <a:ext cx="17508" cy="836614"/>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A319CC9-7B04-4917-A8F2-DD3AC0A6AA78}"/>
              </a:ext>
            </a:extLst>
          </p:cNvPr>
          <p:cNvSpPr txBox="1"/>
          <p:nvPr/>
        </p:nvSpPr>
        <p:spPr>
          <a:xfrm>
            <a:off x="6954" y="979336"/>
            <a:ext cx="2582758" cy="307777"/>
          </a:xfrm>
          <a:prstGeom prst="rect">
            <a:avLst/>
          </a:prstGeom>
          <a:noFill/>
        </p:spPr>
        <p:txBody>
          <a:bodyPr wrap="none" rtlCol="0">
            <a:spAutoFit/>
          </a:bodyPr>
          <a:lstStyle/>
          <a:p>
            <a:r>
              <a:rPr lang="en-GB" sz="1400" b="1" dirty="0">
                <a:solidFill>
                  <a:srgbClr val="2FAEE2"/>
                </a:solidFill>
                <a:latin typeface="Roboto" panose="02000000000000000000" pitchFamily="2" charset="0"/>
                <a:ea typeface="Roboto" panose="02000000000000000000" pitchFamily="2" charset="0"/>
              </a:rPr>
              <a:t>HOW TO BECOME A MEMBER</a:t>
            </a:r>
          </a:p>
        </p:txBody>
      </p:sp>
      <p:cxnSp>
        <p:nvCxnSpPr>
          <p:cNvPr id="4" name="Straight Connector 3">
            <a:extLst>
              <a:ext uri="{FF2B5EF4-FFF2-40B4-BE49-F238E27FC236}">
                <a16:creationId xmlns:a16="http://schemas.microsoft.com/office/drawing/2014/main" id="{8845B8F1-2D86-4B54-8E27-CC8BB8758A4F}"/>
              </a:ext>
            </a:extLst>
          </p:cNvPr>
          <p:cNvCxnSpPr/>
          <p:nvPr/>
        </p:nvCxnSpPr>
        <p:spPr>
          <a:xfrm flipV="1">
            <a:off x="2352214" y="2862931"/>
            <a:ext cx="6229884" cy="2324456"/>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54E9F31F-935A-4C80-ABEF-404A0E124A43}"/>
              </a:ext>
            </a:extLst>
          </p:cNvPr>
          <p:cNvSpPr/>
          <p:nvPr/>
        </p:nvSpPr>
        <p:spPr>
          <a:xfrm>
            <a:off x="3777981" y="4562164"/>
            <a:ext cx="119552" cy="119552"/>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B1C9866B-1BB3-49A3-B73D-0DD3D4904EA4}"/>
              </a:ext>
            </a:extLst>
          </p:cNvPr>
          <p:cNvSpPr/>
          <p:nvPr/>
        </p:nvSpPr>
        <p:spPr>
          <a:xfrm>
            <a:off x="5776133" y="3811559"/>
            <a:ext cx="119552" cy="119552"/>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FE4E89BF-4FC1-4A37-8A40-A7118159C074}"/>
              </a:ext>
            </a:extLst>
          </p:cNvPr>
          <p:cNvSpPr/>
          <p:nvPr/>
        </p:nvSpPr>
        <p:spPr>
          <a:xfrm>
            <a:off x="7723149" y="3075197"/>
            <a:ext cx="119552" cy="119552"/>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a:extLst>
              <a:ext uri="{FF2B5EF4-FFF2-40B4-BE49-F238E27FC236}">
                <a16:creationId xmlns:a16="http://schemas.microsoft.com/office/drawing/2014/main" id="{7951DB4D-F02C-4F4D-8A8B-05F6D58FBA10}"/>
              </a:ext>
            </a:extLst>
          </p:cNvPr>
          <p:cNvCxnSpPr>
            <a:cxnSpLocks/>
          </p:cNvCxnSpPr>
          <p:nvPr/>
        </p:nvCxnSpPr>
        <p:spPr>
          <a:xfrm flipH="1" flipV="1">
            <a:off x="3820249" y="3785326"/>
            <a:ext cx="17508" cy="836614"/>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EB7FFFF-B987-4018-832A-9FC8C1F42DDB}"/>
              </a:ext>
            </a:extLst>
          </p:cNvPr>
          <p:cNvCxnSpPr>
            <a:cxnSpLocks/>
          </p:cNvCxnSpPr>
          <p:nvPr/>
        </p:nvCxnSpPr>
        <p:spPr>
          <a:xfrm flipH="1" flipV="1">
            <a:off x="5819418" y="3075197"/>
            <a:ext cx="17508" cy="836614"/>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12EE6EA-3762-4891-A57B-0B5792A7D70F}"/>
              </a:ext>
            </a:extLst>
          </p:cNvPr>
          <p:cNvSpPr txBox="1"/>
          <p:nvPr/>
        </p:nvSpPr>
        <p:spPr>
          <a:xfrm>
            <a:off x="2940032" y="3466070"/>
            <a:ext cx="1760434" cy="338554"/>
          </a:xfrm>
          <a:prstGeom prst="rect">
            <a:avLst/>
          </a:prstGeom>
          <a:noFill/>
          <a:ln w="28575">
            <a:solidFill>
              <a:srgbClr val="2FAEE2"/>
            </a:solidFill>
          </a:ln>
        </p:spPr>
        <p:txBody>
          <a:bodyPr wrap="square" rtlCol="0">
            <a:spAutoFit/>
          </a:bodyPr>
          <a:lstStyle/>
          <a:p>
            <a:pPr algn="ctr"/>
            <a:r>
              <a:rPr lang="sr-Latn-RS" sz="1600" dirty="0">
                <a:latin typeface="Roboto Light" panose="02000000000000000000" pitchFamily="2" charset="0"/>
                <a:ea typeface="Roboto Light" panose="02000000000000000000" pitchFamily="2" charset="0"/>
              </a:rPr>
              <a:t>PUBLIC CALL</a:t>
            </a:r>
            <a:endParaRPr lang="en-GB" sz="1600" dirty="0">
              <a:latin typeface="Roboto Light" panose="02000000000000000000" pitchFamily="2" charset="0"/>
              <a:ea typeface="Roboto Light" panose="02000000000000000000" pitchFamily="2" charset="0"/>
            </a:endParaRPr>
          </a:p>
        </p:txBody>
      </p:sp>
      <p:sp>
        <p:nvSpPr>
          <p:cNvPr id="33" name="TextBox 32">
            <a:extLst>
              <a:ext uri="{FF2B5EF4-FFF2-40B4-BE49-F238E27FC236}">
                <a16:creationId xmlns:a16="http://schemas.microsoft.com/office/drawing/2014/main" id="{7EB847F5-96DD-41FD-9C32-8A82F76EB90F}"/>
              </a:ext>
            </a:extLst>
          </p:cNvPr>
          <p:cNvSpPr txBox="1"/>
          <p:nvPr/>
        </p:nvSpPr>
        <p:spPr>
          <a:xfrm>
            <a:off x="4939201" y="2743136"/>
            <a:ext cx="1760434" cy="338554"/>
          </a:xfrm>
          <a:prstGeom prst="rect">
            <a:avLst/>
          </a:prstGeom>
          <a:noFill/>
          <a:ln w="28575">
            <a:solidFill>
              <a:srgbClr val="2FAEE2"/>
            </a:solidFill>
          </a:ln>
        </p:spPr>
        <p:txBody>
          <a:bodyPr wrap="square" rtlCol="0">
            <a:spAutoFit/>
          </a:bodyPr>
          <a:lstStyle/>
          <a:p>
            <a:pPr algn="ctr"/>
            <a:r>
              <a:rPr lang="sr-Latn-RS" sz="1600" dirty="0">
                <a:latin typeface="Roboto Light" panose="02000000000000000000" pitchFamily="2" charset="0"/>
                <a:ea typeface="Roboto Light" panose="02000000000000000000" pitchFamily="2" charset="0"/>
              </a:rPr>
              <a:t>EVALUATION</a:t>
            </a:r>
            <a:endParaRPr lang="en-GB" sz="1600" dirty="0">
              <a:latin typeface="Roboto Light" panose="02000000000000000000" pitchFamily="2" charset="0"/>
              <a:ea typeface="Roboto Light" panose="02000000000000000000" pitchFamily="2" charset="0"/>
            </a:endParaRPr>
          </a:p>
        </p:txBody>
      </p:sp>
      <p:sp>
        <p:nvSpPr>
          <p:cNvPr id="34" name="TextBox 33">
            <a:extLst>
              <a:ext uri="{FF2B5EF4-FFF2-40B4-BE49-F238E27FC236}">
                <a16:creationId xmlns:a16="http://schemas.microsoft.com/office/drawing/2014/main" id="{D6971D91-8CDA-46A3-95DC-C8ED9E3E8363}"/>
              </a:ext>
            </a:extLst>
          </p:cNvPr>
          <p:cNvSpPr txBox="1"/>
          <p:nvPr/>
        </p:nvSpPr>
        <p:spPr>
          <a:xfrm>
            <a:off x="6885200" y="1988803"/>
            <a:ext cx="1760434" cy="338554"/>
          </a:xfrm>
          <a:prstGeom prst="rect">
            <a:avLst/>
          </a:prstGeom>
          <a:noFill/>
          <a:ln w="28575">
            <a:solidFill>
              <a:srgbClr val="2FAEE2"/>
            </a:solidFill>
          </a:ln>
        </p:spPr>
        <p:txBody>
          <a:bodyPr wrap="square" rtlCol="0">
            <a:spAutoFit/>
          </a:bodyPr>
          <a:lstStyle/>
          <a:p>
            <a:pPr algn="ctr"/>
            <a:r>
              <a:rPr lang="sr-Latn-RS" sz="1600" dirty="0">
                <a:latin typeface="Roboto Light" panose="02000000000000000000" pitchFamily="2" charset="0"/>
                <a:ea typeface="Roboto Light" panose="02000000000000000000" pitchFamily="2" charset="0"/>
              </a:rPr>
              <a:t>MEMBERSHIP</a:t>
            </a:r>
            <a:endParaRPr lang="en-GB" sz="1600" dirty="0">
              <a:latin typeface="Roboto Light" panose="02000000000000000000" pitchFamily="2" charset="0"/>
              <a:ea typeface="Roboto Light" panose="02000000000000000000" pitchFamily="2" charset="0"/>
            </a:endParaRPr>
          </a:p>
        </p:txBody>
      </p:sp>
      <p:sp>
        <p:nvSpPr>
          <p:cNvPr id="35" name="Oval 34">
            <a:extLst>
              <a:ext uri="{FF2B5EF4-FFF2-40B4-BE49-F238E27FC236}">
                <a16:creationId xmlns:a16="http://schemas.microsoft.com/office/drawing/2014/main" id="{085A9717-57C6-4BFA-AAE8-FB67C0C08D0B}"/>
              </a:ext>
            </a:extLst>
          </p:cNvPr>
          <p:cNvSpPr/>
          <p:nvPr/>
        </p:nvSpPr>
        <p:spPr>
          <a:xfrm>
            <a:off x="3769227" y="3751783"/>
            <a:ext cx="119552" cy="119552"/>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8F23DB7F-3F16-4B62-A26C-57874A5A5930}"/>
              </a:ext>
            </a:extLst>
          </p:cNvPr>
          <p:cNvSpPr/>
          <p:nvPr/>
        </p:nvSpPr>
        <p:spPr>
          <a:xfrm>
            <a:off x="5759642" y="3021914"/>
            <a:ext cx="119552" cy="119552"/>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E256EDFE-C073-41D3-A0F6-D88A4F2BFD03}"/>
              </a:ext>
            </a:extLst>
          </p:cNvPr>
          <p:cNvSpPr/>
          <p:nvPr/>
        </p:nvSpPr>
        <p:spPr>
          <a:xfrm>
            <a:off x="7714395" y="2298359"/>
            <a:ext cx="119552" cy="119552"/>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3" name="Picture 42">
            <a:extLst>
              <a:ext uri="{FF2B5EF4-FFF2-40B4-BE49-F238E27FC236}">
                <a16:creationId xmlns:a16="http://schemas.microsoft.com/office/drawing/2014/main" id="{A4978FDB-DF4A-4140-A7EA-9CB5FB84AAB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580862" y="3576939"/>
            <a:ext cx="290188" cy="234620"/>
          </a:xfrm>
          <a:prstGeom prst="rect">
            <a:avLst/>
          </a:prstGeom>
        </p:spPr>
      </p:pic>
      <p:pic>
        <p:nvPicPr>
          <p:cNvPr id="45" name="Picture 44">
            <a:extLst>
              <a:ext uri="{FF2B5EF4-FFF2-40B4-BE49-F238E27FC236}">
                <a16:creationId xmlns:a16="http://schemas.microsoft.com/office/drawing/2014/main" id="{076C533C-AC7D-4C10-8F5D-3A1798958C0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89237" y="2847070"/>
            <a:ext cx="290188" cy="234620"/>
          </a:xfrm>
          <a:prstGeom prst="rect">
            <a:avLst/>
          </a:prstGeom>
        </p:spPr>
      </p:pic>
      <p:sp>
        <p:nvSpPr>
          <p:cNvPr id="46" name="TextBox 45">
            <a:extLst>
              <a:ext uri="{FF2B5EF4-FFF2-40B4-BE49-F238E27FC236}">
                <a16:creationId xmlns:a16="http://schemas.microsoft.com/office/drawing/2014/main" id="{24198DD5-6F3C-4C0B-82E6-E6397B06B12D}"/>
              </a:ext>
            </a:extLst>
          </p:cNvPr>
          <p:cNvSpPr txBox="1"/>
          <p:nvPr/>
        </p:nvSpPr>
        <p:spPr>
          <a:xfrm>
            <a:off x="3111245" y="4956554"/>
            <a:ext cx="1513556" cy="276999"/>
          </a:xfrm>
          <a:prstGeom prst="rect">
            <a:avLst/>
          </a:prstGeom>
          <a:noFill/>
        </p:spPr>
        <p:txBody>
          <a:bodyPr wrap="none" rtlCol="0">
            <a:spAutoFit/>
          </a:bodyPr>
          <a:lstStyle/>
          <a:p>
            <a:r>
              <a:rPr lang="en-US" sz="1200" dirty="0">
                <a:latin typeface="Roboto Light" panose="02000000000000000000" pitchFamily="2" charset="0"/>
                <a:ea typeface="Roboto Light" panose="02000000000000000000" pitchFamily="2" charset="0"/>
              </a:rPr>
              <a:t>Application process</a:t>
            </a:r>
            <a:endParaRPr lang="en-GB" sz="1200" dirty="0">
              <a:latin typeface="Roboto Light" panose="02000000000000000000" pitchFamily="2" charset="0"/>
              <a:ea typeface="Roboto Light" panose="02000000000000000000" pitchFamily="2" charset="0"/>
            </a:endParaRPr>
          </a:p>
        </p:txBody>
      </p:sp>
      <p:sp>
        <p:nvSpPr>
          <p:cNvPr id="47" name="TextBox 46">
            <a:extLst>
              <a:ext uri="{FF2B5EF4-FFF2-40B4-BE49-F238E27FC236}">
                <a16:creationId xmlns:a16="http://schemas.microsoft.com/office/drawing/2014/main" id="{87F8F06A-AD1B-4027-A8FF-47E251A61E2E}"/>
              </a:ext>
            </a:extLst>
          </p:cNvPr>
          <p:cNvSpPr txBox="1"/>
          <p:nvPr/>
        </p:nvSpPr>
        <p:spPr>
          <a:xfrm>
            <a:off x="5173964" y="4191438"/>
            <a:ext cx="1921647" cy="461665"/>
          </a:xfrm>
          <a:prstGeom prst="rect">
            <a:avLst/>
          </a:prstGeom>
          <a:noFill/>
        </p:spPr>
        <p:txBody>
          <a:bodyPr wrap="square" rtlCol="0">
            <a:spAutoFit/>
          </a:bodyPr>
          <a:lstStyle/>
          <a:p>
            <a:r>
              <a:rPr lang="sr-Latn-RS" sz="1200" dirty="0">
                <a:latin typeface="Roboto Light" panose="02000000000000000000" pitchFamily="2" charset="0"/>
                <a:ea typeface="Roboto Light" panose="02000000000000000000" pitchFamily="2" charset="0"/>
              </a:rPr>
              <a:t>Committee evalutes if the company fits criteria</a:t>
            </a:r>
            <a:endParaRPr lang="en-GB" sz="1200" dirty="0">
              <a:latin typeface="Roboto Light" panose="02000000000000000000" pitchFamily="2" charset="0"/>
              <a:ea typeface="Roboto Light" panose="02000000000000000000" pitchFamily="2" charset="0"/>
            </a:endParaRPr>
          </a:p>
        </p:txBody>
      </p:sp>
      <p:sp>
        <p:nvSpPr>
          <p:cNvPr id="48" name="TextBox 47">
            <a:extLst>
              <a:ext uri="{FF2B5EF4-FFF2-40B4-BE49-F238E27FC236}">
                <a16:creationId xmlns:a16="http://schemas.microsoft.com/office/drawing/2014/main" id="{73E3BDF0-B4CA-4B53-8311-E141937670A5}"/>
              </a:ext>
            </a:extLst>
          </p:cNvPr>
          <p:cNvSpPr txBox="1"/>
          <p:nvPr/>
        </p:nvSpPr>
        <p:spPr>
          <a:xfrm>
            <a:off x="7238115" y="3478987"/>
            <a:ext cx="1921647" cy="461665"/>
          </a:xfrm>
          <a:prstGeom prst="rect">
            <a:avLst/>
          </a:prstGeom>
          <a:noFill/>
        </p:spPr>
        <p:txBody>
          <a:bodyPr wrap="square" rtlCol="0">
            <a:spAutoFit/>
          </a:bodyPr>
          <a:lstStyle/>
          <a:p>
            <a:r>
              <a:rPr lang="sr-Latn-RS" sz="1200" dirty="0">
                <a:latin typeface="Roboto Light" panose="02000000000000000000" pitchFamily="2" charset="0"/>
                <a:ea typeface="Roboto Light" panose="02000000000000000000" pitchFamily="2" charset="0"/>
              </a:rPr>
              <a:t>Full member</a:t>
            </a:r>
          </a:p>
          <a:p>
            <a:r>
              <a:rPr lang="sr-Latn-RS" sz="1200" dirty="0">
                <a:latin typeface="Roboto Light" panose="02000000000000000000" pitchFamily="2" charset="0"/>
                <a:ea typeface="Roboto Light" panose="02000000000000000000" pitchFamily="2" charset="0"/>
              </a:rPr>
              <a:t>Virtual membership</a:t>
            </a:r>
            <a:endParaRPr lang="en-GB" sz="1200" dirty="0">
              <a:latin typeface="Roboto Light" panose="02000000000000000000" pitchFamily="2" charset="0"/>
              <a:ea typeface="Roboto Light" panose="02000000000000000000" pitchFamily="2" charset="0"/>
            </a:endParaRPr>
          </a:p>
        </p:txBody>
      </p:sp>
      <p:pic>
        <p:nvPicPr>
          <p:cNvPr id="49" name="Picture 48">
            <a:extLst>
              <a:ext uri="{FF2B5EF4-FFF2-40B4-BE49-F238E27FC236}">
                <a16:creationId xmlns:a16="http://schemas.microsoft.com/office/drawing/2014/main" id="{4814313B-8ED0-41C1-B455-382CAF456F9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528943" y="2123419"/>
            <a:ext cx="290188" cy="234620"/>
          </a:xfrm>
          <a:prstGeom prst="rect">
            <a:avLst/>
          </a:prstGeom>
        </p:spPr>
      </p:pic>
      <p:pic>
        <p:nvPicPr>
          <p:cNvPr id="51" name="Picture 50">
            <a:extLst>
              <a:ext uri="{FF2B5EF4-FFF2-40B4-BE49-F238E27FC236}">
                <a16:creationId xmlns:a16="http://schemas.microsoft.com/office/drawing/2014/main" id="{6AE1381E-3D12-4182-A9F6-0C86A409D3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8571" y="4824673"/>
            <a:ext cx="719329" cy="725425"/>
          </a:xfrm>
          <a:prstGeom prst="rect">
            <a:avLst/>
          </a:prstGeom>
        </p:spPr>
      </p:pic>
      <p:sp>
        <p:nvSpPr>
          <p:cNvPr id="52" name="Oval 51">
            <a:extLst>
              <a:ext uri="{FF2B5EF4-FFF2-40B4-BE49-F238E27FC236}">
                <a16:creationId xmlns:a16="http://schemas.microsoft.com/office/drawing/2014/main" id="{500E19BE-44FE-44D4-8CF3-49EBFF414E8B}"/>
              </a:ext>
            </a:extLst>
          </p:cNvPr>
          <p:cNvSpPr/>
          <p:nvPr/>
        </p:nvSpPr>
        <p:spPr>
          <a:xfrm>
            <a:off x="2307264" y="5127609"/>
            <a:ext cx="119552" cy="119552"/>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a:extLst>
              <a:ext uri="{FF2B5EF4-FFF2-40B4-BE49-F238E27FC236}">
                <a16:creationId xmlns:a16="http://schemas.microsoft.com/office/drawing/2014/main" id="{C05138F2-AA36-4535-BF2F-66C676A181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8177" y="116461"/>
            <a:ext cx="1730174" cy="1726233"/>
          </a:xfrm>
          <a:prstGeom prst="rect">
            <a:avLst/>
          </a:prstGeom>
        </p:spPr>
      </p:pic>
      <p:pic>
        <p:nvPicPr>
          <p:cNvPr id="28" name="Picture 27">
            <a:extLst>
              <a:ext uri="{FF2B5EF4-FFF2-40B4-BE49-F238E27FC236}">
                <a16:creationId xmlns:a16="http://schemas.microsoft.com/office/drawing/2014/main" id="{00BB0F3F-1EDB-4C4B-AC6A-4094A8C7E9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7393" y="336603"/>
            <a:ext cx="1499619" cy="323089"/>
          </a:xfrm>
          <a:prstGeom prst="rect">
            <a:avLst/>
          </a:prstGeom>
        </p:spPr>
      </p:pic>
    </p:spTree>
    <p:extLst>
      <p:ext uri="{BB962C8B-B14F-4D97-AF65-F5344CB8AC3E}">
        <p14:creationId xmlns:p14="http://schemas.microsoft.com/office/powerpoint/2010/main" val="29461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par>
                                <p:cTn id="40" presetID="10" presetClass="entr" presetSubtype="0" fill="hold"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par>
                                <p:cTn id="51" presetID="10"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500"/>
                                        <p:tgtEl>
                                          <p:spTgt spid="34"/>
                                        </p:tgtEl>
                                      </p:cBhvr>
                                    </p:animEffect>
                                  </p:childTnLst>
                                </p:cTn>
                              </p:par>
                              <p:par>
                                <p:cTn id="57" presetID="10" presetClass="entr" presetSubtype="0" fill="hold" nodeType="with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fade">
                                      <p:cBhvr>
                                        <p:cTn id="59" dur="500"/>
                                        <p:tgtEl>
                                          <p:spTgt spid="4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30" grpId="0" animBg="1"/>
      <p:bldP spid="33" grpId="0" animBg="1"/>
      <p:bldP spid="34" grpId="0" animBg="1"/>
      <p:bldP spid="35" grpId="0" animBg="1"/>
      <p:bldP spid="36" grpId="0" animBg="1"/>
      <p:bldP spid="37" grpId="0" animBg="1"/>
      <p:bldP spid="46" grpId="0"/>
      <p:bldP spid="47" grpId="0"/>
      <p:bldP spid="48"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E0AF0C2-6DD7-474F-A78D-5DA66722B2C4}"/>
              </a:ext>
            </a:extLst>
          </p:cNvPr>
          <p:cNvSpPr/>
          <p:nvPr/>
        </p:nvSpPr>
        <p:spPr>
          <a:xfrm>
            <a:off x="0" y="858416"/>
            <a:ext cx="3387012" cy="74645"/>
          </a:xfrm>
          <a:prstGeom prst="rect">
            <a:avLst/>
          </a:prstGeom>
          <a:solidFill>
            <a:srgbClr val="784A88"/>
          </a:solidFill>
          <a:ln>
            <a:solidFill>
              <a:srgbClr val="784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close up of a logo&#10;&#10;Description automatically generated">
            <a:extLst>
              <a:ext uri="{FF2B5EF4-FFF2-40B4-BE49-F238E27FC236}">
                <a16:creationId xmlns:a16="http://schemas.microsoft.com/office/drawing/2014/main" id="{4624E514-E73B-4780-9C21-8F50807A08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5731" y="164293"/>
            <a:ext cx="1655350" cy="1652019"/>
          </a:xfrm>
          <a:prstGeom prst="rect">
            <a:avLst/>
          </a:prstGeom>
        </p:spPr>
      </p:pic>
      <p:pic>
        <p:nvPicPr>
          <p:cNvPr id="8" name="Picture 7">
            <a:extLst>
              <a:ext uri="{FF2B5EF4-FFF2-40B4-BE49-F238E27FC236}">
                <a16:creationId xmlns:a16="http://schemas.microsoft.com/office/drawing/2014/main" id="{4C5CA7F9-8E0D-40E8-89F6-F6FCF40124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7416" y="219318"/>
            <a:ext cx="2069596" cy="472441"/>
          </a:xfrm>
          <a:prstGeom prst="rect">
            <a:avLst/>
          </a:prstGeom>
        </p:spPr>
      </p:pic>
      <p:sp>
        <p:nvSpPr>
          <p:cNvPr id="9" name="TextBox 8">
            <a:extLst>
              <a:ext uri="{FF2B5EF4-FFF2-40B4-BE49-F238E27FC236}">
                <a16:creationId xmlns:a16="http://schemas.microsoft.com/office/drawing/2014/main" id="{AF490666-6F92-4508-8B9F-6261A39F3902}"/>
              </a:ext>
            </a:extLst>
          </p:cNvPr>
          <p:cNvSpPr txBox="1"/>
          <p:nvPr/>
        </p:nvSpPr>
        <p:spPr>
          <a:xfrm>
            <a:off x="431767" y="1075051"/>
            <a:ext cx="2228495" cy="307777"/>
          </a:xfrm>
          <a:prstGeom prst="rect">
            <a:avLst/>
          </a:prstGeom>
          <a:noFill/>
        </p:spPr>
        <p:txBody>
          <a:bodyPr wrap="none" rtlCol="0">
            <a:spAutoFit/>
          </a:bodyPr>
          <a:lstStyle/>
          <a:p>
            <a:r>
              <a:rPr lang="en-US" sz="1400" b="1" dirty="0">
                <a:solidFill>
                  <a:srgbClr val="7030A0"/>
                </a:solidFill>
                <a:latin typeface="Roboto" panose="02000000000000000000" pitchFamily="2" charset="0"/>
                <a:ea typeface="Roboto" panose="02000000000000000000" pitchFamily="2" charset="0"/>
              </a:rPr>
              <a:t>KNOWLEDGE TRANSFER </a:t>
            </a:r>
            <a:endParaRPr lang="en-GB" sz="1400" b="1" dirty="0">
              <a:solidFill>
                <a:srgbClr val="7030A0"/>
              </a:solidFill>
              <a:latin typeface="Roboto" panose="02000000000000000000" pitchFamily="2" charset="0"/>
              <a:ea typeface="Roboto" panose="02000000000000000000" pitchFamily="2" charset="0"/>
            </a:endParaRPr>
          </a:p>
        </p:txBody>
      </p:sp>
      <p:grpSp>
        <p:nvGrpSpPr>
          <p:cNvPr id="27" name="Group 26">
            <a:extLst>
              <a:ext uri="{FF2B5EF4-FFF2-40B4-BE49-F238E27FC236}">
                <a16:creationId xmlns:a16="http://schemas.microsoft.com/office/drawing/2014/main" id="{9E9887F5-C572-477A-A2B2-6BDACF3E9376}"/>
              </a:ext>
            </a:extLst>
          </p:cNvPr>
          <p:cNvGrpSpPr/>
          <p:nvPr/>
        </p:nvGrpSpPr>
        <p:grpSpPr>
          <a:xfrm>
            <a:off x="5982019" y="1287112"/>
            <a:ext cx="5151235" cy="2505165"/>
            <a:chOff x="893204" y="1627904"/>
            <a:chExt cx="5151235" cy="2505165"/>
          </a:xfrm>
        </p:grpSpPr>
        <p:pic>
          <p:nvPicPr>
            <p:cNvPr id="20" name="Picture 19">
              <a:extLst>
                <a:ext uri="{FF2B5EF4-FFF2-40B4-BE49-F238E27FC236}">
                  <a16:creationId xmlns:a16="http://schemas.microsoft.com/office/drawing/2014/main" id="{8FD54F48-7D31-49CB-A736-E3A32378C888}"/>
                </a:ext>
              </a:extLst>
            </p:cNvPr>
            <p:cNvPicPr>
              <a:picLocks noChangeAspect="1"/>
            </p:cNvPicPr>
            <p:nvPr/>
          </p:nvPicPr>
          <p:blipFill rotWithShape="1">
            <a:blip r:embed="rId5">
              <a:extLst>
                <a:ext uri="{28A0092B-C50C-407E-A947-70E740481C1C}">
                  <a14:useLocalDpi xmlns:a14="http://schemas.microsoft.com/office/drawing/2010/main" val="0"/>
                </a:ext>
              </a:extLst>
            </a:blip>
            <a:srcRect r="23907"/>
            <a:stretch/>
          </p:blipFill>
          <p:spPr>
            <a:xfrm>
              <a:off x="3526263" y="1627904"/>
              <a:ext cx="2518176" cy="2505165"/>
            </a:xfrm>
            <a:prstGeom prst="snip2DiagRect">
              <a:avLst/>
            </a:prstGeom>
          </p:spPr>
        </p:pic>
        <p:pic>
          <p:nvPicPr>
            <p:cNvPr id="24" name="Picture 23">
              <a:extLst>
                <a:ext uri="{FF2B5EF4-FFF2-40B4-BE49-F238E27FC236}">
                  <a16:creationId xmlns:a16="http://schemas.microsoft.com/office/drawing/2014/main" id="{FE518C94-2B9B-4AE1-9368-B58949D52CA7}"/>
                </a:ext>
              </a:extLst>
            </p:cNvPr>
            <p:cNvPicPr>
              <a:picLocks noChangeAspect="1"/>
            </p:cNvPicPr>
            <p:nvPr/>
          </p:nvPicPr>
          <p:blipFill rotWithShape="1">
            <a:blip r:embed="rId6">
              <a:extLst>
                <a:ext uri="{28A0092B-C50C-407E-A947-70E740481C1C}">
                  <a14:useLocalDpi xmlns:a14="http://schemas.microsoft.com/office/drawing/2010/main" val="0"/>
                </a:ext>
              </a:extLst>
            </a:blip>
            <a:srcRect t="9905" b="15500"/>
            <a:stretch/>
          </p:blipFill>
          <p:spPr>
            <a:xfrm>
              <a:off x="893204" y="1627904"/>
              <a:ext cx="2518777" cy="2505165"/>
            </a:xfrm>
            <a:prstGeom prst="snip1Rect">
              <a:avLst/>
            </a:prstGeom>
          </p:spPr>
        </p:pic>
      </p:grpSp>
      <p:grpSp>
        <p:nvGrpSpPr>
          <p:cNvPr id="28" name="Group 27">
            <a:extLst>
              <a:ext uri="{FF2B5EF4-FFF2-40B4-BE49-F238E27FC236}">
                <a16:creationId xmlns:a16="http://schemas.microsoft.com/office/drawing/2014/main" id="{E94F2013-6CBC-46E7-88FD-78CA8ED1802A}"/>
              </a:ext>
            </a:extLst>
          </p:cNvPr>
          <p:cNvGrpSpPr/>
          <p:nvPr/>
        </p:nvGrpSpPr>
        <p:grpSpPr>
          <a:xfrm>
            <a:off x="5982018" y="3911547"/>
            <a:ext cx="5151236" cy="2505164"/>
            <a:chOff x="897830" y="4440074"/>
            <a:chExt cx="5151236" cy="2505164"/>
          </a:xfrm>
        </p:grpSpPr>
        <p:pic>
          <p:nvPicPr>
            <p:cNvPr id="22" name="Picture 21">
              <a:extLst>
                <a:ext uri="{FF2B5EF4-FFF2-40B4-BE49-F238E27FC236}">
                  <a16:creationId xmlns:a16="http://schemas.microsoft.com/office/drawing/2014/main" id="{E57CDD01-E5FD-465B-A203-4E263B66A8EF}"/>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3968"/>
            <a:stretch/>
          </p:blipFill>
          <p:spPr>
            <a:xfrm>
              <a:off x="3530288" y="4440074"/>
              <a:ext cx="2518778" cy="2504493"/>
            </a:xfrm>
            <a:prstGeom prst="snip1Rect">
              <a:avLst/>
            </a:prstGeom>
          </p:spPr>
        </p:pic>
        <p:pic>
          <p:nvPicPr>
            <p:cNvPr id="26" name="Picture 25">
              <a:extLst>
                <a:ext uri="{FF2B5EF4-FFF2-40B4-BE49-F238E27FC236}">
                  <a16:creationId xmlns:a16="http://schemas.microsoft.com/office/drawing/2014/main" id="{7D78583A-AEE0-4208-AF42-65605D988AFE}"/>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8536" r="14598"/>
            <a:stretch/>
          </p:blipFill>
          <p:spPr>
            <a:xfrm>
              <a:off x="897830" y="4440074"/>
              <a:ext cx="2518777" cy="2505164"/>
            </a:xfrm>
            <a:prstGeom prst="snip2DiagRect">
              <a:avLst/>
            </a:prstGeom>
          </p:spPr>
        </p:pic>
      </p:grpSp>
      <p:pic>
        <p:nvPicPr>
          <p:cNvPr id="5" name="Picture 4" descr="A picture containing bridge&#10;&#10;Description automatically generated">
            <a:extLst>
              <a:ext uri="{FF2B5EF4-FFF2-40B4-BE49-F238E27FC236}">
                <a16:creationId xmlns:a16="http://schemas.microsoft.com/office/drawing/2014/main" id="{39778D52-8E83-4040-8612-495DE87105A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19571767">
            <a:off x="7440364" y="451318"/>
            <a:ext cx="6006640" cy="4324018"/>
          </a:xfrm>
          <a:prstGeom prst="rect">
            <a:avLst/>
          </a:prstGeom>
        </p:spPr>
      </p:pic>
      <p:pic>
        <p:nvPicPr>
          <p:cNvPr id="3" name="Picture 2">
            <a:extLst>
              <a:ext uri="{FF2B5EF4-FFF2-40B4-BE49-F238E27FC236}">
                <a16:creationId xmlns:a16="http://schemas.microsoft.com/office/drawing/2014/main" id="{4ECCA43F-FF0F-45FF-8063-92AE85272B6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015018" y="3289552"/>
            <a:ext cx="2176982" cy="1243990"/>
          </a:xfrm>
          <a:prstGeom prst="rect">
            <a:avLst/>
          </a:prstGeom>
        </p:spPr>
      </p:pic>
      <p:sp>
        <p:nvSpPr>
          <p:cNvPr id="2" name="Rectangle 1">
            <a:extLst>
              <a:ext uri="{FF2B5EF4-FFF2-40B4-BE49-F238E27FC236}">
                <a16:creationId xmlns:a16="http://schemas.microsoft.com/office/drawing/2014/main" id="{6C5FC83C-D04E-480F-BA21-8C9141F4B478}"/>
              </a:ext>
            </a:extLst>
          </p:cNvPr>
          <p:cNvSpPr/>
          <p:nvPr/>
        </p:nvSpPr>
        <p:spPr>
          <a:xfrm>
            <a:off x="627068" y="1941162"/>
            <a:ext cx="4244013" cy="1846659"/>
          </a:xfrm>
          <a:prstGeom prst="rect">
            <a:avLst/>
          </a:prstGeom>
        </p:spPr>
        <p:txBody>
          <a:bodyPr wrap="square">
            <a:spAutoFit/>
          </a:bodyPr>
          <a:lstStyle/>
          <a:p>
            <a:r>
              <a:rPr lang="en-GB" b="1" dirty="0">
                <a:solidFill>
                  <a:srgbClr val="00B0F0"/>
                </a:solidFill>
                <a:latin typeface="Arial Black" panose="020B0A04020102020204" pitchFamily="34" charset="0"/>
                <a:ea typeface="Roboto Black" panose="02000000000000000000" pitchFamily="2" charset="0"/>
              </a:rPr>
              <a:t>OUR EXPERTISE:</a:t>
            </a:r>
          </a:p>
          <a:p>
            <a:pPr marL="342900" marR="0" lvl="0" indent="-342900" algn="just">
              <a:buFont typeface="Arial" panose="020B0604020202020204" pitchFamily="34" charset="0"/>
              <a:buChar char="•"/>
              <a:tabLst>
                <a:tab pos="457200" algn="l"/>
              </a:tabLst>
            </a:pPr>
            <a:r>
              <a:rPr lang="en-GB" sz="1600" dirty="0">
                <a:latin typeface="Arial Nova Light" panose="020B0304020202020204" pitchFamily="34" charset="0"/>
                <a:cs typeface="Arial" panose="020B0604020202020204" pitchFamily="34" charset="0"/>
              </a:rPr>
              <a:t>Business model for establishment &amp; development of tech parks &amp; incubators</a:t>
            </a:r>
          </a:p>
          <a:p>
            <a:pPr marL="342900" marR="0" lvl="0" indent="-342900" algn="just">
              <a:buFont typeface="Arial" panose="020B0604020202020204" pitchFamily="34" charset="0"/>
              <a:buChar char="•"/>
              <a:tabLst>
                <a:tab pos="457200" algn="l"/>
              </a:tabLst>
            </a:pPr>
            <a:r>
              <a:rPr lang="en-GB" sz="1600" dirty="0">
                <a:latin typeface="Arial Nova Light" panose="020B0304020202020204" pitchFamily="34" charset="0"/>
                <a:cs typeface="Arial" panose="020B0604020202020204" pitchFamily="34" charset="0"/>
              </a:rPr>
              <a:t>Development of business support programs for start-ups</a:t>
            </a:r>
          </a:p>
          <a:p>
            <a:pPr marL="342900" marR="0" lvl="0" indent="-342900" algn="just">
              <a:buFont typeface="Arial" panose="020B0604020202020204" pitchFamily="34" charset="0"/>
              <a:buChar char="•"/>
              <a:tabLst>
                <a:tab pos="457200" algn="l"/>
              </a:tabLst>
            </a:pPr>
            <a:r>
              <a:rPr lang="en-GB" sz="1600" dirty="0">
                <a:latin typeface="Arial Nova Light" panose="020B0304020202020204" pitchFamily="34" charset="0"/>
                <a:cs typeface="Arial" panose="020B0604020202020204" pitchFamily="34" charset="0"/>
              </a:rPr>
              <a:t>Connecting local stakeholders in generating the change in the ecosystem</a:t>
            </a:r>
          </a:p>
        </p:txBody>
      </p:sp>
      <p:sp>
        <p:nvSpPr>
          <p:cNvPr id="4" name="Rectangle 3">
            <a:extLst>
              <a:ext uri="{FF2B5EF4-FFF2-40B4-BE49-F238E27FC236}">
                <a16:creationId xmlns:a16="http://schemas.microsoft.com/office/drawing/2014/main" id="{27E84DA5-F840-4F72-9887-0872C4980D51}"/>
              </a:ext>
            </a:extLst>
          </p:cNvPr>
          <p:cNvSpPr/>
          <p:nvPr/>
        </p:nvSpPr>
        <p:spPr>
          <a:xfrm>
            <a:off x="399048" y="4541504"/>
            <a:ext cx="5696952" cy="1077218"/>
          </a:xfrm>
          <a:prstGeom prst="rect">
            <a:avLst/>
          </a:prstGeom>
        </p:spPr>
        <p:txBody>
          <a:bodyPr wrap="square">
            <a:spAutoFit/>
          </a:bodyPr>
          <a:lstStyle/>
          <a:p>
            <a:pPr algn="ctr"/>
            <a:r>
              <a:rPr lang="en-GB" sz="1600" dirty="0">
                <a:solidFill>
                  <a:schemeClr val="tx1">
                    <a:lumMod val="65000"/>
                    <a:lumOff val="35000"/>
                  </a:schemeClr>
                </a:solidFill>
                <a:latin typeface="Arial Black" panose="020B0A04020102020204" pitchFamily="34" charset="0"/>
                <a:ea typeface="Roboto" panose="02000000000000000000" pitchFamily="2" charset="0"/>
              </a:rPr>
              <a:t>BY IMPLEMENTING THIS BUSINESS MODEL, </a:t>
            </a:r>
            <a:br>
              <a:rPr lang="en-GB" sz="1600" dirty="0">
                <a:solidFill>
                  <a:schemeClr val="tx1">
                    <a:lumMod val="65000"/>
                    <a:lumOff val="35000"/>
                  </a:schemeClr>
                </a:solidFill>
                <a:latin typeface="Arial Black" panose="020B0A04020102020204" pitchFamily="34" charset="0"/>
                <a:ea typeface="Roboto" panose="02000000000000000000" pitchFamily="2" charset="0"/>
              </a:rPr>
            </a:br>
            <a:r>
              <a:rPr lang="en-GB" sz="1600" dirty="0">
                <a:solidFill>
                  <a:schemeClr val="tx1">
                    <a:lumMod val="65000"/>
                    <a:lumOff val="35000"/>
                  </a:schemeClr>
                </a:solidFill>
                <a:latin typeface="Arial Black" panose="020B0A04020102020204" pitchFamily="34" charset="0"/>
                <a:ea typeface="Roboto" panose="02000000000000000000" pitchFamily="2" charset="0"/>
              </a:rPr>
              <a:t>STP IS CAPABLE TO GENERATE EACH YEAR MORE:</a:t>
            </a:r>
            <a:r>
              <a:rPr lang="en-GB" sz="1600" dirty="0">
                <a:solidFill>
                  <a:schemeClr val="tx1">
                    <a:lumMod val="65000"/>
                    <a:lumOff val="35000"/>
                  </a:schemeClr>
                </a:solidFill>
                <a:latin typeface="Arial Black" panose="020B0A04020102020204" pitchFamily="34" charset="0"/>
                <a:ea typeface="Roboto Black" panose="02000000000000000000" pitchFamily="2" charset="0"/>
              </a:rPr>
              <a:t> </a:t>
            </a:r>
            <a:endParaRPr lang="sr-Latn-RS" sz="1600" dirty="0">
              <a:solidFill>
                <a:schemeClr val="tx1">
                  <a:lumMod val="65000"/>
                  <a:lumOff val="35000"/>
                </a:schemeClr>
              </a:solidFill>
              <a:latin typeface="Arial Black" panose="020B0A04020102020204" pitchFamily="34" charset="0"/>
              <a:ea typeface="Roboto Black" panose="02000000000000000000" pitchFamily="2" charset="0"/>
            </a:endParaRPr>
          </a:p>
          <a:p>
            <a:pPr algn="ctr"/>
            <a:r>
              <a:rPr lang="en-GB" sz="1600" dirty="0">
                <a:solidFill>
                  <a:srgbClr val="00B0F0"/>
                </a:solidFill>
                <a:latin typeface="Arial Black" panose="020B0A04020102020204" pitchFamily="34" charset="0"/>
                <a:ea typeface="Roboto Black" panose="02000000000000000000" pitchFamily="2" charset="0"/>
              </a:rPr>
              <a:t>INNOVATION, JOBS, EXPORT, STARTUPS!</a:t>
            </a:r>
          </a:p>
        </p:txBody>
      </p:sp>
    </p:spTree>
    <p:extLst>
      <p:ext uri="{BB962C8B-B14F-4D97-AF65-F5344CB8AC3E}">
        <p14:creationId xmlns:p14="http://schemas.microsoft.com/office/powerpoint/2010/main" val="39371341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Picture 19" descr="A picture containing bridge&#10;&#10;Description automatically generated">
            <a:extLst>
              <a:ext uri="{FF2B5EF4-FFF2-40B4-BE49-F238E27FC236}">
                <a16:creationId xmlns:a16="http://schemas.microsoft.com/office/drawing/2014/main" id="{4C6445AC-8D05-4D34-9818-480942BA479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9571767">
            <a:off x="7235345" y="589642"/>
            <a:ext cx="6006640" cy="4324018"/>
          </a:xfrm>
          <a:prstGeom prst="rect">
            <a:avLst/>
          </a:prstGeom>
        </p:spPr>
      </p:pic>
      <p:sp>
        <p:nvSpPr>
          <p:cNvPr id="18" name="Rectangle 17">
            <a:extLst>
              <a:ext uri="{FF2B5EF4-FFF2-40B4-BE49-F238E27FC236}">
                <a16:creationId xmlns:a16="http://schemas.microsoft.com/office/drawing/2014/main" id="{FBD74384-9D69-49DE-8DF8-F18047C968A5}"/>
              </a:ext>
            </a:extLst>
          </p:cNvPr>
          <p:cNvSpPr/>
          <p:nvPr/>
        </p:nvSpPr>
        <p:spPr>
          <a:xfrm>
            <a:off x="0" y="858416"/>
            <a:ext cx="3387012" cy="74645"/>
          </a:xfrm>
          <a:prstGeom prst="rect">
            <a:avLst/>
          </a:prstGeom>
          <a:solidFill>
            <a:srgbClr val="2FAEE2"/>
          </a:solidFill>
          <a:ln>
            <a:solidFill>
              <a:srgbClr val="2FA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E39986C0-3869-43D3-AC31-1744107263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7393" y="336603"/>
            <a:ext cx="1499619" cy="323089"/>
          </a:xfrm>
          <a:prstGeom prst="rect">
            <a:avLst/>
          </a:prstGeom>
        </p:spPr>
      </p:pic>
      <p:sp>
        <p:nvSpPr>
          <p:cNvPr id="12" name="Arc 11">
            <a:extLst>
              <a:ext uri="{FF2B5EF4-FFF2-40B4-BE49-F238E27FC236}">
                <a16:creationId xmlns:a16="http://schemas.microsoft.com/office/drawing/2014/main" id="{E9025729-EDEF-42CF-B850-70D869A4A39B}"/>
              </a:ext>
            </a:extLst>
          </p:cNvPr>
          <p:cNvSpPr/>
          <p:nvPr/>
        </p:nvSpPr>
        <p:spPr>
          <a:xfrm>
            <a:off x="6395351" y="3291404"/>
            <a:ext cx="45719" cy="114054"/>
          </a:xfrm>
          <a:prstGeom prst="arc">
            <a:avLst/>
          </a:prstGeom>
          <a:ln>
            <a:solidFill>
              <a:srgbClr val="26AAE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7" name="Picture 6">
            <a:extLst>
              <a:ext uri="{FF2B5EF4-FFF2-40B4-BE49-F238E27FC236}">
                <a16:creationId xmlns:a16="http://schemas.microsoft.com/office/drawing/2014/main" id="{DA29C38E-E61A-4A8D-BB44-589EC94618BC}"/>
              </a:ext>
            </a:extLst>
          </p:cNvPr>
          <p:cNvPicPr>
            <a:picLocks noChangeAspect="1"/>
          </p:cNvPicPr>
          <p:nvPr/>
        </p:nvPicPr>
        <p:blipFill rotWithShape="1">
          <a:blip r:embed="rId6">
            <a:extLst>
              <a:ext uri="{28A0092B-C50C-407E-A947-70E740481C1C}">
                <a14:useLocalDpi xmlns:a14="http://schemas.microsoft.com/office/drawing/2010/main" val="0"/>
              </a:ext>
            </a:extLst>
          </a:blip>
          <a:srcRect l="15880" t="20017" r="22747" b="22224"/>
          <a:stretch/>
        </p:blipFill>
        <p:spPr>
          <a:xfrm>
            <a:off x="272963" y="1524881"/>
            <a:ext cx="10757620" cy="4996516"/>
          </a:xfrm>
          <a:prstGeom prst="rect">
            <a:avLst/>
          </a:prstGeom>
        </p:spPr>
      </p:pic>
      <p:grpSp>
        <p:nvGrpSpPr>
          <p:cNvPr id="73" name="Group 72">
            <a:extLst>
              <a:ext uri="{FF2B5EF4-FFF2-40B4-BE49-F238E27FC236}">
                <a16:creationId xmlns:a16="http://schemas.microsoft.com/office/drawing/2014/main" id="{117D866F-B6FF-4D7A-9153-D49792C50E40}"/>
              </a:ext>
            </a:extLst>
          </p:cNvPr>
          <p:cNvGrpSpPr/>
          <p:nvPr/>
        </p:nvGrpSpPr>
        <p:grpSpPr>
          <a:xfrm>
            <a:off x="879535" y="1798250"/>
            <a:ext cx="9843671" cy="2637461"/>
            <a:chOff x="2451304" y="2444731"/>
            <a:chExt cx="6610998" cy="1734813"/>
          </a:xfrm>
        </p:grpSpPr>
        <p:sp>
          <p:nvSpPr>
            <p:cNvPr id="55" name="Arc 54">
              <a:extLst>
                <a:ext uri="{FF2B5EF4-FFF2-40B4-BE49-F238E27FC236}">
                  <a16:creationId xmlns:a16="http://schemas.microsoft.com/office/drawing/2014/main" id="{4827CC36-F13C-4945-BDC4-5B6DCA02DCEC}"/>
                </a:ext>
              </a:extLst>
            </p:cNvPr>
            <p:cNvSpPr/>
            <p:nvPr/>
          </p:nvSpPr>
          <p:spPr>
            <a:xfrm>
              <a:off x="5738138" y="3035940"/>
              <a:ext cx="646774" cy="511166"/>
            </a:xfrm>
            <a:prstGeom prst="arc">
              <a:avLst/>
            </a:prstGeom>
            <a:ln w="28575">
              <a:solidFill>
                <a:srgbClr val="26AAE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8" name="Arc 57">
              <a:extLst>
                <a:ext uri="{FF2B5EF4-FFF2-40B4-BE49-F238E27FC236}">
                  <a16:creationId xmlns:a16="http://schemas.microsoft.com/office/drawing/2014/main" id="{5279FAA5-114B-40A8-9E89-95A2446C4E7A}"/>
                </a:ext>
              </a:extLst>
            </p:cNvPr>
            <p:cNvSpPr/>
            <p:nvPr/>
          </p:nvSpPr>
          <p:spPr>
            <a:xfrm rot="16358717">
              <a:off x="6192627" y="3096455"/>
              <a:ext cx="855067" cy="475068"/>
            </a:xfrm>
            <a:prstGeom prst="arc">
              <a:avLst/>
            </a:prstGeom>
            <a:ln w="28575">
              <a:solidFill>
                <a:srgbClr val="26AAE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72" name="Group 71">
              <a:extLst>
                <a:ext uri="{FF2B5EF4-FFF2-40B4-BE49-F238E27FC236}">
                  <a16:creationId xmlns:a16="http://schemas.microsoft.com/office/drawing/2014/main" id="{4013B37F-61F9-48E5-862F-1056984F7D2A}"/>
                </a:ext>
              </a:extLst>
            </p:cNvPr>
            <p:cNvGrpSpPr/>
            <p:nvPr/>
          </p:nvGrpSpPr>
          <p:grpSpPr>
            <a:xfrm>
              <a:off x="2451304" y="2444731"/>
              <a:ext cx="6610998" cy="1734813"/>
              <a:chOff x="2451304" y="2444731"/>
              <a:chExt cx="6610998" cy="1734813"/>
            </a:xfrm>
          </p:grpSpPr>
          <p:grpSp>
            <p:nvGrpSpPr>
              <p:cNvPr id="54" name="Group 53">
                <a:extLst>
                  <a:ext uri="{FF2B5EF4-FFF2-40B4-BE49-F238E27FC236}">
                    <a16:creationId xmlns:a16="http://schemas.microsoft.com/office/drawing/2014/main" id="{B947E56F-B77D-4F5E-AB10-7037200B7BE4}"/>
                  </a:ext>
                </a:extLst>
              </p:cNvPr>
              <p:cNvGrpSpPr/>
              <p:nvPr/>
            </p:nvGrpSpPr>
            <p:grpSpPr>
              <a:xfrm>
                <a:off x="5281176" y="2952919"/>
                <a:ext cx="1649395" cy="1226625"/>
                <a:chOff x="5281176" y="2952919"/>
                <a:chExt cx="1649395" cy="1226625"/>
              </a:xfrm>
            </p:grpSpPr>
            <p:grpSp>
              <p:nvGrpSpPr>
                <p:cNvPr id="46" name="Group 45">
                  <a:extLst>
                    <a:ext uri="{FF2B5EF4-FFF2-40B4-BE49-F238E27FC236}">
                      <a16:creationId xmlns:a16="http://schemas.microsoft.com/office/drawing/2014/main" id="{91EBFF8F-DCA0-4C22-BA99-63BF5C6B01DF}"/>
                    </a:ext>
                  </a:extLst>
                </p:cNvPr>
                <p:cNvGrpSpPr/>
                <p:nvPr/>
              </p:nvGrpSpPr>
              <p:grpSpPr>
                <a:xfrm>
                  <a:off x="5486580" y="3198134"/>
                  <a:ext cx="1443991" cy="981410"/>
                  <a:chOff x="5486580" y="3198134"/>
                  <a:chExt cx="1443991" cy="981410"/>
                </a:xfrm>
              </p:grpSpPr>
              <p:grpSp>
                <p:nvGrpSpPr>
                  <p:cNvPr id="44" name="Group 43">
                    <a:extLst>
                      <a:ext uri="{FF2B5EF4-FFF2-40B4-BE49-F238E27FC236}">
                        <a16:creationId xmlns:a16="http://schemas.microsoft.com/office/drawing/2014/main" id="{0A02A2B9-A3F9-4B7E-8799-835E5CD80F16}"/>
                      </a:ext>
                    </a:extLst>
                  </p:cNvPr>
                  <p:cNvGrpSpPr/>
                  <p:nvPr/>
                </p:nvGrpSpPr>
                <p:grpSpPr>
                  <a:xfrm>
                    <a:off x="5486580" y="3198134"/>
                    <a:ext cx="1443991" cy="981410"/>
                    <a:chOff x="5486580" y="3198134"/>
                    <a:chExt cx="1443991" cy="981410"/>
                  </a:xfrm>
                </p:grpSpPr>
                <p:grpSp>
                  <p:nvGrpSpPr>
                    <p:cNvPr id="42" name="Group 41">
                      <a:extLst>
                        <a:ext uri="{FF2B5EF4-FFF2-40B4-BE49-F238E27FC236}">
                          <a16:creationId xmlns:a16="http://schemas.microsoft.com/office/drawing/2014/main" id="{C75B5223-5D7B-4712-B0D4-27F3714907FE}"/>
                        </a:ext>
                      </a:extLst>
                    </p:cNvPr>
                    <p:cNvGrpSpPr/>
                    <p:nvPr/>
                  </p:nvGrpSpPr>
                  <p:grpSpPr>
                    <a:xfrm>
                      <a:off x="5486580" y="3198134"/>
                      <a:ext cx="1348671" cy="981410"/>
                      <a:chOff x="5486580" y="3198134"/>
                      <a:chExt cx="1348671" cy="981410"/>
                    </a:xfrm>
                  </p:grpSpPr>
                  <p:grpSp>
                    <p:nvGrpSpPr>
                      <p:cNvPr id="39" name="Group 38">
                        <a:extLst>
                          <a:ext uri="{FF2B5EF4-FFF2-40B4-BE49-F238E27FC236}">
                            <a16:creationId xmlns:a16="http://schemas.microsoft.com/office/drawing/2014/main" id="{4E6AF033-A21A-464E-BF3E-216CF2E8D9D4}"/>
                          </a:ext>
                        </a:extLst>
                      </p:cNvPr>
                      <p:cNvGrpSpPr/>
                      <p:nvPr/>
                    </p:nvGrpSpPr>
                    <p:grpSpPr>
                      <a:xfrm>
                        <a:off x="5545347" y="3198134"/>
                        <a:ext cx="1289904" cy="981410"/>
                        <a:chOff x="5545347" y="3198134"/>
                        <a:chExt cx="1289904" cy="981410"/>
                      </a:xfrm>
                    </p:grpSpPr>
                    <p:sp>
                      <p:nvSpPr>
                        <p:cNvPr id="30" name="Arc 29">
                          <a:extLst>
                            <a:ext uri="{FF2B5EF4-FFF2-40B4-BE49-F238E27FC236}">
                              <a16:creationId xmlns:a16="http://schemas.microsoft.com/office/drawing/2014/main" id="{678213AA-B6EF-4D5C-9021-927197C8B06A}"/>
                            </a:ext>
                          </a:extLst>
                        </p:cNvPr>
                        <p:cNvSpPr/>
                        <p:nvPr/>
                      </p:nvSpPr>
                      <p:spPr>
                        <a:xfrm>
                          <a:off x="6338240" y="3263295"/>
                          <a:ext cx="57111" cy="312255"/>
                        </a:xfrm>
                        <a:prstGeom prst="arc">
                          <a:avLst>
                            <a:gd name="adj1" fmla="val 14027962"/>
                            <a:gd name="adj2" fmla="val 18760791"/>
                          </a:avLst>
                        </a:prstGeom>
                        <a:noFill/>
                        <a:ln w="28575">
                          <a:solidFill>
                            <a:srgbClr val="26AAE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38" name="Group 37">
                          <a:extLst>
                            <a:ext uri="{FF2B5EF4-FFF2-40B4-BE49-F238E27FC236}">
                              <a16:creationId xmlns:a16="http://schemas.microsoft.com/office/drawing/2014/main" id="{606EABD4-645B-4775-9D3F-B88B2621B4ED}"/>
                            </a:ext>
                          </a:extLst>
                        </p:cNvPr>
                        <p:cNvGrpSpPr/>
                        <p:nvPr/>
                      </p:nvGrpSpPr>
                      <p:grpSpPr>
                        <a:xfrm>
                          <a:off x="5545347" y="3198134"/>
                          <a:ext cx="1289904" cy="981410"/>
                          <a:chOff x="5545347" y="3198134"/>
                          <a:chExt cx="1289904" cy="981410"/>
                        </a:xfrm>
                      </p:grpSpPr>
                      <p:sp>
                        <p:nvSpPr>
                          <p:cNvPr id="11" name="Arc 10">
                            <a:extLst>
                              <a:ext uri="{FF2B5EF4-FFF2-40B4-BE49-F238E27FC236}">
                                <a16:creationId xmlns:a16="http://schemas.microsoft.com/office/drawing/2014/main" id="{D6390306-22D3-49C9-BBF1-1A938D9DAFF7}"/>
                              </a:ext>
                            </a:extLst>
                          </p:cNvPr>
                          <p:cNvSpPr/>
                          <p:nvPr/>
                        </p:nvSpPr>
                        <p:spPr>
                          <a:xfrm>
                            <a:off x="6141823" y="3230525"/>
                            <a:ext cx="253530" cy="211805"/>
                          </a:xfrm>
                          <a:prstGeom prst="arc">
                            <a:avLst>
                              <a:gd name="adj1" fmla="val 13998212"/>
                              <a:gd name="adj2" fmla="val 20845849"/>
                            </a:avLst>
                          </a:prstGeom>
                          <a:noFill/>
                          <a:ln w="28575">
                            <a:solidFill>
                              <a:srgbClr val="26AAE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37" name="Group 36">
                            <a:extLst>
                              <a:ext uri="{FF2B5EF4-FFF2-40B4-BE49-F238E27FC236}">
                                <a16:creationId xmlns:a16="http://schemas.microsoft.com/office/drawing/2014/main" id="{AB5EF954-98D5-4BB8-815C-75261F4786C2}"/>
                              </a:ext>
                            </a:extLst>
                          </p:cNvPr>
                          <p:cNvGrpSpPr/>
                          <p:nvPr/>
                        </p:nvGrpSpPr>
                        <p:grpSpPr>
                          <a:xfrm>
                            <a:off x="5545347" y="3198134"/>
                            <a:ext cx="1289904" cy="981410"/>
                            <a:chOff x="5545347" y="3198134"/>
                            <a:chExt cx="1289904" cy="981410"/>
                          </a:xfrm>
                        </p:grpSpPr>
                        <p:sp>
                          <p:nvSpPr>
                            <p:cNvPr id="13" name="Arc 12">
                              <a:extLst>
                                <a:ext uri="{FF2B5EF4-FFF2-40B4-BE49-F238E27FC236}">
                                  <a16:creationId xmlns:a16="http://schemas.microsoft.com/office/drawing/2014/main" id="{4EF0A483-69E8-4BB0-BC5A-3C7DA17EBD8C}"/>
                                </a:ext>
                              </a:extLst>
                            </p:cNvPr>
                            <p:cNvSpPr/>
                            <p:nvPr/>
                          </p:nvSpPr>
                          <p:spPr>
                            <a:xfrm>
                              <a:off x="6401575" y="3214812"/>
                              <a:ext cx="126765" cy="132448"/>
                            </a:xfrm>
                            <a:prstGeom prst="arc">
                              <a:avLst>
                                <a:gd name="adj1" fmla="val 10476538"/>
                                <a:gd name="adj2" fmla="val 19005332"/>
                              </a:avLst>
                            </a:prstGeom>
                            <a:ln w="28575">
                              <a:solidFill>
                                <a:srgbClr val="26AAE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 name="Arc 31">
                              <a:extLst>
                                <a:ext uri="{FF2B5EF4-FFF2-40B4-BE49-F238E27FC236}">
                                  <a16:creationId xmlns:a16="http://schemas.microsoft.com/office/drawing/2014/main" id="{B4A7EF27-9B20-41CE-B1B8-B41ECD1A2179}"/>
                                </a:ext>
                              </a:extLst>
                            </p:cNvPr>
                            <p:cNvSpPr/>
                            <p:nvPr/>
                          </p:nvSpPr>
                          <p:spPr>
                            <a:xfrm rot="4176165">
                              <a:off x="6348783" y="3311201"/>
                              <a:ext cx="184674" cy="136863"/>
                            </a:xfrm>
                            <a:prstGeom prst="arc">
                              <a:avLst>
                                <a:gd name="adj1" fmla="val 10476538"/>
                                <a:gd name="adj2" fmla="val 17399745"/>
                              </a:avLst>
                            </a:prstGeom>
                            <a:ln w="28575">
                              <a:solidFill>
                                <a:srgbClr val="26AAE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 name="Arc 28">
                              <a:extLst>
                                <a:ext uri="{FF2B5EF4-FFF2-40B4-BE49-F238E27FC236}">
                                  <a16:creationId xmlns:a16="http://schemas.microsoft.com/office/drawing/2014/main" id="{312FC664-15AA-46FB-9D5B-B72306134BCA}"/>
                                </a:ext>
                              </a:extLst>
                            </p:cNvPr>
                            <p:cNvSpPr/>
                            <p:nvPr/>
                          </p:nvSpPr>
                          <p:spPr>
                            <a:xfrm>
                              <a:off x="6240031" y="3291404"/>
                              <a:ext cx="253530" cy="211805"/>
                            </a:xfrm>
                            <a:prstGeom prst="arc">
                              <a:avLst>
                                <a:gd name="adj1" fmla="val 13998212"/>
                                <a:gd name="adj2" fmla="val 17179670"/>
                              </a:avLst>
                            </a:prstGeom>
                            <a:noFill/>
                            <a:ln w="28575">
                              <a:solidFill>
                                <a:srgbClr val="26AAE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3" name="Arc 32">
                              <a:extLst>
                                <a:ext uri="{FF2B5EF4-FFF2-40B4-BE49-F238E27FC236}">
                                  <a16:creationId xmlns:a16="http://schemas.microsoft.com/office/drawing/2014/main" id="{62519195-D032-4BDF-98EC-28B4E48A7762}"/>
                                </a:ext>
                              </a:extLst>
                            </p:cNvPr>
                            <p:cNvSpPr/>
                            <p:nvPr/>
                          </p:nvSpPr>
                          <p:spPr>
                            <a:xfrm rot="5038691">
                              <a:off x="6232773" y="3449909"/>
                              <a:ext cx="367376" cy="45719"/>
                            </a:xfrm>
                            <a:prstGeom prst="arc">
                              <a:avLst>
                                <a:gd name="adj1" fmla="val 10476538"/>
                                <a:gd name="adj2" fmla="val 17566557"/>
                              </a:avLst>
                            </a:prstGeom>
                            <a:ln w="28575">
                              <a:solidFill>
                                <a:srgbClr val="26AAE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4" name="Arc 33">
                              <a:extLst>
                                <a:ext uri="{FF2B5EF4-FFF2-40B4-BE49-F238E27FC236}">
                                  <a16:creationId xmlns:a16="http://schemas.microsoft.com/office/drawing/2014/main" id="{EE31EC71-F64C-458A-B951-5A888A7C908D}"/>
                                </a:ext>
                              </a:extLst>
                            </p:cNvPr>
                            <p:cNvSpPr/>
                            <p:nvPr/>
                          </p:nvSpPr>
                          <p:spPr>
                            <a:xfrm>
                              <a:off x="5551352" y="3198134"/>
                              <a:ext cx="850376" cy="211805"/>
                            </a:xfrm>
                            <a:prstGeom prst="arc">
                              <a:avLst>
                                <a:gd name="adj1" fmla="val 12982473"/>
                                <a:gd name="adj2" fmla="val 21542409"/>
                              </a:avLst>
                            </a:prstGeom>
                            <a:noFill/>
                            <a:ln w="28575">
                              <a:solidFill>
                                <a:srgbClr val="26AAE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5" name="Arc 34">
                              <a:extLst>
                                <a:ext uri="{FF2B5EF4-FFF2-40B4-BE49-F238E27FC236}">
                                  <a16:creationId xmlns:a16="http://schemas.microsoft.com/office/drawing/2014/main" id="{AA2ED7B9-FE6A-4FB2-876A-F32C1D13C9D5}"/>
                                </a:ext>
                              </a:extLst>
                            </p:cNvPr>
                            <p:cNvSpPr/>
                            <p:nvPr/>
                          </p:nvSpPr>
                          <p:spPr>
                            <a:xfrm rot="1190020">
                              <a:off x="5545347" y="3252918"/>
                              <a:ext cx="1289904" cy="926626"/>
                            </a:xfrm>
                            <a:prstGeom prst="arc">
                              <a:avLst>
                                <a:gd name="adj1" fmla="val 11097133"/>
                                <a:gd name="adj2" fmla="val 16694458"/>
                              </a:avLst>
                            </a:prstGeom>
                            <a:noFill/>
                            <a:ln w="28575">
                              <a:solidFill>
                                <a:srgbClr val="26AAE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grpSp>
                  </p:grpSp>
                  <p:sp>
                    <p:nvSpPr>
                      <p:cNvPr id="41" name="Arc 40">
                        <a:extLst>
                          <a:ext uri="{FF2B5EF4-FFF2-40B4-BE49-F238E27FC236}">
                            <a16:creationId xmlns:a16="http://schemas.microsoft.com/office/drawing/2014/main" id="{866266C4-10BD-4001-B18A-AFE64BB98764}"/>
                          </a:ext>
                        </a:extLst>
                      </p:cNvPr>
                      <p:cNvSpPr/>
                      <p:nvPr/>
                    </p:nvSpPr>
                    <p:spPr>
                      <a:xfrm>
                        <a:off x="5486580" y="3202338"/>
                        <a:ext cx="1081134" cy="575385"/>
                      </a:xfrm>
                      <a:prstGeom prst="arc">
                        <a:avLst>
                          <a:gd name="adj1" fmla="val 10922088"/>
                          <a:gd name="adj2" fmla="val 19767052"/>
                        </a:avLst>
                      </a:prstGeom>
                      <a:ln w="28575">
                        <a:solidFill>
                          <a:srgbClr val="26AAE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n>
                            <a:solidFill>
                              <a:srgbClr val="2FAEE2"/>
                            </a:solidFill>
                          </a:ln>
                        </a:endParaRPr>
                      </a:p>
                    </p:txBody>
                  </p:sp>
                </p:grpSp>
                <p:sp>
                  <p:nvSpPr>
                    <p:cNvPr id="43" name="Arc 42">
                      <a:extLst>
                        <a:ext uri="{FF2B5EF4-FFF2-40B4-BE49-F238E27FC236}">
                          <a16:creationId xmlns:a16="http://schemas.microsoft.com/office/drawing/2014/main" id="{E1955BDE-7373-442F-98C0-FEBE5B806A67}"/>
                        </a:ext>
                      </a:extLst>
                    </p:cNvPr>
                    <p:cNvSpPr/>
                    <p:nvPr/>
                  </p:nvSpPr>
                  <p:spPr>
                    <a:xfrm>
                      <a:off x="5870191" y="3293991"/>
                      <a:ext cx="1060380" cy="619792"/>
                    </a:xfrm>
                    <a:prstGeom prst="arc">
                      <a:avLst>
                        <a:gd name="adj1" fmla="val 16200000"/>
                        <a:gd name="adj2" fmla="val 1382821"/>
                      </a:avLst>
                    </a:prstGeom>
                    <a:ln w="28575">
                      <a:solidFill>
                        <a:srgbClr val="26AAE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sp>
                <p:nvSpPr>
                  <p:cNvPr id="45" name="Arc 44">
                    <a:extLst>
                      <a:ext uri="{FF2B5EF4-FFF2-40B4-BE49-F238E27FC236}">
                        <a16:creationId xmlns:a16="http://schemas.microsoft.com/office/drawing/2014/main" id="{DAE6E33D-886E-4BAE-A541-9F45FF6DE345}"/>
                      </a:ext>
                    </a:extLst>
                  </p:cNvPr>
                  <p:cNvSpPr/>
                  <p:nvPr/>
                </p:nvSpPr>
                <p:spPr>
                  <a:xfrm flipH="1">
                    <a:off x="6262254" y="3293011"/>
                    <a:ext cx="258525" cy="657643"/>
                  </a:xfrm>
                  <a:prstGeom prst="arc">
                    <a:avLst>
                      <a:gd name="adj1" fmla="val 16199997"/>
                      <a:gd name="adj2" fmla="val 4085381"/>
                    </a:avLst>
                  </a:prstGeom>
                  <a:ln w="28575">
                    <a:solidFill>
                      <a:srgbClr val="26AAE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53" name="Arc 52">
                  <a:extLst>
                    <a:ext uri="{FF2B5EF4-FFF2-40B4-BE49-F238E27FC236}">
                      <a16:creationId xmlns:a16="http://schemas.microsoft.com/office/drawing/2014/main" id="{41A6A492-52D1-406C-BD25-557A43D57962}"/>
                    </a:ext>
                  </a:extLst>
                </p:cNvPr>
                <p:cNvSpPr/>
                <p:nvPr/>
              </p:nvSpPr>
              <p:spPr>
                <a:xfrm>
                  <a:off x="5281176" y="2952919"/>
                  <a:ext cx="1106613" cy="674834"/>
                </a:xfrm>
                <a:prstGeom prst="arc">
                  <a:avLst>
                    <a:gd name="adj1" fmla="val 14808289"/>
                    <a:gd name="adj2" fmla="val 46771"/>
                  </a:avLst>
                </a:prstGeom>
                <a:ln w="28575">
                  <a:solidFill>
                    <a:srgbClr val="26AAE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sp>
            <p:nvSpPr>
              <p:cNvPr id="61" name="Arc 60">
                <a:extLst>
                  <a:ext uri="{FF2B5EF4-FFF2-40B4-BE49-F238E27FC236}">
                    <a16:creationId xmlns:a16="http://schemas.microsoft.com/office/drawing/2014/main" id="{B628A52B-748E-4039-AB51-80DF7988A7D4}"/>
                  </a:ext>
                </a:extLst>
              </p:cNvPr>
              <p:cNvSpPr/>
              <p:nvPr/>
            </p:nvSpPr>
            <p:spPr>
              <a:xfrm>
                <a:off x="6395746" y="2444731"/>
                <a:ext cx="1595249" cy="1628012"/>
              </a:xfrm>
              <a:prstGeom prst="arc">
                <a:avLst>
                  <a:gd name="adj1" fmla="val 11036063"/>
                  <a:gd name="adj2" fmla="val 17441931"/>
                </a:avLst>
              </a:prstGeom>
              <a:ln w="28575">
                <a:solidFill>
                  <a:srgbClr val="26AAE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6" name="Arc 65">
                <a:extLst>
                  <a:ext uri="{FF2B5EF4-FFF2-40B4-BE49-F238E27FC236}">
                    <a16:creationId xmlns:a16="http://schemas.microsoft.com/office/drawing/2014/main" id="{E6ABCEE1-BDE2-4311-BDD2-4A0A6DD96C56}"/>
                  </a:ext>
                </a:extLst>
              </p:cNvPr>
              <p:cNvSpPr/>
              <p:nvPr/>
            </p:nvSpPr>
            <p:spPr>
              <a:xfrm>
                <a:off x="2451304" y="2776790"/>
                <a:ext cx="4019923" cy="1317184"/>
              </a:xfrm>
              <a:prstGeom prst="arc">
                <a:avLst>
                  <a:gd name="adj1" fmla="val 10887040"/>
                  <a:gd name="adj2" fmla="val 21181129"/>
                </a:avLst>
              </a:prstGeom>
              <a:ln w="28575">
                <a:solidFill>
                  <a:srgbClr val="26AAE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0" name="Arc 69">
                <a:extLst>
                  <a:ext uri="{FF2B5EF4-FFF2-40B4-BE49-F238E27FC236}">
                    <a16:creationId xmlns:a16="http://schemas.microsoft.com/office/drawing/2014/main" id="{F7019AE2-DBCB-4973-B5C6-0EBE5211D695}"/>
                  </a:ext>
                </a:extLst>
              </p:cNvPr>
              <p:cNvSpPr/>
              <p:nvPr/>
            </p:nvSpPr>
            <p:spPr>
              <a:xfrm>
                <a:off x="4414888" y="3287695"/>
                <a:ext cx="4647414" cy="672117"/>
              </a:xfrm>
              <a:prstGeom prst="arc">
                <a:avLst>
                  <a:gd name="adj1" fmla="val 13407822"/>
                  <a:gd name="adj2" fmla="val 0"/>
                </a:avLst>
              </a:prstGeom>
              <a:ln w="28575">
                <a:solidFill>
                  <a:srgbClr val="26AAE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pic>
        <p:nvPicPr>
          <p:cNvPr id="10" name="Picture 9">
            <a:extLst>
              <a:ext uri="{FF2B5EF4-FFF2-40B4-BE49-F238E27FC236}">
                <a16:creationId xmlns:a16="http://schemas.microsoft.com/office/drawing/2014/main" id="{EA16516B-C586-445D-A4BC-D98B8075C7B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655181" y="2896182"/>
            <a:ext cx="147086" cy="200916"/>
          </a:xfrm>
          <a:prstGeom prst="rect">
            <a:avLst/>
          </a:prstGeom>
        </p:spPr>
      </p:pic>
      <p:sp>
        <p:nvSpPr>
          <p:cNvPr id="3" name="Rectangle 2">
            <a:extLst>
              <a:ext uri="{FF2B5EF4-FFF2-40B4-BE49-F238E27FC236}">
                <a16:creationId xmlns:a16="http://schemas.microsoft.com/office/drawing/2014/main" id="{60BFB774-9B4A-4464-B3AA-E2A4C388A087}"/>
              </a:ext>
            </a:extLst>
          </p:cNvPr>
          <p:cNvSpPr/>
          <p:nvPr/>
        </p:nvSpPr>
        <p:spPr>
          <a:xfrm>
            <a:off x="8801051" y="1025862"/>
            <a:ext cx="1445143" cy="17985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4" name="Group 73">
            <a:extLst>
              <a:ext uri="{FF2B5EF4-FFF2-40B4-BE49-F238E27FC236}">
                <a16:creationId xmlns:a16="http://schemas.microsoft.com/office/drawing/2014/main" id="{7F1B5C72-523D-4CE2-B9B9-AC43FE1AF2A9}"/>
              </a:ext>
            </a:extLst>
          </p:cNvPr>
          <p:cNvGrpSpPr/>
          <p:nvPr/>
        </p:nvGrpSpPr>
        <p:grpSpPr>
          <a:xfrm>
            <a:off x="833481" y="1765360"/>
            <a:ext cx="9966435" cy="2233915"/>
            <a:chOff x="2405586" y="2421124"/>
            <a:chExt cx="6693444" cy="1469377"/>
          </a:xfrm>
        </p:grpSpPr>
        <p:pic>
          <p:nvPicPr>
            <p:cNvPr id="52" name="Picture 51">
              <a:extLst>
                <a:ext uri="{FF2B5EF4-FFF2-40B4-BE49-F238E27FC236}">
                  <a16:creationId xmlns:a16="http://schemas.microsoft.com/office/drawing/2014/main" id="{E73B50F7-0305-4E6C-B063-3CFA2094DF7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041919" y="3575550"/>
              <a:ext cx="57111" cy="78012"/>
            </a:xfrm>
            <a:prstGeom prst="rect">
              <a:avLst/>
            </a:prstGeom>
          </p:spPr>
        </p:pic>
        <p:grpSp>
          <p:nvGrpSpPr>
            <p:cNvPr id="68" name="Group 67">
              <a:extLst>
                <a:ext uri="{FF2B5EF4-FFF2-40B4-BE49-F238E27FC236}">
                  <a16:creationId xmlns:a16="http://schemas.microsoft.com/office/drawing/2014/main" id="{0936CB8E-5C6D-442A-8123-A6A93754FBB6}"/>
                </a:ext>
              </a:extLst>
            </p:cNvPr>
            <p:cNvGrpSpPr/>
            <p:nvPr/>
          </p:nvGrpSpPr>
          <p:grpSpPr>
            <a:xfrm>
              <a:off x="2405586" y="2421124"/>
              <a:ext cx="5099490" cy="1469377"/>
              <a:chOff x="2405586" y="2421124"/>
              <a:chExt cx="5099490" cy="1469377"/>
            </a:xfrm>
          </p:grpSpPr>
          <p:pic>
            <p:nvPicPr>
              <p:cNvPr id="48" name="Picture 47">
                <a:extLst>
                  <a:ext uri="{FF2B5EF4-FFF2-40B4-BE49-F238E27FC236}">
                    <a16:creationId xmlns:a16="http://schemas.microsoft.com/office/drawing/2014/main" id="{FAD1BC1A-D7AD-47FC-A0A6-CCAEECE540F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970828" y="3128222"/>
                <a:ext cx="57111" cy="78012"/>
              </a:xfrm>
              <a:prstGeom prst="rect">
                <a:avLst/>
              </a:prstGeom>
            </p:spPr>
          </p:pic>
          <p:grpSp>
            <p:nvGrpSpPr>
              <p:cNvPr id="65" name="Group 64">
                <a:extLst>
                  <a:ext uri="{FF2B5EF4-FFF2-40B4-BE49-F238E27FC236}">
                    <a16:creationId xmlns:a16="http://schemas.microsoft.com/office/drawing/2014/main" id="{53122A9E-155C-42ED-8F35-40BE55C04084}"/>
                  </a:ext>
                </a:extLst>
              </p:cNvPr>
              <p:cNvGrpSpPr/>
              <p:nvPr/>
            </p:nvGrpSpPr>
            <p:grpSpPr>
              <a:xfrm>
                <a:off x="2405586" y="2421124"/>
                <a:ext cx="5099490" cy="1469377"/>
                <a:chOff x="2405586" y="2421124"/>
                <a:chExt cx="5099490" cy="1469377"/>
              </a:xfrm>
            </p:grpSpPr>
            <p:grpSp>
              <p:nvGrpSpPr>
                <p:cNvPr id="60" name="Group 59">
                  <a:extLst>
                    <a:ext uri="{FF2B5EF4-FFF2-40B4-BE49-F238E27FC236}">
                      <a16:creationId xmlns:a16="http://schemas.microsoft.com/office/drawing/2014/main" id="{380A8220-3E80-4EC2-8340-F0C7BE8001B4}"/>
                    </a:ext>
                  </a:extLst>
                </p:cNvPr>
                <p:cNvGrpSpPr/>
                <p:nvPr/>
              </p:nvGrpSpPr>
              <p:grpSpPr>
                <a:xfrm>
                  <a:off x="5458024" y="2421124"/>
                  <a:ext cx="2047052" cy="1469377"/>
                  <a:chOff x="5458024" y="2421124"/>
                  <a:chExt cx="2047052" cy="1469377"/>
                </a:xfrm>
              </p:grpSpPr>
              <p:grpSp>
                <p:nvGrpSpPr>
                  <p:cNvPr id="40" name="Group 39">
                    <a:extLst>
                      <a:ext uri="{FF2B5EF4-FFF2-40B4-BE49-F238E27FC236}">
                        <a16:creationId xmlns:a16="http://schemas.microsoft.com/office/drawing/2014/main" id="{028F654A-5C39-4C4F-8874-C7DEEDBA367F}"/>
                      </a:ext>
                    </a:extLst>
                  </p:cNvPr>
                  <p:cNvGrpSpPr/>
                  <p:nvPr/>
                </p:nvGrpSpPr>
                <p:grpSpPr>
                  <a:xfrm>
                    <a:off x="5458024" y="3124396"/>
                    <a:ext cx="1404907" cy="766105"/>
                    <a:chOff x="5458024" y="3124396"/>
                    <a:chExt cx="1404907" cy="766105"/>
                  </a:xfrm>
                </p:grpSpPr>
                <p:pic>
                  <p:nvPicPr>
                    <p:cNvPr id="28" name="Picture 27">
                      <a:extLst>
                        <a:ext uri="{FF2B5EF4-FFF2-40B4-BE49-F238E27FC236}">
                          <a16:creationId xmlns:a16="http://schemas.microsoft.com/office/drawing/2014/main" id="{7F96B3D2-2663-44D1-8044-622A721B292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458024" y="3388532"/>
                      <a:ext cx="57111" cy="78012"/>
                    </a:xfrm>
                    <a:prstGeom prst="rect">
                      <a:avLst/>
                    </a:prstGeom>
                  </p:spPr>
                </p:pic>
                <p:pic>
                  <p:nvPicPr>
                    <p:cNvPr id="14" name="Picture 13">
                      <a:extLst>
                        <a:ext uri="{FF2B5EF4-FFF2-40B4-BE49-F238E27FC236}">
                          <a16:creationId xmlns:a16="http://schemas.microsoft.com/office/drawing/2014/main" id="{674AC771-6FF5-442E-993E-69DCEC2E948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483117" y="3163402"/>
                      <a:ext cx="57111" cy="78012"/>
                    </a:xfrm>
                    <a:prstGeom prst="rect">
                      <a:avLst/>
                    </a:prstGeom>
                  </p:spPr>
                </p:pic>
                <p:pic>
                  <p:nvPicPr>
                    <p:cNvPr id="24" name="Picture 23">
                      <a:extLst>
                        <a:ext uri="{FF2B5EF4-FFF2-40B4-BE49-F238E27FC236}">
                          <a16:creationId xmlns:a16="http://schemas.microsoft.com/office/drawing/2014/main" id="{E13FCC63-8F9C-4C65-AA4E-D592CB8A304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805820" y="3719290"/>
                      <a:ext cx="57111" cy="78012"/>
                    </a:xfrm>
                    <a:prstGeom prst="rect">
                      <a:avLst/>
                    </a:prstGeom>
                  </p:spPr>
                </p:pic>
                <p:pic>
                  <p:nvPicPr>
                    <p:cNvPr id="25" name="Picture 24">
                      <a:extLst>
                        <a:ext uri="{FF2B5EF4-FFF2-40B4-BE49-F238E27FC236}">
                          <a16:creationId xmlns:a16="http://schemas.microsoft.com/office/drawing/2014/main" id="{51BBD941-B68A-43A1-B009-F0C9AD4679B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293254" y="3812489"/>
                      <a:ext cx="57111" cy="78012"/>
                    </a:xfrm>
                    <a:prstGeom prst="rect">
                      <a:avLst/>
                    </a:prstGeom>
                  </p:spPr>
                </p:pic>
                <p:pic>
                  <p:nvPicPr>
                    <p:cNvPr id="26" name="Picture 25">
                      <a:extLst>
                        <a:ext uri="{FF2B5EF4-FFF2-40B4-BE49-F238E27FC236}">
                          <a16:creationId xmlns:a16="http://schemas.microsoft.com/office/drawing/2014/main" id="{5C5AA693-A979-44C3-BFFA-3C99D79E0EF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813080" y="3124396"/>
                      <a:ext cx="57111" cy="78012"/>
                    </a:xfrm>
                    <a:prstGeom prst="rect">
                      <a:avLst/>
                    </a:prstGeom>
                  </p:spPr>
                </p:pic>
                <p:pic>
                  <p:nvPicPr>
                    <p:cNvPr id="27" name="Picture 26">
                      <a:extLst>
                        <a:ext uri="{FF2B5EF4-FFF2-40B4-BE49-F238E27FC236}">
                          <a16:creationId xmlns:a16="http://schemas.microsoft.com/office/drawing/2014/main" id="{CD0D9F06-977B-4A7C-9638-55751D5DD9A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581511" y="3380878"/>
                      <a:ext cx="57111" cy="78012"/>
                    </a:xfrm>
                    <a:prstGeom prst="rect">
                      <a:avLst/>
                    </a:prstGeom>
                  </p:spPr>
                </p:pic>
                <p:pic>
                  <p:nvPicPr>
                    <p:cNvPr id="23" name="Picture 22">
                      <a:extLst>
                        <a:ext uri="{FF2B5EF4-FFF2-40B4-BE49-F238E27FC236}">
                          <a16:creationId xmlns:a16="http://schemas.microsoft.com/office/drawing/2014/main" id="{493DE25D-A6F1-46B5-A540-0A986142D6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172474" y="3169646"/>
                      <a:ext cx="57111" cy="78012"/>
                    </a:xfrm>
                    <a:prstGeom prst="rect">
                      <a:avLst/>
                    </a:prstGeom>
                  </p:spPr>
                </p:pic>
                <p:pic>
                  <p:nvPicPr>
                    <p:cNvPr id="22" name="Picture 21">
                      <a:extLst>
                        <a:ext uri="{FF2B5EF4-FFF2-40B4-BE49-F238E27FC236}">
                          <a16:creationId xmlns:a16="http://schemas.microsoft.com/office/drawing/2014/main" id="{CCA59803-B65A-4B86-AFCC-D02A6CA2DE4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273467" y="3230525"/>
                      <a:ext cx="57111" cy="78012"/>
                    </a:xfrm>
                    <a:prstGeom prst="rect">
                      <a:avLst/>
                    </a:prstGeom>
                  </p:spPr>
                </p:pic>
                <p:pic>
                  <p:nvPicPr>
                    <p:cNvPr id="21" name="Picture 20">
                      <a:extLst>
                        <a:ext uri="{FF2B5EF4-FFF2-40B4-BE49-F238E27FC236}">
                          <a16:creationId xmlns:a16="http://schemas.microsoft.com/office/drawing/2014/main" id="{B69C1EE6-AEB2-4351-B123-1EFBD486CE0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08607" y="3309117"/>
                      <a:ext cx="57111" cy="78012"/>
                    </a:xfrm>
                    <a:prstGeom prst="rect">
                      <a:avLst/>
                    </a:prstGeom>
                  </p:spPr>
                </p:pic>
                <p:pic>
                  <p:nvPicPr>
                    <p:cNvPr id="19" name="Picture 18">
                      <a:extLst>
                        <a:ext uri="{FF2B5EF4-FFF2-40B4-BE49-F238E27FC236}">
                          <a16:creationId xmlns:a16="http://schemas.microsoft.com/office/drawing/2014/main" id="{3F0337FC-7AC3-4113-B180-686526CCFF3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88185" y="3327446"/>
                      <a:ext cx="57111" cy="78012"/>
                    </a:xfrm>
                    <a:prstGeom prst="rect">
                      <a:avLst/>
                    </a:prstGeom>
                  </p:spPr>
                </p:pic>
                <p:pic>
                  <p:nvPicPr>
                    <p:cNvPr id="17" name="Picture 16">
                      <a:extLst>
                        <a:ext uri="{FF2B5EF4-FFF2-40B4-BE49-F238E27FC236}">
                          <a16:creationId xmlns:a16="http://schemas.microsoft.com/office/drawing/2014/main" id="{9EC88D8E-79C9-42AC-88D9-FBA1D24CB39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95353" y="3427538"/>
                      <a:ext cx="57111" cy="78012"/>
                    </a:xfrm>
                    <a:prstGeom prst="rect">
                      <a:avLst/>
                    </a:prstGeom>
                  </p:spPr>
                </p:pic>
                <p:pic>
                  <p:nvPicPr>
                    <p:cNvPr id="16" name="Picture 15">
                      <a:extLst>
                        <a:ext uri="{FF2B5EF4-FFF2-40B4-BE49-F238E27FC236}">
                          <a16:creationId xmlns:a16="http://schemas.microsoft.com/office/drawing/2014/main" id="{B9736810-85CA-48DA-B106-49A1F8FE022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483116" y="3302866"/>
                      <a:ext cx="57111" cy="78012"/>
                    </a:xfrm>
                    <a:prstGeom prst="rect">
                      <a:avLst/>
                    </a:prstGeom>
                  </p:spPr>
                </p:pic>
              </p:grpSp>
              <p:pic>
                <p:nvPicPr>
                  <p:cNvPr id="47" name="Picture 46">
                    <a:extLst>
                      <a:ext uri="{FF2B5EF4-FFF2-40B4-BE49-F238E27FC236}">
                        <a16:creationId xmlns:a16="http://schemas.microsoft.com/office/drawing/2014/main" id="{2C0F1FAC-1789-4C28-AB68-B29B32B34C0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027364" y="2962331"/>
                    <a:ext cx="57111" cy="78012"/>
                  </a:xfrm>
                  <a:prstGeom prst="rect">
                    <a:avLst/>
                  </a:prstGeom>
                </p:spPr>
              </p:pic>
              <p:pic>
                <p:nvPicPr>
                  <p:cNvPr id="49" name="Picture 48">
                    <a:extLst>
                      <a:ext uri="{FF2B5EF4-FFF2-40B4-BE49-F238E27FC236}">
                        <a16:creationId xmlns:a16="http://schemas.microsoft.com/office/drawing/2014/main" id="{C4013E23-4AC0-4E20-AA4B-54238E6CEE5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667178" y="2890229"/>
                    <a:ext cx="57111" cy="78012"/>
                  </a:xfrm>
                  <a:prstGeom prst="rect">
                    <a:avLst/>
                  </a:prstGeom>
                </p:spPr>
              </p:pic>
              <p:pic>
                <p:nvPicPr>
                  <p:cNvPr id="50" name="Picture 49">
                    <a:extLst>
                      <a:ext uri="{FF2B5EF4-FFF2-40B4-BE49-F238E27FC236}">
                        <a16:creationId xmlns:a16="http://schemas.microsoft.com/office/drawing/2014/main" id="{41B1F4BB-E21C-43FD-9C03-FEBBDE0DFCB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603518" y="2839862"/>
                    <a:ext cx="57111" cy="78012"/>
                  </a:xfrm>
                  <a:prstGeom prst="rect">
                    <a:avLst/>
                  </a:prstGeom>
                </p:spPr>
              </p:pic>
              <p:pic>
                <p:nvPicPr>
                  <p:cNvPr id="51" name="Picture 50">
                    <a:extLst>
                      <a:ext uri="{FF2B5EF4-FFF2-40B4-BE49-F238E27FC236}">
                        <a16:creationId xmlns:a16="http://schemas.microsoft.com/office/drawing/2014/main" id="{D5910D8F-8AB8-4E80-8ADF-C559C8CA5B1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47965" y="2421124"/>
                    <a:ext cx="57111" cy="78012"/>
                  </a:xfrm>
                  <a:prstGeom prst="rect">
                    <a:avLst/>
                  </a:prstGeom>
                </p:spPr>
              </p:pic>
            </p:grpSp>
            <p:pic>
              <p:nvPicPr>
                <p:cNvPr id="64" name="Picture 63">
                  <a:extLst>
                    <a:ext uri="{FF2B5EF4-FFF2-40B4-BE49-F238E27FC236}">
                      <a16:creationId xmlns:a16="http://schemas.microsoft.com/office/drawing/2014/main" id="{8F23C0F2-883A-470A-B44B-D07D671C8EA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405586" y="3369522"/>
                  <a:ext cx="57111" cy="78012"/>
                </a:xfrm>
                <a:prstGeom prst="rect">
                  <a:avLst/>
                </a:prstGeom>
              </p:spPr>
            </p:pic>
          </p:grpSp>
        </p:grpSp>
      </p:grpSp>
      <p:pic>
        <p:nvPicPr>
          <p:cNvPr id="15" name="Picture 14">
            <a:extLst>
              <a:ext uri="{FF2B5EF4-FFF2-40B4-BE49-F238E27FC236}">
                <a16:creationId xmlns:a16="http://schemas.microsoft.com/office/drawing/2014/main" id="{C05138F2-AA36-4535-BF2F-66C676A181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78177" y="116461"/>
            <a:ext cx="1730174" cy="1726233"/>
          </a:xfrm>
          <a:prstGeom prst="rect">
            <a:avLst/>
          </a:prstGeom>
        </p:spPr>
      </p:pic>
      <p:sp>
        <p:nvSpPr>
          <p:cNvPr id="2" name="Rectangle 1"/>
          <p:cNvSpPr/>
          <p:nvPr/>
        </p:nvSpPr>
        <p:spPr>
          <a:xfrm>
            <a:off x="0" y="1004338"/>
            <a:ext cx="3387012" cy="461665"/>
          </a:xfrm>
          <a:prstGeom prst="rect">
            <a:avLst/>
          </a:prstGeom>
        </p:spPr>
        <p:txBody>
          <a:bodyPr wrap="square">
            <a:spAutoFit/>
          </a:bodyPr>
          <a:lstStyle/>
          <a:p>
            <a:r>
              <a:rPr lang="en-GB" sz="1200" b="1" dirty="0">
                <a:solidFill>
                  <a:srgbClr val="26AAE1"/>
                </a:solidFill>
                <a:latin typeface="Roboto" panose="02000000000000000000" pitchFamily="2" charset="0"/>
                <a:ea typeface="Roboto" panose="02000000000000000000" pitchFamily="2" charset="0"/>
              </a:rPr>
              <a:t>WE CONNECT YOU TO THE WORLD AND BRING THE WORLD TO OUR COUNTRY</a:t>
            </a:r>
            <a:endParaRPr lang="en-US" sz="1200" b="1" dirty="0">
              <a:solidFill>
                <a:srgbClr val="26AAE1"/>
              </a:solidFill>
              <a:latin typeface="Roboto" panose="02000000000000000000" pitchFamily="2" charset="0"/>
              <a:ea typeface="Roboto" panose="02000000000000000000" pitchFamily="2" charset="0"/>
            </a:endParaRPr>
          </a:p>
        </p:txBody>
      </p:sp>
      <p:pic>
        <p:nvPicPr>
          <p:cNvPr id="62" name="Picture 61">
            <a:extLst>
              <a:ext uri="{FF2B5EF4-FFF2-40B4-BE49-F238E27FC236}">
                <a16:creationId xmlns:a16="http://schemas.microsoft.com/office/drawing/2014/main" id="{D25805EF-7C61-41D4-813B-8947FC3E9B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68093" y="1304663"/>
            <a:ext cx="1519771" cy="1519771"/>
          </a:xfrm>
          <a:prstGeom prst="rect">
            <a:avLst/>
          </a:prstGeom>
        </p:spPr>
      </p:pic>
      <p:sp>
        <p:nvSpPr>
          <p:cNvPr id="63" name="Rectangle 62">
            <a:extLst>
              <a:ext uri="{FF2B5EF4-FFF2-40B4-BE49-F238E27FC236}">
                <a16:creationId xmlns:a16="http://schemas.microsoft.com/office/drawing/2014/main" id="{8C0223D6-F398-45EF-84BA-84A32A38D1E7}"/>
              </a:ext>
            </a:extLst>
          </p:cNvPr>
          <p:cNvSpPr/>
          <p:nvPr/>
        </p:nvSpPr>
        <p:spPr>
          <a:xfrm>
            <a:off x="8831508" y="1960112"/>
            <a:ext cx="3387012" cy="276999"/>
          </a:xfrm>
          <a:prstGeom prst="rect">
            <a:avLst/>
          </a:prstGeom>
        </p:spPr>
        <p:txBody>
          <a:bodyPr wrap="square">
            <a:spAutoFit/>
          </a:bodyPr>
          <a:lstStyle/>
          <a:p>
            <a:r>
              <a:rPr lang="en-GB" sz="1200" b="1" dirty="0">
                <a:solidFill>
                  <a:srgbClr val="26AAE1"/>
                </a:solidFill>
                <a:latin typeface="Roboto" panose="02000000000000000000" pitchFamily="2" charset="0"/>
                <a:ea typeface="Roboto" panose="02000000000000000000" pitchFamily="2" charset="0"/>
              </a:rPr>
              <a:t>MEMBER OF</a:t>
            </a:r>
            <a:endParaRPr lang="en-US" sz="1200" b="1" dirty="0">
              <a:solidFill>
                <a:srgbClr val="26AAE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58481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1000"/>
                            </p:stCondLst>
                            <p:childTnLst>
                              <p:par>
                                <p:cTn id="9" presetID="6" presetClass="entr" presetSubtype="32" fill="hold" nodeType="afterEffect">
                                  <p:stCondLst>
                                    <p:cond delay="1000"/>
                                  </p:stCondLst>
                                  <p:childTnLst>
                                    <p:set>
                                      <p:cBhvr>
                                        <p:cTn id="10" dur="1" fill="hold">
                                          <p:stCondLst>
                                            <p:cond delay="0"/>
                                          </p:stCondLst>
                                        </p:cTn>
                                        <p:tgtEl>
                                          <p:spTgt spid="73"/>
                                        </p:tgtEl>
                                        <p:attrNameLst>
                                          <p:attrName>style.visibility</p:attrName>
                                        </p:attrNameLst>
                                      </p:cBhvr>
                                      <p:to>
                                        <p:strVal val="visible"/>
                                      </p:to>
                                    </p:set>
                                    <p:animEffect transition="in" filter="circle(out)">
                                      <p:cBhvr>
                                        <p:cTn id="11" dur="2000"/>
                                        <p:tgtEl>
                                          <p:spTgt spid="73"/>
                                        </p:tgtEl>
                                      </p:cBhvr>
                                    </p:animEffect>
                                  </p:childTnLst>
                                </p:cTn>
                              </p:par>
                              <p:par>
                                <p:cTn id="12" presetID="6" presetClass="entr" presetSubtype="16" fill="hold" nodeType="withEffect">
                                  <p:stCondLst>
                                    <p:cond delay="1700"/>
                                  </p:stCondLst>
                                  <p:childTnLst>
                                    <p:set>
                                      <p:cBhvr>
                                        <p:cTn id="13" dur="1" fill="hold">
                                          <p:stCondLst>
                                            <p:cond delay="0"/>
                                          </p:stCondLst>
                                        </p:cTn>
                                        <p:tgtEl>
                                          <p:spTgt spid="74"/>
                                        </p:tgtEl>
                                        <p:attrNameLst>
                                          <p:attrName>style.visibility</p:attrName>
                                        </p:attrNameLst>
                                      </p:cBhvr>
                                      <p:to>
                                        <p:strVal val="visible"/>
                                      </p:to>
                                    </p:set>
                                    <p:animEffect transition="in" filter="circle(in)">
                                      <p:cBhvr>
                                        <p:cTn id="14" dur="2000"/>
                                        <p:tgtEl>
                                          <p:spTgt spid="74"/>
                                        </p:tgtEl>
                                      </p:cBhvr>
                                    </p:animEffect>
                                  </p:childTnLst>
                                </p:cTn>
                              </p:par>
                            </p:childTnLst>
                          </p:cTn>
                        </p:par>
                        <p:par>
                          <p:cTn id="15" fill="hold">
                            <p:stCondLst>
                              <p:cond delay="4700"/>
                            </p:stCondLst>
                            <p:childTnLst>
                              <p:par>
                                <p:cTn id="16" presetID="32" presetClass="emph" presetSubtype="0" fill="hold" grpId="0" nodeType="afterEffect">
                                  <p:stCondLst>
                                    <p:cond delay="500"/>
                                  </p:stCondLst>
                                  <p:childTnLst>
                                    <p:animRot by="120000">
                                      <p:cBhvr>
                                        <p:cTn id="17" dur="100" fill="hold">
                                          <p:stCondLst>
                                            <p:cond delay="0"/>
                                          </p:stCondLst>
                                        </p:cTn>
                                        <p:tgtEl>
                                          <p:spTgt spid="2"/>
                                        </p:tgtEl>
                                        <p:attrNameLst>
                                          <p:attrName>r</p:attrName>
                                        </p:attrNameLst>
                                      </p:cBhvr>
                                    </p:animRot>
                                    <p:animRot by="-240000">
                                      <p:cBhvr>
                                        <p:cTn id="18" dur="200" fill="hold">
                                          <p:stCondLst>
                                            <p:cond delay="200"/>
                                          </p:stCondLst>
                                        </p:cTn>
                                        <p:tgtEl>
                                          <p:spTgt spid="2"/>
                                        </p:tgtEl>
                                        <p:attrNameLst>
                                          <p:attrName>r</p:attrName>
                                        </p:attrNameLst>
                                      </p:cBhvr>
                                    </p:animRot>
                                    <p:animRot by="240000">
                                      <p:cBhvr>
                                        <p:cTn id="19" dur="200" fill="hold">
                                          <p:stCondLst>
                                            <p:cond delay="400"/>
                                          </p:stCondLst>
                                        </p:cTn>
                                        <p:tgtEl>
                                          <p:spTgt spid="2"/>
                                        </p:tgtEl>
                                        <p:attrNameLst>
                                          <p:attrName>r</p:attrName>
                                        </p:attrNameLst>
                                      </p:cBhvr>
                                    </p:animRot>
                                    <p:animRot by="-240000">
                                      <p:cBhvr>
                                        <p:cTn id="20" dur="200" fill="hold">
                                          <p:stCondLst>
                                            <p:cond delay="600"/>
                                          </p:stCondLst>
                                        </p:cTn>
                                        <p:tgtEl>
                                          <p:spTgt spid="2"/>
                                        </p:tgtEl>
                                        <p:attrNameLst>
                                          <p:attrName>r</p:attrName>
                                        </p:attrNameLst>
                                      </p:cBhvr>
                                    </p:animRot>
                                    <p:animRot by="120000">
                                      <p:cBhvr>
                                        <p:cTn id="21" dur="200" fill="hold">
                                          <p:stCondLst>
                                            <p:cond delay="800"/>
                                          </p:stCondLst>
                                        </p:cTn>
                                        <p:tgtEl>
                                          <p:spTgt spid="2"/>
                                        </p:tgtEl>
                                        <p:attrNameLst>
                                          <p:attrName>r</p:attrName>
                                        </p:attrNameLst>
                                      </p:cBhvr>
                                    </p:animRot>
                                  </p:childTnLst>
                                </p:cTn>
                              </p:par>
                            </p:childTnLst>
                          </p:cTn>
                        </p:par>
                        <p:par>
                          <p:cTn id="22" fill="hold">
                            <p:stCondLst>
                              <p:cond delay="6200"/>
                            </p:stCondLst>
                            <p:childTnLst>
                              <p:par>
                                <p:cTn id="23" presetID="32" presetClass="emph" presetSubtype="0" fill="hold" grpId="0" nodeType="afterEffect">
                                  <p:stCondLst>
                                    <p:cond delay="500"/>
                                  </p:stCondLst>
                                  <p:childTnLst>
                                    <p:animRot by="120000">
                                      <p:cBhvr>
                                        <p:cTn id="24" dur="100" fill="hold">
                                          <p:stCondLst>
                                            <p:cond delay="0"/>
                                          </p:stCondLst>
                                        </p:cTn>
                                        <p:tgtEl>
                                          <p:spTgt spid="63"/>
                                        </p:tgtEl>
                                        <p:attrNameLst>
                                          <p:attrName>r</p:attrName>
                                        </p:attrNameLst>
                                      </p:cBhvr>
                                    </p:animRot>
                                    <p:animRot by="-240000">
                                      <p:cBhvr>
                                        <p:cTn id="25" dur="200" fill="hold">
                                          <p:stCondLst>
                                            <p:cond delay="200"/>
                                          </p:stCondLst>
                                        </p:cTn>
                                        <p:tgtEl>
                                          <p:spTgt spid="63"/>
                                        </p:tgtEl>
                                        <p:attrNameLst>
                                          <p:attrName>r</p:attrName>
                                        </p:attrNameLst>
                                      </p:cBhvr>
                                    </p:animRot>
                                    <p:animRot by="240000">
                                      <p:cBhvr>
                                        <p:cTn id="26" dur="200" fill="hold">
                                          <p:stCondLst>
                                            <p:cond delay="400"/>
                                          </p:stCondLst>
                                        </p:cTn>
                                        <p:tgtEl>
                                          <p:spTgt spid="63"/>
                                        </p:tgtEl>
                                        <p:attrNameLst>
                                          <p:attrName>r</p:attrName>
                                        </p:attrNameLst>
                                      </p:cBhvr>
                                    </p:animRot>
                                    <p:animRot by="-240000">
                                      <p:cBhvr>
                                        <p:cTn id="27" dur="200" fill="hold">
                                          <p:stCondLst>
                                            <p:cond delay="600"/>
                                          </p:stCondLst>
                                        </p:cTn>
                                        <p:tgtEl>
                                          <p:spTgt spid="63"/>
                                        </p:tgtEl>
                                        <p:attrNameLst>
                                          <p:attrName>r</p:attrName>
                                        </p:attrNameLst>
                                      </p:cBhvr>
                                    </p:animRot>
                                    <p:animRot by="120000">
                                      <p:cBhvr>
                                        <p:cTn id="28" dur="200" fill="hold">
                                          <p:stCondLst>
                                            <p:cond delay="800"/>
                                          </p:stCondLst>
                                        </p:cTn>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329"/>
        <p:cNvGrpSpPr/>
        <p:nvPr/>
      </p:nvGrpSpPr>
      <p:grpSpPr>
        <a:xfrm>
          <a:off x="0" y="0"/>
          <a:ext cx="0" cy="0"/>
          <a:chOff x="0" y="0"/>
          <a:chExt cx="0" cy="0"/>
        </a:xfrm>
      </p:grpSpPr>
      <p:sp>
        <p:nvSpPr>
          <p:cNvPr id="330" name="Google Shape;330;p8"/>
          <p:cNvSpPr/>
          <p:nvPr/>
        </p:nvSpPr>
        <p:spPr>
          <a:xfrm>
            <a:off x="0" y="858416"/>
            <a:ext cx="3387012" cy="74645"/>
          </a:xfrm>
          <a:prstGeom prst="rect">
            <a:avLst/>
          </a:prstGeom>
          <a:solidFill>
            <a:srgbClr val="2FAEE2"/>
          </a:solidFill>
          <a:ln w="12700" cap="flat" cmpd="sng">
            <a:solidFill>
              <a:srgbClr val="2FAEE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31" name="Google Shape;331;p8" descr="A picture containing bridge&#10;&#10;Description automatically generated"/>
          <p:cNvPicPr preferRelativeResize="0"/>
          <p:nvPr/>
        </p:nvPicPr>
        <p:blipFill rotWithShape="1">
          <a:blip r:embed="rId4">
            <a:alphaModFix/>
          </a:blip>
          <a:srcRect/>
          <a:stretch/>
        </p:blipFill>
        <p:spPr>
          <a:xfrm rot="-2028233">
            <a:off x="7357491" y="541317"/>
            <a:ext cx="6006640" cy="4324018"/>
          </a:xfrm>
          <a:prstGeom prst="rect">
            <a:avLst/>
          </a:prstGeom>
          <a:noFill/>
          <a:ln>
            <a:noFill/>
          </a:ln>
        </p:spPr>
      </p:pic>
      <p:sp>
        <p:nvSpPr>
          <p:cNvPr id="332" name="Google Shape;332;p8"/>
          <p:cNvSpPr txBox="1"/>
          <p:nvPr/>
        </p:nvSpPr>
        <p:spPr>
          <a:xfrm>
            <a:off x="6946" y="979325"/>
            <a:ext cx="2808300" cy="3078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r-Latn-RS" sz="1400" b="1" i="0" u="none" strike="noStrike" kern="0" cap="none" spc="0" normalizeH="0" baseline="0" noProof="0">
                <a:ln>
                  <a:noFill/>
                </a:ln>
                <a:solidFill>
                  <a:srgbClr val="2FAEE2"/>
                </a:solidFill>
                <a:effectLst/>
                <a:uLnTx/>
                <a:uFillTx/>
                <a:latin typeface="Roboto"/>
                <a:ea typeface="Roboto"/>
                <a:cs typeface="Roboto"/>
                <a:sym typeface="Roboto"/>
              </a:rPr>
              <a:t>STP BELGRADE</a:t>
            </a:r>
            <a:endParaRPr kumimoji="0" sz="1400" b="1" i="0" u="none" strike="noStrike" kern="0" cap="none" spc="0" normalizeH="0" baseline="0" noProof="0">
              <a:ln>
                <a:noFill/>
              </a:ln>
              <a:solidFill>
                <a:srgbClr val="2FAEE2"/>
              </a:solidFill>
              <a:effectLst/>
              <a:uLnTx/>
              <a:uFillTx/>
              <a:latin typeface="Roboto"/>
              <a:ea typeface="Roboto"/>
              <a:cs typeface="Roboto"/>
              <a:sym typeface="Roboto"/>
            </a:endParaRPr>
          </a:p>
        </p:txBody>
      </p:sp>
      <p:grpSp>
        <p:nvGrpSpPr>
          <p:cNvPr id="333" name="Google Shape;333;p8"/>
          <p:cNvGrpSpPr/>
          <p:nvPr/>
        </p:nvGrpSpPr>
        <p:grpSpPr>
          <a:xfrm>
            <a:off x="256058" y="5699100"/>
            <a:ext cx="12212862" cy="1216761"/>
            <a:chOff x="37672" y="5929344"/>
            <a:chExt cx="12212862" cy="1046803"/>
          </a:xfrm>
        </p:grpSpPr>
        <p:sp>
          <p:nvSpPr>
            <p:cNvPr id="334" name="Google Shape;334;p8"/>
            <p:cNvSpPr/>
            <p:nvPr/>
          </p:nvSpPr>
          <p:spPr>
            <a:xfrm>
              <a:off x="37672" y="5929344"/>
              <a:ext cx="12212862" cy="104680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35" name="Google Shape;335;p8"/>
            <p:cNvSpPr txBox="1"/>
            <p:nvPr/>
          </p:nvSpPr>
          <p:spPr>
            <a:xfrm>
              <a:off x="1151586" y="6073191"/>
              <a:ext cx="1343228" cy="25391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r-Latn-RS" sz="900" b="1" i="0" u="none" strike="noStrike" kern="0" cap="none" spc="0" normalizeH="0" baseline="0" noProof="0">
                  <a:ln>
                    <a:noFill/>
                  </a:ln>
                  <a:solidFill>
                    <a:srgbClr val="7792BF"/>
                  </a:solidFill>
                  <a:effectLst/>
                  <a:uLnTx/>
                  <a:uFillTx/>
                  <a:latin typeface="Roboto Thin"/>
                  <a:ea typeface="Roboto Thin"/>
                  <a:cs typeface="Roboto Thin"/>
                  <a:sym typeface="Roboto Thin"/>
                </a:rPr>
                <a:t>Founders</a:t>
              </a:r>
              <a:r>
                <a:rPr kumimoji="0" lang="sr-Latn-RS" sz="1050" b="0" i="0" u="none" strike="noStrike" kern="0" cap="none" spc="0" normalizeH="0" baseline="0" noProof="0">
                  <a:ln>
                    <a:noFill/>
                  </a:ln>
                  <a:solidFill>
                    <a:srgbClr val="7792BF"/>
                  </a:solidFill>
                  <a:effectLst/>
                  <a:uLnTx/>
                  <a:uFillTx/>
                  <a:latin typeface="Lustria"/>
                  <a:ea typeface="Lustria"/>
                  <a:cs typeface="Lustria"/>
                  <a:sym typeface="Lustria"/>
                </a:rPr>
                <a:t>: </a:t>
              </a:r>
              <a:endParaRPr kumimoji="0" sz="1050" b="0" i="0" u="none" strike="noStrike" kern="0" cap="none" spc="0" normalizeH="0" baseline="0" noProof="0">
                <a:ln>
                  <a:noFill/>
                </a:ln>
                <a:solidFill>
                  <a:srgbClr val="7792BF"/>
                </a:solidFill>
                <a:effectLst/>
                <a:uLnTx/>
                <a:uFillTx/>
                <a:latin typeface="Lustria"/>
                <a:ea typeface="Lustria"/>
                <a:cs typeface="Lustria"/>
                <a:sym typeface="Lustria"/>
              </a:endParaRPr>
            </a:p>
          </p:txBody>
        </p:sp>
        <p:pic>
          <p:nvPicPr>
            <p:cNvPr id="336" name="Google Shape;336;p8"/>
            <p:cNvPicPr preferRelativeResize="0"/>
            <p:nvPr/>
          </p:nvPicPr>
          <p:blipFill rotWithShape="1">
            <a:blip r:embed="rId5">
              <a:alphaModFix/>
            </a:blip>
            <a:srcRect/>
            <a:stretch/>
          </p:blipFill>
          <p:spPr>
            <a:xfrm>
              <a:off x="4215037" y="6223849"/>
              <a:ext cx="623452" cy="695587"/>
            </a:xfrm>
            <a:prstGeom prst="rect">
              <a:avLst/>
            </a:prstGeom>
            <a:noFill/>
            <a:ln>
              <a:noFill/>
            </a:ln>
          </p:spPr>
        </p:pic>
        <p:pic>
          <p:nvPicPr>
            <p:cNvPr id="337" name="Google Shape;337;p8"/>
            <p:cNvPicPr preferRelativeResize="0"/>
            <p:nvPr/>
          </p:nvPicPr>
          <p:blipFill rotWithShape="1">
            <a:blip r:embed="rId6">
              <a:alphaModFix/>
            </a:blip>
            <a:srcRect/>
            <a:stretch/>
          </p:blipFill>
          <p:spPr>
            <a:xfrm>
              <a:off x="5374579" y="6251194"/>
              <a:ext cx="504945" cy="607994"/>
            </a:xfrm>
            <a:prstGeom prst="rect">
              <a:avLst/>
            </a:prstGeom>
            <a:noFill/>
            <a:ln>
              <a:noFill/>
            </a:ln>
          </p:spPr>
        </p:pic>
        <p:pic>
          <p:nvPicPr>
            <p:cNvPr id="338" name="Google Shape;338;p8"/>
            <p:cNvPicPr preferRelativeResize="0"/>
            <p:nvPr/>
          </p:nvPicPr>
          <p:blipFill rotWithShape="1">
            <a:blip r:embed="rId7">
              <a:alphaModFix/>
            </a:blip>
            <a:srcRect/>
            <a:stretch/>
          </p:blipFill>
          <p:spPr>
            <a:xfrm>
              <a:off x="1998560" y="6233331"/>
              <a:ext cx="1834287" cy="515249"/>
            </a:xfrm>
            <a:prstGeom prst="rect">
              <a:avLst/>
            </a:prstGeom>
            <a:noFill/>
            <a:ln>
              <a:noFill/>
            </a:ln>
          </p:spPr>
        </p:pic>
        <p:pic>
          <p:nvPicPr>
            <p:cNvPr id="339" name="Google Shape;339;p8"/>
            <p:cNvPicPr preferRelativeResize="0"/>
            <p:nvPr/>
          </p:nvPicPr>
          <p:blipFill rotWithShape="1">
            <a:blip r:embed="rId8">
              <a:alphaModFix/>
            </a:blip>
            <a:srcRect/>
            <a:stretch/>
          </p:blipFill>
          <p:spPr>
            <a:xfrm>
              <a:off x="9436788" y="5985201"/>
              <a:ext cx="1719623" cy="857029"/>
            </a:xfrm>
            <a:prstGeom prst="rect">
              <a:avLst/>
            </a:prstGeom>
            <a:noFill/>
            <a:ln>
              <a:noFill/>
            </a:ln>
          </p:spPr>
        </p:pic>
        <p:sp>
          <p:nvSpPr>
            <p:cNvPr id="340" name="Google Shape;340;p8"/>
            <p:cNvSpPr txBox="1"/>
            <p:nvPr/>
          </p:nvSpPr>
          <p:spPr>
            <a:xfrm>
              <a:off x="8546551" y="5998437"/>
              <a:ext cx="1343228" cy="25391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r-Latn-RS" sz="900" b="1" i="0" u="none" strike="noStrike" kern="0" cap="none" spc="0" normalizeH="0" baseline="0" noProof="0">
                  <a:ln>
                    <a:noFill/>
                  </a:ln>
                  <a:solidFill>
                    <a:srgbClr val="7792BF"/>
                  </a:solidFill>
                  <a:effectLst/>
                  <a:uLnTx/>
                  <a:uFillTx/>
                  <a:latin typeface="Roboto Thin"/>
                  <a:ea typeface="Roboto Thin"/>
                  <a:cs typeface="Roboto Thin"/>
                  <a:sym typeface="Roboto Thin"/>
                </a:rPr>
                <a:t>With support of</a:t>
              </a:r>
              <a:r>
                <a:rPr kumimoji="0" lang="sr-Latn-RS" sz="1050" b="0" i="0" u="none" strike="noStrike" kern="0" cap="none" spc="0" normalizeH="0" baseline="0" noProof="0">
                  <a:ln>
                    <a:noFill/>
                  </a:ln>
                  <a:solidFill>
                    <a:srgbClr val="7792BF"/>
                  </a:solidFill>
                  <a:effectLst/>
                  <a:uLnTx/>
                  <a:uFillTx/>
                  <a:latin typeface="Lustria"/>
                  <a:ea typeface="Lustria"/>
                  <a:cs typeface="Lustria"/>
                  <a:sym typeface="Lustria"/>
                </a:rPr>
                <a:t>: </a:t>
              </a:r>
              <a:endParaRPr kumimoji="0" sz="1050" b="0" i="0" u="none" strike="noStrike" kern="0" cap="none" spc="0" normalizeH="0" baseline="0" noProof="0">
                <a:ln>
                  <a:noFill/>
                </a:ln>
                <a:solidFill>
                  <a:srgbClr val="7792BF"/>
                </a:solidFill>
                <a:effectLst/>
                <a:uLnTx/>
                <a:uFillTx/>
                <a:latin typeface="Lustria"/>
                <a:ea typeface="Lustria"/>
                <a:cs typeface="Lustria"/>
                <a:sym typeface="Lustria"/>
              </a:endParaRPr>
            </a:p>
          </p:txBody>
        </p:sp>
      </p:grpSp>
      <p:sp>
        <p:nvSpPr>
          <p:cNvPr id="341" name="Google Shape;341;p8"/>
          <p:cNvSpPr txBox="1"/>
          <p:nvPr/>
        </p:nvSpPr>
        <p:spPr>
          <a:xfrm>
            <a:off x="733275" y="2827827"/>
            <a:ext cx="7697298" cy="193895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r-Latn-RS" sz="4000" b="1" i="0" u="none" strike="noStrike" kern="0" cap="none" spc="0" normalizeH="0" baseline="0" noProof="0" dirty="0">
                <a:ln>
                  <a:noFill/>
                </a:ln>
                <a:solidFill>
                  <a:srgbClr val="FFFFFF"/>
                </a:solidFill>
                <a:effectLst/>
                <a:uLnTx/>
                <a:uFillTx/>
                <a:latin typeface="Roboto"/>
                <a:ea typeface="Roboto"/>
                <a:cs typeface="Roboto"/>
                <a:sym typeface="Roboto"/>
              </a:rPr>
              <a:t>ANY TIME IS A GOOD TIME </a:t>
            </a:r>
            <a:br>
              <a:rPr kumimoji="0" lang="sr-Latn-RS" sz="4000" b="1" i="0" u="none" strike="noStrike" kern="0" cap="none" spc="0" normalizeH="0" baseline="0" noProof="0" dirty="0">
                <a:ln>
                  <a:noFill/>
                </a:ln>
                <a:solidFill>
                  <a:srgbClr val="FFFFFF"/>
                </a:solidFill>
                <a:effectLst/>
                <a:uLnTx/>
                <a:uFillTx/>
                <a:latin typeface="Roboto"/>
                <a:ea typeface="Roboto"/>
                <a:cs typeface="Roboto"/>
                <a:sym typeface="Roboto"/>
              </a:rPr>
            </a:br>
            <a:r>
              <a:rPr kumimoji="0" lang="sr-Latn-RS" sz="4000" b="1" i="0" u="none" strike="noStrike" kern="0" cap="none" spc="0" normalizeH="0" baseline="0" noProof="0" dirty="0">
                <a:ln>
                  <a:noFill/>
                </a:ln>
                <a:solidFill>
                  <a:srgbClr val="FFFFFF"/>
                </a:solidFill>
                <a:effectLst/>
                <a:uLnTx/>
                <a:uFillTx/>
                <a:latin typeface="Roboto"/>
                <a:ea typeface="Roboto"/>
                <a:cs typeface="Roboto"/>
                <a:sym typeface="Roboto"/>
              </a:rPr>
              <a:t>TO START A COMPANY</a:t>
            </a:r>
            <a:endParaRPr kumimoji="0" sz="4000" b="1" i="0" u="none" strike="noStrike" kern="0" cap="none" spc="0" normalizeH="0" baseline="0" noProof="0" dirty="0">
              <a:ln>
                <a:noFill/>
              </a:ln>
              <a:solidFill>
                <a:srgbClr val="FFFFFF"/>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000" b="1" i="0" u="none" strike="noStrike" kern="0" cap="none" spc="0" normalizeH="0" baseline="0" noProof="0" dirty="0">
              <a:ln>
                <a:noFill/>
              </a:ln>
              <a:solidFill>
                <a:srgbClr val="FFFFFF"/>
              </a:solidFill>
              <a:effectLst/>
              <a:uLnTx/>
              <a:uFillTx/>
              <a:latin typeface="Roboto"/>
              <a:ea typeface="Roboto"/>
              <a:cs typeface="Roboto"/>
              <a:sym typeface="Roboto"/>
            </a:endParaRPr>
          </a:p>
        </p:txBody>
      </p:sp>
      <p:pic>
        <p:nvPicPr>
          <p:cNvPr id="342" name="Google Shape;342;p8"/>
          <p:cNvPicPr preferRelativeResize="0"/>
          <p:nvPr/>
        </p:nvPicPr>
        <p:blipFill rotWithShape="1">
          <a:blip r:embed="rId9">
            <a:alphaModFix/>
          </a:blip>
          <a:srcRect/>
          <a:stretch/>
        </p:blipFill>
        <p:spPr>
          <a:xfrm>
            <a:off x="3178177" y="116461"/>
            <a:ext cx="1730174" cy="1726233"/>
          </a:xfrm>
          <a:prstGeom prst="rect">
            <a:avLst/>
          </a:prstGeom>
          <a:noFill/>
          <a:ln>
            <a:noFill/>
          </a:ln>
        </p:spPr>
      </p:pic>
      <p:sp>
        <p:nvSpPr>
          <p:cNvPr id="343" name="Google Shape;343;p8"/>
          <p:cNvSpPr txBox="1"/>
          <p:nvPr/>
        </p:nvSpPr>
        <p:spPr>
          <a:xfrm>
            <a:off x="9273512" y="2892632"/>
            <a:ext cx="1614253"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r-Latn-RS" sz="1400" b="1" i="0" u="none" strike="noStrike" kern="0" cap="none" spc="0" normalizeH="0" baseline="0" noProof="0">
                <a:ln>
                  <a:noFill/>
                </a:ln>
                <a:solidFill>
                  <a:srgbClr val="FFFFFF"/>
                </a:solidFill>
                <a:effectLst/>
                <a:uLnTx/>
                <a:uFillTx/>
                <a:latin typeface="Roboto"/>
                <a:ea typeface="Roboto"/>
                <a:cs typeface="Roboto"/>
                <a:sym typeface="Roboto"/>
              </a:rPr>
              <a:t>LET’S CONNECT</a:t>
            </a:r>
            <a:endParaRPr kumimoji="0" sz="1400" b="1" i="0" u="none" strike="noStrike" kern="0" cap="none" spc="0" normalizeH="0" baseline="0" noProof="0">
              <a:ln>
                <a:noFill/>
              </a:ln>
              <a:solidFill>
                <a:srgbClr val="FFFFFF"/>
              </a:solidFill>
              <a:effectLst/>
              <a:uLnTx/>
              <a:uFillTx/>
              <a:latin typeface="Roboto"/>
              <a:ea typeface="Roboto"/>
              <a:cs typeface="Roboto"/>
              <a:sym typeface="Roboto"/>
            </a:endParaRPr>
          </a:p>
        </p:txBody>
      </p:sp>
      <p:pic>
        <p:nvPicPr>
          <p:cNvPr id="344" name="Google Shape;344;p8"/>
          <p:cNvPicPr preferRelativeResize="0"/>
          <p:nvPr/>
        </p:nvPicPr>
        <p:blipFill rotWithShape="1">
          <a:blip r:embed="rId10">
            <a:alphaModFix/>
          </a:blip>
          <a:srcRect r="11402" b="7741"/>
          <a:stretch/>
        </p:blipFill>
        <p:spPr>
          <a:xfrm>
            <a:off x="9058403" y="3200409"/>
            <a:ext cx="2888512" cy="2505845"/>
          </a:xfrm>
          <a:prstGeom prst="rect">
            <a:avLst/>
          </a:prstGeom>
          <a:noFill/>
          <a:ln>
            <a:noFill/>
          </a:ln>
        </p:spPr>
      </p:pic>
      <p:pic>
        <p:nvPicPr>
          <p:cNvPr id="345" name="Google Shape;345;p8"/>
          <p:cNvPicPr preferRelativeResize="0"/>
          <p:nvPr/>
        </p:nvPicPr>
        <p:blipFill rotWithShape="1">
          <a:blip r:embed="rId11">
            <a:alphaModFix/>
          </a:blip>
          <a:srcRect/>
          <a:stretch/>
        </p:blipFill>
        <p:spPr>
          <a:xfrm>
            <a:off x="1887393" y="336603"/>
            <a:ext cx="1499619" cy="32308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6DA8BD-1551-406A-840B-34694D7E42D3}"/>
              </a:ext>
            </a:extLst>
          </p:cNvPr>
          <p:cNvSpPr/>
          <p:nvPr/>
        </p:nvSpPr>
        <p:spPr>
          <a:xfrm>
            <a:off x="0" y="858416"/>
            <a:ext cx="3387012" cy="74645"/>
          </a:xfrm>
          <a:prstGeom prst="rect">
            <a:avLst/>
          </a:prstGeom>
          <a:solidFill>
            <a:srgbClr val="F28E4D"/>
          </a:solidFill>
          <a:ln>
            <a:solidFill>
              <a:srgbClr val="F28E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drawing&#10;&#10;Description automatically generated">
            <a:extLst>
              <a:ext uri="{FF2B5EF4-FFF2-40B4-BE49-F238E27FC236}">
                <a16:creationId xmlns:a16="http://schemas.microsoft.com/office/drawing/2014/main" id="{FBC49CC2-02CB-4C34-8096-E728D6AA216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175881" y="294344"/>
            <a:ext cx="1130437" cy="1128144"/>
          </a:xfrm>
          <a:prstGeom prst="rect">
            <a:avLst/>
          </a:prstGeom>
        </p:spPr>
      </p:pic>
      <p:sp>
        <p:nvSpPr>
          <p:cNvPr id="25" name="TextBox 24">
            <a:extLst>
              <a:ext uri="{FF2B5EF4-FFF2-40B4-BE49-F238E27FC236}">
                <a16:creationId xmlns:a16="http://schemas.microsoft.com/office/drawing/2014/main" id="{88B68139-6611-4F3D-98A5-E0765BF658BF}"/>
              </a:ext>
            </a:extLst>
          </p:cNvPr>
          <p:cNvSpPr txBox="1"/>
          <p:nvPr/>
        </p:nvSpPr>
        <p:spPr>
          <a:xfrm>
            <a:off x="6954" y="979336"/>
            <a:ext cx="1247457" cy="307777"/>
          </a:xfrm>
          <a:prstGeom prst="rect">
            <a:avLst/>
          </a:prstGeom>
          <a:noFill/>
        </p:spPr>
        <p:txBody>
          <a:bodyPr wrap="none" rtlCol="0">
            <a:spAutoFit/>
          </a:bodyPr>
          <a:lstStyle/>
          <a:p>
            <a:r>
              <a:rPr lang="en-GB" sz="1400" b="1" dirty="0">
                <a:solidFill>
                  <a:srgbClr val="F28E4D"/>
                </a:solidFill>
                <a:latin typeface="Roboto" panose="02000000000000000000" pitchFamily="2" charset="0"/>
                <a:ea typeface="Roboto" panose="02000000000000000000" pitchFamily="2" charset="0"/>
              </a:rPr>
              <a:t>INCUBATION</a:t>
            </a:r>
          </a:p>
        </p:txBody>
      </p:sp>
      <p:pic>
        <p:nvPicPr>
          <p:cNvPr id="27" name="Picture 26">
            <a:extLst>
              <a:ext uri="{FF2B5EF4-FFF2-40B4-BE49-F238E27FC236}">
                <a16:creationId xmlns:a16="http://schemas.microsoft.com/office/drawing/2014/main" id="{FA3D5586-912F-4441-A355-6F46BF9B51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7416" y="219318"/>
            <a:ext cx="2069596" cy="472441"/>
          </a:xfrm>
          <a:prstGeom prst="rect">
            <a:avLst/>
          </a:prstGeom>
        </p:spPr>
      </p:pic>
      <p:pic>
        <p:nvPicPr>
          <p:cNvPr id="2" name="Picture 1">
            <a:extLst>
              <a:ext uri="{FF2B5EF4-FFF2-40B4-BE49-F238E27FC236}">
                <a16:creationId xmlns:a16="http://schemas.microsoft.com/office/drawing/2014/main" id="{D182F709-5B70-4CDC-DF94-5A1C3D43A901}"/>
              </a:ext>
            </a:extLst>
          </p:cNvPr>
          <p:cNvPicPr>
            <a:picLocks noChangeAspect="1"/>
          </p:cNvPicPr>
          <p:nvPr/>
        </p:nvPicPr>
        <p:blipFill>
          <a:blip r:embed="rId5"/>
          <a:stretch>
            <a:fillRect/>
          </a:stretch>
        </p:blipFill>
        <p:spPr>
          <a:xfrm>
            <a:off x="2605836" y="1658375"/>
            <a:ext cx="6623326" cy="4952723"/>
          </a:xfrm>
          <a:prstGeom prst="rect">
            <a:avLst/>
          </a:prstGeom>
        </p:spPr>
      </p:pic>
      <p:sp>
        <p:nvSpPr>
          <p:cNvPr id="13" name="TextBox 12">
            <a:extLst>
              <a:ext uri="{FF2B5EF4-FFF2-40B4-BE49-F238E27FC236}">
                <a16:creationId xmlns:a16="http://schemas.microsoft.com/office/drawing/2014/main" id="{1E861529-2A65-D771-3646-E4191B984316}"/>
              </a:ext>
            </a:extLst>
          </p:cNvPr>
          <p:cNvSpPr txBox="1"/>
          <p:nvPr/>
        </p:nvSpPr>
        <p:spPr>
          <a:xfrm>
            <a:off x="1930124" y="1260960"/>
            <a:ext cx="9044355" cy="338554"/>
          </a:xfrm>
          <a:prstGeom prst="rect">
            <a:avLst/>
          </a:prstGeom>
          <a:noFill/>
        </p:spPr>
        <p:txBody>
          <a:bodyPr wrap="square" rtlCol="0">
            <a:spAutoFit/>
          </a:bodyPr>
          <a:lstStyle/>
          <a:p>
            <a:r>
              <a:rPr lang="sr-Latn-RS" sz="1600" b="1" dirty="0">
                <a:solidFill>
                  <a:schemeClr val="tx2">
                    <a:lumMod val="75000"/>
                  </a:schemeClr>
                </a:solidFill>
                <a:latin typeface="Roboto" panose="02000000000000000000" pitchFamily="2" charset="0"/>
                <a:ea typeface="Roboto" panose="02000000000000000000" pitchFamily="2" charset="0"/>
              </a:rPr>
              <a:t>BUSINESS </a:t>
            </a:r>
            <a:r>
              <a:rPr lang="en-GB" sz="1600" b="1" dirty="0">
                <a:solidFill>
                  <a:schemeClr val="tx2">
                    <a:lumMod val="75000"/>
                  </a:schemeClr>
                </a:solidFill>
                <a:latin typeface="Roboto" panose="02000000000000000000" pitchFamily="2" charset="0"/>
                <a:ea typeface="Roboto" panose="02000000000000000000" pitchFamily="2" charset="0"/>
              </a:rPr>
              <a:t>TECHNOLOGY INCUBATOR OF TECHNICAL FACULTIES BELGRADE (BITF)</a:t>
            </a:r>
            <a:endParaRPr lang="sr-Cyrl-RS" sz="1600" b="1" dirty="0">
              <a:solidFill>
                <a:schemeClr val="tx2">
                  <a:lumMod val="75000"/>
                </a:schemeClr>
              </a:solidFill>
              <a:latin typeface="Roboto" panose="02000000000000000000" pitchFamily="2" charset="0"/>
              <a:ea typeface="Roboto" panose="02000000000000000000" pitchFamily="2" charset="0"/>
            </a:endParaRPr>
          </a:p>
        </p:txBody>
      </p:sp>
      <p:pic>
        <p:nvPicPr>
          <p:cNvPr id="18" name="Picture 17">
            <a:extLst>
              <a:ext uri="{FF2B5EF4-FFF2-40B4-BE49-F238E27FC236}">
                <a16:creationId xmlns:a16="http://schemas.microsoft.com/office/drawing/2014/main" id="{114D9021-93A4-52E6-3C00-DC805AE0A54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9462" t="20001" r="28106" b="22608"/>
          <a:stretch/>
        </p:blipFill>
        <p:spPr>
          <a:xfrm>
            <a:off x="1254412" y="1101792"/>
            <a:ext cx="675712" cy="916376"/>
          </a:xfrm>
          <a:prstGeom prst="rect">
            <a:avLst/>
          </a:prstGeom>
        </p:spPr>
      </p:pic>
    </p:spTree>
    <p:extLst>
      <p:ext uri="{BB962C8B-B14F-4D97-AF65-F5344CB8AC3E}">
        <p14:creationId xmlns:p14="http://schemas.microsoft.com/office/powerpoint/2010/main" val="76733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FA3D5586-912F-4441-A355-6F46BF9B51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7416" y="219318"/>
            <a:ext cx="2069596" cy="472441"/>
          </a:xfrm>
          <a:prstGeom prst="rect">
            <a:avLst/>
          </a:prstGeom>
        </p:spPr>
      </p:pic>
      <p:pic>
        <p:nvPicPr>
          <p:cNvPr id="3" name="Picture 2">
            <a:extLst>
              <a:ext uri="{FF2B5EF4-FFF2-40B4-BE49-F238E27FC236}">
                <a16:creationId xmlns:a16="http://schemas.microsoft.com/office/drawing/2014/main" id="{9E2394B7-A3D7-E7B3-5966-B6D678E7FED5}"/>
              </a:ext>
            </a:extLst>
          </p:cNvPr>
          <p:cNvPicPr>
            <a:picLocks noChangeAspect="1"/>
          </p:cNvPicPr>
          <p:nvPr/>
        </p:nvPicPr>
        <p:blipFill rotWithShape="1">
          <a:blip r:embed="rId4"/>
          <a:srcRect b="21386"/>
          <a:stretch/>
        </p:blipFill>
        <p:spPr>
          <a:xfrm>
            <a:off x="660400" y="1736008"/>
            <a:ext cx="10871200" cy="4572025"/>
          </a:xfrm>
          <a:prstGeom prst="rect">
            <a:avLst/>
          </a:prstGeom>
        </p:spPr>
      </p:pic>
    </p:spTree>
    <p:extLst>
      <p:ext uri="{BB962C8B-B14F-4D97-AF65-F5344CB8AC3E}">
        <p14:creationId xmlns:p14="http://schemas.microsoft.com/office/powerpoint/2010/main" val="2516239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
        <p:cNvGrpSpPr/>
        <p:nvPr/>
      </p:nvGrpSpPr>
      <p:grpSpPr>
        <a:xfrm>
          <a:off x="0" y="0"/>
          <a:ext cx="0" cy="0"/>
          <a:chOff x="0" y="0"/>
          <a:chExt cx="0" cy="0"/>
        </a:xfrm>
      </p:grpSpPr>
      <p:grpSp>
        <p:nvGrpSpPr>
          <p:cNvPr id="88" name="Google Shape;88;p1"/>
          <p:cNvGrpSpPr/>
          <p:nvPr/>
        </p:nvGrpSpPr>
        <p:grpSpPr>
          <a:xfrm>
            <a:off x="1469793" y="1360715"/>
            <a:ext cx="8577721" cy="2430418"/>
            <a:chOff x="1262380" y="4127349"/>
            <a:chExt cx="8381555" cy="1830171"/>
          </a:xfrm>
        </p:grpSpPr>
        <p:sp>
          <p:nvSpPr>
            <p:cNvPr id="89" name="Google Shape;89;p1"/>
            <p:cNvSpPr txBox="1"/>
            <p:nvPr/>
          </p:nvSpPr>
          <p:spPr>
            <a:xfrm>
              <a:off x="1262380" y="5188079"/>
              <a:ext cx="3648756" cy="769441"/>
            </a:xfrm>
            <a:prstGeom prst="rect">
              <a:avLst/>
            </a:prstGeom>
            <a:noFill/>
            <a:ln>
              <a:no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sr-Latn-RS" sz="4400" b="1" i="0" u="none" strike="noStrike" kern="0" cap="none" spc="0" normalizeH="0" baseline="0" noProof="0" dirty="0">
                  <a:ln>
                    <a:noFill/>
                  </a:ln>
                  <a:solidFill>
                    <a:srgbClr val="FFFFFF"/>
                  </a:solidFill>
                  <a:effectLst/>
                  <a:uLnTx/>
                  <a:uFillTx/>
                  <a:latin typeface="Roboto"/>
                  <a:ea typeface="Roboto"/>
                  <a:cs typeface="Roboto"/>
                  <a:sym typeface="Roboto"/>
                </a:rPr>
                <a:t>WHERE </a:t>
              </a:r>
              <a:r>
                <a:rPr kumimoji="0" lang="sr-Latn-RS" sz="4400" b="1" i="0" u="none" strike="noStrike" kern="0" cap="none" spc="0" normalizeH="0" baseline="0" noProof="0" dirty="0">
                  <a:ln>
                    <a:noFill/>
                  </a:ln>
                  <a:solidFill>
                    <a:srgbClr val="2FAEE2"/>
                  </a:solidFill>
                  <a:effectLst/>
                  <a:uLnTx/>
                  <a:uFillTx/>
                  <a:latin typeface="Roboto"/>
                  <a:ea typeface="Roboto"/>
                  <a:cs typeface="Roboto"/>
                  <a:sym typeface="Roboto"/>
                </a:rPr>
                <a:t>TECH</a:t>
              </a:r>
              <a:endParaRPr kumimoji="0" sz="3200" b="1" i="0" u="none" strike="noStrike" kern="0" cap="none" spc="0" normalizeH="0" baseline="0" noProof="0" dirty="0">
                <a:ln>
                  <a:noFill/>
                </a:ln>
                <a:solidFill>
                  <a:srgbClr val="2FAEE2"/>
                </a:solidFill>
                <a:effectLst/>
                <a:uLnTx/>
                <a:uFillTx/>
                <a:latin typeface="Roboto"/>
                <a:ea typeface="Roboto"/>
                <a:cs typeface="Roboto"/>
                <a:sym typeface="Roboto"/>
              </a:endParaRPr>
            </a:p>
          </p:txBody>
        </p:sp>
        <p:pic>
          <p:nvPicPr>
            <p:cNvPr id="90" name="Google Shape;90;p1"/>
            <p:cNvPicPr preferRelativeResize="0"/>
            <p:nvPr/>
          </p:nvPicPr>
          <p:blipFill rotWithShape="1">
            <a:blip r:embed="rId4">
              <a:alphaModFix/>
            </a:blip>
            <a:srcRect/>
            <a:stretch/>
          </p:blipFill>
          <p:spPr>
            <a:xfrm>
              <a:off x="3751991" y="4127349"/>
              <a:ext cx="3807137" cy="835041"/>
            </a:xfrm>
            <a:prstGeom prst="rect">
              <a:avLst/>
            </a:prstGeom>
            <a:noFill/>
            <a:ln>
              <a:noFill/>
            </a:ln>
          </p:spPr>
        </p:pic>
        <p:sp>
          <p:nvSpPr>
            <p:cNvPr id="91" name="Google Shape;91;p1"/>
            <p:cNvSpPr txBox="1"/>
            <p:nvPr/>
          </p:nvSpPr>
          <p:spPr>
            <a:xfrm>
              <a:off x="4841018" y="5188079"/>
              <a:ext cx="4802917" cy="769441"/>
            </a:xfrm>
            <a:prstGeom prst="rect">
              <a:avLst/>
            </a:prstGeom>
            <a:noFill/>
            <a:ln>
              <a:no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sr-Latn-RS" sz="4400" b="1" i="0" u="none" strike="noStrike" kern="0" cap="none" spc="0" normalizeH="0" baseline="0" noProof="0">
                  <a:ln>
                    <a:noFill/>
                  </a:ln>
                  <a:solidFill>
                    <a:srgbClr val="FFFFFF"/>
                  </a:solidFill>
                  <a:effectLst/>
                  <a:uLnTx/>
                  <a:uFillTx/>
                  <a:latin typeface="Roboto"/>
                  <a:ea typeface="Roboto"/>
                  <a:cs typeface="Roboto"/>
                  <a:sym typeface="Roboto"/>
                </a:rPr>
                <a:t>MEETS </a:t>
              </a:r>
              <a:r>
                <a:rPr kumimoji="0" lang="sr-Latn-RS" sz="4400" b="1" i="0" u="none" strike="noStrike" kern="0" cap="none" spc="0" normalizeH="0" baseline="0" noProof="0">
                  <a:ln>
                    <a:noFill/>
                  </a:ln>
                  <a:solidFill>
                    <a:srgbClr val="2FAEE2"/>
                  </a:solidFill>
                  <a:effectLst/>
                  <a:uLnTx/>
                  <a:uFillTx/>
                  <a:latin typeface="Roboto"/>
                  <a:ea typeface="Roboto"/>
                  <a:cs typeface="Roboto"/>
                  <a:sym typeface="Roboto"/>
                </a:rPr>
                <a:t>BUSINESS</a:t>
              </a:r>
              <a:endParaRPr kumimoji="0" sz="3200" b="1" i="0" u="none" strike="noStrike" kern="0" cap="none" spc="0" normalizeH="0" baseline="0" noProof="0">
                <a:ln>
                  <a:noFill/>
                </a:ln>
                <a:solidFill>
                  <a:srgbClr val="2FAEE2"/>
                </a:solidFill>
                <a:effectLst/>
                <a:uLnTx/>
                <a:uFillTx/>
                <a:latin typeface="Roboto"/>
                <a:ea typeface="Roboto"/>
                <a:cs typeface="Roboto"/>
                <a:sym typeface="Roboto"/>
              </a:endParaRPr>
            </a:p>
          </p:txBody>
        </p:sp>
      </p:grpSp>
      <p:sp>
        <p:nvSpPr>
          <p:cNvPr id="2" name="Rectangle 1">
            <a:extLst>
              <a:ext uri="{FF2B5EF4-FFF2-40B4-BE49-F238E27FC236}">
                <a16:creationId xmlns:a16="http://schemas.microsoft.com/office/drawing/2014/main" id="{8B5EE1B2-928B-414A-A5E9-51187ADD1B67}"/>
              </a:ext>
            </a:extLst>
          </p:cNvPr>
          <p:cNvSpPr/>
          <p:nvPr/>
        </p:nvSpPr>
        <p:spPr>
          <a:xfrm>
            <a:off x="0" y="5460097"/>
            <a:ext cx="12192000" cy="1404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 name="Google Shape;92;p1" descr="A picture containing bridge&#10;&#10;Description automatically generated"/>
          <p:cNvPicPr preferRelativeResize="0"/>
          <p:nvPr/>
        </p:nvPicPr>
        <p:blipFill rotWithShape="1">
          <a:blip r:embed="rId5">
            <a:alphaModFix/>
          </a:blip>
          <a:srcRect/>
          <a:stretch/>
        </p:blipFill>
        <p:spPr>
          <a:xfrm rot="-2028233">
            <a:off x="7512663" y="328093"/>
            <a:ext cx="6006640" cy="4324018"/>
          </a:xfrm>
          <a:prstGeom prst="rect">
            <a:avLst/>
          </a:prstGeom>
          <a:noFill/>
          <a:ln>
            <a:noFill/>
          </a:ln>
        </p:spPr>
      </p:pic>
      <p:sp>
        <p:nvSpPr>
          <p:cNvPr id="7" name="TextBox 6">
            <a:extLst>
              <a:ext uri="{FF2B5EF4-FFF2-40B4-BE49-F238E27FC236}">
                <a16:creationId xmlns:a16="http://schemas.microsoft.com/office/drawing/2014/main" id="{C762F2F5-1200-4A9C-A975-3313D043AB82}"/>
              </a:ext>
            </a:extLst>
          </p:cNvPr>
          <p:cNvSpPr txBox="1"/>
          <p:nvPr/>
        </p:nvSpPr>
        <p:spPr>
          <a:xfrm>
            <a:off x="531704" y="5726688"/>
            <a:ext cx="1343228" cy="253916"/>
          </a:xfrm>
          <a:prstGeom prst="rect">
            <a:avLst/>
          </a:prstGeom>
          <a:noFill/>
        </p:spPr>
        <p:txBody>
          <a:bodyPr wrap="square" rtlCol="0">
            <a:spAutoFit/>
          </a:bodyPr>
          <a:lstStyle/>
          <a:p>
            <a:r>
              <a:rPr lang="sr-Latn-RS" sz="900" b="1" dirty="0">
                <a:solidFill>
                  <a:srgbClr val="7792BF"/>
                </a:solidFill>
                <a:latin typeface="Roboto Thin" panose="02000000000000000000" pitchFamily="2" charset="0"/>
                <a:ea typeface="Roboto Thin" panose="02000000000000000000" pitchFamily="2" charset="0"/>
              </a:rPr>
              <a:t>Founders</a:t>
            </a:r>
            <a:r>
              <a:rPr lang="sr-Latn-RS" sz="1050" dirty="0">
                <a:solidFill>
                  <a:srgbClr val="7792BF"/>
                </a:solidFill>
                <a:latin typeface="Californian FB" panose="0207040306080B030204" pitchFamily="18" charset="0"/>
              </a:rPr>
              <a:t>: </a:t>
            </a:r>
            <a:endParaRPr lang="en-US" sz="1050" dirty="0">
              <a:solidFill>
                <a:srgbClr val="7792BF"/>
              </a:solidFill>
              <a:latin typeface="Californian FB" panose="0207040306080B030204" pitchFamily="18" charset="0"/>
            </a:endParaRPr>
          </a:p>
        </p:txBody>
      </p:sp>
      <p:pic>
        <p:nvPicPr>
          <p:cNvPr id="8" name="Picture 7">
            <a:extLst>
              <a:ext uri="{FF2B5EF4-FFF2-40B4-BE49-F238E27FC236}">
                <a16:creationId xmlns:a16="http://schemas.microsoft.com/office/drawing/2014/main" id="{4152BB6A-6DB3-4820-AD28-981D4E30813F}"/>
              </a:ext>
            </a:extLst>
          </p:cNvPr>
          <p:cNvPicPr>
            <a:picLocks noChangeAspect="1"/>
          </p:cNvPicPr>
          <p:nvPr/>
        </p:nvPicPr>
        <p:blipFill>
          <a:blip r:embed="rId6"/>
          <a:stretch>
            <a:fillRect/>
          </a:stretch>
        </p:blipFill>
        <p:spPr>
          <a:xfrm>
            <a:off x="4197805" y="5766162"/>
            <a:ext cx="765225" cy="853763"/>
          </a:xfrm>
          <a:prstGeom prst="rect">
            <a:avLst/>
          </a:prstGeom>
        </p:spPr>
      </p:pic>
      <p:pic>
        <p:nvPicPr>
          <p:cNvPr id="9" name="Picture 8">
            <a:extLst>
              <a:ext uri="{FF2B5EF4-FFF2-40B4-BE49-F238E27FC236}">
                <a16:creationId xmlns:a16="http://schemas.microsoft.com/office/drawing/2014/main" id="{47E5523A-ADCE-4651-AA41-4934DB7CDDF5}"/>
              </a:ext>
            </a:extLst>
          </p:cNvPr>
          <p:cNvPicPr>
            <a:picLocks noChangeAspect="1"/>
          </p:cNvPicPr>
          <p:nvPr/>
        </p:nvPicPr>
        <p:blipFill>
          <a:blip r:embed="rId7"/>
          <a:stretch>
            <a:fillRect/>
          </a:stretch>
        </p:blipFill>
        <p:spPr>
          <a:xfrm>
            <a:off x="5476781" y="5766162"/>
            <a:ext cx="657871" cy="792129"/>
          </a:xfrm>
          <a:prstGeom prst="rect">
            <a:avLst/>
          </a:prstGeom>
        </p:spPr>
      </p:pic>
      <p:pic>
        <p:nvPicPr>
          <p:cNvPr id="10" name="Picture 9">
            <a:extLst>
              <a:ext uri="{FF2B5EF4-FFF2-40B4-BE49-F238E27FC236}">
                <a16:creationId xmlns:a16="http://schemas.microsoft.com/office/drawing/2014/main" id="{87968144-92C2-4461-AC0C-9DE07C40D72D}"/>
              </a:ext>
            </a:extLst>
          </p:cNvPr>
          <p:cNvPicPr>
            <a:picLocks noChangeAspect="1"/>
          </p:cNvPicPr>
          <p:nvPr/>
        </p:nvPicPr>
        <p:blipFill>
          <a:blip r:embed="rId8"/>
          <a:stretch>
            <a:fillRect/>
          </a:stretch>
        </p:blipFill>
        <p:spPr>
          <a:xfrm>
            <a:off x="1327458" y="5726688"/>
            <a:ext cx="2307380" cy="648140"/>
          </a:xfrm>
          <a:prstGeom prst="rect">
            <a:avLst/>
          </a:prstGeom>
        </p:spPr>
      </p:pic>
      <p:pic>
        <p:nvPicPr>
          <p:cNvPr id="11" name="Picture 10">
            <a:extLst>
              <a:ext uri="{FF2B5EF4-FFF2-40B4-BE49-F238E27FC236}">
                <a16:creationId xmlns:a16="http://schemas.microsoft.com/office/drawing/2014/main" id="{9CB61297-3DFC-45DC-AA56-4F985DE9B2E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425506" y="5610657"/>
            <a:ext cx="2337105" cy="1164771"/>
          </a:xfrm>
          <a:prstGeom prst="rect">
            <a:avLst/>
          </a:prstGeom>
        </p:spPr>
      </p:pic>
      <p:sp>
        <p:nvSpPr>
          <p:cNvPr id="12" name="TextBox 11">
            <a:extLst>
              <a:ext uri="{FF2B5EF4-FFF2-40B4-BE49-F238E27FC236}">
                <a16:creationId xmlns:a16="http://schemas.microsoft.com/office/drawing/2014/main" id="{A0CF9D91-0EF8-4073-9469-9D32AAA275A8}"/>
              </a:ext>
            </a:extLst>
          </p:cNvPr>
          <p:cNvSpPr txBox="1"/>
          <p:nvPr/>
        </p:nvSpPr>
        <p:spPr>
          <a:xfrm>
            <a:off x="8178446" y="5726688"/>
            <a:ext cx="1247060" cy="230832"/>
          </a:xfrm>
          <a:prstGeom prst="rect">
            <a:avLst/>
          </a:prstGeom>
          <a:noFill/>
        </p:spPr>
        <p:txBody>
          <a:bodyPr wrap="square" rtlCol="0">
            <a:spAutoFit/>
          </a:bodyPr>
          <a:lstStyle/>
          <a:p>
            <a:r>
              <a:rPr lang="sr-Latn-RS" sz="900" b="1" dirty="0">
                <a:solidFill>
                  <a:srgbClr val="7792BF"/>
                </a:solidFill>
                <a:latin typeface="Roboto Thin" panose="02000000000000000000" pitchFamily="2" charset="0"/>
                <a:ea typeface="Roboto Thin" panose="02000000000000000000" pitchFamily="2" charset="0"/>
              </a:rPr>
              <a:t>With support of</a:t>
            </a:r>
            <a:r>
              <a:rPr lang="sr-Cyrl-RS" sz="900" b="1" dirty="0">
                <a:solidFill>
                  <a:srgbClr val="7792BF"/>
                </a:solidFill>
                <a:latin typeface="Roboto Thin" panose="02000000000000000000" pitchFamily="2" charset="0"/>
                <a:ea typeface="Roboto Thin" panose="02000000000000000000" pitchFamily="2" charset="0"/>
              </a:rPr>
              <a:t>:</a:t>
            </a:r>
            <a:endParaRPr lang="en-US" sz="900" b="1" dirty="0">
              <a:solidFill>
                <a:srgbClr val="7792BF"/>
              </a:solidFill>
              <a:latin typeface="Roboto Thin" panose="02000000000000000000" pitchFamily="2" charset="0"/>
              <a:ea typeface="Roboto Thin"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BD74384-9D69-49DE-8DF8-F18047C968A5}"/>
              </a:ext>
            </a:extLst>
          </p:cNvPr>
          <p:cNvSpPr/>
          <p:nvPr/>
        </p:nvSpPr>
        <p:spPr>
          <a:xfrm>
            <a:off x="0" y="858416"/>
            <a:ext cx="3387012" cy="74645"/>
          </a:xfrm>
          <a:prstGeom prst="rect">
            <a:avLst/>
          </a:prstGeom>
          <a:solidFill>
            <a:srgbClr val="2FAEE2"/>
          </a:solidFill>
          <a:ln>
            <a:solidFill>
              <a:srgbClr val="2FA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DA319CC9-7B04-4917-A8F2-DD3AC0A6AA78}"/>
              </a:ext>
            </a:extLst>
          </p:cNvPr>
          <p:cNvSpPr txBox="1"/>
          <p:nvPr/>
        </p:nvSpPr>
        <p:spPr>
          <a:xfrm>
            <a:off x="6954" y="979336"/>
            <a:ext cx="2156360" cy="307777"/>
          </a:xfrm>
          <a:prstGeom prst="rect">
            <a:avLst/>
          </a:prstGeom>
          <a:noFill/>
        </p:spPr>
        <p:txBody>
          <a:bodyPr wrap="none" rtlCol="0">
            <a:spAutoFit/>
          </a:bodyPr>
          <a:lstStyle/>
          <a:p>
            <a:r>
              <a:rPr lang="en-GB" sz="1400" b="1" dirty="0">
                <a:solidFill>
                  <a:srgbClr val="2FAEE2"/>
                </a:solidFill>
                <a:latin typeface="Roboto" panose="02000000000000000000" pitchFamily="2" charset="0"/>
                <a:ea typeface="Roboto" panose="02000000000000000000" pitchFamily="2" charset="0"/>
              </a:rPr>
              <a:t>KNOWLEDGE IS POWER!</a:t>
            </a:r>
          </a:p>
        </p:txBody>
      </p:sp>
      <p:pic>
        <p:nvPicPr>
          <p:cNvPr id="20" name="Picture 19" descr="A picture containing bridge&#10;&#10;Description automatically generated">
            <a:extLst>
              <a:ext uri="{FF2B5EF4-FFF2-40B4-BE49-F238E27FC236}">
                <a16:creationId xmlns:a16="http://schemas.microsoft.com/office/drawing/2014/main" id="{4C6445AC-8D05-4D34-9818-480942BA479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9571767">
            <a:off x="7650548" y="421509"/>
            <a:ext cx="6006640" cy="4324018"/>
          </a:xfrm>
          <a:prstGeom prst="rect">
            <a:avLst/>
          </a:prstGeom>
        </p:spPr>
      </p:pic>
      <p:sp>
        <p:nvSpPr>
          <p:cNvPr id="9" name="Block Arc 8">
            <a:extLst>
              <a:ext uri="{FF2B5EF4-FFF2-40B4-BE49-F238E27FC236}">
                <a16:creationId xmlns:a16="http://schemas.microsoft.com/office/drawing/2014/main" id="{AFA049C0-EAEA-4410-A5B2-4AC017B4F96F}"/>
              </a:ext>
            </a:extLst>
          </p:cNvPr>
          <p:cNvSpPr/>
          <p:nvPr/>
        </p:nvSpPr>
        <p:spPr>
          <a:xfrm>
            <a:off x="3679450" y="1384816"/>
            <a:ext cx="3984264" cy="3563932"/>
          </a:xfrm>
          <a:prstGeom prst="blockArc">
            <a:avLst>
              <a:gd name="adj1" fmla="val 11470999"/>
              <a:gd name="adj2" fmla="val 20797308"/>
              <a:gd name="adj3" fmla="val 5068"/>
            </a:avLst>
          </a:prstGeom>
          <a:solidFill>
            <a:srgbClr val="2FAEE2"/>
          </a:solidFill>
          <a:ln w="19050">
            <a:solidFill>
              <a:srgbClr val="2FA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solidFill>
            </a:endParaRPr>
          </a:p>
        </p:txBody>
      </p:sp>
      <p:sp>
        <p:nvSpPr>
          <p:cNvPr id="10" name="Block Arc 9">
            <a:extLst>
              <a:ext uri="{FF2B5EF4-FFF2-40B4-BE49-F238E27FC236}">
                <a16:creationId xmlns:a16="http://schemas.microsoft.com/office/drawing/2014/main" id="{673D6283-7121-4D65-B942-F01667CECDF4}"/>
              </a:ext>
            </a:extLst>
          </p:cNvPr>
          <p:cNvSpPr/>
          <p:nvPr/>
        </p:nvSpPr>
        <p:spPr>
          <a:xfrm rot="10800000">
            <a:off x="3719404" y="1869615"/>
            <a:ext cx="3965585" cy="3654796"/>
          </a:xfrm>
          <a:prstGeom prst="blockArc">
            <a:avLst>
              <a:gd name="adj1" fmla="val 11470999"/>
              <a:gd name="adj2" fmla="val 20797308"/>
              <a:gd name="adj3" fmla="val 5068"/>
            </a:avLst>
          </a:prstGeom>
          <a:solidFill>
            <a:srgbClr val="2FAEE2"/>
          </a:solidFill>
          <a:ln w="19050">
            <a:solidFill>
              <a:srgbClr val="2FA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solidFill>
            </a:endParaRPr>
          </a:p>
        </p:txBody>
      </p:sp>
      <p:sp>
        <p:nvSpPr>
          <p:cNvPr id="11" name="Parallelogram 15">
            <a:extLst>
              <a:ext uri="{FF2B5EF4-FFF2-40B4-BE49-F238E27FC236}">
                <a16:creationId xmlns:a16="http://schemas.microsoft.com/office/drawing/2014/main" id="{24ABDD0B-564D-4579-ACF2-A3B23447A0E6}"/>
              </a:ext>
            </a:extLst>
          </p:cNvPr>
          <p:cNvSpPr/>
          <p:nvPr/>
        </p:nvSpPr>
        <p:spPr>
          <a:xfrm rot="16200000">
            <a:off x="4280632" y="2361087"/>
            <a:ext cx="598764" cy="648141"/>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noFill/>
          <a:ln w="28575">
            <a:solidFill>
              <a:srgbClr val="B1B3B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2" name="Block Arc 11">
            <a:extLst>
              <a:ext uri="{FF2B5EF4-FFF2-40B4-BE49-F238E27FC236}">
                <a16:creationId xmlns:a16="http://schemas.microsoft.com/office/drawing/2014/main" id="{6237B46C-EE2F-45F5-A452-AEF5853F7D2C}"/>
              </a:ext>
            </a:extLst>
          </p:cNvPr>
          <p:cNvSpPr/>
          <p:nvPr/>
        </p:nvSpPr>
        <p:spPr>
          <a:xfrm rot="10800000">
            <a:off x="6672384" y="2362986"/>
            <a:ext cx="320105" cy="520850"/>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noFill/>
          <a:ln w="28575">
            <a:solidFill>
              <a:srgbClr val="BABB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3" name="Rectangle 130">
            <a:extLst>
              <a:ext uri="{FF2B5EF4-FFF2-40B4-BE49-F238E27FC236}">
                <a16:creationId xmlns:a16="http://schemas.microsoft.com/office/drawing/2014/main" id="{F7759672-254A-46D2-98DF-B919494C603A}"/>
              </a:ext>
            </a:extLst>
          </p:cNvPr>
          <p:cNvSpPr/>
          <p:nvPr/>
        </p:nvSpPr>
        <p:spPr>
          <a:xfrm>
            <a:off x="5407815" y="4290539"/>
            <a:ext cx="544577" cy="547049"/>
          </a:xfrm>
          <a:custGeom>
            <a:avLst/>
            <a:gdLst/>
            <a:ahLst/>
            <a:cxnLst/>
            <a:rect l="l" t="t" r="r" b="b"/>
            <a:pathLst>
              <a:path w="371900" h="373588">
                <a:moveTo>
                  <a:pt x="297080" y="129105"/>
                </a:moveTo>
                <a:lnTo>
                  <a:pt x="284273" y="219737"/>
                </a:lnTo>
                <a:lnTo>
                  <a:pt x="305496" y="219737"/>
                </a:lnTo>
                <a:lnTo>
                  <a:pt x="333001" y="129105"/>
                </a:lnTo>
                <a:close/>
                <a:moveTo>
                  <a:pt x="228265" y="129105"/>
                </a:moveTo>
                <a:lnTo>
                  <a:pt x="228265" y="219737"/>
                </a:lnTo>
                <a:lnTo>
                  <a:pt x="250807" y="219737"/>
                </a:lnTo>
                <a:lnTo>
                  <a:pt x="263614" y="129105"/>
                </a:lnTo>
                <a:close/>
                <a:moveTo>
                  <a:pt x="157021" y="129105"/>
                </a:moveTo>
                <a:lnTo>
                  <a:pt x="175826" y="219737"/>
                </a:lnTo>
                <a:lnTo>
                  <a:pt x="195129" y="219737"/>
                </a:lnTo>
                <a:lnTo>
                  <a:pt x="195129" y="129105"/>
                </a:lnTo>
                <a:close/>
                <a:moveTo>
                  <a:pt x="93087" y="129105"/>
                </a:moveTo>
                <a:lnTo>
                  <a:pt x="117372" y="219737"/>
                </a:lnTo>
                <a:lnTo>
                  <a:pt x="141984" y="219737"/>
                </a:lnTo>
                <a:lnTo>
                  <a:pt x="123179" y="129105"/>
                </a:lnTo>
                <a:close/>
                <a:moveTo>
                  <a:pt x="58494" y="0"/>
                </a:moveTo>
                <a:lnTo>
                  <a:pt x="84208" y="95969"/>
                </a:lnTo>
                <a:lnTo>
                  <a:pt x="354346" y="95969"/>
                </a:lnTo>
                <a:lnTo>
                  <a:pt x="354346" y="97437"/>
                </a:lnTo>
                <a:cubicBezTo>
                  <a:pt x="356087" y="96136"/>
                  <a:pt x="357928" y="96353"/>
                  <a:pt x="359747" y="96905"/>
                </a:cubicBezTo>
                <a:lnTo>
                  <a:pt x="360371" y="97095"/>
                </a:lnTo>
                <a:cubicBezTo>
                  <a:pt x="368954" y="99700"/>
                  <a:pt x="373801" y="108770"/>
                  <a:pt x="371196" y="117354"/>
                </a:cubicBezTo>
                <a:lnTo>
                  <a:pt x="333339" y="242097"/>
                </a:lnTo>
                <a:cubicBezTo>
                  <a:pt x="331591" y="247858"/>
                  <a:pt x="326929" y="251935"/>
                  <a:pt x="321206" y="252122"/>
                </a:cubicBezTo>
                <a:lnTo>
                  <a:pt x="321206" y="252873"/>
                </a:lnTo>
                <a:lnTo>
                  <a:pt x="313576" y="252873"/>
                </a:lnTo>
                <a:cubicBezTo>
                  <a:pt x="313378" y="253010"/>
                  <a:pt x="313229" y="252967"/>
                  <a:pt x="313080" y="252922"/>
                </a:cubicBezTo>
                <a:lnTo>
                  <a:pt x="312919" y="252873"/>
                </a:lnTo>
                <a:lnTo>
                  <a:pt x="126251" y="252873"/>
                </a:lnTo>
                <a:lnTo>
                  <a:pt x="133971" y="281687"/>
                </a:lnTo>
                <a:lnTo>
                  <a:pt x="321075" y="281687"/>
                </a:lnTo>
                <a:lnTo>
                  <a:pt x="321075" y="314823"/>
                </a:lnTo>
                <a:lnTo>
                  <a:pt x="318480" y="314823"/>
                </a:lnTo>
                <a:cubicBezTo>
                  <a:pt x="329614" y="318311"/>
                  <a:pt x="336414" y="328969"/>
                  <a:pt x="336414" y="341215"/>
                </a:cubicBezTo>
                <a:cubicBezTo>
                  <a:pt x="336414" y="359094"/>
                  <a:pt x="321920" y="373588"/>
                  <a:pt x="304041" y="373588"/>
                </a:cubicBezTo>
                <a:cubicBezTo>
                  <a:pt x="286162" y="373588"/>
                  <a:pt x="271668" y="359094"/>
                  <a:pt x="271668" y="341215"/>
                </a:cubicBezTo>
                <a:cubicBezTo>
                  <a:pt x="271668" y="328969"/>
                  <a:pt x="278468" y="318311"/>
                  <a:pt x="289602" y="314823"/>
                </a:cubicBezTo>
                <a:lnTo>
                  <a:pt x="142850" y="314823"/>
                </a:lnTo>
                <a:lnTo>
                  <a:pt x="143397" y="316865"/>
                </a:lnTo>
                <a:cubicBezTo>
                  <a:pt x="151629" y="321811"/>
                  <a:pt x="156401" y="330956"/>
                  <a:pt x="156401" y="341215"/>
                </a:cubicBezTo>
                <a:cubicBezTo>
                  <a:pt x="156401" y="359094"/>
                  <a:pt x="141907" y="373588"/>
                  <a:pt x="124028" y="373588"/>
                </a:cubicBezTo>
                <a:cubicBezTo>
                  <a:pt x="106149" y="373588"/>
                  <a:pt x="91655" y="359094"/>
                  <a:pt x="91655" y="341215"/>
                </a:cubicBezTo>
                <a:cubicBezTo>
                  <a:pt x="91655" y="329356"/>
                  <a:pt x="98032" y="318986"/>
                  <a:pt x="108649" y="315212"/>
                </a:cubicBezTo>
                <a:lnTo>
                  <a:pt x="33542" y="34909"/>
                </a:lnTo>
                <a:lnTo>
                  <a:pt x="0" y="34909"/>
                </a:lnTo>
                <a:lnTo>
                  <a:pt x="0" y="1773"/>
                </a:lnTo>
                <a:lnTo>
                  <a:pt x="51879" y="1773"/>
                </a:lnTo>
                <a:close/>
              </a:path>
            </a:pathLst>
          </a:custGeom>
          <a:noFill/>
          <a:ln w="28575">
            <a:solidFill>
              <a:srgbClr val="BABB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4" name="Round Same Side Corner Rectangle 36">
            <a:extLst>
              <a:ext uri="{FF2B5EF4-FFF2-40B4-BE49-F238E27FC236}">
                <a16:creationId xmlns:a16="http://schemas.microsoft.com/office/drawing/2014/main" id="{E0C4F70F-DCCD-48F1-A750-DF4F32AC8F75}"/>
              </a:ext>
            </a:extLst>
          </p:cNvPr>
          <p:cNvSpPr/>
          <p:nvPr/>
        </p:nvSpPr>
        <p:spPr>
          <a:xfrm>
            <a:off x="4290360" y="3687571"/>
            <a:ext cx="579306" cy="458009"/>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noFill/>
          <a:ln w="28575">
            <a:solidFill>
              <a:srgbClr val="BABB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 name="Round Same Side Corner Rectangle 8">
            <a:extLst>
              <a:ext uri="{FF2B5EF4-FFF2-40B4-BE49-F238E27FC236}">
                <a16:creationId xmlns:a16="http://schemas.microsoft.com/office/drawing/2014/main" id="{E4451B41-2F0A-4F98-8F16-0D0192492445}"/>
              </a:ext>
            </a:extLst>
          </p:cNvPr>
          <p:cNvSpPr/>
          <p:nvPr/>
        </p:nvSpPr>
        <p:spPr>
          <a:xfrm>
            <a:off x="6619237" y="3616201"/>
            <a:ext cx="397669" cy="519526"/>
          </a:xfrm>
          <a:custGeom>
            <a:avLst/>
            <a:gdLst/>
            <a:ahLst/>
            <a:cxnLst/>
            <a:rect l="l" t="t" r="r" b="b"/>
            <a:pathLst>
              <a:path w="3197597" h="3202496">
                <a:moveTo>
                  <a:pt x="601421" y="1611393"/>
                </a:moveTo>
                <a:lnTo>
                  <a:pt x="2596176" y="1611393"/>
                </a:lnTo>
                <a:cubicBezTo>
                  <a:pt x="2928331" y="1611393"/>
                  <a:pt x="3197594" y="1880656"/>
                  <a:pt x="3197594" y="2212811"/>
                </a:cubicBezTo>
                <a:lnTo>
                  <a:pt x="3197594" y="2776360"/>
                </a:lnTo>
                <a:lnTo>
                  <a:pt x="3197597" y="2776360"/>
                </a:lnTo>
                <a:lnTo>
                  <a:pt x="3197597" y="2914824"/>
                </a:lnTo>
                <a:lnTo>
                  <a:pt x="3197198" y="2914824"/>
                </a:lnTo>
                <a:lnTo>
                  <a:pt x="3197198" y="3202496"/>
                </a:lnTo>
                <a:lnTo>
                  <a:pt x="398" y="3202496"/>
                </a:lnTo>
                <a:lnTo>
                  <a:pt x="398" y="2914824"/>
                </a:lnTo>
                <a:lnTo>
                  <a:pt x="0" y="2914824"/>
                </a:lnTo>
                <a:lnTo>
                  <a:pt x="0" y="2212811"/>
                </a:lnTo>
                <a:cubicBezTo>
                  <a:pt x="0" y="1880656"/>
                  <a:pt x="269266" y="1611393"/>
                  <a:pt x="601421" y="1611393"/>
                </a:cubicBezTo>
                <a:close/>
                <a:moveTo>
                  <a:pt x="1598801" y="0"/>
                </a:moveTo>
                <a:cubicBezTo>
                  <a:pt x="1998649" y="0"/>
                  <a:pt x="2322791" y="324142"/>
                  <a:pt x="2322791" y="723993"/>
                </a:cubicBezTo>
                <a:cubicBezTo>
                  <a:pt x="2322791" y="1123843"/>
                  <a:pt x="1998649" y="1447985"/>
                  <a:pt x="1598801" y="1447985"/>
                </a:cubicBezTo>
                <a:cubicBezTo>
                  <a:pt x="1198951" y="1447985"/>
                  <a:pt x="874809" y="1123843"/>
                  <a:pt x="874809" y="723993"/>
                </a:cubicBezTo>
                <a:cubicBezTo>
                  <a:pt x="874809" y="324142"/>
                  <a:pt x="1198951" y="0"/>
                  <a:pt x="1598801" y="0"/>
                </a:cubicBezTo>
                <a:close/>
              </a:path>
            </a:pathLst>
          </a:custGeom>
          <a:noFill/>
          <a:ln w="28575">
            <a:solidFill>
              <a:srgbClr val="BABB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6" name="TextBox 15"/>
          <p:cNvSpPr txBox="1"/>
          <p:nvPr/>
        </p:nvSpPr>
        <p:spPr>
          <a:xfrm>
            <a:off x="6196558" y="2983305"/>
            <a:ext cx="1243026" cy="246221"/>
          </a:xfrm>
          <a:prstGeom prst="rect">
            <a:avLst/>
          </a:prstGeom>
          <a:noFill/>
        </p:spPr>
        <p:txBody>
          <a:bodyPr wrap="square" rtlCol="0">
            <a:spAutoFit/>
          </a:bodyPr>
          <a:lstStyle/>
          <a:p>
            <a:pPr algn="ctr"/>
            <a:r>
              <a:rPr lang="sr-Latn-RS" sz="1000" dirty="0">
                <a:latin typeface="Roboto Light" panose="02000000000000000000" pitchFamily="2" charset="0"/>
                <a:ea typeface="Roboto Light" panose="02000000000000000000" pitchFamily="2" charset="0"/>
              </a:rPr>
              <a:t>Venture funds</a:t>
            </a:r>
            <a:endParaRPr lang="en-US" sz="1000" dirty="0">
              <a:latin typeface="Roboto Light" panose="02000000000000000000" pitchFamily="2" charset="0"/>
              <a:ea typeface="Roboto Light" panose="02000000000000000000" pitchFamily="2" charset="0"/>
            </a:endParaRPr>
          </a:p>
        </p:txBody>
      </p:sp>
      <p:sp>
        <p:nvSpPr>
          <p:cNvPr id="23" name="TextBox 22"/>
          <p:cNvSpPr txBox="1"/>
          <p:nvPr/>
        </p:nvSpPr>
        <p:spPr>
          <a:xfrm>
            <a:off x="6210923" y="4237574"/>
            <a:ext cx="1243026" cy="246221"/>
          </a:xfrm>
          <a:prstGeom prst="rect">
            <a:avLst/>
          </a:prstGeom>
          <a:noFill/>
        </p:spPr>
        <p:txBody>
          <a:bodyPr wrap="square" rtlCol="0">
            <a:spAutoFit/>
          </a:bodyPr>
          <a:lstStyle/>
          <a:p>
            <a:pPr algn="ctr"/>
            <a:r>
              <a:rPr lang="sr-Latn-RS" sz="1000" dirty="0">
                <a:latin typeface="Roboto Light" panose="02000000000000000000" pitchFamily="2" charset="0"/>
                <a:ea typeface="Roboto Light" panose="02000000000000000000" pitchFamily="2" charset="0"/>
              </a:rPr>
              <a:t>Government</a:t>
            </a:r>
            <a:endParaRPr lang="en-US" sz="1000" dirty="0">
              <a:latin typeface="Roboto Light" panose="02000000000000000000" pitchFamily="2" charset="0"/>
              <a:ea typeface="Roboto Light" panose="02000000000000000000" pitchFamily="2" charset="0"/>
            </a:endParaRPr>
          </a:p>
        </p:txBody>
      </p:sp>
      <p:sp>
        <p:nvSpPr>
          <p:cNvPr id="24" name="TextBox 23"/>
          <p:cNvSpPr txBox="1"/>
          <p:nvPr/>
        </p:nvSpPr>
        <p:spPr>
          <a:xfrm>
            <a:off x="5110805" y="4928955"/>
            <a:ext cx="1243026" cy="246221"/>
          </a:xfrm>
          <a:prstGeom prst="rect">
            <a:avLst/>
          </a:prstGeom>
          <a:noFill/>
        </p:spPr>
        <p:txBody>
          <a:bodyPr wrap="square" rtlCol="0">
            <a:spAutoFit/>
          </a:bodyPr>
          <a:lstStyle/>
          <a:p>
            <a:pPr algn="ctr"/>
            <a:r>
              <a:rPr lang="sr-Latn-RS" sz="1000" dirty="0">
                <a:latin typeface="Roboto Light" panose="02000000000000000000" pitchFamily="2" charset="0"/>
                <a:ea typeface="Roboto Light" panose="02000000000000000000" pitchFamily="2" charset="0"/>
              </a:rPr>
              <a:t>Market</a:t>
            </a:r>
            <a:endParaRPr lang="en-US" sz="1000" dirty="0">
              <a:latin typeface="Roboto Light" panose="02000000000000000000" pitchFamily="2" charset="0"/>
              <a:ea typeface="Roboto Light" panose="02000000000000000000" pitchFamily="2" charset="0"/>
            </a:endParaRPr>
          </a:p>
        </p:txBody>
      </p:sp>
      <p:sp>
        <p:nvSpPr>
          <p:cNvPr id="25" name="TextBox 24"/>
          <p:cNvSpPr txBox="1"/>
          <p:nvPr/>
        </p:nvSpPr>
        <p:spPr>
          <a:xfrm>
            <a:off x="3958500" y="4249670"/>
            <a:ext cx="1243026" cy="246221"/>
          </a:xfrm>
          <a:prstGeom prst="rect">
            <a:avLst/>
          </a:prstGeom>
          <a:noFill/>
        </p:spPr>
        <p:txBody>
          <a:bodyPr wrap="square" rtlCol="0">
            <a:spAutoFit/>
          </a:bodyPr>
          <a:lstStyle/>
          <a:p>
            <a:pPr algn="ctr"/>
            <a:r>
              <a:rPr lang="sr-Latn-RS" sz="1000" dirty="0">
                <a:latin typeface="Roboto Light" panose="02000000000000000000" pitchFamily="2" charset="0"/>
                <a:ea typeface="Roboto Light" panose="02000000000000000000" pitchFamily="2" charset="0"/>
              </a:rPr>
              <a:t>Corporate</a:t>
            </a:r>
            <a:endParaRPr lang="en-US" sz="1000" dirty="0">
              <a:latin typeface="Roboto Light" panose="02000000000000000000" pitchFamily="2" charset="0"/>
              <a:ea typeface="Roboto Light" panose="02000000000000000000" pitchFamily="2" charset="0"/>
            </a:endParaRPr>
          </a:p>
        </p:txBody>
      </p:sp>
      <p:sp>
        <p:nvSpPr>
          <p:cNvPr id="26" name="TextBox 25"/>
          <p:cNvSpPr txBox="1"/>
          <p:nvPr/>
        </p:nvSpPr>
        <p:spPr>
          <a:xfrm>
            <a:off x="3957252" y="3089051"/>
            <a:ext cx="1243026" cy="246221"/>
          </a:xfrm>
          <a:prstGeom prst="rect">
            <a:avLst/>
          </a:prstGeom>
          <a:noFill/>
        </p:spPr>
        <p:txBody>
          <a:bodyPr wrap="square" rtlCol="0">
            <a:spAutoFit/>
          </a:bodyPr>
          <a:lstStyle/>
          <a:p>
            <a:pPr algn="ctr"/>
            <a:r>
              <a:rPr lang="sr-Latn-RS" sz="1000" dirty="0">
                <a:latin typeface="Roboto Light" panose="02000000000000000000" pitchFamily="2" charset="0"/>
                <a:ea typeface="Roboto Light" panose="02000000000000000000" pitchFamily="2" charset="0"/>
              </a:rPr>
              <a:t>University</a:t>
            </a:r>
            <a:endParaRPr lang="en-US" sz="1000" dirty="0">
              <a:latin typeface="Roboto Light" panose="02000000000000000000" pitchFamily="2" charset="0"/>
              <a:ea typeface="Roboto Light" panose="02000000000000000000" pitchFamily="2" charset="0"/>
            </a:endParaRPr>
          </a:p>
        </p:txBody>
      </p:sp>
      <p:pic>
        <p:nvPicPr>
          <p:cNvPr id="27" name="Picture 26">
            <a:extLst>
              <a:ext uri="{FF2B5EF4-FFF2-40B4-BE49-F238E27FC236}">
                <a16:creationId xmlns:a16="http://schemas.microsoft.com/office/drawing/2014/main" id="{C05138F2-AA36-4535-BF2F-66C676A181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6253" y="2637583"/>
            <a:ext cx="1730174" cy="1726233"/>
          </a:xfrm>
          <a:prstGeom prst="rect">
            <a:avLst/>
          </a:prstGeom>
        </p:spPr>
      </p:pic>
      <p:sp>
        <p:nvSpPr>
          <p:cNvPr id="28" name="TextBox 27"/>
          <p:cNvSpPr txBox="1"/>
          <p:nvPr/>
        </p:nvSpPr>
        <p:spPr>
          <a:xfrm>
            <a:off x="5084539" y="2460410"/>
            <a:ext cx="1243026" cy="246221"/>
          </a:xfrm>
          <a:prstGeom prst="rect">
            <a:avLst/>
          </a:prstGeom>
          <a:noFill/>
        </p:spPr>
        <p:txBody>
          <a:bodyPr wrap="square" rtlCol="0">
            <a:spAutoFit/>
          </a:bodyPr>
          <a:lstStyle/>
          <a:p>
            <a:pPr algn="ctr"/>
            <a:r>
              <a:rPr lang="en-GB" sz="1000" dirty="0" err="1">
                <a:latin typeface="Roboto Light" panose="02000000000000000000" pitchFamily="2" charset="0"/>
                <a:ea typeface="Roboto Light" panose="02000000000000000000" pitchFamily="2" charset="0"/>
              </a:rPr>
              <a:t>Startups</a:t>
            </a:r>
            <a:endParaRPr lang="en-US" sz="1000" dirty="0">
              <a:latin typeface="Roboto Light" panose="02000000000000000000" pitchFamily="2" charset="0"/>
              <a:ea typeface="Roboto Light" panose="02000000000000000000" pitchFamily="2" charset="0"/>
            </a:endParaRPr>
          </a:p>
        </p:txBody>
      </p:sp>
      <p:grpSp>
        <p:nvGrpSpPr>
          <p:cNvPr id="8" name="Group 7"/>
          <p:cNvGrpSpPr/>
          <p:nvPr/>
        </p:nvGrpSpPr>
        <p:grpSpPr>
          <a:xfrm>
            <a:off x="685200" y="2289459"/>
            <a:ext cx="3148917" cy="172920"/>
            <a:chOff x="994535" y="1682717"/>
            <a:chExt cx="3148917" cy="172920"/>
          </a:xfrm>
        </p:grpSpPr>
        <p:cxnSp>
          <p:nvCxnSpPr>
            <p:cNvPr id="31" name="Straight Connector 30">
              <a:extLst>
                <a:ext uri="{FF2B5EF4-FFF2-40B4-BE49-F238E27FC236}">
                  <a16:creationId xmlns:a16="http://schemas.microsoft.com/office/drawing/2014/main" id="{C8F7CA23-05F6-4882-9C40-BF4819495720}"/>
                </a:ext>
              </a:extLst>
            </p:cNvPr>
            <p:cNvCxnSpPr>
              <a:cxnSpLocks/>
            </p:cNvCxnSpPr>
            <p:nvPr/>
          </p:nvCxnSpPr>
          <p:spPr>
            <a:xfrm>
              <a:off x="994535" y="1682717"/>
              <a:ext cx="2799629" cy="15225"/>
            </a:xfrm>
            <a:prstGeom prst="line">
              <a:avLst/>
            </a:prstGeom>
            <a:ln w="28575">
              <a:solidFill>
                <a:srgbClr val="BABBBD"/>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B66BF44-935E-4702-8266-FD6789C1292A}"/>
                </a:ext>
              </a:extLst>
            </p:cNvPr>
            <p:cNvCxnSpPr>
              <a:cxnSpLocks/>
            </p:cNvCxnSpPr>
            <p:nvPr/>
          </p:nvCxnSpPr>
          <p:spPr>
            <a:xfrm>
              <a:off x="3794164" y="1698267"/>
              <a:ext cx="349288" cy="157370"/>
            </a:xfrm>
            <a:prstGeom prst="line">
              <a:avLst/>
            </a:prstGeom>
            <a:ln w="28575">
              <a:solidFill>
                <a:srgbClr val="BABBBD"/>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a:extLst>
              <a:ext uri="{FF2B5EF4-FFF2-40B4-BE49-F238E27FC236}">
                <a16:creationId xmlns:a16="http://schemas.microsoft.com/office/drawing/2014/main" id="{0B66BF44-935E-4702-8266-FD6789C1292A}"/>
              </a:ext>
            </a:extLst>
          </p:cNvPr>
          <p:cNvCxnSpPr>
            <a:cxnSpLocks/>
          </p:cNvCxnSpPr>
          <p:nvPr/>
        </p:nvCxnSpPr>
        <p:spPr>
          <a:xfrm>
            <a:off x="7623965" y="4092300"/>
            <a:ext cx="349288" cy="157370"/>
          </a:xfrm>
          <a:prstGeom prst="line">
            <a:avLst/>
          </a:prstGeom>
          <a:ln w="28575">
            <a:solidFill>
              <a:srgbClr val="BABBBD"/>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A474B6C-F8E9-42A7-B5BE-C9ABBCAE3308}"/>
              </a:ext>
            </a:extLst>
          </p:cNvPr>
          <p:cNvCxnSpPr>
            <a:cxnSpLocks/>
          </p:cNvCxnSpPr>
          <p:nvPr/>
        </p:nvCxnSpPr>
        <p:spPr>
          <a:xfrm>
            <a:off x="7958460" y="4249670"/>
            <a:ext cx="3142609" cy="4070"/>
          </a:xfrm>
          <a:prstGeom prst="line">
            <a:avLst/>
          </a:prstGeom>
          <a:ln w="28575">
            <a:solidFill>
              <a:srgbClr val="BABBBD"/>
            </a:solidFill>
            <a:tailEnd type="ova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44C8905-F015-4E89-AA5A-F47C2BBDCE3F}"/>
              </a:ext>
            </a:extLst>
          </p:cNvPr>
          <p:cNvSpPr txBox="1"/>
          <p:nvPr/>
        </p:nvSpPr>
        <p:spPr>
          <a:xfrm>
            <a:off x="454164" y="2831208"/>
            <a:ext cx="3203054" cy="1323439"/>
          </a:xfrm>
          <a:prstGeom prst="rect">
            <a:avLst/>
          </a:prstGeom>
          <a:noFill/>
        </p:spPr>
        <p:txBody>
          <a:bodyPr wrap="square" rtlCol="0">
            <a:spAutoFit/>
          </a:bodyPr>
          <a:lstStyle/>
          <a:p>
            <a:r>
              <a:rPr lang="en-US" sz="1600" dirty="0">
                <a:solidFill>
                  <a:schemeClr val="bg2">
                    <a:lumMod val="25000"/>
                  </a:schemeClr>
                </a:solidFill>
                <a:latin typeface="Roboto Light" panose="02000000000000000000" pitchFamily="2" charset="0"/>
                <a:ea typeface="Roboto Light" panose="02000000000000000000" pitchFamily="2" charset="0"/>
              </a:rPr>
              <a:t>STP</a:t>
            </a:r>
            <a:r>
              <a:rPr lang="sr-Latn-RS" sz="1600" dirty="0">
                <a:solidFill>
                  <a:schemeClr val="bg2">
                    <a:lumMod val="25000"/>
                  </a:schemeClr>
                </a:solidFill>
                <a:latin typeface="Roboto Light" panose="02000000000000000000" pitchFamily="2" charset="0"/>
                <a:ea typeface="Roboto Light" panose="02000000000000000000" pitchFamily="2" charset="0"/>
              </a:rPr>
              <a:t> Belgrade</a:t>
            </a:r>
            <a:r>
              <a:rPr lang="en-US" sz="1600" dirty="0">
                <a:solidFill>
                  <a:schemeClr val="bg2">
                    <a:lumMod val="25000"/>
                  </a:schemeClr>
                </a:solidFill>
                <a:latin typeface="Roboto Light" panose="02000000000000000000" pitchFamily="2" charset="0"/>
                <a:ea typeface="Roboto Light" panose="02000000000000000000" pitchFamily="2" charset="0"/>
              </a:rPr>
              <a:t> play</a:t>
            </a:r>
            <a:r>
              <a:rPr lang="sr-Latn-RS" sz="1600" dirty="0">
                <a:solidFill>
                  <a:schemeClr val="bg2">
                    <a:lumMod val="25000"/>
                  </a:schemeClr>
                </a:solidFill>
                <a:latin typeface="Roboto Light" panose="02000000000000000000" pitchFamily="2" charset="0"/>
                <a:ea typeface="Roboto Light" panose="02000000000000000000" pitchFamily="2" charset="0"/>
              </a:rPr>
              <a:t>s</a:t>
            </a:r>
            <a:r>
              <a:rPr lang="en-US" sz="1600" dirty="0">
                <a:solidFill>
                  <a:schemeClr val="bg2">
                    <a:lumMod val="25000"/>
                  </a:schemeClr>
                </a:solidFill>
                <a:latin typeface="Roboto Light" panose="02000000000000000000" pitchFamily="2" charset="0"/>
                <a:ea typeface="Roboto Light" panose="02000000000000000000" pitchFamily="2" charset="0"/>
              </a:rPr>
              <a:t> a </a:t>
            </a:r>
            <a:r>
              <a:rPr lang="en-US" sz="1600" dirty="0">
                <a:solidFill>
                  <a:srgbClr val="2FAEE2"/>
                </a:solidFill>
                <a:latin typeface="Roboto Light" panose="02000000000000000000" pitchFamily="2" charset="0"/>
                <a:ea typeface="Roboto Light" panose="02000000000000000000" pitchFamily="2" charset="0"/>
              </a:rPr>
              <a:t>key role</a:t>
            </a:r>
            <a:r>
              <a:rPr lang="en-US" sz="1600" dirty="0">
                <a:solidFill>
                  <a:schemeClr val="bg2">
                    <a:lumMod val="25000"/>
                  </a:schemeClr>
                </a:solidFill>
                <a:latin typeface="Roboto Light" panose="02000000000000000000" pitchFamily="2" charset="0"/>
                <a:ea typeface="Roboto Light" panose="02000000000000000000" pitchFamily="2" charset="0"/>
              </a:rPr>
              <a:t> </a:t>
            </a:r>
            <a:r>
              <a:rPr lang="sr-Latn-RS" sz="1600" dirty="0">
                <a:solidFill>
                  <a:schemeClr val="bg2">
                    <a:lumMod val="25000"/>
                  </a:schemeClr>
                </a:solidFill>
                <a:latin typeface="Roboto Light" panose="02000000000000000000" pitchFamily="2" charset="0"/>
                <a:ea typeface="Roboto Light" panose="02000000000000000000" pitchFamily="2" charset="0"/>
              </a:rPr>
              <a:t>in </a:t>
            </a:r>
            <a:r>
              <a:rPr lang="en-US" sz="1600" dirty="0">
                <a:solidFill>
                  <a:schemeClr val="bg2">
                    <a:lumMod val="25000"/>
                  </a:schemeClr>
                </a:solidFill>
                <a:latin typeface="Roboto Light" panose="02000000000000000000" pitchFamily="2" charset="0"/>
                <a:ea typeface="Roboto Light" panose="02000000000000000000" pitchFamily="2" charset="0"/>
              </a:rPr>
              <a:t>Serbian innovation ecosystem by connecting all relevant Stakeholders and boosting knowledge based economy.</a:t>
            </a:r>
          </a:p>
        </p:txBody>
      </p:sp>
      <p:sp>
        <p:nvSpPr>
          <p:cNvPr id="36" name="Rectangle 35"/>
          <p:cNvSpPr/>
          <p:nvPr/>
        </p:nvSpPr>
        <p:spPr>
          <a:xfrm>
            <a:off x="7796285" y="2341590"/>
            <a:ext cx="4133690" cy="2092881"/>
          </a:xfrm>
          <a:prstGeom prst="rect">
            <a:avLst/>
          </a:prstGeom>
        </p:spPr>
        <p:txBody>
          <a:bodyPr wrap="square">
            <a:spAutoFit/>
          </a:bodyPr>
          <a:lstStyle/>
          <a:p>
            <a:pPr marL="285750" indent="-285750">
              <a:buFont typeface="Arial" panose="020B0604020202020204" pitchFamily="34" charset="0"/>
              <a:buChar char="•"/>
            </a:pPr>
            <a:r>
              <a:rPr lang="en-US" sz="1600" dirty="0">
                <a:latin typeface="Roboto Light" panose="02000000000000000000" pitchFamily="2" charset="0"/>
                <a:ea typeface="Roboto Light" panose="02000000000000000000" pitchFamily="2" charset="0"/>
              </a:rPr>
              <a:t>Development of </a:t>
            </a:r>
            <a:r>
              <a:rPr lang="en-US" sz="1600" dirty="0">
                <a:solidFill>
                  <a:srgbClr val="2FAEE2"/>
                </a:solidFill>
                <a:latin typeface="Roboto Light" panose="02000000000000000000" pitchFamily="2" charset="0"/>
                <a:ea typeface="Roboto Light" panose="02000000000000000000" pitchFamily="2" charset="0"/>
              </a:rPr>
              <a:t>high-tech sector</a:t>
            </a:r>
            <a:endParaRPr lang="sr-Latn-RS" sz="1600" dirty="0">
              <a:solidFill>
                <a:srgbClr val="2FAEE2"/>
              </a:solidFill>
              <a:latin typeface="Roboto Light" panose="02000000000000000000" pitchFamily="2" charset="0"/>
              <a:ea typeface="Roboto Light" panose="02000000000000000000" pitchFamily="2" charset="0"/>
            </a:endParaRPr>
          </a:p>
          <a:p>
            <a:pPr marL="285750" indent="-285750">
              <a:buFont typeface="Arial" panose="020B0604020202020204" pitchFamily="34" charset="0"/>
              <a:buChar char="•"/>
            </a:pPr>
            <a:r>
              <a:rPr lang="en-US" sz="1600" dirty="0">
                <a:latin typeface="Roboto Light" panose="02000000000000000000" pitchFamily="2" charset="0"/>
                <a:ea typeface="Roboto Light" panose="02000000000000000000" pitchFamily="2" charset="0"/>
              </a:rPr>
              <a:t>Development of innovative </a:t>
            </a:r>
            <a:br>
              <a:rPr lang="en-US" sz="1600" dirty="0">
                <a:latin typeface="Roboto Light" panose="02000000000000000000" pitchFamily="2" charset="0"/>
                <a:ea typeface="Roboto Light" panose="02000000000000000000" pitchFamily="2" charset="0"/>
              </a:rPr>
            </a:br>
            <a:r>
              <a:rPr lang="en-US" sz="1600" dirty="0">
                <a:solidFill>
                  <a:srgbClr val="2FAEE2"/>
                </a:solidFill>
                <a:latin typeface="Roboto Light" panose="02000000000000000000" pitchFamily="2" charset="0"/>
                <a:ea typeface="Roboto Light" panose="02000000000000000000" pitchFamily="2" charset="0"/>
              </a:rPr>
              <a:t>products</a:t>
            </a:r>
            <a:r>
              <a:rPr lang="en-US" sz="1600" dirty="0">
                <a:latin typeface="Roboto Light" panose="02000000000000000000" pitchFamily="2" charset="0"/>
                <a:ea typeface="Roboto Light" panose="02000000000000000000" pitchFamily="2" charset="0"/>
              </a:rPr>
              <a:t> and </a:t>
            </a:r>
            <a:r>
              <a:rPr lang="en-US" sz="1600" dirty="0">
                <a:solidFill>
                  <a:srgbClr val="2FAEE2"/>
                </a:solidFill>
                <a:latin typeface="Roboto Light" panose="02000000000000000000" pitchFamily="2" charset="0"/>
                <a:ea typeface="Roboto Light" panose="02000000000000000000" pitchFamily="2" charset="0"/>
              </a:rPr>
              <a:t>services</a:t>
            </a:r>
            <a:endParaRPr lang="ko-KR" altLang="en-US" sz="1600" b="1" dirty="0">
              <a:solidFill>
                <a:srgbClr val="2FAEE2"/>
              </a:solidFill>
              <a:latin typeface="Roboto Light" panose="02000000000000000000" pitchFamily="2" charset="0"/>
            </a:endParaRPr>
          </a:p>
          <a:p>
            <a:pPr marL="285750" indent="-285750">
              <a:buFont typeface="Arial" panose="020B0604020202020204" pitchFamily="34" charset="0"/>
              <a:buChar char="•"/>
            </a:pPr>
            <a:r>
              <a:rPr lang="en-US" sz="1600" dirty="0">
                <a:latin typeface="Roboto Light" panose="02000000000000000000" pitchFamily="2" charset="0"/>
                <a:ea typeface="Roboto Light" panose="02000000000000000000" pitchFamily="2" charset="0"/>
                <a:cs typeface="Times New Roman" panose="02020603050405020304" pitchFamily="18" charset="0"/>
              </a:rPr>
              <a:t>Employment of </a:t>
            </a:r>
            <a:r>
              <a:rPr lang="en-US" sz="1600" dirty="0">
                <a:solidFill>
                  <a:srgbClr val="2FAEE2"/>
                </a:solidFill>
                <a:latin typeface="Roboto Light" panose="02000000000000000000" pitchFamily="2" charset="0"/>
                <a:ea typeface="Roboto Light" panose="02000000000000000000" pitchFamily="2" charset="0"/>
                <a:cs typeface="Times New Roman" panose="02020603050405020304" pitchFamily="18" charset="0"/>
              </a:rPr>
              <a:t>young</a:t>
            </a:r>
            <a:r>
              <a:rPr lang="en-US" sz="1600" dirty="0">
                <a:latin typeface="Roboto Light" panose="02000000000000000000" pitchFamily="2" charset="0"/>
                <a:ea typeface="Roboto Light" panose="02000000000000000000" pitchFamily="2" charset="0"/>
                <a:cs typeface="Times New Roman" panose="02020603050405020304" pitchFamily="18" charset="0"/>
              </a:rPr>
              <a:t> </a:t>
            </a:r>
            <a:br>
              <a:rPr lang="en-US" sz="1600" dirty="0">
                <a:latin typeface="Roboto Light" panose="02000000000000000000" pitchFamily="2" charset="0"/>
                <a:ea typeface="Roboto Light" panose="02000000000000000000" pitchFamily="2" charset="0"/>
                <a:cs typeface="Times New Roman" panose="02020603050405020304" pitchFamily="18" charset="0"/>
              </a:rPr>
            </a:br>
            <a:r>
              <a:rPr lang="en-US" sz="1600" dirty="0">
                <a:latin typeface="Roboto Light" panose="02000000000000000000" pitchFamily="2" charset="0"/>
                <a:ea typeface="Roboto Light" panose="02000000000000000000" pitchFamily="2" charset="0"/>
                <a:cs typeface="Times New Roman" panose="02020603050405020304" pitchFamily="18" charset="0"/>
              </a:rPr>
              <a:t>highly </a:t>
            </a:r>
            <a:r>
              <a:rPr lang="en-US" sz="1600" dirty="0">
                <a:solidFill>
                  <a:srgbClr val="2FAEE2"/>
                </a:solidFill>
                <a:latin typeface="Roboto Light" panose="02000000000000000000" pitchFamily="2" charset="0"/>
                <a:ea typeface="Roboto Light" panose="02000000000000000000" pitchFamily="2" charset="0"/>
                <a:cs typeface="Times New Roman" panose="02020603050405020304" pitchFamily="18" charset="0"/>
              </a:rPr>
              <a:t>educated</a:t>
            </a:r>
            <a:r>
              <a:rPr lang="en-US" sz="1600" dirty="0">
                <a:latin typeface="Roboto Light" panose="02000000000000000000" pitchFamily="2" charset="0"/>
                <a:ea typeface="Roboto Light" panose="02000000000000000000" pitchFamily="2" charset="0"/>
                <a:cs typeface="Times New Roman" panose="02020603050405020304" pitchFamily="18" charset="0"/>
              </a:rPr>
              <a:t> people </a:t>
            </a:r>
            <a:endParaRPr lang="en-US" sz="1600" dirty="0">
              <a:latin typeface="Roboto Light" panose="02000000000000000000" pitchFamily="2" charset="0"/>
              <a:ea typeface="Roboto Light" panose="02000000000000000000" pitchFamily="2" charset="0"/>
            </a:endParaRPr>
          </a:p>
          <a:p>
            <a:pPr marL="285750" indent="-285750">
              <a:buFont typeface="Arial" panose="020B0604020202020204" pitchFamily="34" charset="0"/>
              <a:buChar char="•"/>
            </a:pPr>
            <a:r>
              <a:rPr lang="en-US" sz="1600" dirty="0">
                <a:latin typeface="Roboto Light" panose="02000000000000000000" pitchFamily="2" charset="0"/>
                <a:ea typeface="Roboto Light" panose="02000000000000000000" pitchFamily="2" charset="0"/>
                <a:cs typeface="Times New Roman" panose="02020603050405020304" pitchFamily="18" charset="0"/>
              </a:rPr>
              <a:t>Export </a:t>
            </a:r>
            <a:r>
              <a:rPr lang="en-US" sz="1600" dirty="0">
                <a:solidFill>
                  <a:srgbClr val="2FAEE2"/>
                </a:solidFill>
                <a:latin typeface="Roboto Light" panose="02000000000000000000" pitchFamily="2" charset="0"/>
                <a:ea typeface="Roboto Light" panose="02000000000000000000" pitchFamily="2" charset="0"/>
                <a:cs typeface="Times New Roman" panose="02020603050405020304" pitchFamily="18" charset="0"/>
              </a:rPr>
              <a:t>growth</a:t>
            </a:r>
            <a:r>
              <a:rPr lang="sr-Latn-RS" sz="1600" dirty="0">
                <a:latin typeface="Roboto Light" panose="02000000000000000000" pitchFamily="2" charset="0"/>
                <a:ea typeface="Roboto Light" panose="02000000000000000000" pitchFamily="2" charset="0"/>
                <a:cs typeface="Times New Roman" panose="02020603050405020304" pitchFamily="18" charset="0"/>
              </a:rPr>
              <a:t> instead of brain drain</a:t>
            </a:r>
            <a:r>
              <a:rPr lang="en-US" sz="1600" dirty="0">
                <a:latin typeface="Roboto Light" panose="02000000000000000000" pitchFamily="2" charset="0"/>
                <a:ea typeface="Roboto Light" panose="02000000000000000000" pitchFamily="2" charset="0"/>
                <a:cs typeface="Times New Roman" panose="02020603050405020304" pitchFamily="18" charset="0"/>
              </a:rPr>
              <a:t> </a:t>
            </a:r>
            <a:endParaRPr lang="sr-Latn-RS" sz="1600" dirty="0">
              <a:latin typeface="Roboto Light" panose="02000000000000000000" pitchFamily="2" charset="0"/>
              <a:ea typeface="Roboto Light" panose="02000000000000000000" pitchFamily="2" charset="0"/>
            </a:endParaRPr>
          </a:p>
          <a:p>
            <a:pPr marL="285750" indent="-285750">
              <a:buFont typeface="Arial" panose="020B0604020202020204" pitchFamily="34" charset="0"/>
              <a:buChar char="•"/>
            </a:pPr>
            <a:r>
              <a:rPr lang="en-US" sz="1600" dirty="0">
                <a:latin typeface="Roboto Light" panose="02000000000000000000" pitchFamily="2" charset="0"/>
                <a:ea typeface="Roboto Light" panose="02000000000000000000" pitchFamily="2" charset="0"/>
                <a:cs typeface="Times New Roman" panose="02020603050405020304" pitchFamily="18" charset="0"/>
              </a:rPr>
              <a:t>Business networking and </a:t>
            </a:r>
            <a:r>
              <a:rPr lang="en-US" sz="1600" dirty="0">
                <a:solidFill>
                  <a:srgbClr val="2FAEE2"/>
                </a:solidFill>
                <a:latin typeface="Roboto Light" panose="02000000000000000000" pitchFamily="2" charset="0"/>
                <a:ea typeface="Roboto Light" panose="02000000000000000000" pitchFamily="2" charset="0"/>
                <a:cs typeface="Times New Roman" panose="02020603050405020304" pitchFamily="18" charset="0"/>
              </a:rPr>
              <a:t>globalization </a:t>
            </a:r>
            <a:endParaRPr lang="en-US" sz="1600" dirty="0">
              <a:solidFill>
                <a:srgbClr val="2FAEE2"/>
              </a:solidFill>
              <a:latin typeface="Roboto Light" panose="02000000000000000000" pitchFamily="2" charset="0"/>
              <a:ea typeface="Roboto Light" panose="02000000000000000000" pitchFamily="2" charset="0"/>
            </a:endParaRPr>
          </a:p>
          <a:p>
            <a:pPr algn="r"/>
            <a:r>
              <a:rPr lang="en-US" sz="1600" dirty="0">
                <a:latin typeface="Roboto Light" panose="02000000000000000000" pitchFamily="2" charset="0"/>
                <a:ea typeface="Roboto Light" panose="02000000000000000000" pitchFamily="2" charset="0"/>
              </a:rPr>
              <a:t> </a:t>
            </a:r>
            <a:endParaRPr lang="ko-KR" altLang="en-US" sz="1600" dirty="0">
              <a:latin typeface="Roboto Light" panose="02000000000000000000" pitchFamily="2" charset="0"/>
            </a:endParaRPr>
          </a:p>
        </p:txBody>
      </p:sp>
      <p:pic>
        <p:nvPicPr>
          <p:cNvPr id="2" name="Picture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19225" y="1630121"/>
            <a:ext cx="565942" cy="811725"/>
          </a:xfrm>
          <a:prstGeom prst="rect">
            <a:avLst/>
          </a:prstGeom>
        </p:spPr>
      </p:pic>
      <p:pic>
        <p:nvPicPr>
          <p:cNvPr id="29" name="Picture 28">
            <a:extLst>
              <a:ext uri="{FF2B5EF4-FFF2-40B4-BE49-F238E27FC236}">
                <a16:creationId xmlns:a16="http://schemas.microsoft.com/office/drawing/2014/main" id="{D15918D8-614F-46A7-B515-8FF9787464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7393" y="336603"/>
            <a:ext cx="1499619" cy="323089"/>
          </a:xfrm>
          <a:prstGeom prst="rect">
            <a:avLst/>
          </a:prstGeom>
        </p:spPr>
      </p:pic>
    </p:spTree>
    <p:extLst>
      <p:ext uri="{BB962C8B-B14F-4D97-AF65-F5344CB8AC3E}">
        <p14:creationId xmlns:p14="http://schemas.microsoft.com/office/powerpoint/2010/main" val="139640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par>
                          <p:cTn id="19" fill="hold">
                            <p:stCondLst>
                              <p:cond delay="500"/>
                            </p:stCondLst>
                            <p:childTnLst>
                              <p:par>
                                <p:cTn id="20" presetID="10" presetClass="entr" presetSubtype="0" fill="hold" nodeType="afterEffect">
                                  <p:stCondLst>
                                    <p:cond delay="50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par>
                          <p:cTn id="23" fill="hold">
                            <p:stCondLst>
                              <p:cond delay="1500"/>
                            </p:stCondLst>
                            <p:childTnLst>
                              <p:par>
                                <p:cTn id="24" presetID="10" presetClass="entr" presetSubtype="0" fill="hold" grpId="0" nodeType="afterEffect">
                                  <p:stCondLst>
                                    <p:cond delay="50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50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par>
                          <p:cTn id="30" fill="hold">
                            <p:stCondLst>
                              <p:cond delay="2500"/>
                            </p:stCondLst>
                            <p:childTnLst>
                              <p:par>
                                <p:cTn id="31" presetID="10" presetClass="entr" presetSubtype="0" fill="hold" grpId="0" nodeType="afterEffect">
                                  <p:stCondLst>
                                    <p:cond delay="50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par>
                          <p:cTn id="37" fill="hold">
                            <p:stCondLst>
                              <p:cond delay="3500"/>
                            </p:stCondLst>
                            <p:childTnLst>
                              <p:par>
                                <p:cTn id="38" presetID="10" presetClass="entr" presetSubtype="0" fill="hold" grpId="0" nodeType="afterEffect">
                                  <p:stCondLst>
                                    <p:cond delay="50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ntr" presetSubtype="0" fill="hold" grpId="0" nodeType="withEffect">
                                  <p:stCondLst>
                                    <p:cond delay="50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par>
                          <p:cTn id="44" fill="hold">
                            <p:stCondLst>
                              <p:cond delay="4500"/>
                            </p:stCondLst>
                            <p:childTnLst>
                              <p:par>
                                <p:cTn id="45" presetID="10" presetClass="entr" presetSubtype="0" fill="hold" grpId="0" nodeType="afterEffect">
                                  <p:stCondLst>
                                    <p:cond delay="50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10" presetClass="entr" presetSubtype="0" fill="hold" grpId="0" nodeType="withEffect">
                                  <p:stCondLst>
                                    <p:cond delay="50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par>
                          <p:cTn id="51" fill="hold">
                            <p:stCondLst>
                              <p:cond delay="5500"/>
                            </p:stCondLst>
                            <p:childTnLst>
                              <p:par>
                                <p:cTn id="52" presetID="10" presetClass="entr" presetSubtype="0" fill="hold" grpId="0" nodeType="afterEffect">
                                  <p:stCondLst>
                                    <p:cond delay="50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par>
                                <p:cTn id="55" presetID="10" presetClass="entr" presetSubtype="0" fill="hold" grpId="0" nodeType="withEffect">
                                  <p:stCondLst>
                                    <p:cond delay="50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par>
                          <p:cTn id="58" fill="hold">
                            <p:stCondLst>
                              <p:cond delay="6500"/>
                            </p:stCondLst>
                            <p:childTnLst>
                              <p:par>
                                <p:cTn id="59" presetID="1" presetClass="entr" presetSubtype="0" fill="hold" nodeType="afterEffect">
                                  <p:stCondLst>
                                    <p:cond delay="0"/>
                                  </p:stCondLst>
                                  <p:childTnLst>
                                    <p:set>
                                      <p:cBhvr>
                                        <p:cTn id="60" dur="1" fill="hold">
                                          <p:stCondLst>
                                            <p:cond delay="0"/>
                                          </p:stCondLst>
                                        </p:cTn>
                                        <p:tgtEl>
                                          <p:spTgt spid="2"/>
                                        </p:tgtEl>
                                        <p:attrNameLst>
                                          <p:attrName>style.visibility</p:attrName>
                                        </p:attrNameLst>
                                      </p:cBhvr>
                                      <p:to>
                                        <p:strVal val="visible"/>
                                      </p:to>
                                    </p:set>
                                  </p:childTnLst>
                                </p:cTn>
                              </p:par>
                              <p:par>
                                <p:cTn id="61" presetID="10"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500"/>
                                        <p:tgtEl>
                                          <p:spTgt spid="33"/>
                                        </p:tgtEl>
                                      </p:cBhvr>
                                    </p:animEffect>
                                  </p:childTnLst>
                                </p:cTn>
                              </p:par>
                              <p:par>
                                <p:cTn id="69" presetID="10" presetClass="entr" presetSubtype="0" fill="hold" nodeType="with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fade">
                                      <p:cBhvr>
                                        <p:cTn id="71" dur="500"/>
                                        <p:tgtEl>
                                          <p:spTgt spid="3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fade">
                                      <p:cBhvr>
                                        <p:cTn id="7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p:bldP spid="23" grpId="0"/>
      <p:bldP spid="24" grpId="0"/>
      <p:bldP spid="25" grpId="0"/>
      <p:bldP spid="26" grpId="0"/>
      <p:bldP spid="28"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hqprint">
            <a:extLst>
              <a:ext uri="{28A0092B-C50C-407E-A947-70E740481C1C}">
                <a14:useLocalDpi xmlns:a14="http://schemas.microsoft.com/office/drawing/2010/main" val="0"/>
              </a:ext>
            </a:extLst>
          </a:blip>
          <a:srcRect t="21587" b="-475"/>
          <a:stretch/>
        </p:blipFill>
        <p:spPr>
          <a:xfrm>
            <a:off x="0" y="875905"/>
            <a:ext cx="12192000" cy="6057642"/>
          </a:xfrm>
          <a:prstGeom prst="rect">
            <a:avLst/>
          </a:prstGeom>
        </p:spPr>
      </p:pic>
      <p:sp>
        <p:nvSpPr>
          <p:cNvPr id="18" name="Rectangle 17">
            <a:extLst>
              <a:ext uri="{FF2B5EF4-FFF2-40B4-BE49-F238E27FC236}">
                <a16:creationId xmlns:a16="http://schemas.microsoft.com/office/drawing/2014/main" id="{FBD74384-9D69-49DE-8DF8-F18047C968A5}"/>
              </a:ext>
            </a:extLst>
          </p:cNvPr>
          <p:cNvSpPr/>
          <p:nvPr/>
        </p:nvSpPr>
        <p:spPr>
          <a:xfrm>
            <a:off x="0" y="858416"/>
            <a:ext cx="3387012" cy="74645"/>
          </a:xfrm>
          <a:prstGeom prst="rect">
            <a:avLst/>
          </a:prstGeom>
          <a:solidFill>
            <a:srgbClr val="2FAEE2"/>
          </a:solidFill>
          <a:ln>
            <a:solidFill>
              <a:srgbClr val="2FA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DA319CC9-7B04-4917-A8F2-DD3AC0A6AA78}"/>
              </a:ext>
            </a:extLst>
          </p:cNvPr>
          <p:cNvSpPr txBox="1"/>
          <p:nvPr/>
        </p:nvSpPr>
        <p:spPr>
          <a:xfrm>
            <a:off x="6954" y="979336"/>
            <a:ext cx="1295547" cy="307777"/>
          </a:xfrm>
          <a:prstGeom prst="rect">
            <a:avLst/>
          </a:prstGeom>
          <a:noFill/>
        </p:spPr>
        <p:txBody>
          <a:bodyPr wrap="none" rtlCol="0">
            <a:spAutoFit/>
          </a:bodyPr>
          <a:lstStyle/>
          <a:p>
            <a:r>
              <a:rPr lang="en-GB" sz="1400" b="1" dirty="0">
                <a:solidFill>
                  <a:srgbClr val="2FAEE2"/>
                </a:solidFill>
                <a:latin typeface="Roboto" panose="02000000000000000000" pitchFamily="2" charset="0"/>
                <a:ea typeface="Roboto" panose="02000000000000000000" pitchFamily="2" charset="0"/>
              </a:rPr>
              <a:t>WE SUPPORT</a:t>
            </a:r>
          </a:p>
        </p:txBody>
      </p:sp>
      <p:pic>
        <p:nvPicPr>
          <p:cNvPr id="20" name="Picture 19" descr="A picture containing bridge&#10;&#10;Description automatically generated">
            <a:extLst>
              <a:ext uri="{FF2B5EF4-FFF2-40B4-BE49-F238E27FC236}">
                <a16:creationId xmlns:a16="http://schemas.microsoft.com/office/drawing/2014/main" id="{4C6445AC-8D05-4D34-9818-480942BA479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9571767">
            <a:off x="7497554" y="358714"/>
            <a:ext cx="6006640" cy="4324018"/>
          </a:xfrm>
          <a:prstGeom prst="rect">
            <a:avLst/>
          </a:prstGeom>
        </p:spPr>
      </p:pic>
      <p:sp>
        <p:nvSpPr>
          <p:cNvPr id="7" name="TextBox 6"/>
          <p:cNvSpPr txBox="1"/>
          <p:nvPr/>
        </p:nvSpPr>
        <p:spPr>
          <a:xfrm>
            <a:off x="4908351" y="1274228"/>
            <a:ext cx="86465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r-Latn-RS" b="1" i="1" u="none" strike="noStrike" kern="1200" cap="none" spc="0" normalizeH="0" baseline="0" noProof="0" dirty="0">
                <a:ln>
                  <a:noFill/>
                </a:ln>
                <a:solidFill>
                  <a:schemeClr val="bg1"/>
                </a:solidFill>
                <a:effectLst/>
                <a:uLnTx/>
                <a:uFillTx/>
                <a:latin typeface="Roboto Thin" panose="02000000000000000000" pitchFamily="2" charset="0"/>
                <a:ea typeface="Roboto Thin" panose="02000000000000000000" pitchFamily="2" charset="0"/>
              </a:rPr>
              <a:t>... where </a:t>
            </a:r>
            <a:r>
              <a:rPr lang="en-US" b="1" i="1" noProof="0" dirty="0">
                <a:solidFill>
                  <a:schemeClr val="bg1"/>
                </a:solidFill>
                <a:latin typeface="Roboto Thin" panose="02000000000000000000" pitchFamily="2" charset="0"/>
                <a:ea typeface="Roboto Thin" panose="02000000000000000000" pitchFamily="2" charset="0"/>
              </a:rPr>
              <a:t>fresh starters</a:t>
            </a:r>
            <a:r>
              <a:rPr kumimoji="0" lang="sr-Latn-RS" b="1" i="1" u="none" strike="noStrike" kern="1200" cap="none" spc="0" normalizeH="0" baseline="0" noProof="0" dirty="0">
                <a:ln>
                  <a:noFill/>
                </a:ln>
                <a:solidFill>
                  <a:schemeClr val="bg1"/>
                </a:solidFill>
                <a:effectLst/>
                <a:uLnTx/>
                <a:uFillTx/>
                <a:latin typeface="Roboto Thin" panose="02000000000000000000" pitchFamily="2" charset="0"/>
                <a:ea typeface="Roboto Thin" panose="02000000000000000000" pitchFamily="2" charset="0"/>
              </a:rPr>
              <a:t> meet valuable experience ...</a:t>
            </a:r>
            <a:endParaRPr kumimoji="0" lang="en-US" b="1" i="1" u="none" strike="noStrike" kern="1200" cap="none" spc="0" normalizeH="0" baseline="0" noProof="0" dirty="0">
              <a:ln>
                <a:noFill/>
              </a:ln>
              <a:solidFill>
                <a:schemeClr val="bg1"/>
              </a:solidFill>
              <a:effectLst/>
              <a:uLnTx/>
              <a:uFillTx/>
              <a:latin typeface="Roboto Thin" panose="02000000000000000000" pitchFamily="2" charset="0"/>
              <a:ea typeface="Roboto Thin" panose="02000000000000000000" pitchFamily="2" charset="0"/>
            </a:endParaRPr>
          </a:p>
        </p:txBody>
      </p:sp>
      <p:sp>
        <p:nvSpPr>
          <p:cNvPr id="8" name="TextBox 7"/>
          <p:cNvSpPr txBox="1"/>
          <p:nvPr/>
        </p:nvSpPr>
        <p:spPr>
          <a:xfrm>
            <a:off x="1211444" y="5721666"/>
            <a:ext cx="69199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r-Latn-RS" b="1" i="1" u="none" strike="noStrike" kern="1200" cap="none" spc="0" normalizeH="0" baseline="0" noProof="0" dirty="0">
                <a:ln>
                  <a:noFill/>
                </a:ln>
                <a:solidFill>
                  <a:schemeClr val="bg1"/>
                </a:solidFill>
                <a:effectLst/>
                <a:uLnTx/>
                <a:uFillTx/>
                <a:latin typeface="Roboto Thin" panose="02000000000000000000" pitchFamily="2" charset="0"/>
                <a:ea typeface="Roboto Thin" panose="02000000000000000000" pitchFamily="2" charset="0"/>
              </a:rPr>
              <a:t>...and drive changes for better future togehter!</a:t>
            </a:r>
            <a:endParaRPr kumimoji="0" lang="en-US" b="1" i="1" u="none" strike="noStrike" kern="1200" cap="none" spc="0" normalizeH="0" baseline="0" noProof="0" dirty="0">
              <a:ln>
                <a:noFill/>
              </a:ln>
              <a:solidFill>
                <a:schemeClr val="bg1"/>
              </a:solidFill>
              <a:effectLst/>
              <a:uLnTx/>
              <a:uFillTx/>
              <a:latin typeface="Roboto Thin" panose="02000000000000000000" pitchFamily="2" charset="0"/>
              <a:ea typeface="Roboto Thin" panose="02000000000000000000" pitchFamily="2" charset="0"/>
            </a:endParaRPr>
          </a:p>
        </p:txBody>
      </p:sp>
      <p:pic>
        <p:nvPicPr>
          <p:cNvPr id="9" name="Picture 8">
            <a:extLst>
              <a:ext uri="{FF2B5EF4-FFF2-40B4-BE49-F238E27FC236}">
                <a16:creationId xmlns:a16="http://schemas.microsoft.com/office/drawing/2014/main" id="{C05138F2-AA36-4535-BF2F-66C676A181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8177" y="116461"/>
            <a:ext cx="1730174" cy="1726233"/>
          </a:xfrm>
          <a:prstGeom prst="rect">
            <a:avLst/>
          </a:prstGeom>
        </p:spPr>
      </p:pic>
      <p:sp>
        <p:nvSpPr>
          <p:cNvPr id="10" name="TextBox 9"/>
          <p:cNvSpPr txBox="1"/>
          <p:nvPr/>
        </p:nvSpPr>
        <p:spPr>
          <a:xfrm>
            <a:off x="7240467" y="3863470"/>
            <a:ext cx="439623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r-Latn-RS" sz="2000" b="1" i="0" u="none" strike="noStrike" kern="1200" cap="none" spc="0" normalizeH="0" baseline="0" noProof="0" dirty="0">
                <a:ln>
                  <a:noFill/>
                </a:ln>
                <a:solidFill>
                  <a:srgbClr val="2FAEE2"/>
                </a:solidFill>
                <a:effectLst/>
                <a:uLnTx/>
                <a:uFillTx/>
                <a:latin typeface="Roboto Light" panose="02000000000000000000" pitchFamily="2" charset="0"/>
                <a:ea typeface="Roboto Light" panose="02000000000000000000" pitchFamily="2" charset="0"/>
              </a:rPr>
              <a:t>GROWING TECH COMPANIES </a:t>
            </a:r>
            <a:r>
              <a:rPr kumimoji="0" lang="sr-Latn-RS" sz="2000" b="0" i="0" u="none" strike="noStrike" kern="1200" cap="none" spc="0" normalizeH="0" baseline="0" noProof="0" dirty="0">
                <a:ln>
                  <a:noFill/>
                </a:ln>
                <a:solidFill>
                  <a:srgbClr val="2FAEE2"/>
                </a:solidFill>
                <a:effectLst/>
                <a:uLnTx/>
                <a:uFillTx/>
                <a:latin typeface="Roboto Light" panose="02000000000000000000" pitchFamily="2" charset="0"/>
                <a:ea typeface="Roboto Light" panose="02000000000000000000" pitchFamily="2" charset="0"/>
              </a:rPr>
              <a:t>SMEs </a:t>
            </a:r>
            <a:r>
              <a:rPr kumimoji="0" lang="sr-Latn-RS" sz="2000" b="0" i="0" u="none" strike="noStrike" kern="120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rPr>
              <a:t>and R&amp;D of large domestic and foreign companies</a:t>
            </a:r>
            <a:endParaRPr kumimoji="0" lang="en-US" sz="2000" b="0" i="0" u="none" strike="noStrike" kern="120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endParaRPr>
          </a:p>
        </p:txBody>
      </p:sp>
      <p:sp>
        <p:nvSpPr>
          <p:cNvPr id="11" name="TextBox 10"/>
          <p:cNvSpPr txBox="1"/>
          <p:nvPr/>
        </p:nvSpPr>
        <p:spPr>
          <a:xfrm>
            <a:off x="2386887" y="2383768"/>
            <a:ext cx="4209411"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r-Latn-RS" sz="2000" b="1" i="0" u="none" strike="noStrike" kern="1200" cap="none" spc="0" normalizeH="0" baseline="0" noProof="0" dirty="0">
                <a:ln>
                  <a:noFill/>
                </a:ln>
                <a:solidFill>
                  <a:srgbClr val="2FAEE2"/>
                </a:solidFill>
                <a:effectLst/>
                <a:uLnTx/>
                <a:uFillTx/>
                <a:latin typeface="Roboto Light" panose="02000000000000000000" pitchFamily="2" charset="0"/>
                <a:ea typeface="Roboto Light" panose="02000000000000000000" pitchFamily="2" charset="0"/>
              </a:rPr>
              <a:t>STARTUP COMPANIES AND TEAMS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r-Latn-RS" sz="2000" b="0" i="0" u="none" strike="noStrike" kern="120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rPr>
              <a:t>young entrepreneurs coming from technical faculties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r-Latn-RS" sz="2000" b="0" i="0" u="none" strike="noStrike" kern="1200" cap="none" spc="0" normalizeH="0" baseline="0" noProof="0" dirty="0">
              <a:ln>
                <a:noFill/>
              </a:ln>
              <a:solidFill>
                <a:schemeClr val="bg2">
                  <a:lumMod val="50000"/>
                </a:schemeClr>
              </a:solidFill>
              <a:effectLst/>
              <a:uLnTx/>
              <a:uFillTx/>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2">
                  <a:lumMod val="50000"/>
                </a:schemeClr>
              </a:solidFill>
              <a:effectLst/>
              <a:uLnTx/>
              <a:uFillTx/>
              <a:latin typeface="Roboto Light" panose="02000000000000000000" pitchFamily="2" charset="0"/>
              <a:ea typeface="Roboto Light" panose="02000000000000000000" pitchFamily="2" charset="0"/>
            </a:endParaRPr>
          </a:p>
        </p:txBody>
      </p:sp>
      <p:pic>
        <p:nvPicPr>
          <p:cNvPr id="12" name="Picture 11">
            <a:extLst>
              <a:ext uri="{FF2B5EF4-FFF2-40B4-BE49-F238E27FC236}">
                <a16:creationId xmlns:a16="http://schemas.microsoft.com/office/drawing/2014/main" id="{A9715270-DC51-44F6-9986-0AA254C062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7393" y="336603"/>
            <a:ext cx="1499619" cy="323089"/>
          </a:xfrm>
          <a:prstGeom prst="rect">
            <a:avLst/>
          </a:prstGeom>
        </p:spPr>
      </p:pic>
    </p:spTree>
    <p:extLst>
      <p:ext uri="{BB962C8B-B14F-4D97-AF65-F5344CB8AC3E}">
        <p14:creationId xmlns:p14="http://schemas.microsoft.com/office/powerpoint/2010/main" val="1176812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0" name="Picture 19" descr="A picture containing bridge&#10;&#10;Description automatically generated">
            <a:extLst>
              <a:ext uri="{FF2B5EF4-FFF2-40B4-BE49-F238E27FC236}">
                <a16:creationId xmlns:a16="http://schemas.microsoft.com/office/drawing/2014/main" id="{4C6445AC-8D05-4D34-9818-480942BA479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9571767">
            <a:off x="7357491" y="487529"/>
            <a:ext cx="6006640" cy="4324018"/>
          </a:xfrm>
          <a:prstGeom prst="rect">
            <a:avLst/>
          </a:prstGeom>
        </p:spPr>
      </p:pic>
      <p:sp>
        <p:nvSpPr>
          <p:cNvPr id="18" name="Rectangle 17">
            <a:extLst>
              <a:ext uri="{FF2B5EF4-FFF2-40B4-BE49-F238E27FC236}">
                <a16:creationId xmlns:a16="http://schemas.microsoft.com/office/drawing/2014/main" id="{FBD74384-9D69-49DE-8DF8-F18047C968A5}"/>
              </a:ext>
            </a:extLst>
          </p:cNvPr>
          <p:cNvSpPr/>
          <p:nvPr/>
        </p:nvSpPr>
        <p:spPr>
          <a:xfrm>
            <a:off x="0" y="858416"/>
            <a:ext cx="3387012" cy="74645"/>
          </a:xfrm>
          <a:prstGeom prst="rect">
            <a:avLst/>
          </a:prstGeom>
          <a:solidFill>
            <a:srgbClr val="2FAEE2"/>
          </a:solidFill>
          <a:ln>
            <a:solidFill>
              <a:srgbClr val="2FA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A319CC9-7B04-4917-A8F2-DD3AC0A6AA78}"/>
              </a:ext>
            </a:extLst>
          </p:cNvPr>
          <p:cNvSpPr txBox="1"/>
          <p:nvPr/>
        </p:nvSpPr>
        <p:spPr>
          <a:xfrm>
            <a:off x="6954" y="979336"/>
            <a:ext cx="16273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FAEE2"/>
                </a:solidFill>
                <a:effectLst/>
                <a:uLnTx/>
                <a:uFillTx/>
                <a:latin typeface="Roboto" panose="02000000000000000000" pitchFamily="2" charset="0"/>
                <a:ea typeface="Roboto" panose="02000000000000000000" pitchFamily="2" charset="0"/>
                <a:cs typeface="+mn-cs"/>
              </a:rPr>
              <a:t>OUR ECOSYSTEM</a:t>
            </a:r>
          </a:p>
        </p:txBody>
      </p:sp>
      <p:grpSp>
        <p:nvGrpSpPr>
          <p:cNvPr id="75" name="Group 74"/>
          <p:cNvGrpSpPr/>
          <p:nvPr/>
        </p:nvGrpSpPr>
        <p:grpSpPr>
          <a:xfrm>
            <a:off x="1026180" y="1524156"/>
            <a:ext cx="10318458" cy="4309297"/>
            <a:chOff x="227909" y="1349669"/>
            <a:chExt cx="10318458" cy="4309297"/>
          </a:xfrm>
        </p:grpSpPr>
        <p:grpSp>
          <p:nvGrpSpPr>
            <p:cNvPr id="45" name="Group 44"/>
            <p:cNvGrpSpPr/>
            <p:nvPr/>
          </p:nvGrpSpPr>
          <p:grpSpPr>
            <a:xfrm>
              <a:off x="3526444" y="1349669"/>
              <a:ext cx="3368310" cy="3101148"/>
              <a:chOff x="4995006" y="1494959"/>
              <a:chExt cx="3368310" cy="3101148"/>
            </a:xfrm>
          </p:grpSpPr>
          <p:pic>
            <p:nvPicPr>
              <p:cNvPr id="27" name="Picture 26">
                <a:extLst>
                  <a:ext uri="{FF2B5EF4-FFF2-40B4-BE49-F238E27FC236}">
                    <a16:creationId xmlns:a16="http://schemas.microsoft.com/office/drawing/2014/main" id="{C05138F2-AA36-4535-BF2F-66C676A181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1882" y="2869874"/>
                <a:ext cx="1730174" cy="1726233"/>
              </a:xfrm>
              <a:prstGeom prst="rect">
                <a:avLst/>
              </a:prstGeom>
            </p:spPr>
          </p:pic>
          <p:sp>
            <p:nvSpPr>
              <p:cNvPr id="44" name="TextBox 43">
                <a:extLst>
                  <a:ext uri="{FF2B5EF4-FFF2-40B4-BE49-F238E27FC236}">
                    <a16:creationId xmlns:a16="http://schemas.microsoft.com/office/drawing/2014/main" id="{88B68139-6611-4F3D-98A5-E0765BF658BF}"/>
                  </a:ext>
                </a:extLst>
              </p:cNvPr>
              <p:cNvSpPr txBox="1"/>
              <p:nvPr/>
            </p:nvSpPr>
            <p:spPr>
              <a:xfrm>
                <a:off x="4995006" y="1495504"/>
                <a:ext cx="1095172" cy="307777"/>
              </a:xfrm>
              <a:prstGeom prst="rect">
                <a:avLst/>
              </a:prstGeom>
              <a:solidFill>
                <a:schemeClr val="accent2"/>
              </a:solid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STARTUPS</a:t>
                </a:r>
              </a:p>
            </p:txBody>
          </p:sp>
          <p:sp>
            <p:nvSpPr>
              <p:cNvPr id="50" name="TextBox 49">
                <a:extLst>
                  <a:ext uri="{FF2B5EF4-FFF2-40B4-BE49-F238E27FC236}">
                    <a16:creationId xmlns:a16="http://schemas.microsoft.com/office/drawing/2014/main" id="{88B68139-6611-4F3D-98A5-E0765BF658BF}"/>
                  </a:ext>
                </a:extLst>
              </p:cNvPr>
              <p:cNvSpPr txBox="1"/>
              <p:nvPr/>
            </p:nvSpPr>
            <p:spPr>
              <a:xfrm>
                <a:off x="6291915" y="1494959"/>
                <a:ext cx="2071401" cy="307777"/>
              </a:xfrm>
              <a:prstGeom prst="rect">
                <a:avLst/>
              </a:prstGeom>
              <a:solidFill>
                <a:srgbClr val="7030A0"/>
              </a:solid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GROWING COMPANIES</a:t>
                </a:r>
              </a:p>
            </p:txBody>
          </p:sp>
        </p:grpSp>
        <p:pic>
          <p:nvPicPr>
            <p:cNvPr id="7" name="Picture 6"/>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948956" y="1958615"/>
              <a:ext cx="691410" cy="455898"/>
            </a:xfrm>
            <a:prstGeom prst="rect">
              <a:avLst/>
            </a:prstGeom>
          </p:spPr>
        </p:pic>
        <p:pic>
          <p:nvPicPr>
            <p:cNvPr id="8" name="Picture 7"/>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920842" y="2046044"/>
              <a:ext cx="1156491" cy="234964"/>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49919" y="1983157"/>
              <a:ext cx="1556910" cy="418699"/>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90577" y="2043892"/>
              <a:ext cx="1040356" cy="317538"/>
            </a:xfrm>
            <a:prstGeom prst="rect">
              <a:avLst/>
            </a:prstGeom>
          </p:spPr>
        </p:pic>
        <p:graphicFrame>
          <p:nvGraphicFramePr>
            <p:cNvPr id="13" name="Object 12"/>
            <p:cNvGraphicFramePr>
              <a:graphicFrameLocks noChangeAspect="1"/>
            </p:cNvGraphicFramePr>
            <p:nvPr/>
          </p:nvGraphicFramePr>
          <p:xfrm>
            <a:off x="5906337" y="4194183"/>
            <a:ext cx="719161" cy="788304"/>
          </p:xfrm>
          <a:graphic>
            <a:graphicData uri="http://schemas.openxmlformats.org/presentationml/2006/ole">
              <mc:AlternateContent xmlns:mc="http://schemas.openxmlformats.org/markup-compatibility/2006">
                <mc:Choice xmlns:v="urn:schemas-microsoft-com:vml" Requires="v">
                  <p:oleObj spid="_x0000_s2106" name="Acrobat Document" r:id="rId11" imgW="13068000" imgH="14068194" progId="AcroExch.Document.DC">
                    <p:embed/>
                  </p:oleObj>
                </mc:Choice>
                <mc:Fallback>
                  <p:oleObj name="Acrobat Document" r:id="rId11" imgW="13068000" imgH="14068194" progId="AcroExch.Document.DC">
                    <p:embed/>
                    <p:pic>
                      <p:nvPicPr>
                        <p:cNvPr id="13" name="Object 12"/>
                        <p:cNvPicPr/>
                        <p:nvPr/>
                      </p:nvPicPr>
                      <p:blipFill>
                        <a:blip r:embed="rId12"/>
                        <a:stretch>
                          <a:fillRect/>
                        </a:stretch>
                      </p:blipFill>
                      <p:spPr>
                        <a:xfrm>
                          <a:off x="5906337" y="4194183"/>
                          <a:ext cx="719161" cy="788304"/>
                        </a:xfrm>
                        <a:prstGeom prst="rect">
                          <a:avLst/>
                        </a:prstGeom>
                      </p:spPr>
                    </p:pic>
                  </p:oleObj>
                </mc:Fallback>
              </mc:AlternateContent>
            </a:graphicData>
          </a:graphic>
        </p:graphicFrame>
        <p:pic>
          <p:nvPicPr>
            <p:cNvPr id="14" name="Picture 13"/>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4884336" y="2548017"/>
              <a:ext cx="1135559" cy="333567"/>
            </a:xfrm>
            <a:prstGeom prst="rect">
              <a:avLst/>
            </a:prstGeom>
          </p:spPr>
        </p:pic>
        <p:pic>
          <p:nvPicPr>
            <p:cNvPr id="15" name="Picture 14"/>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6340254" y="2596723"/>
              <a:ext cx="906239" cy="307861"/>
            </a:xfrm>
            <a:prstGeom prst="rect">
              <a:avLst/>
            </a:prstGeom>
          </p:spPr>
        </p:pic>
        <p:pic>
          <p:nvPicPr>
            <p:cNvPr id="16" name="Picture 15"/>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7752744" y="2628478"/>
              <a:ext cx="1301127" cy="300365"/>
            </a:xfrm>
            <a:prstGeom prst="rect">
              <a:avLst/>
            </a:prstGeom>
          </p:spPr>
        </p:pic>
        <p:pic>
          <p:nvPicPr>
            <p:cNvPr id="21" name="Picture 20"/>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9939539" y="3559876"/>
              <a:ext cx="509772" cy="518999"/>
            </a:xfrm>
            <a:prstGeom prst="rect">
              <a:avLst/>
            </a:prstGeom>
          </p:spPr>
        </p:pic>
        <p:pic>
          <p:nvPicPr>
            <p:cNvPr id="22" name="Picture 21"/>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9246993" y="3569415"/>
              <a:ext cx="408435" cy="569134"/>
            </a:xfrm>
            <a:prstGeom prst="rect">
              <a:avLst/>
            </a:prstGeom>
          </p:spPr>
        </p:pic>
        <p:pic>
          <p:nvPicPr>
            <p:cNvPr id="26" name="Picture 25"/>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9462959" y="2565604"/>
              <a:ext cx="931649" cy="252294"/>
            </a:xfrm>
            <a:prstGeom prst="rect">
              <a:avLst/>
            </a:prstGeom>
          </p:spPr>
        </p:pic>
        <p:pic>
          <p:nvPicPr>
            <p:cNvPr id="29" name="Picture 28"/>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6931549" y="3775394"/>
              <a:ext cx="1479663" cy="182225"/>
            </a:xfrm>
            <a:prstGeom prst="rect">
              <a:avLst/>
            </a:prstGeom>
          </p:spPr>
        </p:pic>
        <p:pic>
          <p:nvPicPr>
            <p:cNvPr id="32" name="Picture 31"/>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8676853" y="4365153"/>
              <a:ext cx="1574909" cy="238383"/>
            </a:xfrm>
            <a:prstGeom prst="rect">
              <a:avLst/>
            </a:prstGeom>
          </p:spPr>
        </p:pic>
        <p:pic>
          <p:nvPicPr>
            <p:cNvPr id="33" name="Picture 32"/>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6313650" y="5027828"/>
              <a:ext cx="1192592" cy="350130"/>
            </a:xfrm>
            <a:prstGeom prst="rect">
              <a:avLst/>
            </a:prstGeom>
          </p:spPr>
        </p:pic>
        <p:pic>
          <p:nvPicPr>
            <p:cNvPr id="42" name="Picture 41" descr="cid:E8E90C05-BE46-4288-9A32-A12CFEFD9579"/>
            <p:cNvPicPr/>
            <p:nvPr/>
          </p:nvPicPr>
          <p:blipFill>
            <a:blip r:embed="rId22" r:link="rId23" cstate="hqprint">
              <a:extLst>
                <a:ext uri="{28A0092B-C50C-407E-A947-70E740481C1C}">
                  <a14:useLocalDpi xmlns:a14="http://schemas.microsoft.com/office/drawing/2010/main" val="0"/>
                </a:ext>
              </a:extLst>
            </a:blip>
            <a:srcRect/>
            <a:stretch>
              <a:fillRect/>
            </a:stretch>
          </p:blipFill>
          <p:spPr bwMode="auto">
            <a:xfrm>
              <a:off x="5533903" y="3044578"/>
              <a:ext cx="1097126" cy="480288"/>
            </a:xfrm>
            <a:prstGeom prst="rect">
              <a:avLst/>
            </a:prstGeom>
            <a:noFill/>
            <a:ln>
              <a:noFill/>
            </a:ln>
          </p:spPr>
        </p:pic>
        <p:pic>
          <p:nvPicPr>
            <p:cNvPr id="35" name="Picture 34"/>
            <p:cNvPicPr>
              <a:picLocks noChangeAspect="1"/>
            </p:cNvPicPr>
            <p:nvPr/>
          </p:nvPicPr>
          <p:blipFill>
            <a:blip r:embed="rId24" cstate="hqprint">
              <a:extLst>
                <a:ext uri="{28A0092B-C50C-407E-A947-70E740481C1C}">
                  <a14:useLocalDpi xmlns:a14="http://schemas.microsoft.com/office/drawing/2010/main" val="0"/>
                </a:ext>
              </a:extLst>
            </a:blip>
            <a:stretch>
              <a:fillRect/>
            </a:stretch>
          </p:blipFill>
          <p:spPr>
            <a:xfrm>
              <a:off x="8175757" y="3065851"/>
              <a:ext cx="1157100" cy="427824"/>
            </a:xfrm>
            <a:prstGeom prst="rect">
              <a:avLst/>
            </a:prstGeom>
          </p:spPr>
        </p:pic>
        <p:pic>
          <p:nvPicPr>
            <p:cNvPr id="37" name="Picture 36"/>
            <p:cNvPicPr>
              <a:picLocks noChangeAspect="1"/>
            </p:cNvPicPr>
            <p:nvPr/>
          </p:nvPicPr>
          <p:blipFill>
            <a:blip r:embed="rId25" cstate="hqprint">
              <a:extLst>
                <a:ext uri="{28A0092B-C50C-407E-A947-70E740481C1C}">
                  <a14:useLocalDpi xmlns:a14="http://schemas.microsoft.com/office/drawing/2010/main" val="0"/>
                </a:ext>
              </a:extLst>
            </a:blip>
            <a:stretch>
              <a:fillRect/>
            </a:stretch>
          </p:blipFill>
          <p:spPr>
            <a:xfrm>
              <a:off x="5572202" y="3671965"/>
              <a:ext cx="912261" cy="402786"/>
            </a:xfrm>
            <a:prstGeom prst="rect">
              <a:avLst/>
            </a:prstGeom>
          </p:spPr>
        </p:pic>
        <p:graphicFrame>
          <p:nvGraphicFramePr>
            <p:cNvPr id="38" name="Object 37"/>
            <p:cNvGraphicFramePr>
              <a:graphicFrameLocks noChangeAspect="1"/>
            </p:cNvGraphicFramePr>
            <p:nvPr/>
          </p:nvGraphicFramePr>
          <p:xfrm>
            <a:off x="7588686" y="4926696"/>
            <a:ext cx="931036" cy="631359"/>
          </p:xfrm>
          <a:graphic>
            <a:graphicData uri="http://schemas.openxmlformats.org/presentationml/2006/ole">
              <mc:AlternateContent xmlns:mc="http://schemas.openxmlformats.org/markup-compatibility/2006">
                <mc:Choice xmlns:v="urn:schemas-microsoft-com:vml" Requires="v">
                  <p:oleObj spid="_x0000_s2107" name="Acrobat Document" r:id="rId26" imgW="9144000" imgH="6200561" progId="AcroExch.Document.DC">
                    <p:embed/>
                  </p:oleObj>
                </mc:Choice>
                <mc:Fallback>
                  <p:oleObj name="Acrobat Document" r:id="rId26" imgW="9144000" imgH="6200561" progId="AcroExch.Document.DC">
                    <p:embed/>
                    <p:pic>
                      <p:nvPicPr>
                        <p:cNvPr id="38" name="Object 37"/>
                        <p:cNvPicPr/>
                        <p:nvPr/>
                      </p:nvPicPr>
                      <p:blipFill>
                        <a:blip r:embed="rId27"/>
                        <a:stretch>
                          <a:fillRect/>
                        </a:stretch>
                      </p:blipFill>
                      <p:spPr>
                        <a:xfrm>
                          <a:off x="7588686" y="4926696"/>
                          <a:ext cx="931036" cy="631359"/>
                        </a:xfrm>
                        <a:prstGeom prst="rect">
                          <a:avLst/>
                        </a:prstGeom>
                      </p:spPr>
                    </p:pic>
                  </p:oleObj>
                </mc:Fallback>
              </mc:AlternateContent>
            </a:graphicData>
          </a:graphic>
        </p:graphicFrame>
        <p:graphicFrame>
          <p:nvGraphicFramePr>
            <p:cNvPr id="43" name="Object 42"/>
            <p:cNvGraphicFramePr>
              <a:graphicFrameLocks noChangeAspect="1"/>
            </p:cNvGraphicFramePr>
            <p:nvPr/>
          </p:nvGraphicFramePr>
          <p:xfrm>
            <a:off x="6638003" y="2949925"/>
            <a:ext cx="1548083" cy="779590"/>
          </p:xfrm>
          <a:graphic>
            <a:graphicData uri="http://schemas.openxmlformats.org/presentationml/2006/ole">
              <mc:AlternateContent xmlns:mc="http://schemas.openxmlformats.org/markup-compatibility/2006">
                <mc:Choice xmlns:v="urn:schemas-microsoft-com:vml" Requires="v">
                  <p:oleObj spid="_x0000_s2108" name="Acrobat Document" r:id="rId28" imgW="5314560" imgH="2676062" progId="AcroExch.Document.DC">
                    <p:embed/>
                  </p:oleObj>
                </mc:Choice>
                <mc:Fallback>
                  <p:oleObj name="Acrobat Document" r:id="rId28" imgW="5314560" imgH="2676062" progId="AcroExch.Document.DC">
                    <p:embed/>
                    <p:pic>
                      <p:nvPicPr>
                        <p:cNvPr id="43" name="Object 42"/>
                        <p:cNvPicPr/>
                        <p:nvPr/>
                      </p:nvPicPr>
                      <p:blipFill>
                        <a:blip r:embed="rId29"/>
                        <a:stretch>
                          <a:fillRect/>
                        </a:stretch>
                      </p:blipFill>
                      <p:spPr>
                        <a:xfrm>
                          <a:off x="6638003" y="2949925"/>
                          <a:ext cx="1548083" cy="779590"/>
                        </a:xfrm>
                        <a:prstGeom prst="rect">
                          <a:avLst/>
                        </a:prstGeom>
                      </p:spPr>
                    </p:pic>
                  </p:oleObj>
                </mc:Fallback>
              </mc:AlternateContent>
            </a:graphicData>
          </a:graphic>
        </p:graphicFrame>
        <p:pic>
          <p:nvPicPr>
            <p:cNvPr id="46" name="Picture 45"/>
            <p:cNvPicPr>
              <a:picLocks noChangeAspect="1"/>
            </p:cNvPicPr>
            <p:nvPr/>
          </p:nvPicPr>
          <p:blipFill>
            <a:blip r:embed="rId30" cstate="hqprint">
              <a:extLst>
                <a:ext uri="{28A0092B-C50C-407E-A947-70E740481C1C}">
                  <a14:useLocalDpi xmlns:a14="http://schemas.microsoft.com/office/drawing/2010/main" val="0"/>
                </a:ext>
              </a:extLst>
            </a:blip>
            <a:stretch>
              <a:fillRect/>
            </a:stretch>
          </p:blipFill>
          <p:spPr>
            <a:xfrm>
              <a:off x="9515498" y="3081877"/>
              <a:ext cx="1030869" cy="411798"/>
            </a:xfrm>
            <a:prstGeom prst="rect">
              <a:avLst/>
            </a:prstGeom>
          </p:spPr>
        </p:pic>
        <p:graphicFrame>
          <p:nvGraphicFramePr>
            <p:cNvPr id="47" name="Object 46"/>
            <p:cNvGraphicFramePr>
              <a:graphicFrameLocks noChangeAspect="1"/>
            </p:cNvGraphicFramePr>
            <p:nvPr/>
          </p:nvGraphicFramePr>
          <p:xfrm>
            <a:off x="8602166" y="4857326"/>
            <a:ext cx="1371359" cy="801640"/>
          </p:xfrm>
          <a:graphic>
            <a:graphicData uri="http://schemas.openxmlformats.org/presentationml/2006/ole">
              <mc:AlternateContent xmlns:mc="http://schemas.openxmlformats.org/markup-compatibility/2006">
                <mc:Choice xmlns:v="urn:schemas-microsoft-com:vml" Requires="v">
                  <p:oleObj spid="_x0000_s2109" name="Acrobat Document" r:id="rId31" imgW="2590920" imgH="1514520" progId="AcroExch.Document.DC">
                    <p:embed/>
                  </p:oleObj>
                </mc:Choice>
                <mc:Fallback>
                  <p:oleObj name="Acrobat Document" r:id="rId31" imgW="2590920" imgH="1514520" progId="AcroExch.Document.DC">
                    <p:embed/>
                    <p:pic>
                      <p:nvPicPr>
                        <p:cNvPr id="47" name="Object 46"/>
                        <p:cNvPicPr/>
                        <p:nvPr/>
                      </p:nvPicPr>
                      <p:blipFill>
                        <a:blip r:embed="rId32"/>
                        <a:stretch>
                          <a:fillRect/>
                        </a:stretch>
                      </p:blipFill>
                      <p:spPr>
                        <a:xfrm>
                          <a:off x="8602166" y="4857326"/>
                          <a:ext cx="1371359" cy="801640"/>
                        </a:xfrm>
                        <a:prstGeom prst="rect">
                          <a:avLst/>
                        </a:prstGeom>
                      </p:spPr>
                    </p:pic>
                  </p:oleObj>
                </mc:Fallback>
              </mc:AlternateContent>
            </a:graphicData>
          </a:graphic>
        </p:graphicFrame>
        <p:pic>
          <p:nvPicPr>
            <p:cNvPr id="49" name="Picture 48"/>
            <p:cNvPicPr>
              <a:picLocks noChangeAspect="1"/>
            </p:cNvPicPr>
            <p:nvPr/>
          </p:nvPicPr>
          <p:blipFill>
            <a:blip r:embed="rId33" cstate="hqprint">
              <a:extLst>
                <a:ext uri="{28A0092B-C50C-407E-A947-70E740481C1C}">
                  <a14:useLocalDpi xmlns:a14="http://schemas.microsoft.com/office/drawing/2010/main" val="0"/>
                </a:ext>
              </a:extLst>
            </a:blip>
            <a:stretch>
              <a:fillRect/>
            </a:stretch>
          </p:blipFill>
          <p:spPr>
            <a:xfrm>
              <a:off x="2864767" y="1889753"/>
              <a:ext cx="1234919" cy="434831"/>
            </a:xfrm>
            <a:prstGeom prst="rect">
              <a:avLst/>
            </a:prstGeom>
          </p:spPr>
        </p:pic>
        <p:pic>
          <p:nvPicPr>
            <p:cNvPr id="34" name="Picture 33"/>
            <p:cNvPicPr>
              <a:picLocks noChangeAspect="1"/>
            </p:cNvPicPr>
            <p:nvPr/>
          </p:nvPicPr>
          <p:blipFill>
            <a:blip r:embed="rId34" cstate="hqprint">
              <a:extLst>
                <a:ext uri="{28A0092B-C50C-407E-A947-70E740481C1C}">
                  <a14:useLocalDpi xmlns:a14="http://schemas.microsoft.com/office/drawing/2010/main" val="0"/>
                </a:ext>
              </a:extLst>
            </a:blip>
            <a:stretch>
              <a:fillRect/>
            </a:stretch>
          </p:blipFill>
          <p:spPr>
            <a:xfrm>
              <a:off x="293801" y="2556769"/>
              <a:ext cx="816944" cy="487809"/>
            </a:xfrm>
            <a:prstGeom prst="rect">
              <a:avLst/>
            </a:prstGeom>
          </p:spPr>
        </p:pic>
        <p:pic>
          <p:nvPicPr>
            <p:cNvPr id="51" name="Picture 50"/>
            <p:cNvPicPr>
              <a:picLocks noChangeAspect="1"/>
            </p:cNvPicPr>
            <p:nvPr/>
          </p:nvPicPr>
          <p:blipFill>
            <a:blip r:embed="rId35" cstate="hqprint">
              <a:extLst>
                <a:ext uri="{28A0092B-C50C-407E-A947-70E740481C1C}">
                  <a14:useLocalDpi xmlns:a14="http://schemas.microsoft.com/office/drawing/2010/main" val="0"/>
                </a:ext>
              </a:extLst>
            </a:blip>
            <a:stretch>
              <a:fillRect/>
            </a:stretch>
          </p:blipFill>
          <p:spPr>
            <a:xfrm>
              <a:off x="1322496" y="2519535"/>
              <a:ext cx="1156636" cy="637522"/>
            </a:xfrm>
            <a:prstGeom prst="rect">
              <a:avLst/>
            </a:prstGeom>
          </p:spPr>
        </p:pic>
        <p:pic>
          <p:nvPicPr>
            <p:cNvPr id="52" name="Picture 51"/>
            <p:cNvPicPr>
              <a:picLocks noChangeAspect="1"/>
            </p:cNvPicPr>
            <p:nvPr/>
          </p:nvPicPr>
          <p:blipFill>
            <a:blip r:embed="rId36" cstate="hqprint">
              <a:extLst>
                <a:ext uri="{28A0092B-C50C-407E-A947-70E740481C1C}">
                  <a14:useLocalDpi xmlns:a14="http://schemas.microsoft.com/office/drawing/2010/main" val="0"/>
                </a:ext>
              </a:extLst>
            </a:blip>
            <a:stretch>
              <a:fillRect/>
            </a:stretch>
          </p:blipFill>
          <p:spPr>
            <a:xfrm>
              <a:off x="227909" y="1967859"/>
              <a:ext cx="985121" cy="378286"/>
            </a:xfrm>
            <a:prstGeom prst="rect">
              <a:avLst/>
            </a:prstGeom>
          </p:spPr>
        </p:pic>
        <p:pic>
          <p:nvPicPr>
            <p:cNvPr id="55" name="Picture 54"/>
            <p:cNvPicPr>
              <a:picLocks noChangeAspect="1"/>
            </p:cNvPicPr>
            <p:nvPr/>
          </p:nvPicPr>
          <p:blipFill>
            <a:blip r:embed="rId37" cstate="hqprint">
              <a:extLst>
                <a:ext uri="{28A0092B-C50C-407E-A947-70E740481C1C}">
                  <a14:useLocalDpi xmlns:a14="http://schemas.microsoft.com/office/drawing/2010/main" val="0"/>
                </a:ext>
              </a:extLst>
            </a:blip>
            <a:stretch>
              <a:fillRect/>
            </a:stretch>
          </p:blipFill>
          <p:spPr>
            <a:xfrm>
              <a:off x="1608864" y="1861252"/>
              <a:ext cx="931150" cy="430022"/>
            </a:xfrm>
            <a:prstGeom prst="rect">
              <a:avLst/>
            </a:prstGeom>
          </p:spPr>
        </p:pic>
        <p:pic>
          <p:nvPicPr>
            <p:cNvPr id="56" name="Picture 55"/>
            <p:cNvPicPr>
              <a:picLocks noChangeAspect="1"/>
            </p:cNvPicPr>
            <p:nvPr/>
          </p:nvPicPr>
          <p:blipFill>
            <a:blip r:embed="rId38" cstate="hqprint">
              <a:extLst>
                <a:ext uri="{28A0092B-C50C-407E-A947-70E740481C1C}">
                  <a14:useLocalDpi xmlns:a14="http://schemas.microsoft.com/office/drawing/2010/main" val="0"/>
                </a:ext>
              </a:extLst>
            </a:blip>
            <a:stretch>
              <a:fillRect/>
            </a:stretch>
          </p:blipFill>
          <p:spPr>
            <a:xfrm>
              <a:off x="2377470" y="2313094"/>
              <a:ext cx="1095779" cy="1095779"/>
            </a:xfrm>
            <a:prstGeom prst="rect">
              <a:avLst/>
            </a:prstGeom>
          </p:spPr>
        </p:pic>
        <p:pic>
          <p:nvPicPr>
            <p:cNvPr id="57" name="Picture 56"/>
            <p:cNvPicPr>
              <a:picLocks noChangeAspect="1"/>
            </p:cNvPicPr>
            <p:nvPr/>
          </p:nvPicPr>
          <p:blipFill>
            <a:blip r:embed="rId39" cstate="hqprint">
              <a:extLst>
                <a:ext uri="{28A0092B-C50C-407E-A947-70E740481C1C}">
                  <a14:useLocalDpi xmlns:a14="http://schemas.microsoft.com/office/drawing/2010/main" val="0"/>
                </a:ext>
              </a:extLst>
            </a:blip>
            <a:stretch>
              <a:fillRect/>
            </a:stretch>
          </p:blipFill>
          <p:spPr>
            <a:xfrm>
              <a:off x="288066" y="3330058"/>
              <a:ext cx="1241793" cy="205628"/>
            </a:xfrm>
            <a:prstGeom prst="rect">
              <a:avLst/>
            </a:prstGeom>
          </p:spPr>
        </p:pic>
        <p:pic>
          <p:nvPicPr>
            <p:cNvPr id="58" name="Picture 57"/>
            <p:cNvPicPr>
              <a:picLocks noChangeAspect="1"/>
            </p:cNvPicPr>
            <p:nvPr/>
          </p:nvPicPr>
          <p:blipFill>
            <a:blip r:embed="rId40" cstate="hqprint">
              <a:extLst>
                <a:ext uri="{28A0092B-C50C-407E-A947-70E740481C1C}">
                  <a14:useLocalDpi xmlns:a14="http://schemas.microsoft.com/office/drawing/2010/main" val="0"/>
                </a:ext>
              </a:extLst>
            </a:blip>
            <a:stretch>
              <a:fillRect/>
            </a:stretch>
          </p:blipFill>
          <p:spPr>
            <a:xfrm>
              <a:off x="8676853" y="5112228"/>
              <a:ext cx="747486" cy="181328"/>
            </a:xfrm>
            <a:prstGeom prst="rect">
              <a:avLst/>
            </a:prstGeom>
          </p:spPr>
        </p:pic>
        <p:pic>
          <p:nvPicPr>
            <p:cNvPr id="60" name="Picture 59"/>
            <p:cNvPicPr>
              <a:picLocks noChangeAspect="1"/>
            </p:cNvPicPr>
            <p:nvPr/>
          </p:nvPicPr>
          <p:blipFill>
            <a:blip r:embed="rId41" cstate="hqprint">
              <a:extLst>
                <a:ext uri="{28A0092B-C50C-407E-A947-70E740481C1C}">
                  <a14:useLocalDpi xmlns:a14="http://schemas.microsoft.com/office/drawing/2010/main" val="0"/>
                </a:ext>
              </a:extLst>
            </a:blip>
            <a:stretch>
              <a:fillRect/>
            </a:stretch>
          </p:blipFill>
          <p:spPr>
            <a:xfrm>
              <a:off x="2809990" y="2335622"/>
              <a:ext cx="1817057" cy="910421"/>
            </a:xfrm>
            <a:prstGeom prst="rect">
              <a:avLst/>
            </a:prstGeom>
          </p:spPr>
        </p:pic>
        <p:pic>
          <p:nvPicPr>
            <p:cNvPr id="61" name="Picture 60"/>
            <p:cNvPicPr>
              <a:picLocks noChangeAspect="1"/>
            </p:cNvPicPr>
            <p:nvPr/>
          </p:nvPicPr>
          <p:blipFill>
            <a:blip r:embed="rId42" cstate="hqprint">
              <a:extLst>
                <a:ext uri="{28A0092B-C50C-407E-A947-70E740481C1C}">
                  <a14:useLocalDpi xmlns:a14="http://schemas.microsoft.com/office/drawing/2010/main" val="0"/>
                </a:ext>
              </a:extLst>
            </a:blip>
            <a:stretch>
              <a:fillRect/>
            </a:stretch>
          </p:blipFill>
          <p:spPr>
            <a:xfrm>
              <a:off x="3062594" y="3262295"/>
              <a:ext cx="943583" cy="209536"/>
            </a:xfrm>
            <a:prstGeom prst="rect">
              <a:avLst/>
            </a:prstGeom>
          </p:spPr>
        </p:pic>
        <p:pic>
          <p:nvPicPr>
            <p:cNvPr id="62" name="Picture 61"/>
            <p:cNvPicPr>
              <a:picLocks noChangeAspect="1"/>
            </p:cNvPicPr>
            <p:nvPr/>
          </p:nvPicPr>
          <p:blipFill>
            <a:blip r:embed="rId43" cstate="hqprint">
              <a:extLst>
                <a:ext uri="{28A0092B-C50C-407E-A947-70E740481C1C}">
                  <a14:useLocalDpi xmlns:a14="http://schemas.microsoft.com/office/drawing/2010/main" val="0"/>
                </a:ext>
              </a:extLst>
            </a:blip>
            <a:stretch>
              <a:fillRect/>
            </a:stretch>
          </p:blipFill>
          <p:spPr>
            <a:xfrm>
              <a:off x="319601" y="3814002"/>
              <a:ext cx="810944" cy="214489"/>
            </a:xfrm>
            <a:prstGeom prst="rect">
              <a:avLst/>
            </a:prstGeom>
          </p:spPr>
        </p:pic>
        <p:pic>
          <p:nvPicPr>
            <p:cNvPr id="63" name="Picture 62"/>
            <p:cNvPicPr>
              <a:picLocks noChangeAspect="1"/>
            </p:cNvPicPr>
            <p:nvPr/>
          </p:nvPicPr>
          <p:blipFill>
            <a:blip r:embed="rId44" cstate="hqprint">
              <a:extLst>
                <a:ext uri="{28A0092B-C50C-407E-A947-70E740481C1C}">
                  <a14:useLocalDpi xmlns:a14="http://schemas.microsoft.com/office/drawing/2010/main" val="0"/>
                </a:ext>
              </a:extLst>
            </a:blip>
            <a:stretch>
              <a:fillRect/>
            </a:stretch>
          </p:blipFill>
          <p:spPr>
            <a:xfrm>
              <a:off x="1324935" y="3700160"/>
              <a:ext cx="314622" cy="442172"/>
            </a:xfrm>
            <a:prstGeom prst="rect">
              <a:avLst/>
            </a:prstGeom>
          </p:spPr>
        </p:pic>
        <p:pic>
          <p:nvPicPr>
            <p:cNvPr id="64" name="Picture 63"/>
            <p:cNvPicPr>
              <a:picLocks noChangeAspect="1"/>
            </p:cNvPicPr>
            <p:nvPr/>
          </p:nvPicPr>
          <p:blipFill>
            <a:blip r:embed="rId45" cstate="hqprint">
              <a:extLst>
                <a:ext uri="{28A0092B-C50C-407E-A947-70E740481C1C}">
                  <a14:useLocalDpi xmlns:a14="http://schemas.microsoft.com/office/drawing/2010/main" val="0"/>
                </a:ext>
              </a:extLst>
            </a:blip>
            <a:stretch>
              <a:fillRect/>
            </a:stretch>
          </p:blipFill>
          <p:spPr>
            <a:xfrm>
              <a:off x="1820860" y="3640206"/>
              <a:ext cx="622570" cy="622570"/>
            </a:xfrm>
            <a:prstGeom prst="rect">
              <a:avLst/>
            </a:prstGeom>
          </p:spPr>
        </p:pic>
        <p:pic>
          <p:nvPicPr>
            <p:cNvPr id="65" name="Picture 64"/>
            <p:cNvPicPr>
              <a:picLocks noChangeAspect="1"/>
            </p:cNvPicPr>
            <p:nvPr/>
          </p:nvPicPr>
          <p:blipFill>
            <a:blip r:embed="rId46" cstate="hqprint">
              <a:extLst>
                <a:ext uri="{28A0092B-C50C-407E-A947-70E740481C1C}">
                  <a14:useLocalDpi xmlns:a14="http://schemas.microsoft.com/office/drawing/2010/main" val="0"/>
                </a:ext>
              </a:extLst>
            </a:blip>
            <a:stretch>
              <a:fillRect/>
            </a:stretch>
          </p:blipFill>
          <p:spPr>
            <a:xfrm>
              <a:off x="2373092" y="3245010"/>
              <a:ext cx="596020" cy="603910"/>
            </a:xfrm>
            <a:prstGeom prst="rect">
              <a:avLst/>
            </a:prstGeom>
          </p:spPr>
        </p:pic>
        <p:pic>
          <p:nvPicPr>
            <p:cNvPr id="66" name="Picture 65"/>
            <p:cNvPicPr>
              <a:picLocks noChangeAspect="1"/>
            </p:cNvPicPr>
            <p:nvPr/>
          </p:nvPicPr>
          <p:blipFill>
            <a:blip r:embed="rId47" cstate="hqprint">
              <a:extLst>
                <a:ext uri="{28A0092B-C50C-407E-A947-70E740481C1C}">
                  <a14:useLocalDpi xmlns:a14="http://schemas.microsoft.com/office/drawing/2010/main" val="0"/>
                </a:ext>
              </a:extLst>
            </a:blip>
            <a:stretch>
              <a:fillRect/>
            </a:stretch>
          </p:blipFill>
          <p:spPr>
            <a:xfrm>
              <a:off x="3321621" y="4437295"/>
              <a:ext cx="845341" cy="302079"/>
            </a:xfrm>
            <a:prstGeom prst="rect">
              <a:avLst/>
            </a:prstGeom>
          </p:spPr>
        </p:pic>
        <p:pic>
          <p:nvPicPr>
            <p:cNvPr id="69" name="Picture 68"/>
            <p:cNvPicPr>
              <a:picLocks noChangeAspect="1"/>
            </p:cNvPicPr>
            <p:nvPr/>
          </p:nvPicPr>
          <p:blipFill>
            <a:blip r:embed="rId48" cstate="hqprint">
              <a:extLst>
                <a:ext uri="{28A0092B-C50C-407E-A947-70E740481C1C}">
                  <a14:useLocalDpi xmlns:a14="http://schemas.microsoft.com/office/drawing/2010/main" val="0"/>
                </a:ext>
              </a:extLst>
            </a:blip>
            <a:stretch>
              <a:fillRect/>
            </a:stretch>
          </p:blipFill>
          <p:spPr>
            <a:xfrm>
              <a:off x="1246993" y="4294232"/>
              <a:ext cx="454773" cy="488498"/>
            </a:xfrm>
            <a:prstGeom prst="rect">
              <a:avLst/>
            </a:prstGeom>
          </p:spPr>
        </p:pic>
        <p:pic>
          <p:nvPicPr>
            <p:cNvPr id="70" name="Picture 69"/>
            <p:cNvPicPr>
              <a:picLocks noChangeAspect="1"/>
            </p:cNvPicPr>
            <p:nvPr/>
          </p:nvPicPr>
          <p:blipFill rotWithShape="1">
            <a:blip r:embed="rId49">
              <a:extLst>
                <a:ext uri="{28A0092B-C50C-407E-A947-70E740481C1C}">
                  <a14:useLocalDpi xmlns:a14="http://schemas.microsoft.com/office/drawing/2010/main" val="0"/>
                </a:ext>
              </a:extLst>
            </a:blip>
            <a:srcRect t="31617" b="33432"/>
            <a:stretch/>
          </p:blipFill>
          <p:spPr>
            <a:xfrm>
              <a:off x="1919243" y="4396956"/>
              <a:ext cx="1182133" cy="413160"/>
            </a:xfrm>
            <a:prstGeom prst="rect">
              <a:avLst/>
            </a:prstGeom>
          </p:spPr>
        </p:pic>
        <p:pic>
          <p:nvPicPr>
            <p:cNvPr id="71" name="Picture 70"/>
            <p:cNvPicPr>
              <a:picLocks noChangeAspect="1"/>
            </p:cNvPicPr>
            <p:nvPr/>
          </p:nvPicPr>
          <p:blipFill rotWithShape="1">
            <a:blip r:embed="rId50" cstate="hqprint">
              <a:extLst>
                <a:ext uri="{28A0092B-C50C-407E-A947-70E740481C1C}">
                  <a14:useLocalDpi xmlns:a14="http://schemas.microsoft.com/office/drawing/2010/main" val="0"/>
                </a:ext>
              </a:extLst>
            </a:blip>
            <a:srcRect l="33835" t="2411" r="24989" b="73901"/>
            <a:stretch/>
          </p:blipFill>
          <p:spPr>
            <a:xfrm>
              <a:off x="233584" y="4933857"/>
              <a:ext cx="1236983" cy="489517"/>
            </a:xfrm>
            <a:prstGeom prst="rect">
              <a:avLst/>
            </a:prstGeom>
          </p:spPr>
        </p:pic>
        <p:pic>
          <p:nvPicPr>
            <p:cNvPr id="73" name="Picture 72"/>
            <p:cNvPicPr>
              <a:picLocks noChangeAspect="1"/>
            </p:cNvPicPr>
            <p:nvPr/>
          </p:nvPicPr>
          <p:blipFill rotWithShape="1">
            <a:blip r:embed="rId51" cstate="hqprint">
              <a:extLst>
                <a:ext uri="{28A0092B-C50C-407E-A947-70E740481C1C}">
                  <a14:useLocalDpi xmlns:a14="http://schemas.microsoft.com/office/drawing/2010/main" val="0"/>
                </a:ext>
              </a:extLst>
            </a:blip>
            <a:srcRect b="45390"/>
            <a:stretch/>
          </p:blipFill>
          <p:spPr>
            <a:xfrm>
              <a:off x="1675451" y="4993433"/>
              <a:ext cx="413615" cy="397828"/>
            </a:xfrm>
            <a:prstGeom prst="rect">
              <a:avLst/>
            </a:prstGeom>
          </p:spPr>
        </p:pic>
        <p:pic>
          <p:nvPicPr>
            <p:cNvPr id="74" name="Picture 73"/>
            <p:cNvPicPr>
              <a:picLocks noChangeAspect="1"/>
            </p:cNvPicPr>
            <p:nvPr/>
          </p:nvPicPr>
          <p:blipFill>
            <a:blip r:embed="rId52" cstate="hqprint">
              <a:extLst>
                <a:ext uri="{28A0092B-C50C-407E-A947-70E740481C1C}">
                  <a14:useLocalDpi xmlns:a14="http://schemas.microsoft.com/office/drawing/2010/main" val="0"/>
                </a:ext>
              </a:extLst>
            </a:blip>
            <a:stretch>
              <a:fillRect/>
            </a:stretch>
          </p:blipFill>
          <p:spPr>
            <a:xfrm>
              <a:off x="3447881" y="4989914"/>
              <a:ext cx="1078675" cy="330551"/>
            </a:xfrm>
            <a:prstGeom prst="rect">
              <a:avLst/>
            </a:prstGeom>
          </p:spPr>
        </p:pic>
        <p:pic>
          <p:nvPicPr>
            <p:cNvPr id="72" name="Picture 71"/>
            <p:cNvPicPr>
              <a:picLocks noChangeAspect="1"/>
            </p:cNvPicPr>
            <p:nvPr/>
          </p:nvPicPr>
          <p:blipFill>
            <a:blip r:embed="rId53" cstate="hqprint">
              <a:extLst>
                <a:ext uri="{28A0092B-C50C-407E-A947-70E740481C1C}">
                  <a14:useLocalDpi xmlns:a14="http://schemas.microsoft.com/office/drawing/2010/main" val="0"/>
                </a:ext>
              </a:extLst>
            </a:blip>
            <a:stretch>
              <a:fillRect/>
            </a:stretch>
          </p:blipFill>
          <p:spPr>
            <a:xfrm>
              <a:off x="428186" y="4295184"/>
              <a:ext cx="415549" cy="505328"/>
            </a:xfrm>
            <a:prstGeom prst="rect">
              <a:avLst/>
            </a:prstGeom>
          </p:spPr>
        </p:pic>
      </p:grpSp>
      <p:pic>
        <p:nvPicPr>
          <p:cNvPr id="77" name="Picture 76"/>
          <p:cNvPicPr>
            <a:picLocks noChangeAspect="1"/>
          </p:cNvPicPr>
          <p:nvPr/>
        </p:nvPicPr>
        <p:blipFill>
          <a:blip r:embed="rId54" cstate="hqprint">
            <a:extLst>
              <a:ext uri="{28A0092B-C50C-407E-A947-70E740481C1C}">
                <a14:useLocalDpi xmlns:a14="http://schemas.microsoft.com/office/drawing/2010/main" val="0"/>
              </a:ext>
            </a:extLst>
          </a:blip>
          <a:stretch>
            <a:fillRect/>
          </a:stretch>
        </p:blipFill>
        <p:spPr>
          <a:xfrm>
            <a:off x="4026069" y="3951682"/>
            <a:ext cx="318759" cy="477875"/>
          </a:xfrm>
          <a:prstGeom prst="rect">
            <a:avLst/>
          </a:prstGeom>
        </p:spPr>
      </p:pic>
      <p:pic>
        <p:nvPicPr>
          <p:cNvPr id="78" name="Picture 77"/>
          <p:cNvPicPr>
            <a:picLocks noChangeAspect="1"/>
          </p:cNvPicPr>
          <p:nvPr/>
        </p:nvPicPr>
        <p:blipFill>
          <a:blip r:embed="rId55" cstate="hqprint">
            <a:extLst>
              <a:ext uri="{28A0092B-C50C-407E-A947-70E740481C1C}">
                <a14:useLocalDpi xmlns:a14="http://schemas.microsoft.com/office/drawing/2010/main" val="0"/>
              </a:ext>
            </a:extLst>
          </a:blip>
          <a:stretch>
            <a:fillRect/>
          </a:stretch>
        </p:blipFill>
        <p:spPr>
          <a:xfrm>
            <a:off x="3209124" y="4881613"/>
            <a:ext cx="992221" cy="992221"/>
          </a:xfrm>
          <a:prstGeom prst="rect">
            <a:avLst/>
          </a:prstGeom>
        </p:spPr>
      </p:pic>
      <p:cxnSp>
        <p:nvCxnSpPr>
          <p:cNvPr id="6" name="Straight Connector 5">
            <a:extLst>
              <a:ext uri="{FF2B5EF4-FFF2-40B4-BE49-F238E27FC236}">
                <a16:creationId xmlns:a16="http://schemas.microsoft.com/office/drawing/2014/main" id="{5957592E-63EB-4578-AC14-E8AB97C78149}"/>
              </a:ext>
            </a:extLst>
          </p:cNvPr>
          <p:cNvCxnSpPr>
            <a:cxnSpLocks/>
          </p:cNvCxnSpPr>
          <p:nvPr/>
        </p:nvCxnSpPr>
        <p:spPr>
          <a:xfrm>
            <a:off x="5530464" y="1524500"/>
            <a:ext cx="0" cy="1393238"/>
          </a:xfrm>
          <a:prstGeom prst="line">
            <a:avLst/>
          </a:prstGeom>
          <a:ln w="28575">
            <a:solidFill>
              <a:srgbClr val="1F1E2C"/>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15EF1FA-1B0E-4381-8667-8D210CE07943}"/>
              </a:ext>
            </a:extLst>
          </p:cNvPr>
          <p:cNvCxnSpPr>
            <a:cxnSpLocks/>
          </p:cNvCxnSpPr>
          <p:nvPr/>
        </p:nvCxnSpPr>
        <p:spPr>
          <a:xfrm>
            <a:off x="5550892" y="4591343"/>
            <a:ext cx="0" cy="1393238"/>
          </a:xfrm>
          <a:prstGeom prst="line">
            <a:avLst/>
          </a:prstGeom>
          <a:ln w="28575">
            <a:solidFill>
              <a:srgbClr val="1F1E2C"/>
            </a:solidFill>
          </a:ln>
        </p:spPr>
        <p:style>
          <a:lnRef idx="1">
            <a:schemeClr val="accent1"/>
          </a:lnRef>
          <a:fillRef idx="0">
            <a:schemeClr val="accent1"/>
          </a:fillRef>
          <a:effectRef idx="0">
            <a:schemeClr val="accent1"/>
          </a:effectRef>
          <a:fontRef idx="minor">
            <a:schemeClr val="tx1"/>
          </a:fontRef>
        </p:style>
      </p:cxnSp>
      <p:pic>
        <p:nvPicPr>
          <p:cNvPr id="76" name="Picture 75">
            <a:extLst>
              <a:ext uri="{FF2B5EF4-FFF2-40B4-BE49-F238E27FC236}">
                <a16:creationId xmlns:a16="http://schemas.microsoft.com/office/drawing/2014/main" id="{73027A23-84FB-48B7-8322-A107CC411C91}"/>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1887393" y="336603"/>
            <a:ext cx="1499619" cy="323089"/>
          </a:xfrm>
          <a:prstGeom prst="rect">
            <a:avLst/>
          </a:prstGeom>
        </p:spPr>
      </p:pic>
      <p:pic>
        <p:nvPicPr>
          <p:cNvPr id="3" name="Picture 2">
            <a:extLst>
              <a:ext uri="{FF2B5EF4-FFF2-40B4-BE49-F238E27FC236}">
                <a16:creationId xmlns:a16="http://schemas.microsoft.com/office/drawing/2014/main" id="{D503A79E-98B4-4DB1-B809-561FCF913BF0}"/>
              </a:ext>
            </a:extLst>
          </p:cNvPr>
          <p:cNvPicPr>
            <a:picLocks noChangeAspect="1"/>
          </p:cNvPicPr>
          <p:nvPr/>
        </p:nvPicPr>
        <p:blipFill>
          <a:blip r:embed="rId57" cstate="hqprint">
            <a:extLst>
              <a:ext uri="{28A0092B-C50C-407E-A947-70E740481C1C}">
                <a14:useLocalDpi xmlns:a14="http://schemas.microsoft.com/office/drawing/2010/main" val="0"/>
              </a:ext>
            </a:extLst>
          </a:blip>
          <a:stretch>
            <a:fillRect/>
          </a:stretch>
        </p:blipFill>
        <p:spPr>
          <a:xfrm>
            <a:off x="6030746" y="5161357"/>
            <a:ext cx="866724" cy="399407"/>
          </a:xfrm>
          <a:prstGeom prst="rect">
            <a:avLst/>
          </a:prstGeom>
        </p:spPr>
      </p:pic>
      <p:pic>
        <p:nvPicPr>
          <p:cNvPr id="5" name="Picture 4">
            <a:extLst>
              <a:ext uri="{FF2B5EF4-FFF2-40B4-BE49-F238E27FC236}">
                <a16:creationId xmlns:a16="http://schemas.microsoft.com/office/drawing/2014/main" id="{8F189491-6315-42E8-A283-B4DCEA7D3FF1}"/>
              </a:ext>
            </a:extLst>
          </p:cNvPr>
          <p:cNvPicPr>
            <a:picLocks noChangeAspect="1"/>
          </p:cNvPicPr>
          <p:nvPr/>
        </p:nvPicPr>
        <p:blipFill>
          <a:blip r:embed="rId58" cstate="hqprint">
            <a:extLst>
              <a:ext uri="{28A0092B-C50C-407E-A947-70E740481C1C}">
                <a14:useLocalDpi xmlns:a14="http://schemas.microsoft.com/office/drawing/2010/main" val="0"/>
              </a:ext>
            </a:extLst>
          </a:blip>
          <a:stretch>
            <a:fillRect/>
          </a:stretch>
        </p:blipFill>
        <p:spPr>
          <a:xfrm>
            <a:off x="7514702" y="4498201"/>
            <a:ext cx="933516" cy="335446"/>
          </a:xfrm>
          <a:prstGeom prst="rect">
            <a:avLst/>
          </a:prstGeom>
        </p:spPr>
      </p:pic>
      <p:pic>
        <p:nvPicPr>
          <p:cNvPr id="12" name="Picture 11">
            <a:extLst>
              <a:ext uri="{FF2B5EF4-FFF2-40B4-BE49-F238E27FC236}">
                <a16:creationId xmlns:a16="http://schemas.microsoft.com/office/drawing/2014/main" id="{D5C3EDF5-D38D-43C8-89A2-001737643119}"/>
              </a:ext>
            </a:extLst>
          </p:cNvPr>
          <p:cNvPicPr>
            <a:picLocks noChangeAspect="1"/>
          </p:cNvPicPr>
          <p:nvPr/>
        </p:nvPicPr>
        <p:blipFill>
          <a:blip r:embed="rId59" cstate="hqprint">
            <a:extLst>
              <a:ext uri="{28A0092B-C50C-407E-A947-70E740481C1C}">
                <a14:useLocalDpi xmlns:a14="http://schemas.microsoft.com/office/drawing/2010/main" val="0"/>
              </a:ext>
            </a:extLst>
          </a:blip>
          <a:stretch>
            <a:fillRect/>
          </a:stretch>
        </p:blipFill>
        <p:spPr>
          <a:xfrm>
            <a:off x="10697421" y="4986077"/>
            <a:ext cx="749968" cy="749968"/>
          </a:xfrm>
          <a:prstGeom prst="rect">
            <a:avLst/>
          </a:prstGeom>
        </p:spPr>
      </p:pic>
      <p:pic>
        <p:nvPicPr>
          <p:cNvPr id="4" name="Picture 3">
            <a:extLst>
              <a:ext uri="{FF2B5EF4-FFF2-40B4-BE49-F238E27FC236}">
                <a16:creationId xmlns:a16="http://schemas.microsoft.com/office/drawing/2014/main" id="{0CA17AC0-5826-4C31-9CE5-53F37E890394}"/>
              </a:ext>
            </a:extLst>
          </p:cNvPr>
          <p:cNvPicPr>
            <a:picLocks noChangeAspect="1"/>
          </p:cNvPicPr>
          <p:nvPr/>
        </p:nvPicPr>
        <p:blipFill>
          <a:blip r:embed="rId60" cstate="hqprint">
            <a:extLst>
              <a:ext uri="{28A0092B-C50C-407E-A947-70E740481C1C}">
                <a14:useLocalDpi xmlns:a14="http://schemas.microsoft.com/office/drawing/2010/main" val="0"/>
              </a:ext>
            </a:extLst>
          </a:blip>
          <a:stretch>
            <a:fillRect/>
          </a:stretch>
        </p:blipFill>
        <p:spPr>
          <a:xfrm>
            <a:off x="10938115" y="2281655"/>
            <a:ext cx="996628" cy="256876"/>
          </a:xfrm>
          <a:prstGeom prst="rect">
            <a:avLst/>
          </a:prstGeom>
        </p:spPr>
      </p:pic>
      <p:pic>
        <p:nvPicPr>
          <p:cNvPr id="19" name="Picture 18">
            <a:extLst>
              <a:ext uri="{FF2B5EF4-FFF2-40B4-BE49-F238E27FC236}">
                <a16:creationId xmlns:a16="http://schemas.microsoft.com/office/drawing/2014/main" id="{C23E9DE2-0A87-4310-A010-8FE630C1F815}"/>
              </a:ext>
            </a:extLst>
          </p:cNvPr>
          <p:cNvPicPr>
            <a:picLocks noChangeAspect="1"/>
          </p:cNvPicPr>
          <p:nvPr/>
        </p:nvPicPr>
        <p:blipFill>
          <a:blip r:embed="rId61" cstate="hqprint">
            <a:extLst>
              <a:ext uri="{28A0092B-C50C-407E-A947-70E740481C1C}">
                <a14:useLocalDpi xmlns:a14="http://schemas.microsoft.com/office/drawing/2010/main" val="0"/>
              </a:ext>
            </a:extLst>
          </a:blip>
          <a:stretch>
            <a:fillRect/>
          </a:stretch>
        </p:blipFill>
        <p:spPr>
          <a:xfrm>
            <a:off x="5917612" y="5862916"/>
            <a:ext cx="1379746" cy="355502"/>
          </a:xfrm>
          <a:prstGeom prst="rect">
            <a:avLst/>
          </a:prstGeom>
        </p:spPr>
      </p:pic>
      <p:pic>
        <p:nvPicPr>
          <p:cNvPr id="24" name="Picture 23">
            <a:extLst>
              <a:ext uri="{FF2B5EF4-FFF2-40B4-BE49-F238E27FC236}">
                <a16:creationId xmlns:a16="http://schemas.microsoft.com/office/drawing/2014/main" id="{3C1A07D0-12D0-424F-B61C-77686516534A}"/>
              </a:ext>
            </a:extLst>
          </p:cNvPr>
          <p:cNvPicPr>
            <a:picLocks noChangeAspect="1"/>
          </p:cNvPicPr>
          <p:nvPr/>
        </p:nvPicPr>
        <p:blipFill>
          <a:blip r:embed="rId62" cstate="hqprint">
            <a:extLst>
              <a:ext uri="{28A0092B-C50C-407E-A947-70E740481C1C}">
                <a14:useLocalDpi xmlns:a14="http://schemas.microsoft.com/office/drawing/2010/main" val="0"/>
              </a:ext>
            </a:extLst>
          </a:blip>
          <a:stretch>
            <a:fillRect/>
          </a:stretch>
        </p:blipFill>
        <p:spPr>
          <a:xfrm>
            <a:off x="5730968" y="4626613"/>
            <a:ext cx="961081" cy="172710"/>
          </a:xfrm>
          <a:prstGeom prst="rect">
            <a:avLst/>
          </a:prstGeom>
        </p:spPr>
      </p:pic>
      <p:pic>
        <p:nvPicPr>
          <p:cNvPr id="28" name="Picture 27">
            <a:extLst>
              <a:ext uri="{FF2B5EF4-FFF2-40B4-BE49-F238E27FC236}">
                <a16:creationId xmlns:a16="http://schemas.microsoft.com/office/drawing/2014/main" id="{981F48A0-F885-4BBE-BDEC-23034BF3533F}"/>
              </a:ext>
            </a:extLst>
          </p:cNvPr>
          <p:cNvPicPr>
            <a:picLocks noChangeAspect="1"/>
          </p:cNvPicPr>
          <p:nvPr/>
        </p:nvPicPr>
        <p:blipFill>
          <a:blip r:embed="rId63" cstate="hqprint">
            <a:extLst>
              <a:ext uri="{28A0092B-C50C-407E-A947-70E740481C1C}">
                <a14:useLocalDpi xmlns:a14="http://schemas.microsoft.com/office/drawing/2010/main" val="0"/>
              </a:ext>
            </a:extLst>
          </a:blip>
          <a:stretch>
            <a:fillRect/>
          </a:stretch>
        </p:blipFill>
        <p:spPr>
          <a:xfrm>
            <a:off x="8531390" y="4261875"/>
            <a:ext cx="902332" cy="793912"/>
          </a:xfrm>
          <a:prstGeom prst="rect">
            <a:avLst/>
          </a:prstGeom>
        </p:spPr>
      </p:pic>
    </p:spTree>
    <p:extLst>
      <p:ext uri="{BB962C8B-B14F-4D97-AF65-F5344CB8AC3E}">
        <p14:creationId xmlns:p14="http://schemas.microsoft.com/office/powerpoint/2010/main" val="2053382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1;p5">
            <a:extLst>
              <a:ext uri="{FF2B5EF4-FFF2-40B4-BE49-F238E27FC236}">
                <a16:creationId xmlns:a16="http://schemas.microsoft.com/office/drawing/2014/main" id="{9863421B-279C-44D5-A3E8-AA3565034251}"/>
              </a:ext>
            </a:extLst>
          </p:cNvPr>
          <p:cNvPicPr preferRelativeResize="0"/>
          <p:nvPr/>
        </p:nvPicPr>
        <p:blipFill rotWithShape="1">
          <a:blip r:embed="rId3">
            <a:alphaModFix/>
          </a:blip>
          <a:srcRect l="22678"/>
          <a:stretch/>
        </p:blipFill>
        <p:spPr>
          <a:xfrm>
            <a:off x="139337" y="0"/>
            <a:ext cx="12334613" cy="6858000"/>
          </a:xfrm>
          <a:prstGeom prst="rect">
            <a:avLst/>
          </a:prstGeom>
          <a:noFill/>
          <a:ln>
            <a:noFill/>
          </a:ln>
        </p:spPr>
      </p:pic>
      <p:sp>
        <p:nvSpPr>
          <p:cNvPr id="11" name="TextBox 10"/>
          <p:cNvSpPr txBox="1"/>
          <p:nvPr/>
        </p:nvSpPr>
        <p:spPr>
          <a:xfrm>
            <a:off x="6025863" y="150949"/>
            <a:ext cx="60403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800" b="1"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mn-cs"/>
              </a:rPr>
              <a:t>OUR RESULTS IN 7 YEARS</a:t>
            </a:r>
            <a:r>
              <a:rPr kumimoji="0" lang="sr-Latn-RS" sz="2800" b="1"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mn-cs"/>
              </a:rPr>
              <a:t>:</a:t>
            </a:r>
          </a:p>
        </p:txBody>
      </p:sp>
      <p:sp>
        <p:nvSpPr>
          <p:cNvPr id="4" name="Google Shape;330;p8">
            <a:extLst>
              <a:ext uri="{FF2B5EF4-FFF2-40B4-BE49-F238E27FC236}">
                <a16:creationId xmlns:a16="http://schemas.microsoft.com/office/drawing/2014/main" id="{D1BE7B24-ABDE-4635-90DD-269E60D8F06B}"/>
              </a:ext>
            </a:extLst>
          </p:cNvPr>
          <p:cNvSpPr/>
          <p:nvPr/>
        </p:nvSpPr>
        <p:spPr>
          <a:xfrm>
            <a:off x="0" y="858416"/>
            <a:ext cx="3387012" cy="74645"/>
          </a:xfrm>
          <a:prstGeom prst="rect">
            <a:avLst/>
          </a:prstGeom>
          <a:solidFill>
            <a:srgbClr val="2FAEE2"/>
          </a:solidFill>
          <a:ln w="12700" cap="flat" cmpd="sng">
            <a:solidFill>
              <a:srgbClr val="2FAEE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pic>
        <p:nvPicPr>
          <p:cNvPr id="5" name="Google Shape;342;p8">
            <a:extLst>
              <a:ext uri="{FF2B5EF4-FFF2-40B4-BE49-F238E27FC236}">
                <a16:creationId xmlns:a16="http://schemas.microsoft.com/office/drawing/2014/main" id="{A9962821-FB6A-4D50-AE7D-A327A8DBCDA9}"/>
              </a:ext>
            </a:extLst>
          </p:cNvPr>
          <p:cNvPicPr preferRelativeResize="0"/>
          <p:nvPr/>
        </p:nvPicPr>
        <p:blipFill rotWithShape="1">
          <a:blip r:embed="rId4">
            <a:alphaModFix/>
          </a:blip>
          <a:srcRect/>
          <a:stretch/>
        </p:blipFill>
        <p:spPr>
          <a:xfrm>
            <a:off x="3178177" y="116461"/>
            <a:ext cx="1730174" cy="1726233"/>
          </a:xfrm>
          <a:prstGeom prst="rect">
            <a:avLst/>
          </a:prstGeom>
          <a:noFill/>
          <a:ln>
            <a:noFill/>
          </a:ln>
        </p:spPr>
      </p:pic>
      <p:sp>
        <p:nvSpPr>
          <p:cNvPr id="8" name="TextBox 7">
            <a:extLst>
              <a:ext uri="{FF2B5EF4-FFF2-40B4-BE49-F238E27FC236}">
                <a16:creationId xmlns:a16="http://schemas.microsoft.com/office/drawing/2014/main" id="{CB0BFFAF-9CBC-467D-8957-83D41C9D27F2}"/>
              </a:ext>
            </a:extLst>
          </p:cNvPr>
          <p:cNvSpPr txBox="1"/>
          <p:nvPr/>
        </p:nvSpPr>
        <p:spPr>
          <a:xfrm>
            <a:off x="2302311" y="2169737"/>
            <a:ext cx="2653695"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smtClean="0">
                <a:ln>
                  <a:noFill/>
                </a:ln>
                <a:solidFill>
                  <a:srgbClr val="2FAEE2"/>
                </a:solidFill>
                <a:effectLst/>
                <a:uLnTx/>
                <a:uFillTx/>
                <a:latin typeface="Roboto" panose="02000000000000000000" pitchFamily="2" charset="0"/>
                <a:ea typeface="Roboto" panose="02000000000000000000" pitchFamily="2" charset="0"/>
                <a:cs typeface="+mn-cs"/>
              </a:rPr>
              <a:t>1</a:t>
            </a:r>
            <a:r>
              <a:rPr lang="en-US" sz="3600" b="1" dirty="0" smtClean="0">
                <a:solidFill>
                  <a:srgbClr val="2FAEE2"/>
                </a:solidFill>
                <a:latin typeface="Roboto" panose="02000000000000000000" pitchFamily="2" charset="0"/>
                <a:ea typeface="Roboto" panose="02000000000000000000" pitchFamily="2" charset="0"/>
              </a:rPr>
              <a:t>80</a:t>
            </a:r>
            <a:r>
              <a:rPr kumimoji="0" lang="en-GB" sz="3600" b="0" i="0" u="none" strike="noStrike" kern="1200" cap="none" spc="0" normalizeH="0" baseline="0" noProof="0" dirty="0" smtClean="0">
                <a:ln>
                  <a:noFill/>
                </a:ln>
                <a:solidFill>
                  <a:srgbClr val="2FAEE2"/>
                </a:solidFill>
                <a:effectLst/>
                <a:uLnTx/>
                <a:uFillTx/>
                <a:latin typeface="Roboto" panose="02000000000000000000" pitchFamily="2" charset="0"/>
                <a:ea typeface="Roboto" panose="02000000000000000000" pitchFamily="2" charset="0"/>
                <a:cs typeface="+mn-cs"/>
              </a:rPr>
              <a:t>+</a:t>
            </a:r>
            <a:endParaRPr kumimoji="0" lang="en-GB" sz="3600" b="0" i="0" u="none" strike="noStrike" kern="1200" cap="none" spc="0" normalizeH="0" baseline="0" noProof="0" dirty="0">
              <a:ln>
                <a:noFill/>
              </a:ln>
              <a:solidFill>
                <a:srgbClr val="2FAEE2"/>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6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mn-cs"/>
              </a:rPr>
              <a:t>Supported companies </a:t>
            </a:r>
            <a:endParaRPr kumimoji="0" lang="en-GB" sz="16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mn-cs"/>
            </a:endParaRPr>
          </a:p>
        </p:txBody>
      </p:sp>
      <p:sp>
        <p:nvSpPr>
          <p:cNvPr id="9" name="TextBox 8">
            <a:extLst>
              <a:ext uri="{FF2B5EF4-FFF2-40B4-BE49-F238E27FC236}">
                <a16:creationId xmlns:a16="http://schemas.microsoft.com/office/drawing/2014/main" id="{326CBBF5-C93A-45F4-8812-1ADC78C4D169}"/>
              </a:ext>
            </a:extLst>
          </p:cNvPr>
          <p:cNvSpPr txBox="1"/>
          <p:nvPr/>
        </p:nvSpPr>
        <p:spPr>
          <a:xfrm>
            <a:off x="4022091" y="4521426"/>
            <a:ext cx="1553630"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3600" b="1" i="0" u="none" strike="noStrike" kern="1200" cap="none" spc="0" normalizeH="0" baseline="0" noProof="0" dirty="0">
                <a:ln>
                  <a:noFill/>
                </a:ln>
                <a:solidFill>
                  <a:srgbClr val="2FAEE2"/>
                </a:solidFill>
                <a:effectLst/>
                <a:uLnTx/>
                <a:uFillTx/>
                <a:latin typeface="Roboto" panose="02000000000000000000" pitchFamily="2" charset="0"/>
                <a:ea typeface="Roboto" panose="02000000000000000000" pitchFamily="2" charset="0"/>
                <a:cs typeface="+mn-cs"/>
              </a:rPr>
              <a:t> </a:t>
            </a:r>
            <a:endParaRPr kumimoji="0" lang="sr-Latn-RS" sz="1600" b="0" i="0" u="none" strike="noStrike" kern="1200" cap="none" spc="0" normalizeH="0" baseline="0" noProof="0" dirty="0">
              <a:ln>
                <a:noFill/>
              </a:ln>
              <a:solidFill>
                <a:prstClr val="white"/>
              </a:solidFill>
              <a:effectLst/>
              <a:uLnTx/>
              <a:uFillTx/>
              <a:latin typeface="Roboto Blac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3600" b="1" i="0" u="none" strike="noStrike" kern="1200" cap="none" spc="0" normalizeH="0" baseline="0" noProof="0" dirty="0">
                <a:ln>
                  <a:noFill/>
                </a:ln>
                <a:solidFill>
                  <a:srgbClr val="2FAEE2"/>
                </a:solidFill>
                <a:effectLst/>
                <a:uLnTx/>
                <a:uFillTx/>
                <a:latin typeface="Roboto" panose="02000000000000000000" pitchFamily="2" charset="0"/>
                <a:ea typeface="Roboto" panose="02000000000000000000" pitchFamily="2" charset="0"/>
                <a:cs typeface="+mn-cs"/>
              </a:rPr>
              <a:t>1500</a:t>
            </a:r>
            <a:r>
              <a:rPr kumimoji="0" lang="en-GB" sz="3600" b="0" i="0" u="none" strike="noStrike" kern="1200" cap="none" spc="0" normalizeH="0" baseline="0" noProof="0" dirty="0">
                <a:ln>
                  <a:noFill/>
                </a:ln>
                <a:solidFill>
                  <a:srgbClr val="2FAEE2"/>
                </a:solidFill>
                <a:effectLst/>
                <a:uLnTx/>
                <a:uFillTx/>
                <a:latin typeface="Roboto" panose="02000000000000000000" pitchFamily="2" charset="0"/>
                <a:ea typeface="Roboto" panose="02000000000000000000" pitchFamily="2" charset="0"/>
                <a:cs typeface="+mn-cs"/>
              </a:rPr>
              <a:t>+</a:t>
            </a:r>
            <a:r>
              <a:rPr kumimoji="0" lang="en-GB" sz="16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mn-cs"/>
              </a:rPr>
              <a:t> </a:t>
            </a:r>
            <a:endParaRPr kumimoji="0" lang="sr-Latn-RS" sz="16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6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mn-cs"/>
              </a:rPr>
              <a:t>employees</a:t>
            </a:r>
            <a:endParaRPr kumimoji="0" lang="en-GB" sz="16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mn-cs"/>
            </a:endParaRPr>
          </a:p>
        </p:txBody>
      </p:sp>
      <p:sp>
        <p:nvSpPr>
          <p:cNvPr id="10" name="TextBox 9">
            <a:extLst>
              <a:ext uri="{FF2B5EF4-FFF2-40B4-BE49-F238E27FC236}">
                <a16:creationId xmlns:a16="http://schemas.microsoft.com/office/drawing/2014/main" id="{C6737AA3-0676-422E-85C8-F4F996546DB9}"/>
              </a:ext>
            </a:extLst>
          </p:cNvPr>
          <p:cNvSpPr txBox="1"/>
          <p:nvPr/>
        </p:nvSpPr>
        <p:spPr>
          <a:xfrm>
            <a:off x="10032263" y="2169737"/>
            <a:ext cx="1768433" cy="89255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smtClean="0">
                <a:solidFill>
                  <a:srgbClr val="2FAEE2"/>
                </a:solidFill>
                <a:latin typeface="Roboto" panose="02000000000000000000" pitchFamily="2" charset="0"/>
                <a:ea typeface="Roboto" panose="02000000000000000000" pitchFamily="2" charset="0"/>
              </a:rPr>
              <a:t>20</a:t>
            </a:r>
            <a:r>
              <a:rPr kumimoji="0" lang="en-GB" sz="3600" b="1" i="0" u="none" strike="noStrike" kern="1200" cap="none" spc="0" normalizeH="0" baseline="0" noProof="0" dirty="0" smtClean="0">
                <a:ln>
                  <a:noFill/>
                </a:ln>
                <a:solidFill>
                  <a:srgbClr val="2FAEE2"/>
                </a:solidFill>
                <a:effectLst/>
                <a:uLnTx/>
                <a:uFillTx/>
                <a:latin typeface="Roboto" panose="02000000000000000000" pitchFamily="2" charset="0"/>
                <a:ea typeface="Roboto" panose="02000000000000000000" pitchFamily="2" charset="0"/>
                <a:cs typeface="+mn-cs"/>
              </a:rPr>
              <a:t>000</a:t>
            </a:r>
            <a:r>
              <a:rPr kumimoji="0" lang="en-GB" sz="3600" b="0" i="0" u="none" strike="noStrike" kern="1200" cap="none" spc="0" normalizeH="0" baseline="0" noProof="0" dirty="0">
                <a:ln>
                  <a:noFill/>
                </a:ln>
                <a:solidFill>
                  <a:srgbClr val="2FAEE2"/>
                </a:solidFill>
                <a:effectLst/>
                <a:uLnTx/>
                <a:uFillTx/>
                <a:latin typeface="Roboto" panose="02000000000000000000" pitchFamily="2" charset="0"/>
                <a:ea typeface="Roboto" panose="02000000000000000000" pitchFamily="2"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6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mn-cs"/>
              </a:rPr>
              <a:t>visitors</a:t>
            </a:r>
            <a:endParaRPr kumimoji="0" lang="en-GB" sz="16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mn-cs"/>
            </a:endParaRPr>
          </a:p>
        </p:txBody>
      </p:sp>
      <p:sp>
        <p:nvSpPr>
          <p:cNvPr id="15" name="Google Shape;178;p5">
            <a:extLst>
              <a:ext uri="{FF2B5EF4-FFF2-40B4-BE49-F238E27FC236}">
                <a16:creationId xmlns:a16="http://schemas.microsoft.com/office/drawing/2014/main" id="{EBC79B5C-9310-40BE-B72D-972725642674}"/>
              </a:ext>
            </a:extLst>
          </p:cNvPr>
          <p:cNvSpPr txBox="1"/>
          <p:nvPr/>
        </p:nvSpPr>
        <p:spPr>
          <a:xfrm>
            <a:off x="7351073" y="2101931"/>
            <a:ext cx="2373348" cy="138495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3600" b="1" i="0" u="none" strike="noStrike" kern="1200" cap="none" spc="0" normalizeH="0" baseline="0" noProof="0" dirty="0" smtClean="0">
                <a:ln>
                  <a:noFill/>
                </a:ln>
                <a:solidFill>
                  <a:srgbClr val="2FAEE2"/>
                </a:solidFill>
                <a:effectLst/>
                <a:uLnTx/>
                <a:uFillTx/>
                <a:latin typeface="Roboto"/>
                <a:ea typeface="Roboto"/>
                <a:cs typeface="Roboto"/>
                <a:sym typeface="Roboto"/>
              </a:rPr>
              <a:t>5</a:t>
            </a:r>
            <a:r>
              <a:rPr kumimoji="0" lang="en-GB" sz="3600" b="1" i="0" u="none" strike="noStrike" kern="1200" cap="none" spc="0" normalizeH="0" baseline="0" noProof="0" dirty="0" smtClean="0">
                <a:ln>
                  <a:noFill/>
                </a:ln>
                <a:solidFill>
                  <a:srgbClr val="2FAEE2"/>
                </a:solidFill>
                <a:effectLst/>
                <a:uLnTx/>
                <a:uFillTx/>
                <a:latin typeface="Roboto"/>
                <a:ea typeface="Roboto"/>
                <a:cs typeface="Roboto"/>
                <a:sym typeface="Roboto"/>
              </a:rPr>
              <a:t>000</a:t>
            </a:r>
            <a:r>
              <a:rPr kumimoji="0" lang="sr-Latn-RS" sz="3600" b="0" i="0" u="none" strike="noStrike" kern="1200" cap="none" spc="0" normalizeH="0" baseline="0" noProof="0" dirty="0" smtClean="0">
                <a:ln>
                  <a:noFill/>
                </a:ln>
                <a:solidFill>
                  <a:srgbClr val="2FAEE2"/>
                </a:solidFill>
                <a:effectLst/>
                <a:uLnTx/>
                <a:uFillTx/>
                <a:latin typeface="Roboto"/>
                <a:ea typeface="Roboto"/>
                <a:cs typeface="Roboto"/>
                <a:sym typeface="Roboto"/>
              </a:rPr>
              <a: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Roboto Light"/>
                <a:ea typeface="Roboto Light"/>
                <a:cs typeface="Roboto Light"/>
                <a:sym typeface="Roboto Light"/>
              </a:rPr>
              <a:t>students encouraged for technological entrepreneurship </a:t>
            </a:r>
            <a:endParaRPr kumimoji="0" lang="en-GB" sz="1400" b="0" i="0" u="none" strike="noStrike" kern="1200" cap="none" spc="0" normalizeH="0" baseline="0" noProof="0" dirty="0">
              <a:ln>
                <a:noFill/>
              </a:ln>
              <a:solidFill>
                <a:srgbClr val="FFFFFF"/>
              </a:solidFill>
              <a:effectLst/>
              <a:uLnTx/>
              <a:uFillTx/>
              <a:latin typeface="Roboto Light"/>
              <a:ea typeface="Roboto Light"/>
              <a:cs typeface="Roboto Light"/>
              <a:sym typeface="Roboto Light"/>
            </a:endParaRPr>
          </a:p>
        </p:txBody>
      </p:sp>
      <p:sp>
        <p:nvSpPr>
          <p:cNvPr id="16" name="Google Shape;178;p5">
            <a:extLst>
              <a:ext uri="{FF2B5EF4-FFF2-40B4-BE49-F238E27FC236}">
                <a16:creationId xmlns:a16="http://schemas.microsoft.com/office/drawing/2014/main" id="{DE8AE81F-FF52-402B-9498-F2160D92ABDA}"/>
              </a:ext>
            </a:extLst>
          </p:cNvPr>
          <p:cNvSpPr txBox="1"/>
          <p:nvPr/>
        </p:nvSpPr>
        <p:spPr>
          <a:xfrm>
            <a:off x="223789" y="2178605"/>
            <a:ext cx="2005800" cy="113873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2FAEE2"/>
                </a:solidFill>
                <a:effectLst/>
                <a:uLnTx/>
                <a:uFillTx/>
                <a:latin typeface="Roboto"/>
                <a:ea typeface="Roboto"/>
                <a:cs typeface="Roboto"/>
                <a:sym typeface="Roboto"/>
              </a:rPr>
              <a:t>7</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600" b="0" i="0" u="none" strike="noStrike" kern="1200" cap="none" spc="0" normalizeH="0" baseline="0" noProof="0" dirty="0">
                <a:ln>
                  <a:noFill/>
                </a:ln>
                <a:solidFill>
                  <a:srgbClr val="FFFFFF"/>
                </a:solidFill>
                <a:effectLst/>
                <a:uLnTx/>
                <a:uFillTx/>
                <a:latin typeface="Roboto Light"/>
                <a:ea typeface="Roboto Light"/>
                <a:cs typeface="Roboto Light"/>
                <a:sym typeface="Roboto Light"/>
              </a:rPr>
              <a:t>developed support  programs</a:t>
            </a:r>
            <a:endParaRPr kumimoji="0" sz="1400" b="0" i="0" u="none" strike="noStrike" kern="1200" cap="none" spc="0" normalizeH="0" baseline="0" noProof="0" dirty="0">
              <a:ln>
                <a:noFill/>
              </a:ln>
              <a:solidFill>
                <a:srgbClr val="FFFFFF"/>
              </a:solidFill>
              <a:effectLst/>
              <a:uLnTx/>
              <a:uFillTx/>
              <a:latin typeface="Roboto Light"/>
              <a:ea typeface="Roboto Light"/>
              <a:cs typeface="Roboto Light"/>
              <a:sym typeface="Roboto Light"/>
            </a:endParaRPr>
          </a:p>
        </p:txBody>
      </p:sp>
      <p:sp>
        <p:nvSpPr>
          <p:cNvPr id="17" name="Google Shape;178;p5">
            <a:extLst>
              <a:ext uri="{FF2B5EF4-FFF2-40B4-BE49-F238E27FC236}">
                <a16:creationId xmlns:a16="http://schemas.microsoft.com/office/drawing/2014/main" id="{BE67C592-5D63-47B0-BA32-68B742B2DBA3}"/>
              </a:ext>
            </a:extLst>
          </p:cNvPr>
          <p:cNvSpPr txBox="1"/>
          <p:nvPr/>
        </p:nvSpPr>
        <p:spPr>
          <a:xfrm>
            <a:off x="4777902" y="2178604"/>
            <a:ext cx="2373348" cy="113873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3600" b="1" i="0" u="none" strike="noStrike" kern="1200" cap="none" spc="0" normalizeH="0" baseline="0" noProof="0" dirty="0">
                <a:ln>
                  <a:noFill/>
                </a:ln>
                <a:solidFill>
                  <a:srgbClr val="2FAEE2"/>
                </a:solidFill>
                <a:effectLst/>
                <a:uLnTx/>
                <a:uFillTx/>
                <a:latin typeface="Roboto"/>
                <a:ea typeface="Roboto"/>
                <a:cs typeface="Roboto"/>
                <a:sym typeface="Roboto"/>
              </a:rPr>
              <a:t>10</a:t>
            </a:r>
            <a:r>
              <a:rPr kumimoji="0" lang="en-GB" sz="3600" b="1" i="0" u="none" strike="noStrike" kern="1200" cap="none" spc="0" normalizeH="0" baseline="0" noProof="0" dirty="0">
                <a:ln>
                  <a:noFill/>
                </a:ln>
                <a:solidFill>
                  <a:srgbClr val="2FAEE2"/>
                </a:solidFill>
                <a:effectLst/>
                <a:uLnTx/>
                <a:uFillTx/>
                <a:latin typeface="Roboto"/>
                <a:ea typeface="Roboto"/>
                <a:cs typeface="Roboto"/>
                <a:sym typeface="Roboto"/>
              </a:rPr>
              <a:t>00</a:t>
            </a:r>
            <a:r>
              <a:rPr kumimoji="0" lang="sr-Latn-RS" sz="3600" b="0" i="0" u="none" strike="noStrike" kern="1200" cap="none" spc="0" normalizeH="0" baseline="0" noProof="0" dirty="0">
                <a:ln>
                  <a:noFill/>
                </a:ln>
                <a:solidFill>
                  <a:srgbClr val="2FAEE2"/>
                </a:solidFill>
                <a:effectLst/>
                <a:uLnTx/>
                <a:uFillTx/>
                <a:latin typeface="Roboto"/>
                <a:ea typeface="Roboto"/>
                <a:cs typeface="Roboto"/>
                <a:sym typeface="Roboto"/>
              </a:rPr>
              <a: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Roboto Light"/>
                <a:ea typeface="Roboto Light"/>
                <a:cs typeface="Roboto Light"/>
                <a:sym typeface="Roboto Light"/>
              </a:rPr>
              <a:t>potential entrepreneurs trained </a:t>
            </a:r>
            <a:endParaRPr kumimoji="0" lang="en-GB" sz="1400" b="0" i="0" u="none" strike="noStrike" kern="1200" cap="none" spc="0" normalizeH="0" baseline="0" noProof="0" dirty="0">
              <a:ln>
                <a:noFill/>
              </a:ln>
              <a:solidFill>
                <a:srgbClr val="FFFFFF"/>
              </a:solidFill>
              <a:effectLst/>
              <a:uLnTx/>
              <a:uFillTx/>
              <a:latin typeface="Roboto Light"/>
              <a:ea typeface="Roboto Light"/>
              <a:cs typeface="Roboto Light"/>
              <a:sym typeface="Roboto Light"/>
            </a:endParaRPr>
          </a:p>
        </p:txBody>
      </p:sp>
      <p:sp>
        <p:nvSpPr>
          <p:cNvPr id="18" name="TextBox 17">
            <a:extLst>
              <a:ext uri="{FF2B5EF4-FFF2-40B4-BE49-F238E27FC236}">
                <a16:creationId xmlns:a16="http://schemas.microsoft.com/office/drawing/2014/main" id="{B80D2956-9A69-4D74-8259-2D30F5F8E643}"/>
              </a:ext>
            </a:extLst>
          </p:cNvPr>
          <p:cNvSpPr txBox="1"/>
          <p:nvPr/>
        </p:nvSpPr>
        <p:spPr>
          <a:xfrm>
            <a:off x="1484156" y="4411389"/>
            <a:ext cx="869737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2FAEE2"/>
                </a:solidFill>
                <a:effectLst/>
                <a:uLnTx/>
                <a:uFillTx/>
                <a:latin typeface="Calibri" panose="020F0502020204030204"/>
                <a:ea typeface="+mn-ea"/>
                <a:cs typeface="+mn-cs"/>
              </a:rPr>
              <a:t>STP Belgrade companies currently: </a:t>
            </a:r>
            <a:endParaRPr kumimoji="0" lang="en-GB" sz="2800" b="0" i="0" u="none" strike="noStrike" kern="1200" cap="none" spc="0" normalizeH="0" baseline="0" noProof="0" dirty="0">
              <a:ln>
                <a:noFill/>
              </a:ln>
              <a:solidFill>
                <a:prstClr val="white"/>
              </a:solidFill>
              <a:effectLst/>
              <a:uLnTx/>
              <a:uFillTx/>
              <a:latin typeface="Roboto Light" panose="02000000000000000000"/>
              <a:ea typeface="+mn-ea"/>
              <a:cs typeface="+mn-cs"/>
            </a:endParaRPr>
          </a:p>
        </p:txBody>
      </p:sp>
      <p:sp>
        <p:nvSpPr>
          <p:cNvPr id="19" name="TextBox 18">
            <a:extLst>
              <a:ext uri="{FF2B5EF4-FFF2-40B4-BE49-F238E27FC236}">
                <a16:creationId xmlns:a16="http://schemas.microsoft.com/office/drawing/2014/main" id="{051BC8ED-D817-4976-B4DD-288D37E8AF19}"/>
              </a:ext>
            </a:extLst>
          </p:cNvPr>
          <p:cNvSpPr txBox="1"/>
          <p:nvPr/>
        </p:nvSpPr>
        <p:spPr>
          <a:xfrm>
            <a:off x="5682803" y="4504076"/>
            <a:ext cx="30008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3600" b="1" i="0" u="none" strike="noStrike" kern="1200" cap="none" spc="0" normalizeH="0" baseline="0" noProof="0" dirty="0">
                <a:ln>
                  <a:noFill/>
                </a:ln>
                <a:solidFill>
                  <a:srgbClr val="2FAEE2"/>
                </a:solidFill>
                <a:effectLst/>
                <a:uLnTx/>
                <a:uFillTx/>
                <a:latin typeface="Roboto" panose="02000000000000000000" pitchFamily="2" charset="0"/>
                <a:ea typeface="Roboto" panose="02000000000000000000" pitchFamily="2" charset="0"/>
                <a:cs typeface="+mn-cs"/>
              </a:rPr>
              <a:t> </a:t>
            </a:r>
            <a:endParaRPr kumimoji="0" lang="en-GB" sz="16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mn-cs"/>
            </a:endParaRPr>
          </a:p>
        </p:txBody>
      </p:sp>
      <p:sp>
        <p:nvSpPr>
          <p:cNvPr id="20" name="TextBox 19">
            <a:extLst>
              <a:ext uri="{FF2B5EF4-FFF2-40B4-BE49-F238E27FC236}">
                <a16:creationId xmlns:a16="http://schemas.microsoft.com/office/drawing/2014/main" id="{8511EBE5-45AE-4D19-9DA0-5E5EC5D1D344}"/>
              </a:ext>
            </a:extLst>
          </p:cNvPr>
          <p:cNvSpPr txBox="1"/>
          <p:nvPr/>
        </p:nvSpPr>
        <p:spPr>
          <a:xfrm>
            <a:off x="5940143" y="4519819"/>
            <a:ext cx="1960794"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3600" b="1" i="0" u="none" strike="noStrike" kern="1200" cap="none" spc="0" normalizeH="0" baseline="0" noProof="0" dirty="0">
                <a:ln>
                  <a:noFill/>
                </a:ln>
                <a:solidFill>
                  <a:srgbClr val="2FAEE2"/>
                </a:solidFill>
                <a:effectLst/>
                <a:uLnTx/>
                <a:uFillTx/>
                <a:latin typeface="Roboto" panose="02000000000000000000" pitchFamily="2" charset="0"/>
                <a:ea typeface="Roboto" panose="02000000000000000000" pitchFamily="2" charset="0"/>
                <a:cs typeface="+mn-cs"/>
              </a:rPr>
              <a:t> </a:t>
            </a:r>
            <a:endParaRPr kumimoji="0" lang="sr-Latn-RS" sz="1600" b="0" i="0" u="none" strike="noStrike" kern="1200" cap="none" spc="0" normalizeH="0" baseline="0" noProof="0" dirty="0">
              <a:ln>
                <a:noFill/>
              </a:ln>
              <a:solidFill>
                <a:prstClr val="white"/>
              </a:solidFill>
              <a:effectLst/>
              <a:uLnTx/>
              <a:uFillTx/>
              <a:latin typeface="Roboto Blac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3600" b="1" i="0" u="none" strike="noStrike" kern="1200" cap="none" spc="0" normalizeH="0" baseline="0" noProof="0" dirty="0">
                <a:ln>
                  <a:noFill/>
                </a:ln>
                <a:solidFill>
                  <a:srgbClr val="2FAEE2"/>
                </a:solidFill>
                <a:effectLst/>
                <a:uLnTx/>
                <a:uFillTx/>
                <a:latin typeface="Roboto" panose="02000000000000000000" pitchFamily="2" charset="0"/>
                <a:ea typeface="Roboto" panose="02000000000000000000" pitchFamily="2" charset="0"/>
                <a:cs typeface="+mn-cs"/>
              </a:rPr>
              <a:t>50+</a:t>
            </a:r>
          </a:p>
          <a:p>
            <a:pPr lvl="0" algn="ctr"/>
            <a:r>
              <a:rPr lang="sr-Latn-RS" sz="1600" dirty="0">
                <a:solidFill>
                  <a:prstClr val="white"/>
                </a:solidFill>
                <a:latin typeface="Roboto Black"/>
              </a:rPr>
              <a:t>exporting </a:t>
            </a:r>
            <a:r>
              <a:rPr kumimoji="0" lang="en-GB" sz="16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countries</a:t>
            </a:r>
          </a:p>
        </p:txBody>
      </p:sp>
    </p:spTree>
    <p:extLst>
      <p:ext uri="{BB962C8B-B14F-4D97-AF65-F5344CB8AC3E}">
        <p14:creationId xmlns:p14="http://schemas.microsoft.com/office/powerpoint/2010/main" val="32855359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29607</TotalTime>
  <Words>909</Words>
  <Application>Microsoft Office PowerPoint</Application>
  <PresentationFormat>Широкоэкранный</PresentationFormat>
  <Paragraphs>211</Paragraphs>
  <Slides>24</Slides>
  <Notes>8</Notes>
  <HiddenSlides>0</HiddenSlides>
  <MMClips>0</MMClips>
  <ScaleCrop>false</ScaleCrop>
  <HeadingPairs>
    <vt:vector size="8" baseType="variant">
      <vt:variant>
        <vt:lpstr>Использованные шрифты</vt:lpstr>
      </vt:variant>
      <vt:variant>
        <vt:i4>15</vt:i4>
      </vt:variant>
      <vt:variant>
        <vt:lpstr>Тема</vt:lpstr>
      </vt:variant>
      <vt:variant>
        <vt:i4>3</vt:i4>
      </vt:variant>
      <vt:variant>
        <vt:lpstr>Внедренные серверы OLE</vt:lpstr>
      </vt:variant>
      <vt:variant>
        <vt:i4>2</vt:i4>
      </vt:variant>
      <vt:variant>
        <vt:lpstr>Заголовки слайдов</vt:lpstr>
      </vt:variant>
      <vt:variant>
        <vt:i4>24</vt:i4>
      </vt:variant>
    </vt:vector>
  </HeadingPairs>
  <TitlesOfParts>
    <vt:vector size="44" baseType="lpstr">
      <vt:lpstr>맑은 고딕</vt:lpstr>
      <vt:lpstr>Algerian</vt:lpstr>
      <vt:lpstr>Arial</vt:lpstr>
      <vt:lpstr>Arial Black</vt:lpstr>
      <vt:lpstr>Arial Nova Light</vt:lpstr>
      <vt:lpstr>Calibri</vt:lpstr>
      <vt:lpstr>Calibri Light</vt:lpstr>
      <vt:lpstr>Californian FB</vt:lpstr>
      <vt:lpstr>Lustria</vt:lpstr>
      <vt:lpstr>Roboto</vt:lpstr>
      <vt:lpstr>Roboto Black</vt:lpstr>
      <vt:lpstr>Roboto Light</vt:lpstr>
      <vt:lpstr>Roboto Medium</vt:lpstr>
      <vt:lpstr>Roboto Thin</vt:lpstr>
      <vt:lpstr>Times New Roman</vt:lpstr>
      <vt:lpstr>Office Theme</vt:lpstr>
      <vt:lpstr>1_Office Theme</vt:lpstr>
      <vt:lpstr>Simple Light</vt:lpstr>
      <vt:lpstr>צילום של Photo Editor</vt:lpstr>
      <vt:lpstr>Acrobat Document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Maja</dc:creator>
  <cp:lastModifiedBy>УПИАЭЭ</cp:lastModifiedBy>
  <cp:revision>388</cp:revision>
  <dcterms:created xsi:type="dcterms:W3CDTF">2020-02-11T09:25:42Z</dcterms:created>
  <dcterms:modified xsi:type="dcterms:W3CDTF">2023-03-15T04:03:50Z</dcterms:modified>
</cp:coreProperties>
</file>