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7" r:id="rId9"/>
  </p:sldMasterIdLst>
  <p:notesMasterIdLst>
    <p:notesMasterId r:id="rId43"/>
  </p:notesMasterIdLst>
  <p:handoutMasterIdLst>
    <p:handoutMasterId r:id="rId44"/>
  </p:handoutMasterIdLst>
  <p:sldIdLst>
    <p:sldId id="547" r:id="rId10"/>
    <p:sldId id="257" r:id="rId11"/>
    <p:sldId id="601" r:id="rId12"/>
    <p:sldId id="548" r:id="rId13"/>
    <p:sldId id="604" r:id="rId14"/>
    <p:sldId id="260" r:id="rId15"/>
    <p:sldId id="597" r:id="rId16"/>
    <p:sldId id="596" r:id="rId17"/>
    <p:sldId id="603" r:id="rId18"/>
    <p:sldId id="261" r:id="rId19"/>
    <p:sldId id="259" r:id="rId20"/>
    <p:sldId id="599" r:id="rId21"/>
    <p:sldId id="598" r:id="rId22"/>
    <p:sldId id="600" r:id="rId23"/>
    <p:sldId id="595" r:id="rId24"/>
    <p:sldId id="556" r:id="rId25"/>
    <p:sldId id="558" r:id="rId26"/>
    <p:sldId id="555" r:id="rId27"/>
    <p:sldId id="559" r:id="rId28"/>
    <p:sldId id="560" r:id="rId29"/>
    <p:sldId id="567" r:id="rId30"/>
    <p:sldId id="568" r:id="rId31"/>
    <p:sldId id="570" r:id="rId32"/>
    <p:sldId id="580" r:id="rId33"/>
    <p:sldId id="581" r:id="rId34"/>
    <p:sldId id="582" r:id="rId35"/>
    <p:sldId id="584" r:id="rId36"/>
    <p:sldId id="585" r:id="rId37"/>
    <p:sldId id="587" r:id="rId38"/>
    <p:sldId id="536" r:id="rId39"/>
    <p:sldId id="521" r:id="rId40"/>
    <p:sldId id="541" r:id="rId41"/>
    <p:sldId id="266" r:id="rId42"/>
  </p:sldIdLst>
  <p:sldSz cx="24384000" cy="13716000"/>
  <p:notesSz cx="6858000" cy="9144000"/>
  <p:embeddedFontLst>
    <p:embeddedFont>
      <p:font typeface="Montserrat" panose="020B0604020202020204" charset="-52"/>
      <p:regular r:id="rId45"/>
      <p:bold r:id="rId46"/>
      <p:italic r:id="rId47"/>
      <p:boldItalic r:id="rId48"/>
    </p:embeddedFont>
    <p:embeddedFont>
      <p:font typeface="Montserrat-Regular" panose="020B0604020202020204" charset="-52"/>
      <p:regular r:id="rId49"/>
    </p:embeddedFon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Tektur Bold" panose="020B0604020202020204" charset="0"/>
      <p:bold r:id="rId54"/>
      <p:italic r:id="rId55"/>
    </p:embeddedFont>
    <p:embeddedFont>
      <p:font typeface="Montserrat Bold" panose="020B0604020202020204" charset="0"/>
      <p:bold r:id="rId56"/>
      <p:italic r:id="rId57"/>
      <p:boldItalic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Tektur" panose="020B0604020202020204" charset="0"/>
      <p:regular r:id="rId63"/>
      <p:bold r:id="rId6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FD6"/>
    <a:srgbClr val="388144"/>
    <a:srgbClr val="66CBD1"/>
    <a:srgbClr val="FFBD3D"/>
    <a:srgbClr val="4F8B8F"/>
    <a:srgbClr val="B17D1A"/>
    <a:srgbClr val="22502A"/>
    <a:srgbClr val="261E8E"/>
    <a:srgbClr val="DD3232"/>
    <a:srgbClr val="E4A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4674"/>
  </p:normalViewPr>
  <p:slideViewPr>
    <p:cSldViewPr snapToGrid="0">
      <p:cViewPr>
        <p:scale>
          <a:sx n="39" d="100"/>
          <a:sy n="39" d="100"/>
        </p:scale>
        <p:origin x="-1434" y="-96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28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767111097688175E-2"/>
          <c:y val="0"/>
          <c:w val="0.96232888902311831"/>
          <c:h val="0.767108193321079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ЕАПВ-ОНЛАЙН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D6-4935-85DA-0FD3767C9DDF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D6-4935-85DA-0FD3767C9DDF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D6-4935-85DA-0FD3767C9DDF}"/>
              </c:ext>
            </c:extLst>
          </c:dPt>
          <c:dLbls>
            <c:dLbl>
              <c:idx val="0"/>
              <c:layout>
                <c:manualLayout>
                  <c:x val="6.8492929048875753E-3"/>
                  <c:y val="1.0013103762561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D6-4935-85DA-0FD3767C9DDF}"/>
                </c:ext>
              </c:extLst>
            </c:dLbl>
            <c:dLbl>
              <c:idx val="1"/>
              <c:layout>
                <c:manualLayout>
                  <c:x val="3.5069558920477707E-3"/>
                  <c:y val="-5.7342338946466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D6-4935-85DA-0FD3767C9DDF}"/>
                </c:ext>
              </c:extLst>
            </c:dLbl>
            <c:dLbl>
              <c:idx val="2"/>
              <c:layout>
                <c:manualLayout>
                  <c:x val="3.4575489819439107E-3"/>
                  <c:y val="1.410359166441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D6-4935-85DA-0FD3767C9DDF}"/>
                </c:ext>
              </c:extLst>
            </c:dLbl>
            <c:dLbl>
              <c:idx val="3"/>
              <c:layout>
                <c:manualLayout>
                  <c:x val="1.7946726264753471E-3"/>
                  <c:y val="-2.279905407335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D6-4935-85DA-0FD3767C9DDF}"/>
                </c:ext>
              </c:extLst>
            </c:dLbl>
            <c:dLbl>
              <c:idx val="4"/>
              <c:layout>
                <c:manualLayout>
                  <c:x val="3.4574154497543788E-3"/>
                  <c:y val="-2.279930206167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D6-4935-85DA-0FD3767C9DDF}"/>
                </c:ext>
              </c:extLst>
            </c:dLbl>
            <c:dLbl>
              <c:idx val="5"/>
              <c:layout>
                <c:manualLayout>
                  <c:x val="8.5781078515458561E-3"/>
                  <c:y val="-4.522190986715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D6-4935-85DA-0FD3767C9DDF}"/>
                </c:ext>
              </c:extLst>
            </c:dLbl>
            <c:dLbl>
              <c:idx val="6"/>
              <c:layout>
                <c:manualLayout>
                  <c:x val="3.4574154497544409E-3"/>
                  <c:y val="-5.8760832129763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D6-4935-85DA-0FD3767C9DDF}"/>
                </c:ext>
              </c:extLst>
            </c:dLbl>
            <c:dLbl>
              <c:idx val="7"/>
              <c:layout>
                <c:manualLayout>
                  <c:x val="6.8492665944790403E-3"/>
                  <c:y val="-6.524795856015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D6-4935-85DA-0FD3767C9DDF}"/>
                </c:ext>
              </c:extLst>
            </c:dLbl>
            <c:dLbl>
              <c:idx val="8"/>
              <c:layout>
                <c:manualLayout>
                  <c:x val="8.5287009414419957E-3"/>
                  <c:y val="-0.10920314409510054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D6-4935-85DA-0FD3767C9DDF}"/>
                </c:ext>
              </c:extLst>
            </c:dLbl>
            <c:dLbl>
              <c:idx val="9"/>
              <c:layout>
                <c:manualLayout>
                  <c:x val="1.3837161451237135E-3"/>
                  <c:y val="-0.12214611689158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  <c:pt idx="7">
                  <c:v>2022</c:v>
                </c:pt>
              </c:numCache>
            </c:num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0.28000000000000003</c:v>
                </c:pt>
                <c:pt idx="1">
                  <c:v>0.43</c:v>
                </c:pt>
                <c:pt idx="2">
                  <c:v>0.57999999999999996</c:v>
                </c:pt>
                <c:pt idx="3">
                  <c:v>0.62</c:v>
                </c:pt>
                <c:pt idx="4">
                  <c:v>0.75</c:v>
                </c:pt>
                <c:pt idx="5">
                  <c:v>0.81</c:v>
                </c:pt>
                <c:pt idx="6">
                  <c:v>0.89</c:v>
                </c:pt>
                <c:pt idx="7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ED6-4935-85DA-0FD3767C9DD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Бумага</c:v>
                </c:pt>
              </c:strCache>
            </c:strRef>
          </c:tx>
          <c:spPr>
            <a:solidFill>
              <a:srgbClr val="3C2FD6"/>
            </a:solidFill>
          </c:spPr>
          <c:invertIfNegative val="0"/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ED6-4935-85DA-0FD3767C9DD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3ED6-4935-85DA-0FD3767C9DD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3ED6-4935-85DA-0FD3767C9DDF}"/>
              </c:ext>
            </c:extLst>
          </c:dPt>
          <c:dLbls>
            <c:dLbl>
              <c:idx val="0"/>
              <c:layout>
                <c:manualLayout>
                  <c:x val="6.849292904887591E-3"/>
                  <c:y val="3.3377012541872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ED6-4935-85DA-0FD3767C9DDF}"/>
                </c:ext>
              </c:extLst>
            </c:dLbl>
            <c:dLbl>
              <c:idx val="1"/>
              <c:layout>
                <c:manualLayout>
                  <c:x val="3.4245116238433054E-3"/>
                  <c:y val="2.002594471400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ED6-4935-85DA-0FD3767C9DDF}"/>
                </c:ext>
              </c:extLst>
            </c:dLbl>
            <c:dLbl>
              <c:idx val="2"/>
              <c:layout>
                <c:manualLayout>
                  <c:x val="6.849292904887591E-3"/>
                  <c:y val="2.002620752512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D6-4935-85DA-0FD3767C9DDF}"/>
                </c:ext>
              </c:extLst>
            </c:dLbl>
            <c:dLbl>
              <c:idx val="3"/>
              <c:layout>
                <c:manualLayout>
                  <c:x val="3.4246464524437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D6-4935-85DA-0FD3767C9DDF}"/>
                </c:ext>
              </c:extLst>
            </c:dLbl>
            <c:dLbl>
              <c:idx val="4"/>
              <c:layout>
                <c:manualLayout>
                  <c:x val="6.849292904887591E-3"/>
                  <c:y val="-3.337701254187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D6-4935-85DA-0FD3767C9DDF}"/>
                </c:ext>
              </c:extLst>
            </c:dLbl>
            <c:dLbl>
              <c:idx val="5"/>
              <c:layout>
                <c:manualLayout>
                  <c:x val="1.7123232262218977E-3"/>
                  <c:y val="-6.675665319496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D6-4935-85DA-0FD3767C9DDF}"/>
                </c:ext>
              </c:extLst>
            </c:dLbl>
            <c:dLbl>
              <c:idx val="6"/>
              <c:layout>
                <c:manualLayout>
                  <c:x val="5.136969678665693E-3"/>
                  <c:y val="-3.337701254187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D6-4935-85DA-0FD3767C9DDF}"/>
                </c:ext>
              </c:extLst>
            </c:dLbl>
            <c:dLbl>
              <c:idx val="7"/>
              <c:layout>
                <c:manualLayout>
                  <c:x val="1.7123232262218977E-3"/>
                  <c:y val="6.6751396972520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D6-4935-85DA-0FD3767C9DDF}"/>
                </c:ext>
              </c:extLst>
            </c:dLbl>
            <c:dLbl>
              <c:idx val="8"/>
              <c:layout>
                <c:manualLayout>
                  <c:x val="8.5614813025091246E-3"/>
                  <c:y val="0"/>
                </c:manualLayout>
              </c:layout>
              <c:spPr/>
              <c:txPr>
                <a:bodyPr/>
                <a:lstStyle/>
                <a:p>
                  <a:pPr algn="just">
                    <a:defRPr sz="1600" b="1" baseline="0">
                      <a:solidFill>
                        <a:schemeClr val="bg1"/>
                      </a:solidFill>
                      <a:latin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D6-4935-85DA-0FD3767C9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just">
                  <a:defRPr sz="1600" baseline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  <c:pt idx="6">
                  <c:v>2020</c:v>
                </c:pt>
                <c:pt idx="7">
                  <c:v>2022</c:v>
                </c:pt>
              </c:numCache>
            </c:numRef>
          </c:cat>
          <c:val>
            <c:numRef>
              <c:f>Лист1!$C$2:$C$10</c:f>
              <c:numCache>
                <c:formatCode>0%</c:formatCode>
                <c:ptCount val="9"/>
                <c:pt idx="0">
                  <c:v>0.72</c:v>
                </c:pt>
                <c:pt idx="1">
                  <c:v>0.56999999999999995</c:v>
                </c:pt>
                <c:pt idx="2">
                  <c:v>0.42</c:v>
                </c:pt>
                <c:pt idx="3">
                  <c:v>0.38</c:v>
                </c:pt>
                <c:pt idx="4">
                  <c:v>0.25</c:v>
                </c:pt>
                <c:pt idx="5">
                  <c:v>0.19</c:v>
                </c:pt>
                <c:pt idx="6">
                  <c:v>0.11</c:v>
                </c:pt>
                <c:pt idx="7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ED6-4935-85DA-0FD3767C9D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58618624"/>
        <c:axId val="58620160"/>
        <c:axId val="0"/>
      </c:bar3DChart>
      <c:catAx>
        <c:axId val="586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Calibri" panose="020F0502020204030204" pitchFamily="34" charset="0"/>
              </a:defRPr>
            </a:pPr>
            <a:endParaRPr lang="ru-RU"/>
          </a:p>
        </c:txPr>
        <c:crossAx val="58620160"/>
        <c:crosses val="autoZero"/>
        <c:auto val="1"/>
        <c:lblAlgn val="ctr"/>
        <c:lblOffset val="100"/>
        <c:noMultiLvlLbl val="0"/>
      </c:catAx>
      <c:valAx>
        <c:axId val="5862016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58618624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23355414662664234"/>
          <c:y val="0.86797187871829173"/>
          <c:w val="0.48323433318628028"/>
          <c:h val="0.10850884056427755"/>
        </c:manualLayout>
      </c:layout>
      <c:overlay val="0"/>
      <c:txPr>
        <a:bodyPr/>
        <a:lstStyle/>
        <a:p>
          <a:pPr>
            <a:defRPr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0.1068</cdr:x>
      <cdr:y>0.13547</cdr:y>
    </cdr:from>
    <cdr:to>
      <cdr:x>0.23008</cdr:x>
      <cdr:y>0.34714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5851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EFC5-1336-42EF-8C4B-5FCBCF37511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7EAF-E3CC-494A-A77E-359D7381A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744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2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62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53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E308649-DEA3-43CA-BBD9-CBA466972011}" type="slidenum">
              <a:rPr lang="id-ID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id-ID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92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E308649-DEA3-43CA-BBD9-CBA466972011}" type="slidenum">
              <a:rPr lang="id-ID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id-ID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74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E308649-DEA3-43CA-BBD9-CBA466972011}" type="slidenum">
              <a:rPr lang="id-ID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id-ID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474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93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25"/>
            <a:ext cx="19621500" cy="59503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69072"/>
            <a:ext cx="19621500" cy="8412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16217792" cy="13716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353" y="809628"/>
            <a:ext cx="961498" cy="97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73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18297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37450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72150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0032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65897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129883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4780790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39830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0373" y="1999192"/>
            <a:ext cx="11325226" cy="683264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68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69999"/>
            <a:ext cx="24485600" cy="1632373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067" y="1999192"/>
            <a:ext cx="11325226" cy="683264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20422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5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76790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9" y="-393700"/>
            <a:ext cx="18135602" cy="12090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167570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795065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177168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942076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180550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0172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9" y="-393700"/>
            <a:ext cx="18135602" cy="12090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909398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51" y="7048500"/>
            <a:ext cx="8324850" cy="55499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599" y="1130300"/>
            <a:ext cx="17202150" cy="114681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460832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25"/>
            <a:ext cx="19621500" cy="59503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69072"/>
            <a:ext cx="19621500" cy="8412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30868"/>
      </p:ext>
    </p:extLst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69999"/>
            <a:ext cx="24485600" cy="1632373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4021284"/>
      </p:ext>
    </p:extLst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373617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16217792" cy="13716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353" y="809628"/>
            <a:ext cx="961498" cy="97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51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8348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05666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01015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7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8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64214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3613022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56084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63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7" y="4165600"/>
            <a:ext cx="11325226" cy="68326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54620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0373" y="1999192"/>
            <a:ext cx="11325226" cy="683264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2291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067" y="1999192"/>
            <a:ext cx="11325226" cy="683264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003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30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16217792" cy="13716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353" y="809628"/>
            <a:ext cx="961498" cy="97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31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3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47422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3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680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3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624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63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725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3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465032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3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485405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3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345149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23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9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23" y="4165600"/>
            <a:ext cx="11325226" cy="68326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58074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0369" y="1999192"/>
            <a:ext cx="11325226" cy="683264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9983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067" y="1999192"/>
            <a:ext cx="11325226" cy="683264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31805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386449" y="0"/>
            <a:ext cx="5997574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85677" y="0"/>
            <a:ext cx="5997574" cy="683264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850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4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16217792" cy="13716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353" y="809628"/>
            <a:ext cx="961498" cy="97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7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57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0504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57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7084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57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8785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57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98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1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047691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1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67197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1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47733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17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" y="3170953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17" y="4165600"/>
            <a:ext cx="11325226" cy="68326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6218852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0363" y="1999192"/>
            <a:ext cx="11325226" cy="683264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5235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067" y="1999192"/>
            <a:ext cx="11325226" cy="683264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2315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386443" y="0"/>
            <a:ext cx="5997574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85677" y="0"/>
            <a:ext cx="5997574" cy="683264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640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52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16217792" cy="13716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347" y="809628"/>
            <a:ext cx="961498" cy="97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057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9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9520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9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9090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9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7398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9" y="3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026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9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929403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9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42797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9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841164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9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" y="3170945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9" y="4165600"/>
            <a:ext cx="11325226" cy="68326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30531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0355" y="1999192"/>
            <a:ext cx="11325226" cy="683264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769974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063" y="1999192"/>
            <a:ext cx="11325226" cy="683264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73244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386435" y="0"/>
            <a:ext cx="5997574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85677" y="0"/>
            <a:ext cx="5997574" cy="683264"/>
          </a:xfrm>
          <a:prstGeom prst="rect">
            <a:avLst/>
          </a:prstGeom>
          <a:effectLst>
            <a:outerShdw blurRad="1270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9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140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7435BD0B-738E-4AFD-0393-76F32E480502}"/>
              </a:ext>
            </a:extLst>
          </p:cNvPr>
          <p:cNvSpPr/>
          <p:nvPr userDrawn="1"/>
        </p:nvSpPr>
        <p:spPr>
          <a:xfrm>
            <a:off x="0" y="0"/>
            <a:ext cx="16217792" cy="13716000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D902F0-E48C-0698-078F-0E9939E06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83D42F0-C2CD-6C0F-0D84-B4E03E460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BBE083-B11C-D3A5-9D0A-984502E1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3D50F0-1FB5-5C46-DDFA-C83765FC0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pic>
        <p:nvPicPr>
          <p:cNvPr id="9" name="Group 44в3.png" descr="Group 44в3.png">
            <a:extLst>
              <a:ext uri="{FF2B5EF4-FFF2-40B4-BE49-F238E27FC236}">
                <a16:creationId xmlns="" xmlns:a16="http://schemas.microsoft.com/office/drawing/2014/main" id="{BE7E14F9-DE70-4AB9-6CC4-6D782E78C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3339" y="809628"/>
            <a:ext cx="961498" cy="97504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Текст 17">
            <a:extLst>
              <a:ext uri="{FF2B5EF4-FFF2-40B4-BE49-F238E27FC236}">
                <a16:creationId xmlns="" xmlns:a16="http://schemas.microsoft.com/office/drawing/2014/main" id="{4DD610C5-555A-F85B-0CCE-2FF172CF7B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93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1" y="1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5F8DF4D-44B7-35D4-320C-57AAC0A83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59A43D74-8DB8-8BA2-E946-7B96185100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115291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1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E7F350-F5D4-BCB8-1216-B51EF56EFE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3C46385A-4066-D627-3785-33ADDEFDF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28339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1" y="-27125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D1460D-CC50-B0B4-3995-9EDD9A5964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859B3B3B-937A-F731-8476-1D64CE64E2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4604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1E7F8E-91B2-C9C0-7D5A-C675BCCDC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4EC4458-CE1E-90DD-5924-CB58D53BA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D87D048-9BDB-B07C-76DD-68A1C38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">
            <a:extLst>
              <a:ext uri="{FF2B5EF4-FFF2-40B4-BE49-F238E27FC236}">
                <a16:creationId xmlns="" xmlns:a16="http://schemas.microsoft.com/office/drawing/2014/main" id="{6F2FECCF-6526-EFF9-233C-5FCBF838DAD0}"/>
              </a:ext>
            </a:extLst>
          </p:cNvPr>
          <p:cNvSpPr/>
          <p:nvPr userDrawn="1"/>
        </p:nvSpPr>
        <p:spPr>
          <a:xfrm>
            <a:off x="20462240" y="-14707"/>
            <a:ext cx="3911124" cy="13740018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DC7DFD4-6A0C-37F4-3D6C-618A520EEE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241" y="1"/>
            <a:ext cx="7821542" cy="137431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EE78F22-87A7-3F34-6DAF-B5519DAB0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7041F037-CF93-7C9F-941D-3F2C5CBB14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6477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рю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DE80A4B-71E7-B68C-64C7-2EF0C17BA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6" name="Текст 17">
            <a:extLst>
              <a:ext uri="{FF2B5EF4-FFF2-40B4-BE49-F238E27FC236}">
                <a16:creationId xmlns="" xmlns:a16="http://schemas.microsoft.com/office/drawing/2014/main" id="{2FC9AB81-1B4C-86AD-FE23-396B8F9E9F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47383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желт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E4A11E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FF3AA27-5D9A-F4E9-84C0-97B828206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4" name="Текст 17">
            <a:extLst>
              <a:ext uri="{FF2B5EF4-FFF2-40B4-BE49-F238E27FC236}">
                <a16:creationId xmlns="" xmlns:a16="http://schemas.microsoft.com/office/drawing/2014/main" id="{0A07541B-D10C-75AF-A653-B6BCDB63B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067658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ов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0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0073F4E-799A-35EA-271B-5F516A63DD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FA1192BC-D11F-C9D7-3048-7B0DA4FAC8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83082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еле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FC8A34-5E75-90E4-7F35-6D828D99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DDAC0E85-DAA6-43A4-ADC1-EEF70A70BE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78CEA3-1F2E-CEF2-FA13-0E45DDF4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14247E-0515-87C7-F603-A918D9ED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2880" tIns="91440" rIns="182880" bIns="91440"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algn="l" defTabSz="1828800" hangingPunct="1"/>
            <a:fld id="{9D3F6889-BAEC-4336-AEE9-E11E60EC8F70}" type="slidenum">
              <a:rPr lang="ru-RU" sz="3600" b="0" kern="1200" smtClean="0">
                <a:solidFill>
                  <a:prstClr val="black"/>
                </a:solidFill>
                <a:ea typeface="+mn-ea"/>
                <a:cs typeface="+mn-cs"/>
              </a:rPr>
              <a:pPr algn="l" defTabSz="1828800" hangingPunct="1"/>
              <a:t>‹#›</a:t>
            </a:fld>
            <a:endParaRPr lang="ru-RU" sz="3600" b="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3EA88-DFBD-F62A-CF53-5C552C40F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Прямоугольник">
            <a:extLst>
              <a:ext uri="{FF2B5EF4-FFF2-40B4-BE49-F238E27FC236}">
                <a16:creationId xmlns="" xmlns:a16="http://schemas.microsoft.com/office/drawing/2014/main" id="{74A11EFB-1784-FC5E-CCBD-5B457214F1D6}"/>
              </a:ext>
            </a:extLst>
          </p:cNvPr>
          <p:cNvSpPr/>
          <p:nvPr userDrawn="1"/>
        </p:nvSpPr>
        <p:spPr>
          <a:xfrm>
            <a:off x="21868414" y="6206"/>
            <a:ext cx="2520000" cy="13853792"/>
          </a:xfrm>
          <a:prstGeom prst="rect">
            <a:avLst/>
          </a:prstGeom>
          <a:solidFill>
            <a:srgbClr val="35713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 hangingPunct="1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 kern="1200" dirty="0">
              <a:solidFill>
                <a:srgbClr val="FFFFFF"/>
              </a:solidFill>
              <a:latin typeface="Montserrat" panose="00000500000000000000" pitchFamily="2" charset="-52"/>
              <a:ea typeface="+mn-ea"/>
              <a:cs typeface="+mn-cs"/>
              <a:sym typeface="Helvetica Neue Medium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1F84744-53C9-8106-0C20-175506158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414" y="-6206"/>
            <a:ext cx="7806104" cy="1371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2EA03E-AEF3-DB95-9C13-CA4FC0F46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" y="3170937"/>
            <a:ext cx="16217794" cy="107830"/>
          </a:xfrm>
          <a:prstGeom prst="rect">
            <a:avLst/>
          </a:prstGeom>
        </p:spPr>
      </p:pic>
      <p:sp>
        <p:nvSpPr>
          <p:cNvPr id="13" name="Текст 17">
            <a:extLst>
              <a:ext uri="{FF2B5EF4-FFF2-40B4-BE49-F238E27FC236}">
                <a16:creationId xmlns="" xmlns:a16="http://schemas.microsoft.com/office/drawing/2014/main" id="{3E2EBC66-2574-1CF6-B2B0-9F940FC60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63901" y="4165600"/>
            <a:ext cx="11325226" cy="68326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45290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0347" y="1999192"/>
            <a:ext cx="11325226" cy="683264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83639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C0BB47-0C08-C806-74E3-0A7EB5513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25A8E81-AF5B-0056-06BE-AD72534A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23B6-C852-4AB9-982B-FED5B724A2A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4883962-B55B-10FC-AB5D-D80D6E45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Текст 17">
            <a:extLst>
              <a:ext uri="{FF2B5EF4-FFF2-40B4-BE49-F238E27FC236}">
                <a16:creationId xmlns="" xmlns:a16="http://schemas.microsoft.com/office/drawing/2014/main" id="{B6548ABB-3B23-C28B-FCB4-7833D038B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08055" y="1999192"/>
            <a:ext cx="11325226" cy="683264"/>
          </a:xfrm>
        </p:spPr>
        <p:txBody>
          <a:bodyPr/>
          <a:lstStyle>
            <a:lvl1pPr algn="r">
              <a:defRPr sz="36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8715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6832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endParaRPr lang="id-ID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923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648254"/>
      </p:ext>
    </p:extLst>
  </p:cSld>
  <p:clrMapOvr>
    <a:masterClrMapping/>
  </p:clrMapOvr>
  <p:transition spd="slow">
    <p:pu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906283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51" y="7048500"/>
            <a:ext cx="8324850" cy="55499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599" y="1130300"/>
            <a:ext cx="17202150" cy="114681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3002815"/>
      </p:ext>
    </p:extLst>
  </p:cSld>
  <p:clrMapOvr>
    <a:masterClrMapping/>
  </p:clrMapOvr>
  <p:transition spd="slow">
    <p:pu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412770"/>
      </p:ext>
    </p:extLst>
  </p:cSld>
  <p:clrMapOvr>
    <a:masterClrMapping/>
  </p:clrMapOvr>
  <p:transition spd="slow">
    <p:pu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418840"/>
      </p:ext>
    </p:extLst>
  </p:cSld>
  <p:clrMapOvr>
    <a:masterClrMapping/>
  </p:clrMapOvr>
  <p:transition spd="slow">
    <p:pu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04158"/>
      </p:ext>
    </p:extLst>
  </p:cSld>
  <p:clrMapOvr>
    <a:masterClrMapping/>
  </p:clrMapOvr>
  <p:transition spd="slow">
    <p:pu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069069"/>
      </p:ext>
    </p:extLst>
  </p:cSld>
  <p:clrMapOvr>
    <a:masterClrMapping/>
  </p:clrMapOvr>
  <p:transition spd="slow">
    <p:pu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4574007"/>
      </p:ext>
    </p:extLst>
  </p:cSld>
  <p:clrMapOvr>
    <a:masterClrMapping/>
  </p:clrMapOvr>
  <p:transition spd="slow">
    <p:pu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299263"/>
      </p:ext>
    </p:extLst>
  </p:cSld>
  <p:clrMapOvr>
    <a:masterClrMapping/>
  </p:clrMapOvr>
  <p:transition spd="slow">
    <p:pu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299131"/>
      </p:ext>
    </p:extLst>
  </p:cSld>
  <p:clrMapOvr>
    <a:masterClrMapping/>
  </p:clrMapOvr>
  <p:transition spd="slow">
    <p:pu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038728"/>
      </p:ext>
    </p:extLst>
  </p:cSld>
  <p:clrMapOvr>
    <a:masterClrMapping/>
  </p:clrMapOvr>
  <p:transition spd="slow">
    <p:pu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61638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804" y="13081000"/>
            <a:ext cx="47769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/>
  </p:transition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804" y="13081000"/>
            <a:ext cx="477696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4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/>
  </p:transition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51" y="626340"/>
            <a:ext cx="19322934" cy="849464"/>
          </a:xfrm>
          <a:prstGeom prst="rect">
            <a:avLst/>
          </a:prstGeom>
        </p:spPr>
        <p:txBody>
          <a:bodyPr vert="horz" wrap="square" lIns="182880" tIns="91440" rIns="182880" bIns="9144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927" y="4066886"/>
            <a:ext cx="12953894" cy="18815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003E23B6-C852-4AB9-982B-FED5B724A2AF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828800" hangingPunct="1"/>
              <a:t>12.03.2023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27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1598" y="819661"/>
            <a:ext cx="961496" cy="9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1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kern="1200" spc="6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51" y="626340"/>
            <a:ext cx="19322934" cy="849464"/>
          </a:xfrm>
          <a:prstGeom prst="rect">
            <a:avLst/>
          </a:prstGeom>
        </p:spPr>
        <p:txBody>
          <a:bodyPr vert="horz" wrap="square" lIns="182880" tIns="91440" rIns="182880" bIns="9144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923" y="4066886"/>
            <a:ext cx="12953894" cy="18815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23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003E23B6-C852-4AB9-982B-FED5B724A2AF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828800" hangingPunct="1"/>
              <a:t>12.03.2023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23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598" y="819657"/>
            <a:ext cx="961496" cy="9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8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kern="1200" spc="6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51" y="626340"/>
            <a:ext cx="19322934" cy="849464"/>
          </a:xfrm>
          <a:prstGeom prst="rect">
            <a:avLst/>
          </a:prstGeom>
        </p:spPr>
        <p:txBody>
          <a:bodyPr vert="horz" wrap="square" lIns="182880" tIns="91440" rIns="182880" bIns="9144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917" y="4066886"/>
            <a:ext cx="12953894" cy="18815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17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003E23B6-C852-4AB9-982B-FED5B724A2AF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828800" hangingPunct="1"/>
              <a:t>12.03.2023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17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598" y="819651"/>
            <a:ext cx="961496" cy="9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7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kern="1200" spc="6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51" y="626340"/>
            <a:ext cx="19322934" cy="849464"/>
          </a:xfrm>
          <a:prstGeom prst="rect">
            <a:avLst/>
          </a:prstGeom>
        </p:spPr>
        <p:txBody>
          <a:bodyPr vert="horz" wrap="square" lIns="182880" tIns="91440" rIns="182880" bIns="9144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909" y="4066886"/>
            <a:ext cx="12953894" cy="18815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9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003E23B6-C852-4AB9-982B-FED5B724A2AF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828800" hangingPunct="1"/>
              <a:t>12.03.2023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9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311598" y="819643"/>
            <a:ext cx="961496" cy="9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kern="1200" spc="6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47" y="626340"/>
            <a:ext cx="19322934" cy="849464"/>
          </a:xfrm>
          <a:prstGeom prst="rect">
            <a:avLst/>
          </a:prstGeom>
        </p:spPr>
        <p:txBody>
          <a:bodyPr vert="horz" wrap="square" lIns="182880" tIns="91440" rIns="182880" bIns="9144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901" y="4066886"/>
            <a:ext cx="12953894" cy="18815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003E23B6-C852-4AB9-982B-FED5B724A2AF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828800" hangingPunct="1"/>
              <a:t>12.03.2023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1598" y="819635"/>
            <a:ext cx="961496" cy="9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3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kern="1200" spc="6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9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push/>
  </p:transition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8BCC5-B66D-0FDF-94FF-851D253A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51" y="626340"/>
            <a:ext cx="19322934" cy="849464"/>
          </a:xfrm>
          <a:prstGeom prst="rect">
            <a:avLst/>
          </a:prstGeom>
        </p:spPr>
        <p:txBody>
          <a:bodyPr vert="horz" wrap="square" lIns="182880" tIns="91440" rIns="182880" bIns="91440" rtlCol="0" anchor="t" anchorCtr="0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24A94C-BB2E-88A1-6F30-A8E7AFDC4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3927" y="4066886"/>
            <a:ext cx="12953894" cy="1881540"/>
          </a:xfrm>
          <a:prstGeom prst="rect">
            <a:avLst/>
          </a:prstGeom>
        </p:spPr>
        <p:txBody>
          <a:bodyPr vert="horz" wrap="square" lIns="182880" tIns="91440" rIns="182880" bIns="9144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1E7216-675F-6508-477B-06F0809E2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27"/>
            <a:ext cx="54864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003E23B6-C852-4AB9-982B-FED5B724A2AF}" type="datetimeFigureOut">
              <a:rPr lang="ru-RU" b="0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1828800" hangingPunct="1"/>
              <a:t>12.03.2023</a:t>
            </a:fld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F89E74-3ECC-7629-2F2B-9FF71632E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27"/>
            <a:ext cx="8229600" cy="73025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defTabSz="1828800" hangingPunct="1"/>
            <a:endParaRPr lang="ru-RU" b="0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pic>
        <p:nvPicPr>
          <p:cNvPr id="7" name="Group 4443.png" descr="Group 4443.png">
            <a:extLst>
              <a:ext uri="{FF2B5EF4-FFF2-40B4-BE49-F238E27FC236}">
                <a16:creationId xmlns="" xmlns:a16="http://schemas.microsoft.com/office/drawing/2014/main" id="{EA727CD4-4BE0-DDA8-DB4D-114FF002FA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11598" y="819661"/>
            <a:ext cx="961496" cy="9750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0A15C7-227B-F44D-A37D-A07849A6E61B}"/>
              </a:ext>
            </a:extLst>
          </p:cNvPr>
          <p:cNvSpPr txBox="1"/>
          <p:nvPr userDrawn="1"/>
        </p:nvSpPr>
        <p:spPr>
          <a:xfrm>
            <a:off x="-674664" y="12471490"/>
            <a:ext cx="3506040" cy="738664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defTabSz="1828800" hangingPunct="1"/>
            <a:fld id="{260E2A6B-A809-4840-BF14-8648BC0BDF87}" type="slidenum">
              <a:rPr lang="id-ID" sz="3600" kern="1200" smtClean="0">
                <a:solidFill>
                  <a:srgbClr val="3C2FD6">
                    <a:lumMod val="20000"/>
                    <a:lumOff val="80000"/>
                  </a:srgbClr>
                </a:solidFill>
                <a:latin typeface="Montserrat" panose="00000500000000000000" pitchFamily="2" charset="-52"/>
                <a:ea typeface="Liberation Sans" panose="020B0604020202020204" pitchFamily="34" charset="0"/>
                <a:cs typeface="Segoe UI" panose="020B0502040204020203" pitchFamily="34" charset="0"/>
              </a:rPr>
              <a:pPr defTabSz="1828800" hangingPunct="1"/>
              <a:t>‹#›</a:t>
            </a:fld>
            <a:endParaRPr lang="id-ID" sz="23000" kern="1200" dirty="0">
              <a:solidFill>
                <a:srgbClr val="3C2FD6">
                  <a:lumMod val="20000"/>
                  <a:lumOff val="80000"/>
                </a:srgbClr>
              </a:solidFill>
              <a:latin typeface="Montserrat" panose="00000500000000000000" pitchFamily="2" charset="-52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9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4800" kern="1200" spc="600">
          <a:solidFill>
            <a:srgbClr val="3C2FD6"/>
          </a:solidFill>
          <a:latin typeface="Tektur Bold" pitchFamily="2" charset="0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3600" b="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1pPr>
      <a:lvl2pPr marL="9144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kern="1200">
          <a:solidFill>
            <a:schemeClr val="tx2"/>
          </a:solidFill>
          <a:latin typeface="Montserrat" pitchFamily="2" charset="-52"/>
          <a:ea typeface="+mn-ea"/>
          <a:cs typeface="+mn-cs"/>
        </a:defRPr>
      </a:lvl2pPr>
      <a:lvl3pPr marL="1828800" indent="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ontserrat" pitchFamily="2" charset="-52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55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29">
          <p15:clr>
            <a:srgbClr val="F26B43"/>
          </p15:clr>
        </p15:guide>
        <p15:guide id="4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10.svg"/><Relationship Id="rId4" Type="http://schemas.openxmlformats.org/officeDocument/2006/relationships/image" Target="../media/image35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0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2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ask group2.png" descr="Mask group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913" y="0"/>
            <a:ext cx="8432802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awpr0s.tif.png" descr="awpr0s.ti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" y="445533"/>
            <a:ext cx="19354802" cy="13271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ЕВРАЗИЙСКАЯ…"/>
          <p:cNvSpPr txBox="1"/>
          <p:nvPr/>
        </p:nvSpPr>
        <p:spPr>
          <a:xfrm>
            <a:off x="3309655" y="2754456"/>
            <a:ext cx="16824658" cy="434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ru-RU" sz="9200" b="0" spc="1176" dirty="0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rPr>
              <a:t>ЕВРАЗИЙСКАЯ</a:t>
            </a:r>
          </a:p>
          <a:p>
            <a:pPr algn="l">
              <a:defRPr sz="16800" b="0" spc="1176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lang="ru-RU" sz="9200" b="0" spc="1176" dirty="0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rPr>
              <a:t>ПАТЕНТНАЯ ОРГАНИЗАЦИЯ</a:t>
            </a:r>
          </a:p>
        </p:txBody>
      </p:sp>
      <p:pic>
        <p:nvPicPr>
          <p:cNvPr id="122" name="Group 429.png" descr="Group 4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233" y="860453"/>
            <a:ext cx="3911602" cy="1384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Group 1123.png" descr="Group 112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750" y="15875025"/>
            <a:ext cx="22006852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roup 443.png" descr="Group 44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001" y="-13221617"/>
            <a:ext cx="20040602" cy="113284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Международная межправительственная организация">
            <a:extLst>
              <a:ext uri="{FF2B5EF4-FFF2-40B4-BE49-F238E27FC236}">
                <a16:creationId xmlns="" xmlns:a16="http://schemas.microsoft.com/office/drawing/2014/main" id="{28ADE351-07F5-77ED-4163-60BC4E94D5CF}"/>
              </a:ext>
            </a:extLst>
          </p:cNvPr>
          <p:cNvSpPr txBox="1"/>
          <p:nvPr/>
        </p:nvSpPr>
        <p:spPr>
          <a:xfrm>
            <a:off x="3349949" y="7463482"/>
            <a:ext cx="12151334" cy="238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000" b="1" dirty="0" smtClean="0">
                <a:solidFill>
                  <a:srgbClr val="FFFFFF"/>
                </a:solidFill>
                <a:latin typeface="Montserrat" pitchFamily="2" charset="-52"/>
              </a:rPr>
              <a:t>А</a:t>
            </a:r>
            <a:r>
              <a:rPr lang="ru-RU" sz="4000" b="1" dirty="0">
                <a:solidFill>
                  <a:srgbClr val="FFFFFF"/>
                </a:solidFill>
                <a:latin typeface="Montserrat" pitchFamily="2" charset="-52"/>
              </a:rPr>
              <a:t>л</a:t>
            </a:r>
            <a:r>
              <a:rPr lang="ru-RU" sz="4000" b="1" dirty="0" smtClean="0">
                <a:solidFill>
                  <a:srgbClr val="FFFFFF"/>
                </a:solidFill>
                <a:latin typeface="Montserrat" pitchFamily="2" charset="-52"/>
              </a:rPr>
              <a:t>ександр </a:t>
            </a:r>
            <a:r>
              <a:rPr lang="ru-RU" sz="4000" b="1" dirty="0">
                <a:solidFill>
                  <a:srgbClr val="FFFFFF"/>
                </a:solidFill>
                <a:latin typeface="Montserrat" pitchFamily="2" charset="-52"/>
              </a:rPr>
              <a:t>Тимонин</a:t>
            </a:r>
          </a:p>
          <a:p>
            <a:r>
              <a:rPr lang="ru-RU" sz="4000" b="1" dirty="0">
                <a:solidFill>
                  <a:srgbClr val="FFFFFF"/>
                </a:solidFill>
                <a:latin typeface="Montserrat" pitchFamily="2" charset="-52"/>
              </a:rPr>
              <a:t>Главный Эксперт</a:t>
            </a:r>
          </a:p>
          <a:p>
            <a:r>
              <a:rPr lang="ru-RU" sz="4000" b="1" dirty="0">
                <a:solidFill>
                  <a:srgbClr val="FFFFFF"/>
                </a:solidFill>
                <a:latin typeface="Montserrat" pitchFamily="2" charset="-52"/>
              </a:rPr>
              <a:t>Отдела химии и медицины</a:t>
            </a:r>
          </a:p>
          <a:p>
            <a:r>
              <a:rPr lang="ru-RU" sz="4000" b="1" dirty="0">
                <a:solidFill>
                  <a:srgbClr val="FFFFFF"/>
                </a:solidFill>
                <a:latin typeface="Montserrat" pitchFamily="2" charset="-52"/>
              </a:rPr>
              <a:t>Евразийского патентного ведомства</a:t>
            </a:r>
          </a:p>
        </p:txBody>
      </p:sp>
      <p:sp>
        <p:nvSpPr>
          <p:cNvPr id="4" name="Международная межправительственная организация">
            <a:extLst>
              <a:ext uri="{FF2B5EF4-FFF2-40B4-BE49-F238E27FC236}">
                <a16:creationId xmlns="" xmlns:a16="http://schemas.microsoft.com/office/drawing/2014/main" id="{17878415-4CAA-27A9-A2F0-C72D66CB6FCB}"/>
              </a:ext>
            </a:extLst>
          </p:cNvPr>
          <p:cNvSpPr txBox="1"/>
          <p:nvPr/>
        </p:nvSpPr>
        <p:spPr>
          <a:xfrm>
            <a:off x="3286839" y="10327127"/>
            <a:ext cx="10200630" cy="103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3600" dirty="0">
                <a:solidFill>
                  <a:srgbClr val="FFFFFF"/>
                </a:solidFill>
                <a:latin typeface="Montserrat" pitchFamily="2" charset="-52"/>
              </a:rPr>
              <a:t>ВОИС-ЕАПВ </a:t>
            </a:r>
          </a:p>
          <a:p>
            <a:r>
              <a:rPr lang="ru-RU" sz="3600" dirty="0">
                <a:solidFill>
                  <a:srgbClr val="FFFFFF"/>
                </a:solidFill>
                <a:latin typeface="Montserrat" pitchFamily="2" charset="-52"/>
              </a:rPr>
              <a:t>Региональная  встреча </a:t>
            </a:r>
            <a:endParaRPr lang="ru-RU" sz="3600" b="1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5" name="Международная межправительственная организация">
            <a:extLst>
              <a:ext uri="{FF2B5EF4-FFF2-40B4-BE49-F238E27FC236}">
                <a16:creationId xmlns="" xmlns:a16="http://schemas.microsoft.com/office/drawing/2014/main" id="{97E3D78A-6C9E-5593-5023-73DFCCFC4113}"/>
              </a:ext>
            </a:extLst>
          </p:cNvPr>
          <p:cNvSpPr txBox="1"/>
          <p:nvPr/>
        </p:nvSpPr>
        <p:spPr>
          <a:xfrm>
            <a:off x="3349927" y="12029949"/>
            <a:ext cx="5656362" cy="103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b="1" dirty="0">
                <a:solidFill>
                  <a:srgbClr val="FFFFFF"/>
                </a:solidFill>
                <a:latin typeface="Montserrat" pitchFamily="2" charset="-52"/>
              </a:rPr>
              <a:t>Астана, Казахстан </a:t>
            </a:r>
            <a:endParaRPr lang="ru-RU" b="1" dirty="0" smtClean="0">
              <a:solidFill>
                <a:srgbClr val="FFFFFF"/>
              </a:solidFill>
              <a:latin typeface="Montserrat" pitchFamily="2" charset="-52"/>
            </a:endParaRPr>
          </a:p>
          <a:p>
            <a:r>
              <a:rPr lang="ru-RU" dirty="0" smtClean="0">
                <a:solidFill>
                  <a:srgbClr val="FFFFFF"/>
                </a:solidFill>
                <a:latin typeface="Montserrat" pitchFamily="2" charset="-52"/>
              </a:rPr>
              <a:t>14-15 </a:t>
            </a:r>
            <a:r>
              <a:rPr lang="ru-RU" dirty="0">
                <a:solidFill>
                  <a:srgbClr val="FFFFFF"/>
                </a:solidFill>
                <a:latin typeface="Montserrat" pitchFamily="2" charset="-52"/>
              </a:rPr>
              <a:t>марта 2023 года </a:t>
            </a:r>
          </a:p>
        </p:txBody>
      </p:sp>
    </p:spTree>
    <p:extLst>
      <p:ext uri="{BB962C8B-B14F-4D97-AF65-F5344CB8AC3E}">
        <p14:creationId xmlns:p14="http://schemas.microsoft.com/office/powerpoint/2010/main" val="1050158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"/>
          <p:cNvSpPr/>
          <p:nvPr/>
        </p:nvSpPr>
        <p:spPr>
          <a:xfrm>
            <a:off x="17028106" y="-47124"/>
            <a:ext cx="7447596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AB2CC1-B334-AA44-A798-5F1CD71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108" y="0"/>
            <a:ext cx="8420100" cy="13716000"/>
          </a:xfrm>
          <a:prstGeom prst="rect">
            <a:avLst/>
          </a:prstGeom>
        </p:spPr>
      </p:pic>
      <p:pic>
        <p:nvPicPr>
          <p:cNvPr id="205" name="Group 439.png" descr="Group 4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279" y="3851769"/>
            <a:ext cx="990602" cy="109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иконка2.png" descr="иконка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079" y="5604731"/>
            <a:ext cx="6731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иконка 3.png" descr="иконка 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269" y="7824555"/>
            <a:ext cx="812802" cy="100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иконка 4.png" descr="иконка 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079" y="10276111"/>
            <a:ext cx="952502" cy="9398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220044" y="743679"/>
            <a:ext cx="13614428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err="1"/>
              <a:t>Единый</a:t>
            </a:r>
            <a:r>
              <a:rPr dirty="0"/>
              <a:t> </a:t>
            </a:r>
            <a:r>
              <a:rPr dirty="0" err="1"/>
              <a:t>патент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 smtClean="0"/>
              <a:t>изобретение</a:t>
            </a:r>
            <a:r>
              <a:rPr lang="ru-RU" dirty="0" smtClean="0"/>
              <a:t>, </a:t>
            </a:r>
            <a:r>
              <a:rPr dirty="0" smtClean="0"/>
              <a:t> </a:t>
            </a:r>
            <a:r>
              <a:rPr dirty="0" err="1" smtClean="0"/>
              <a:t>промышленный</a:t>
            </a:r>
            <a:r>
              <a:rPr dirty="0" smtClean="0"/>
              <a:t> </a:t>
            </a:r>
            <a:r>
              <a:rPr dirty="0" err="1" smtClean="0"/>
              <a:t>образец</a:t>
            </a:r>
            <a:endParaRPr dirty="0"/>
          </a:p>
        </p:txBody>
      </p:sp>
      <p:sp>
        <p:nvSpPr>
          <p:cNvPr id="212" name="Евразийский патент с даты выдачи имеет силу во всех государствах ЕАПО…"/>
          <p:cNvSpPr txBox="1"/>
          <p:nvPr/>
        </p:nvSpPr>
        <p:spPr>
          <a:xfrm>
            <a:off x="3624572" y="3940601"/>
            <a:ext cx="9855372" cy="8771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lnSpcReduction="10000"/>
          </a:bodyPr>
          <a:lstStyle/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3200" dirty="0" err="1"/>
              <a:t>Евразийский</a:t>
            </a:r>
            <a:r>
              <a:rPr sz="3200" dirty="0"/>
              <a:t> </a:t>
            </a:r>
            <a:r>
              <a:rPr sz="3200" dirty="0" err="1"/>
              <a:t>патент</a:t>
            </a:r>
            <a:r>
              <a:rPr sz="3200" dirty="0"/>
              <a:t> с </a:t>
            </a:r>
            <a:r>
              <a:rPr sz="3200" dirty="0" err="1"/>
              <a:t>даты</a:t>
            </a:r>
            <a:r>
              <a:rPr sz="3200" dirty="0"/>
              <a:t> </a:t>
            </a:r>
            <a:r>
              <a:rPr sz="3200" dirty="0" err="1"/>
              <a:t>выдачи</a:t>
            </a:r>
            <a:r>
              <a:rPr sz="3200" dirty="0"/>
              <a:t> </a:t>
            </a:r>
            <a:r>
              <a:rPr sz="3200" dirty="0" err="1"/>
              <a:t>имеет</a:t>
            </a:r>
            <a:r>
              <a:rPr sz="3200" dirty="0"/>
              <a:t> </a:t>
            </a:r>
            <a:r>
              <a:rPr sz="3200" dirty="0" err="1"/>
              <a:t>силу</a:t>
            </a:r>
            <a:r>
              <a:rPr sz="3200" dirty="0"/>
              <a:t> </a:t>
            </a:r>
            <a:r>
              <a:rPr sz="3200" dirty="0" err="1"/>
              <a:t>во</a:t>
            </a:r>
            <a:r>
              <a:rPr sz="3200" dirty="0"/>
              <a:t> </a:t>
            </a:r>
            <a:r>
              <a:rPr sz="3200" dirty="0" err="1"/>
              <a:t>всех</a:t>
            </a:r>
            <a:r>
              <a:rPr sz="3200" dirty="0"/>
              <a:t> </a:t>
            </a:r>
            <a:r>
              <a:rPr sz="3200" dirty="0" err="1"/>
              <a:t>государствах</a:t>
            </a:r>
            <a:r>
              <a:rPr sz="3200" dirty="0"/>
              <a:t> ЕАПО 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sz="3200" dirty="0"/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dirty="0"/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dirty="0"/>
              <a:t>Д</a:t>
            </a:r>
            <a:r>
              <a:rPr sz="3200" dirty="0" err="1"/>
              <a:t>ополнительны</a:t>
            </a:r>
            <a:r>
              <a:rPr lang="ru-RU" sz="3200" dirty="0"/>
              <a:t>е</a:t>
            </a:r>
            <a:r>
              <a:rPr sz="3200" dirty="0"/>
              <a:t> </a:t>
            </a:r>
            <a:r>
              <a:rPr sz="3200" dirty="0" err="1"/>
              <a:t>действи</a:t>
            </a:r>
            <a:r>
              <a:rPr lang="ru-RU" sz="3200" dirty="0"/>
              <a:t>я</a:t>
            </a:r>
            <a:r>
              <a:rPr sz="3200" dirty="0"/>
              <a:t> </a:t>
            </a:r>
            <a:r>
              <a:rPr lang="ru-RU" sz="3200" dirty="0"/>
              <a:t>или </a:t>
            </a:r>
            <a:r>
              <a:rPr lang="ru-RU" sz="3200" dirty="0" err="1"/>
              <a:t>валидация</a:t>
            </a:r>
            <a:r>
              <a:rPr lang="ru-RU" sz="3200" dirty="0"/>
              <a:t> в странах</a:t>
            </a:r>
            <a:r>
              <a:rPr sz="3200" dirty="0"/>
              <a:t> </a:t>
            </a:r>
            <a:r>
              <a:rPr lang="ru-RU" sz="3200" dirty="0"/>
              <a:t>не требуются</a:t>
            </a:r>
            <a:r>
              <a:rPr lang="en-US" sz="3200" dirty="0"/>
              <a:t> – </a:t>
            </a:r>
            <a:r>
              <a:rPr lang="ru-RU" sz="3200" dirty="0">
                <a:solidFill>
                  <a:srgbClr val="3C2FD6"/>
                </a:solidFill>
              </a:rPr>
              <a:t>евразийский патент действует наравне с национальными патентами</a:t>
            </a:r>
            <a:endParaRPr sz="3200" dirty="0">
              <a:solidFill>
                <a:srgbClr val="3C2FD6"/>
              </a:solidFill>
            </a:endParaRPr>
          </a:p>
          <a:p>
            <a:pPr algn="l" defTabSz="457200">
              <a:lnSpc>
                <a:spcPct val="8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sz="3200" dirty="0"/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3200" dirty="0" err="1"/>
              <a:t>Сохранение</a:t>
            </a:r>
            <a:r>
              <a:rPr sz="3200" dirty="0"/>
              <a:t> </a:t>
            </a:r>
            <a:r>
              <a:rPr sz="3200" dirty="0" err="1"/>
              <a:t>действия</a:t>
            </a:r>
            <a:r>
              <a:rPr sz="3200" dirty="0"/>
              <a:t> </a:t>
            </a:r>
            <a:r>
              <a:rPr sz="3200" dirty="0" err="1"/>
              <a:t>евразийского</a:t>
            </a:r>
            <a:r>
              <a:rPr sz="3200" dirty="0"/>
              <a:t> </a:t>
            </a:r>
            <a:r>
              <a:rPr sz="3200" dirty="0" err="1"/>
              <a:t>патента</a:t>
            </a:r>
            <a:r>
              <a:rPr sz="3200" dirty="0"/>
              <a:t/>
            </a:r>
            <a:br>
              <a:rPr sz="3200" dirty="0"/>
            </a:b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изобретение</a:t>
            </a:r>
            <a:r>
              <a:rPr sz="3200" dirty="0"/>
              <a:t> в </a:t>
            </a:r>
            <a:r>
              <a:rPr sz="3200" dirty="0" err="1"/>
              <a:t>государстве</a:t>
            </a:r>
            <a:r>
              <a:rPr sz="3200" dirty="0"/>
              <a:t> ЕАПО </a:t>
            </a: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3200" dirty="0" err="1"/>
              <a:t>осуществляется</a:t>
            </a:r>
            <a:r>
              <a:rPr sz="3200" dirty="0"/>
              <a:t> </a:t>
            </a:r>
            <a:r>
              <a:rPr sz="3200" dirty="0" err="1"/>
              <a:t>посредством</a:t>
            </a:r>
            <a:r>
              <a:rPr sz="3200" dirty="0"/>
              <a:t> </a:t>
            </a:r>
            <a:r>
              <a:rPr sz="3200" dirty="0" err="1"/>
              <a:t>уплаты</a:t>
            </a:r>
            <a:r>
              <a:rPr sz="3200" dirty="0"/>
              <a:t> </a:t>
            </a:r>
            <a:r>
              <a:rPr sz="3200" dirty="0" err="1"/>
              <a:t>годовой</a:t>
            </a:r>
            <a:r>
              <a:rPr sz="3200" dirty="0"/>
              <a:t> </a:t>
            </a:r>
            <a:r>
              <a:rPr sz="3200" dirty="0" err="1"/>
              <a:t>пошлины</a:t>
            </a:r>
            <a:r>
              <a:rPr sz="3200" dirty="0"/>
              <a:t> в </a:t>
            </a:r>
            <a:r>
              <a:rPr sz="3200" dirty="0" err="1"/>
              <a:t>отношении</a:t>
            </a:r>
            <a:r>
              <a:rPr sz="3200" dirty="0"/>
              <a:t> </a:t>
            </a:r>
            <a:r>
              <a:rPr sz="3200" dirty="0" err="1"/>
              <a:t>этого</a:t>
            </a:r>
            <a:r>
              <a:rPr sz="3200" dirty="0"/>
              <a:t> </a:t>
            </a:r>
            <a:r>
              <a:rPr sz="3200" dirty="0" err="1"/>
              <a:t>государства</a:t>
            </a:r>
            <a:r>
              <a:rPr sz="3200" dirty="0"/>
              <a:t> </a:t>
            </a:r>
          </a:p>
          <a:p>
            <a:pPr algn="l" defTabSz="457200">
              <a:lnSpc>
                <a:spcPct val="7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sz="3200" dirty="0"/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3200" dirty="0" err="1"/>
              <a:t>Евразийский</a:t>
            </a:r>
            <a:r>
              <a:rPr sz="3200" dirty="0"/>
              <a:t> </a:t>
            </a:r>
            <a:r>
              <a:rPr sz="3200" dirty="0" err="1"/>
              <a:t>патент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промышленный</a:t>
            </a:r>
            <a:r>
              <a:rPr sz="3200" dirty="0"/>
              <a:t> </a:t>
            </a:r>
            <a:r>
              <a:rPr sz="3200" dirty="0" err="1"/>
              <a:t>образец</a:t>
            </a:r>
            <a:r>
              <a:rPr sz="3200" dirty="0"/>
              <a:t>, </a:t>
            </a:r>
            <a:r>
              <a:rPr sz="3200" dirty="0" err="1"/>
              <a:t>как</a:t>
            </a:r>
            <a:r>
              <a:rPr sz="3200" dirty="0"/>
              <a:t> </a:t>
            </a:r>
            <a:r>
              <a:rPr sz="3200" dirty="0" err="1"/>
              <a:t>правило</a:t>
            </a:r>
            <a:r>
              <a:rPr sz="3200" dirty="0"/>
              <a:t>, </a:t>
            </a:r>
            <a:r>
              <a:rPr sz="3200" dirty="0" err="1"/>
              <a:t>неделим</a:t>
            </a:r>
            <a:r>
              <a:rPr sz="3200" dirty="0"/>
              <a:t>, </a:t>
            </a:r>
            <a:r>
              <a:rPr sz="3200" dirty="0" err="1"/>
              <a:t>срок</a:t>
            </a:r>
            <a:r>
              <a:rPr sz="3200" dirty="0"/>
              <a:t> </a:t>
            </a:r>
            <a:r>
              <a:rPr sz="3200" dirty="0" err="1"/>
              <a:t>его</a:t>
            </a:r>
            <a:r>
              <a:rPr sz="3200" dirty="0"/>
              <a:t> </a:t>
            </a:r>
            <a:r>
              <a:rPr sz="3200" dirty="0" err="1"/>
              <a:t>действия</a:t>
            </a:r>
            <a:r>
              <a:rPr sz="3200" dirty="0"/>
              <a:t> </a:t>
            </a:r>
            <a:r>
              <a:rPr sz="3200" dirty="0" err="1"/>
              <a:t>продлевается</a:t>
            </a:r>
            <a:r>
              <a:rPr sz="3200" dirty="0"/>
              <a:t> в </a:t>
            </a:r>
            <a:r>
              <a:rPr sz="3200" dirty="0" err="1"/>
              <a:t>отношении</a:t>
            </a:r>
            <a:r>
              <a:rPr sz="3200" dirty="0"/>
              <a:t> </a:t>
            </a:r>
            <a:r>
              <a:rPr sz="3200" dirty="0" err="1"/>
              <a:t>территории</a:t>
            </a:r>
            <a:r>
              <a:rPr sz="3200" dirty="0"/>
              <a:t> </a:t>
            </a:r>
            <a:r>
              <a:rPr sz="3200" dirty="0" err="1"/>
              <a:t>всех</a:t>
            </a:r>
            <a:r>
              <a:rPr sz="3200" dirty="0"/>
              <a:t> </a:t>
            </a:r>
            <a:r>
              <a:rPr sz="3200" dirty="0" err="1"/>
              <a:t>государств</a:t>
            </a:r>
            <a:r>
              <a:rPr lang="ru-RU" sz="3200" dirty="0"/>
              <a:t> на 5 лет</a:t>
            </a:r>
            <a:endParaRPr sz="3200" dirty="0"/>
          </a:p>
        </p:txBody>
      </p:sp>
      <p:pic>
        <p:nvPicPr>
          <p:cNvPr id="213" name="Cross a4 paper.png" descr="Cross a4 paper.png"/>
          <p:cNvPicPr>
            <a:picLocks noChangeAspect="1"/>
          </p:cNvPicPr>
          <p:nvPr/>
        </p:nvPicPr>
        <p:blipFill>
          <a:blip r:embed="rId7"/>
          <a:srcRect l="27442" t="15997"/>
          <a:stretch>
            <a:fillRect/>
          </a:stretch>
        </p:blipFill>
        <p:spPr>
          <a:xfrm>
            <a:off x="15009017" y="2194267"/>
            <a:ext cx="9353054" cy="11521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1C8970-E151-8749-A322-39A9C56CD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" y="2546837"/>
            <a:ext cx="17028106" cy="1132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2039001" y="13081000"/>
            <a:ext cx="293350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10</a:t>
            </a:fld>
            <a:endParaRPr lang="ru-RU" dirty="0">
              <a:latin typeface="Tektur" panose="020B06040202020202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roup 381.png" descr="Group 38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764" y="3803751"/>
            <a:ext cx="12814302" cy="10160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Преимущества для заявителей"/>
          <p:cNvSpPr txBox="1"/>
          <p:nvPr/>
        </p:nvSpPr>
        <p:spPr>
          <a:xfrm>
            <a:off x="4358079" y="1694248"/>
            <a:ext cx="1432953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pPr algn="ctr"/>
            <a:r>
              <a:rPr lang="ru-RU" dirty="0" smtClean="0"/>
              <a:t>изобретения</a:t>
            </a:r>
            <a:endParaRPr dirty="0"/>
          </a:p>
        </p:txBody>
      </p:sp>
      <p:sp>
        <p:nvSpPr>
          <p:cNvPr id="183" name="+3 500"/>
          <p:cNvSpPr txBox="1"/>
          <p:nvPr/>
        </p:nvSpPr>
        <p:spPr>
          <a:xfrm>
            <a:off x="1648411" y="4951557"/>
            <a:ext cx="5764490" cy="22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smtClean="0"/>
              <a:t>3 </a:t>
            </a:r>
            <a:r>
              <a:rPr lang="ru-RU" dirty="0" smtClean="0"/>
              <a:t>6</a:t>
            </a:r>
            <a:r>
              <a:rPr dirty="0" smtClean="0"/>
              <a:t>00</a:t>
            </a:r>
            <a:r>
              <a:rPr lang="ru-RU" dirty="0"/>
              <a:t>+</a:t>
            </a:r>
            <a:endParaRPr dirty="0"/>
          </a:p>
        </p:txBody>
      </p:sp>
      <p:sp>
        <p:nvSpPr>
          <p:cNvPr id="184" name="изобретения"/>
          <p:cNvSpPr txBox="1"/>
          <p:nvPr/>
        </p:nvSpPr>
        <p:spPr>
          <a:xfrm>
            <a:off x="1917915" y="3335701"/>
            <a:ext cx="4327698" cy="875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4400" b="0" spc="220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endParaRPr dirty="0">
              <a:latin typeface="Montserrat" pitchFamily="2" charset="0"/>
            </a:endParaRPr>
          </a:p>
        </p:txBody>
      </p:sp>
      <p:sp>
        <p:nvSpPr>
          <p:cNvPr id="185" name="+2 600"/>
          <p:cNvSpPr txBox="1"/>
          <p:nvPr/>
        </p:nvSpPr>
        <p:spPr>
          <a:xfrm>
            <a:off x="1763359" y="8558049"/>
            <a:ext cx="5764490" cy="22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smtClean="0"/>
              <a:t>2 </a:t>
            </a:r>
            <a:r>
              <a:rPr lang="ru-RU" dirty="0" smtClean="0"/>
              <a:t>7</a:t>
            </a:r>
            <a:r>
              <a:rPr dirty="0" smtClean="0"/>
              <a:t>00</a:t>
            </a:r>
            <a:r>
              <a:rPr lang="ru-RU" dirty="0"/>
              <a:t>+</a:t>
            </a:r>
            <a:endParaRPr dirty="0"/>
          </a:p>
        </p:txBody>
      </p:sp>
      <p:sp>
        <p:nvSpPr>
          <p:cNvPr id="186" name="+65 000"/>
          <p:cNvSpPr txBox="1"/>
          <p:nvPr/>
        </p:nvSpPr>
        <p:spPr>
          <a:xfrm>
            <a:off x="8773495" y="5027757"/>
            <a:ext cx="7017018" cy="22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smtClean="0"/>
              <a:t>6</a:t>
            </a:r>
            <a:r>
              <a:rPr lang="ru-RU" dirty="0" smtClean="0"/>
              <a:t>8</a:t>
            </a:r>
            <a:r>
              <a:rPr dirty="0" smtClean="0"/>
              <a:t> 000</a:t>
            </a:r>
            <a:r>
              <a:rPr lang="ru-RU" dirty="0"/>
              <a:t>+</a:t>
            </a:r>
            <a:endParaRPr dirty="0"/>
          </a:p>
        </p:txBody>
      </p:sp>
      <p:sp>
        <p:nvSpPr>
          <p:cNvPr id="187" name="+40 000"/>
          <p:cNvSpPr txBox="1"/>
          <p:nvPr/>
        </p:nvSpPr>
        <p:spPr>
          <a:xfrm>
            <a:off x="8557615" y="8558049"/>
            <a:ext cx="7017018" cy="22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smtClean="0"/>
              <a:t>4</a:t>
            </a:r>
            <a:r>
              <a:rPr lang="ru-RU" dirty="0" smtClean="0"/>
              <a:t>2</a:t>
            </a:r>
            <a:r>
              <a:rPr dirty="0" smtClean="0"/>
              <a:t> </a:t>
            </a:r>
            <a:r>
              <a:rPr lang="ru-RU" dirty="0" smtClean="0"/>
              <a:t>3</a:t>
            </a:r>
            <a:r>
              <a:rPr dirty="0" smtClean="0"/>
              <a:t>00</a:t>
            </a:r>
            <a:r>
              <a:rPr lang="ru-RU" dirty="0"/>
              <a:t>+</a:t>
            </a:r>
            <a:endParaRPr dirty="0"/>
          </a:p>
        </p:txBody>
      </p:sp>
      <p:sp>
        <p:nvSpPr>
          <p:cNvPr id="188" name="+18 000"/>
          <p:cNvSpPr txBox="1"/>
          <p:nvPr/>
        </p:nvSpPr>
        <p:spPr>
          <a:xfrm>
            <a:off x="16540899" y="8570749"/>
            <a:ext cx="7017018" cy="22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smtClean="0"/>
              <a:t>18 000</a:t>
            </a:r>
            <a:r>
              <a:rPr lang="ru-RU" dirty="0"/>
              <a:t>+</a:t>
            </a:r>
            <a:endParaRPr dirty="0"/>
          </a:p>
        </p:txBody>
      </p:sp>
      <p:sp>
        <p:nvSpPr>
          <p:cNvPr id="189" name="ежегодно подается евразийских заявок"/>
          <p:cNvSpPr txBox="1"/>
          <p:nvPr/>
        </p:nvSpPr>
        <p:spPr>
          <a:xfrm>
            <a:off x="2667768" y="6911567"/>
            <a:ext cx="4291668" cy="104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ежегодно</a:t>
            </a:r>
            <a:r>
              <a:rPr dirty="0"/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подается</a:t>
            </a:r>
            <a:r>
              <a:rPr dirty="0"/>
              <a:t> </a:t>
            </a:r>
            <a:r>
              <a:rPr dirty="0" err="1"/>
              <a:t>евразийских</a:t>
            </a:r>
            <a:r>
              <a:rPr dirty="0"/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заявок</a:t>
            </a:r>
            <a:endParaRPr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0" name="получено заявок с 1996…"/>
          <p:cNvSpPr txBox="1"/>
          <p:nvPr/>
        </p:nvSpPr>
        <p:spPr>
          <a:xfrm>
            <a:off x="9855968" y="6906439"/>
            <a:ext cx="5934540" cy="13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получено</a:t>
            </a:r>
            <a:r>
              <a:rPr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заявок</a:t>
            </a:r>
            <a:r>
              <a:rPr dirty="0"/>
              <a:t> с 1996 </a:t>
            </a:r>
          </a:p>
        </p:txBody>
      </p:sp>
      <p:sp>
        <p:nvSpPr>
          <p:cNvPr id="191" name="выдано евразийских патентов"/>
          <p:cNvSpPr txBox="1"/>
          <p:nvPr/>
        </p:nvSpPr>
        <p:spPr>
          <a:xfrm>
            <a:off x="9580563" y="10517876"/>
            <a:ext cx="5884426" cy="577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выдано</a:t>
            </a:r>
            <a:r>
              <a:rPr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dirty="0" err="1"/>
              <a:t>евразийских</a:t>
            </a:r>
            <a:r>
              <a:rPr dirty="0"/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патентов</a:t>
            </a:r>
            <a:endParaRPr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2" name="ежегодно выдается евразийских патентов"/>
          <p:cNvSpPr txBox="1"/>
          <p:nvPr/>
        </p:nvSpPr>
        <p:spPr>
          <a:xfrm>
            <a:off x="2667768" y="10520497"/>
            <a:ext cx="4291668" cy="1042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ежегодно</a:t>
            </a:r>
            <a:r>
              <a:rPr dirty="0"/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выдается</a:t>
            </a:r>
            <a:r>
              <a:rPr dirty="0"/>
              <a:t> </a:t>
            </a:r>
            <a:r>
              <a:rPr dirty="0" err="1"/>
              <a:t>евразийских</a:t>
            </a:r>
            <a:r>
              <a:rPr dirty="0"/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патентов</a:t>
            </a:r>
            <a:endParaRPr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3" name="действует евразийских патентов"/>
          <p:cNvSpPr txBox="1"/>
          <p:nvPr/>
        </p:nvSpPr>
        <p:spPr>
          <a:xfrm>
            <a:off x="17594287" y="10517901"/>
            <a:ext cx="4589970" cy="1329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действует</a:t>
            </a:r>
            <a:r>
              <a:rPr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dirty="0" err="1"/>
              <a:t>евразийских</a:t>
            </a:r>
            <a:r>
              <a:rPr dirty="0"/>
              <a:t> </a:t>
            </a:r>
            <a:r>
              <a:rPr dirty="0" err="1">
                <a:latin typeface="Montserrat Bold"/>
                <a:ea typeface="Montserrat Bold"/>
                <a:cs typeface="Montserrat Bold"/>
                <a:sym typeface="Montserrat Bold"/>
              </a:rPr>
              <a:t>патентов</a:t>
            </a:r>
            <a:endParaRPr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195" name="Group 4443.png" descr="Group 44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2032589" y="13081000"/>
            <a:ext cx="306174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11</a:t>
            </a:fld>
            <a:endParaRPr lang="ru-RU" dirty="0">
              <a:latin typeface="Tektur" panose="020B06040202020202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220044" y="711343"/>
            <a:ext cx="15235908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 smtClean="0"/>
              <a:t>Выдача Евразийских патентов на изобретения</a:t>
            </a:r>
            <a:endParaRPr dirty="0"/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63867A-E93F-7CEA-B324-AEBB5025DCD0}"/>
              </a:ext>
            </a:extLst>
          </p:cNvPr>
          <p:cNvSpPr txBox="1"/>
          <p:nvPr/>
        </p:nvSpPr>
        <p:spPr>
          <a:xfrm>
            <a:off x="18735942" y="6088560"/>
            <a:ext cx="801162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76214" lvl="2" indent="0" algn="l">
              <a:spcAft>
                <a:spcPts val="500"/>
              </a:spcAft>
              <a:buClr>
                <a:srgbClr val="FFFFFF"/>
              </a:buClr>
            </a:pPr>
            <a:r>
              <a:rPr lang="ru-RU" sz="2800" dirty="0">
                <a:solidFill>
                  <a:srgbClr val="FFFFFF"/>
                </a:solidFill>
                <a:latin typeface="Tektur" pitchFamily="2" charset="0"/>
              </a:rPr>
              <a:t>82.9%</a:t>
            </a:r>
          </a:p>
        </p:txBody>
      </p:sp>
      <p:sp>
        <p:nvSpPr>
          <p:cNvPr id="36" name="Стрелка: шеврон 35">
            <a:extLst>
              <a:ext uri="{FF2B5EF4-FFF2-40B4-BE49-F238E27FC236}">
                <a16:creationId xmlns:a16="http://schemas.microsoft.com/office/drawing/2014/main" xmlns="" id="{2C4ED356-F537-806E-6B4B-00C6D2020B9F}"/>
              </a:ext>
            </a:extLst>
          </p:cNvPr>
          <p:cNvSpPr/>
          <p:nvPr/>
        </p:nvSpPr>
        <p:spPr>
          <a:xfrm>
            <a:off x="2447571" y="10644709"/>
            <a:ext cx="14827370" cy="492442"/>
          </a:xfrm>
          <a:prstGeom prst="chevron">
            <a:avLst/>
          </a:prstGeom>
          <a:solidFill>
            <a:srgbClr val="65B1B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7" name="Стрелка: шеврон 36">
            <a:extLst>
              <a:ext uri="{FF2B5EF4-FFF2-40B4-BE49-F238E27FC236}">
                <a16:creationId xmlns:a16="http://schemas.microsoft.com/office/drawing/2014/main" xmlns="" id="{1E2FB413-FD75-C30D-9DFF-B6F25DAB6B4A}"/>
              </a:ext>
            </a:extLst>
          </p:cNvPr>
          <p:cNvSpPr/>
          <p:nvPr/>
        </p:nvSpPr>
        <p:spPr>
          <a:xfrm>
            <a:off x="15965329" y="10626607"/>
            <a:ext cx="4186506" cy="492442"/>
          </a:xfrm>
          <a:prstGeom prst="chevron">
            <a:avLst/>
          </a:prstGeom>
          <a:solidFill>
            <a:srgbClr val="3C2F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95AB5F8-5BEB-7721-C696-77D3C45F3671}"/>
              </a:ext>
            </a:extLst>
          </p:cNvPr>
          <p:cNvSpPr txBox="1"/>
          <p:nvPr/>
        </p:nvSpPr>
        <p:spPr>
          <a:xfrm>
            <a:off x="2635799" y="5923677"/>
            <a:ext cx="5660678" cy="1538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76214" lvl="2" indent="0" algn="l">
              <a:spcAft>
                <a:spcPts val="500"/>
              </a:spcAft>
              <a:buClr>
                <a:srgbClr val="FFFFFF"/>
              </a:buClr>
            </a:pPr>
            <a:r>
              <a:rPr lang="ru-RU" sz="9400" dirty="0">
                <a:solidFill>
                  <a:srgbClr val="4F8B8F"/>
                </a:solidFill>
                <a:latin typeface="Tektur" pitchFamily="2" charset="0"/>
              </a:rPr>
              <a:t>42 </a:t>
            </a:r>
            <a:r>
              <a:rPr lang="en-US" sz="9400" dirty="0" smtClean="0">
                <a:solidFill>
                  <a:srgbClr val="4F8B8F"/>
                </a:solidFill>
                <a:latin typeface="Tektur" pitchFamily="2" charset="0"/>
              </a:rPr>
              <a:t>300</a:t>
            </a:r>
            <a:r>
              <a:rPr lang="ru-RU" sz="9400" dirty="0" smtClean="0">
                <a:solidFill>
                  <a:srgbClr val="4F8B8F"/>
                </a:solidFill>
                <a:latin typeface="Tektur" pitchFamily="2" charset="0"/>
              </a:rPr>
              <a:t>+</a:t>
            </a:r>
            <a:endParaRPr lang="ru-RU" sz="9400" dirty="0">
              <a:solidFill>
                <a:srgbClr val="4F8B8F"/>
              </a:solidFill>
              <a:latin typeface="Tektur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F202E97-18DF-27B0-1298-E31640705772}"/>
              </a:ext>
            </a:extLst>
          </p:cNvPr>
          <p:cNvSpPr txBox="1"/>
          <p:nvPr/>
        </p:nvSpPr>
        <p:spPr>
          <a:xfrm>
            <a:off x="15506748" y="6132135"/>
            <a:ext cx="8011624" cy="1538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76214" lvl="2" indent="0" algn="l">
              <a:spcAft>
                <a:spcPts val="500"/>
              </a:spcAft>
              <a:buClr>
                <a:srgbClr val="FFFFFF"/>
              </a:buClr>
            </a:pPr>
            <a:r>
              <a:rPr lang="ru-RU" sz="9400" dirty="0">
                <a:solidFill>
                  <a:srgbClr val="3C2FD6"/>
                </a:solidFill>
                <a:latin typeface="Tektur" pitchFamily="2" charset="0"/>
              </a:rPr>
              <a:t>2 766</a:t>
            </a:r>
          </a:p>
        </p:txBody>
      </p:sp>
      <p:sp>
        <p:nvSpPr>
          <p:cNvPr id="40" name="Евразийский патент с даты выдачи имеет силу во всех государствах ЕАПО…">
            <a:extLst>
              <a:ext uri="{FF2B5EF4-FFF2-40B4-BE49-F238E27FC236}">
                <a16:creationId xmlns:a16="http://schemas.microsoft.com/office/drawing/2014/main" xmlns="" id="{14DC37A9-8D0B-231C-3701-23A0A65C1BE7}"/>
              </a:ext>
            </a:extLst>
          </p:cNvPr>
          <p:cNvSpPr txBox="1"/>
          <p:nvPr/>
        </p:nvSpPr>
        <p:spPr>
          <a:xfrm>
            <a:off x="2616344" y="7432061"/>
            <a:ext cx="11795416" cy="1523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5200" b="0" dirty="0">
                <a:solidFill>
                  <a:srgbClr val="4F8B8F"/>
                </a:solidFill>
                <a:latin typeface="Tektur Bold" pitchFamily="2" charset="0"/>
                <a:ea typeface="Montserrat-Regular"/>
                <a:cs typeface="Montserrat-Regular"/>
                <a:sym typeface="Montserrat-Regular"/>
              </a:rPr>
              <a:t>ПАТЕНТОВ ВЫДАНО 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5200" b="0" dirty="0">
                <a:solidFill>
                  <a:srgbClr val="4F8B8F"/>
                </a:solidFill>
                <a:latin typeface="Tektur Bold" pitchFamily="2" charset="0"/>
                <a:ea typeface="Montserrat-Regular"/>
                <a:cs typeface="Montserrat-Regular"/>
                <a:sym typeface="Montserrat-Regular"/>
              </a:rPr>
              <a:t>С 1996 ГОДА ПО НАСТОЯЩЕЕ ВРЕМЯ</a:t>
            </a:r>
          </a:p>
        </p:txBody>
      </p:sp>
      <p:sp>
        <p:nvSpPr>
          <p:cNvPr id="41" name="Евразийский патент с даты выдачи имеет силу во всех государствах ЕАПО…">
            <a:extLst>
              <a:ext uri="{FF2B5EF4-FFF2-40B4-BE49-F238E27FC236}">
                <a16:creationId xmlns:a16="http://schemas.microsoft.com/office/drawing/2014/main" xmlns="" id="{5AACB6BC-9918-FDB5-58B1-864680B87097}"/>
              </a:ext>
            </a:extLst>
          </p:cNvPr>
          <p:cNvSpPr txBox="1"/>
          <p:nvPr/>
        </p:nvSpPr>
        <p:spPr>
          <a:xfrm>
            <a:off x="15839290" y="7903063"/>
            <a:ext cx="5793304" cy="581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5200" b="0" dirty="0">
                <a:solidFill>
                  <a:srgbClr val="3C2FD6"/>
                </a:solidFill>
                <a:latin typeface="Tektur Bold" pitchFamily="2" charset="0"/>
                <a:ea typeface="Montserrat-Regular"/>
                <a:cs typeface="Montserrat-Regular"/>
                <a:sym typeface="Montserrat-Regular"/>
              </a:rPr>
              <a:t>В 2022 ГОДУ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BAA5EFF-6ECA-0E48-9444-573C367D7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" y="2546837"/>
            <a:ext cx="17028106" cy="113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7962" y="3000559"/>
            <a:ext cx="10743768" cy="34727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3600" b="0" dirty="0">
                <a:solidFill>
                  <a:srgbClr val="3C2FD6"/>
                </a:solidFill>
                <a:latin typeface="Tektur Bold" pitchFamily="2" charset="0"/>
                <a:ea typeface="Montserrat-Regular"/>
                <a:cs typeface="Montserrat-Regular"/>
              </a:rPr>
              <a:t>Наибольшее количество </a:t>
            </a:r>
            <a:r>
              <a:rPr lang="ru-RU" sz="3600" b="0" dirty="0" smtClean="0">
                <a:solidFill>
                  <a:srgbClr val="3C2FD6"/>
                </a:solidFill>
                <a:latin typeface="Tektur Bold" pitchFamily="2" charset="0"/>
                <a:ea typeface="Montserrat-Regular"/>
                <a:cs typeface="Montserrat-Regular"/>
              </a:rPr>
              <a:t>патентов:</a:t>
            </a:r>
            <a:endParaRPr lang="ru-RU" sz="3600" b="0" dirty="0">
              <a:solidFill>
                <a:srgbClr val="3C2FD6"/>
              </a:solidFill>
              <a:latin typeface="Tektur Bold" pitchFamily="2" charset="0"/>
              <a:ea typeface="Montserrat-Regular"/>
              <a:cs typeface="Montserrat-Regular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3600" b="0" dirty="0">
                <a:solidFill>
                  <a:srgbClr val="3C2FD6"/>
                </a:solidFill>
                <a:latin typeface="Tektur Bold" pitchFamily="2" charset="0"/>
                <a:ea typeface="Montserrat-Regular"/>
                <a:cs typeface="Montserrat-Regular"/>
              </a:rPr>
              <a:t>Лекарства, медикаменты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3600" b="0" dirty="0">
                <a:solidFill>
                  <a:srgbClr val="3C2FD6"/>
                </a:solidFill>
                <a:latin typeface="Tektur Bold" pitchFamily="2" charset="0"/>
                <a:ea typeface="Montserrat-Regular"/>
                <a:cs typeface="Montserrat-Regular"/>
              </a:rPr>
              <a:t>Органическая химия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3600" b="0" dirty="0">
                <a:solidFill>
                  <a:srgbClr val="3C2FD6"/>
                </a:solidFill>
                <a:latin typeface="Tektur Bold" pitchFamily="2" charset="0"/>
                <a:ea typeface="Montserrat-Regular"/>
                <a:cs typeface="Montserrat-Regular"/>
              </a:rPr>
              <a:t>Медицина и ветеринария</a:t>
            </a:r>
          </a:p>
          <a:p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52" y="4470824"/>
            <a:ext cx="535712" cy="5321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59" y="3683616"/>
            <a:ext cx="592662" cy="6349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60" y="5347333"/>
            <a:ext cx="598624" cy="54301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>
          <a:xfrm>
            <a:off x="11935589" y="13081000"/>
            <a:ext cx="500138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pPr/>
              <a:t>12</a:t>
            </a:fld>
            <a:endParaRPr lang="ru-RU" dirty="0">
              <a:latin typeface="Tektu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3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"/>
          <p:cNvSpPr/>
          <p:nvPr/>
        </p:nvSpPr>
        <p:spPr>
          <a:xfrm>
            <a:off x="15944359" y="-38559"/>
            <a:ext cx="8461522" cy="13793118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27" name="Mask group5.png" descr="Mask group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8719" y="7779"/>
            <a:ext cx="8432802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Международная межправительственная организация"/>
          <p:cNvSpPr txBox="1"/>
          <p:nvPr/>
        </p:nvSpPr>
        <p:spPr>
          <a:xfrm>
            <a:off x="1896594" y="3916921"/>
            <a:ext cx="12134332" cy="8109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3200" dirty="0">
                <a:solidFill>
                  <a:srgbClr val="000000"/>
                </a:solidFill>
                <a:latin typeface="Montserrat" pitchFamily="2" charset="-52"/>
              </a:rPr>
              <a:t>7 октября 2021 г. в рамках шестьдесят второй серии заседаний Ассамблей государств–членов Всемирной организации интеллектуальной собственности (ВОИС) </a:t>
            </a:r>
            <a:br>
              <a:rPr lang="ru-RU" sz="3200" dirty="0">
                <a:solidFill>
                  <a:srgbClr val="000000"/>
                </a:solidFill>
                <a:latin typeface="Montserrat" pitchFamily="2" charset="-52"/>
              </a:rPr>
            </a:br>
            <a:r>
              <a:rPr lang="ru-RU" sz="3200" b="1" dirty="0">
                <a:latin typeface="Montserrat" pitchFamily="2" charset="-52"/>
              </a:rPr>
              <a:t>ЕАПВ было назначено Международным поисковым органом и Органом международной предварительной экспертизы</a:t>
            </a:r>
            <a:r>
              <a:rPr lang="ru-RU" sz="3200" dirty="0">
                <a:solidFill>
                  <a:srgbClr val="000000"/>
                </a:solidFill>
                <a:latin typeface="Montserrat" pitchFamily="2" charset="-52"/>
              </a:rPr>
              <a:t> в соответствии с Договором о патентной кооперации (</a:t>
            </a:r>
            <a:r>
              <a:rPr lang="en-US" sz="3200" dirty="0">
                <a:solidFill>
                  <a:srgbClr val="000000"/>
                </a:solidFill>
                <a:latin typeface="Montserrat" pitchFamily="2" charset="-52"/>
              </a:rPr>
              <a:t>PCT</a:t>
            </a:r>
            <a:r>
              <a:rPr lang="ru-RU" sz="3200" dirty="0">
                <a:solidFill>
                  <a:srgbClr val="000000"/>
                </a:solidFill>
                <a:latin typeface="Montserrat" pitchFamily="2" charset="-52"/>
              </a:rPr>
              <a:t>)</a:t>
            </a:r>
          </a:p>
          <a:p>
            <a:pPr marL="68580">
              <a:spcBef>
                <a:spcPts val="2400"/>
              </a:spcBef>
              <a:spcAft>
                <a:spcPts val="600"/>
              </a:spcAft>
              <a:buClr>
                <a:srgbClr val="00A2FF">
                  <a:lumMod val="50000"/>
                </a:srgbClr>
              </a:buClr>
            </a:pPr>
            <a:r>
              <a:rPr lang="ru-RU" sz="3200" b="1" dirty="0">
                <a:solidFill>
                  <a:srgbClr val="000000"/>
                </a:solidFill>
                <a:latin typeface="Montserrat" pitchFamily="2" charset="-52"/>
              </a:rPr>
              <a:t>ЕАПВ начало работу в качестве международного органа в рамках 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-52"/>
              </a:rPr>
              <a:t>PCT </a:t>
            </a:r>
            <a:r>
              <a:rPr lang="ru-RU" sz="3200" b="1" dirty="0">
                <a:solidFill>
                  <a:srgbClr val="000000"/>
                </a:solidFill>
                <a:latin typeface="Montserrat" pitchFamily="2" charset="-52"/>
              </a:rPr>
              <a:t>с 1 июля 2022 г.  </a:t>
            </a:r>
          </a:p>
          <a:p>
            <a:pPr marL="68580">
              <a:spcBef>
                <a:spcPts val="2400"/>
              </a:spcBef>
              <a:spcAft>
                <a:spcPts val="600"/>
              </a:spcAft>
              <a:buClr>
                <a:srgbClr val="00A2FF">
                  <a:lumMod val="50000"/>
                </a:srgbClr>
              </a:buClr>
            </a:pPr>
            <a:r>
              <a:rPr lang="ru-RU" sz="3200" b="1" dirty="0">
                <a:solidFill>
                  <a:srgbClr val="000000"/>
                </a:solidFill>
                <a:latin typeface="Montserrat" pitchFamily="2" charset="-52"/>
              </a:rPr>
              <a:t>На сегодня ЕАПВ признано компетентным Международным органом патентными ведомствами шести стран (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-52"/>
              </a:rPr>
              <a:t>BY, RU, TJ, AM, KG, AZ)</a:t>
            </a:r>
            <a:endParaRPr lang="ru-RU" sz="3200" b="1" dirty="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130" name="Евразийская патентная организация (ЕАПО)"/>
          <p:cNvSpPr txBox="1"/>
          <p:nvPr/>
        </p:nvSpPr>
        <p:spPr>
          <a:xfrm>
            <a:off x="3140800" y="566130"/>
            <a:ext cx="11451356" cy="23462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78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/>
              <a:t>Назначение </a:t>
            </a:r>
            <a:r>
              <a:rPr lang="ru-RU" dirty="0" err="1"/>
              <a:t>еапв</a:t>
            </a:r>
            <a:r>
              <a:rPr lang="ru-RU" dirty="0"/>
              <a:t> международным органом </a:t>
            </a:r>
            <a:br>
              <a:rPr lang="ru-RU" dirty="0"/>
            </a:br>
            <a:r>
              <a:rPr lang="ru-RU" dirty="0"/>
              <a:t>в рамках </a:t>
            </a:r>
            <a:r>
              <a:rPr lang="ru-RU" dirty="0" err="1"/>
              <a:t>рст</a:t>
            </a:r>
            <a:endParaRPr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6180C80-F5F8-2F97-957C-AD78D82A9EAC}"/>
              </a:ext>
            </a:extLst>
          </p:cNvPr>
          <p:cNvSpPr/>
          <p:nvPr/>
        </p:nvSpPr>
        <p:spPr>
          <a:xfrm>
            <a:off x="15302204" y="6695755"/>
            <a:ext cx="5710336" cy="49244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92100" dist="38100" dir="2700000" sx="105000" sy="105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5" name="02"/>
          <p:cNvSpPr txBox="1"/>
          <p:nvPr/>
        </p:nvSpPr>
        <p:spPr>
          <a:xfrm>
            <a:off x="23507552" y="295085"/>
            <a:ext cx="757240" cy="54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10</a:t>
            </a:r>
            <a:endParaRPr dirty="0"/>
          </a:p>
        </p:txBody>
      </p:sp>
      <p:pic>
        <p:nvPicPr>
          <p:cNvPr id="147" name="Group 4443.png" descr="Group 4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DFF335F-8EB6-FE51-7FBD-09B9D61980A2}"/>
              </a:ext>
            </a:extLst>
          </p:cNvPr>
          <p:cNvSpPr/>
          <p:nvPr/>
        </p:nvSpPr>
        <p:spPr>
          <a:xfrm>
            <a:off x="14592154" y="6615650"/>
            <a:ext cx="1337820" cy="4616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92100" dist="38100" dir="2700000" sx="105000" sy="105000" algn="tl" rotWithShape="0">
              <a:prstClr val="black">
                <a:alpha val="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>
              <a:sym typeface="Helvetica Neue Medium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BCB66DB-8215-3061-F209-274A73427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82"/>
          <a:stretch/>
        </p:blipFill>
        <p:spPr>
          <a:xfrm>
            <a:off x="15120876" y="4329578"/>
            <a:ext cx="5498440" cy="50568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EA39967-1F1D-2045-94AF-C625674ECC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" y="3178560"/>
            <a:ext cx="15927516" cy="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255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"/>
          <p:cNvSpPr/>
          <p:nvPr/>
        </p:nvSpPr>
        <p:spPr>
          <a:xfrm>
            <a:off x="21903186" y="-68896"/>
            <a:ext cx="2520000" cy="13853792"/>
          </a:xfrm>
          <a:prstGeom prst="rect">
            <a:avLst/>
          </a:prstGeom>
          <a:solidFill>
            <a:srgbClr val="65B1B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139228" y="711343"/>
            <a:ext cx="15743096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/>
              <a:t>ПРЕИМУЩЕСТВА ДЛЯ СТРАН-УЧАСТНИКОВ И ДЛЯ РЕГИОНА</a:t>
            </a:r>
            <a:endParaRPr dirty="0"/>
          </a:p>
        </p:txBody>
      </p:sp>
      <p:pic>
        <p:nvPicPr>
          <p:cNvPr id="211" name="Mask group2.png" descr="Mask group2.png"/>
          <p:cNvPicPr>
            <a:picLocks noChangeAspect="1"/>
          </p:cNvPicPr>
          <p:nvPr/>
        </p:nvPicPr>
        <p:blipFill>
          <a:blip r:embed="rId2"/>
          <a:srcRect l="10406" r="1456"/>
          <a:stretch>
            <a:fillRect/>
          </a:stretch>
        </p:blipFill>
        <p:spPr>
          <a:xfrm>
            <a:off x="20548601" y="7"/>
            <a:ext cx="7432430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06"/>
          <p:cNvSpPr txBox="1"/>
          <p:nvPr/>
        </p:nvSpPr>
        <p:spPr>
          <a:xfrm>
            <a:off x="23507552" y="295085"/>
            <a:ext cx="757240" cy="54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16</a:t>
            </a:r>
            <a:endParaRPr dirty="0"/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ntitl223322ed 2.png" descr="untitl223322ed 2.png">
            <a:extLst>
              <a:ext uri="{FF2B5EF4-FFF2-40B4-BE49-F238E27FC236}">
                <a16:creationId xmlns="" xmlns:a16="http://schemas.microsoft.com/office/drawing/2014/main" id="{BBC995D0-A33E-9942-A553-A9C508132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8030" y="-68895"/>
            <a:ext cx="16182976" cy="1169381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Евразийский патент с даты выдачи имеет силу во всех государствах ЕАПО…"/>
          <p:cNvSpPr txBox="1"/>
          <p:nvPr/>
        </p:nvSpPr>
        <p:spPr>
          <a:xfrm>
            <a:off x="1472999" y="4233499"/>
            <a:ext cx="19752906" cy="9482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/>
          <a:p>
            <a:pPr marL="469908" lvl="2" indent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C2FD6"/>
              </a:buClr>
            </a:pPr>
            <a:r>
              <a:rPr lang="ru-RU" sz="3200" b="0" dirty="0">
                <a:latin typeface="Montserrat" pitchFamily="2" charset="-52"/>
              </a:rPr>
              <a:t>За счет регионального компонента увеличивается число изобретений </a:t>
            </a:r>
            <a:r>
              <a:rPr lang="en-US" sz="3200" b="0" dirty="0">
                <a:latin typeface="Montserrat" pitchFamily="2" charset="-52"/>
              </a:rPr>
              <a:t/>
            </a:r>
            <a:br>
              <a:rPr lang="en-US" sz="3200" b="0" dirty="0">
                <a:latin typeface="Montserrat" pitchFamily="2" charset="-52"/>
              </a:rPr>
            </a:br>
            <a:r>
              <a:rPr lang="ru-RU" sz="3200" b="0" dirty="0">
                <a:latin typeface="Montserrat" pitchFamily="2" charset="-52"/>
              </a:rPr>
              <a:t>и промышленных образцов, охраняемых на территории каждой из стран-членов ЕАПО, – важная предпосылка для прихода в страны региона новых технологий и инновационных продуктов</a:t>
            </a:r>
          </a:p>
          <a:p>
            <a:pPr marL="469908" lvl="2" indent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C2FD6"/>
              </a:buClr>
            </a:pPr>
            <a:r>
              <a:rPr lang="ru-RU" sz="3200" b="0" dirty="0">
                <a:latin typeface="Montserrat" pitchFamily="2" charset="-52"/>
              </a:rPr>
              <a:t>Надежная патентная охрана, действующая одновременно </a:t>
            </a:r>
            <a:r>
              <a:rPr lang="en-US" sz="3200" b="0" dirty="0">
                <a:latin typeface="Montserrat" pitchFamily="2" charset="-52"/>
              </a:rPr>
              <a:t/>
            </a:r>
            <a:br>
              <a:rPr lang="en-US" sz="3200" b="0" dirty="0">
                <a:latin typeface="Montserrat" pitchFamily="2" charset="-52"/>
              </a:rPr>
            </a:br>
            <a:r>
              <a:rPr lang="ru-RU" sz="3200" b="0" dirty="0">
                <a:latin typeface="Montserrat" pitchFamily="2" charset="-52"/>
              </a:rPr>
              <a:t>в нескольких странах</a:t>
            </a:r>
            <a:endParaRPr lang="en-US" sz="3200" b="0" dirty="0">
              <a:latin typeface="Montserrat" pitchFamily="2" charset="-52"/>
            </a:endParaRPr>
          </a:p>
          <a:p>
            <a:pPr marL="469908" lvl="2" indent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C2FD6"/>
              </a:buClr>
            </a:pPr>
            <a:r>
              <a:rPr lang="ru-RU" sz="3200" b="0" dirty="0">
                <a:latin typeface="Montserrat" pitchFamily="2" charset="-52"/>
              </a:rPr>
              <a:t>Упрощение доступа бизнеса из стран-членов ЕАПО на региональный </a:t>
            </a:r>
            <a:r>
              <a:rPr lang="en-US" sz="3200" b="0" dirty="0">
                <a:latin typeface="Montserrat" pitchFamily="2" charset="-52"/>
              </a:rPr>
              <a:t/>
            </a:r>
            <a:br>
              <a:rPr lang="en-US" sz="3200" b="0" dirty="0">
                <a:latin typeface="Montserrat" pitchFamily="2" charset="-52"/>
              </a:rPr>
            </a:br>
            <a:r>
              <a:rPr lang="ru-RU" sz="3200" b="0" dirty="0">
                <a:latin typeface="Montserrat" pitchFamily="2" charset="-52"/>
              </a:rPr>
              <a:t>и национальные рынки </a:t>
            </a:r>
          </a:p>
          <a:p>
            <a:pPr marL="469908" lvl="2" indent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C2FD6"/>
              </a:buClr>
            </a:pPr>
            <a:r>
              <a:rPr lang="ru-RU" sz="3200" b="0" dirty="0">
                <a:latin typeface="Montserrat" pitchFamily="2" charset="-52"/>
              </a:rPr>
              <a:t>Национальные ведомства промышленной собственности используют перечисляемые из ЕАПВ доли пошлин для своего развития, пользуются едиными цифровыми инструментами, участвуют в общих проектах сотрудничества, получают возможность централизованно повышать квалификацию  своих сотрудников, получают консультационную поддержку</a:t>
            </a:r>
            <a:endParaRPr lang="en-US" sz="3200" b="0" dirty="0">
              <a:latin typeface="Montserrat" pitchFamily="2" charset="-52"/>
            </a:endParaRPr>
          </a:p>
          <a:p>
            <a:pPr marL="469908" lvl="2" indent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C2FD6"/>
              </a:buClr>
            </a:pPr>
            <a:r>
              <a:rPr lang="ru-RU" sz="3200" b="0" dirty="0">
                <a:solidFill>
                  <a:srgbClr val="000000">
                    <a:lumMod val="95000"/>
                    <a:lumOff val="5000"/>
                  </a:srgbClr>
                </a:solidFill>
                <a:latin typeface="Montserrat" pitchFamily="2" charset="-52"/>
              </a:rPr>
              <a:t>Сближение стран региона в рамках единого пространства правовой охраны. Гармонизация регионального и национальных подходов </a:t>
            </a:r>
            <a:r>
              <a:rPr lang="en-US" sz="3200" b="0" dirty="0">
                <a:solidFill>
                  <a:srgbClr val="000000">
                    <a:lumMod val="95000"/>
                    <a:lumOff val="5000"/>
                  </a:srgbClr>
                </a:solidFill>
                <a:latin typeface="Montserrat" pitchFamily="2" charset="-52"/>
              </a:rPr>
              <a:t/>
            </a:r>
            <a:br>
              <a:rPr lang="en-US" sz="3200" b="0" dirty="0">
                <a:solidFill>
                  <a:srgbClr val="000000">
                    <a:lumMod val="95000"/>
                    <a:lumOff val="5000"/>
                  </a:srgbClr>
                </a:solidFill>
                <a:latin typeface="Montserrat" pitchFamily="2" charset="-52"/>
              </a:rPr>
            </a:br>
            <a:r>
              <a:rPr lang="ru-RU" sz="3200" b="0" dirty="0">
                <a:solidFill>
                  <a:srgbClr val="000000">
                    <a:lumMod val="95000"/>
                    <a:lumOff val="5000"/>
                  </a:srgbClr>
                </a:solidFill>
                <a:latin typeface="Montserrat" pitchFamily="2" charset="-52"/>
              </a:rPr>
              <a:t>к предоставлению охраны интеллектуальной собственности</a:t>
            </a:r>
            <a:endParaRPr lang="ru-RU" sz="3200" b="0" dirty="0">
              <a:latin typeface="Montserrat" pitchFamily="2" charset="-52"/>
            </a:endParaRPr>
          </a:p>
          <a:p>
            <a:pPr marL="469908" lvl="2" indent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3C2FD6"/>
              </a:buClr>
            </a:pPr>
            <a:r>
              <a:rPr lang="ru-RU" sz="3200" b="0" dirty="0">
                <a:latin typeface="Montserrat" pitchFamily="2" charset="-52"/>
              </a:rPr>
              <a:t>Использование одного языка (русский язык - официальный язык ЕАПО)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7877144-D756-804B-9C30-E9B9E3A7990C}"/>
              </a:ext>
            </a:extLst>
          </p:cNvPr>
          <p:cNvSpPr/>
          <p:nvPr/>
        </p:nvSpPr>
        <p:spPr>
          <a:xfrm rot="1029373">
            <a:off x="-619446" y="4157951"/>
            <a:ext cx="1723612" cy="492442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080513E-C0F2-C94E-8377-9CE2DF1D70A1}"/>
              </a:ext>
            </a:extLst>
          </p:cNvPr>
          <p:cNvSpPr/>
          <p:nvPr/>
        </p:nvSpPr>
        <p:spPr>
          <a:xfrm rot="1029373">
            <a:off x="-598926" y="6123755"/>
            <a:ext cx="1723612" cy="492442"/>
          </a:xfrm>
          <a:prstGeom prst="rect">
            <a:avLst/>
          </a:prstGeom>
          <a:solidFill>
            <a:srgbClr val="261E8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5E0651B-5F64-F247-8CD4-614638C99830}"/>
              </a:ext>
            </a:extLst>
          </p:cNvPr>
          <p:cNvSpPr/>
          <p:nvPr/>
        </p:nvSpPr>
        <p:spPr>
          <a:xfrm rot="1029373">
            <a:off x="-648306" y="7449181"/>
            <a:ext cx="1723612" cy="492442"/>
          </a:xfrm>
          <a:prstGeom prst="rect">
            <a:avLst/>
          </a:prstGeom>
          <a:solidFill>
            <a:srgbClr val="22502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F02CDF7-0DE6-084F-ACCD-84F8236A8838}"/>
              </a:ext>
            </a:extLst>
          </p:cNvPr>
          <p:cNvSpPr/>
          <p:nvPr/>
        </p:nvSpPr>
        <p:spPr>
          <a:xfrm rot="1029373">
            <a:off x="-603406" y="8861377"/>
            <a:ext cx="1723612" cy="492442"/>
          </a:xfrm>
          <a:prstGeom prst="rect">
            <a:avLst/>
          </a:prstGeom>
          <a:solidFill>
            <a:srgbClr val="B17D1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58E13B5-66C3-2E4E-AAC4-D2431732D0BF}"/>
              </a:ext>
            </a:extLst>
          </p:cNvPr>
          <p:cNvSpPr/>
          <p:nvPr/>
        </p:nvSpPr>
        <p:spPr>
          <a:xfrm rot="1029373">
            <a:off x="-619446" y="10933059"/>
            <a:ext cx="1723612" cy="492442"/>
          </a:xfrm>
          <a:prstGeom prst="rect">
            <a:avLst/>
          </a:prstGeom>
          <a:solidFill>
            <a:srgbClr val="4F8B8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DD019F6-CC51-1C41-B796-921774C8F231}"/>
              </a:ext>
            </a:extLst>
          </p:cNvPr>
          <p:cNvSpPr/>
          <p:nvPr/>
        </p:nvSpPr>
        <p:spPr>
          <a:xfrm rot="1029373">
            <a:off x="-648308" y="12518907"/>
            <a:ext cx="1723612" cy="4924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075CBAB-0CC8-914D-9D4C-59F660CCAA47}"/>
              </a:ext>
            </a:extLst>
          </p:cNvPr>
          <p:cNvSpPr/>
          <p:nvPr/>
        </p:nvSpPr>
        <p:spPr>
          <a:xfrm>
            <a:off x="981849" y="4400085"/>
            <a:ext cx="548874" cy="492442"/>
          </a:xfrm>
          <a:prstGeom prst="rect">
            <a:avLst/>
          </a:prstGeom>
          <a:solidFill>
            <a:srgbClr val="DD323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1894DB7-DBB6-A34A-8C37-0FA33B38F10B}"/>
              </a:ext>
            </a:extLst>
          </p:cNvPr>
          <p:cNvSpPr/>
          <p:nvPr/>
        </p:nvSpPr>
        <p:spPr>
          <a:xfrm>
            <a:off x="1002369" y="6365889"/>
            <a:ext cx="548874" cy="492442"/>
          </a:xfrm>
          <a:prstGeom prst="rect">
            <a:avLst/>
          </a:prstGeom>
          <a:solidFill>
            <a:srgbClr val="3C2F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704572E-CB36-FA44-979A-1983066B1BE8}"/>
              </a:ext>
            </a:extLst>
          </p:cNvPr>
          <p:cNvSpPr/>
          <p:nvPr/>
        </p:nvSpPr>
        <p:spPr>
          <a:xfrm>
            <a:off x="952989" y="7691309"/>
            <a:ext cx="548874" cy="492442"/>
          </a:xfrm>
          <a:prstGeom prst="rect">
            <a:avLst/>
          </a:prstGeom>
          <a:solidFill>
            <a:srgbClr val="38814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2DA5D1A-99DB-C443-AB62-5CD61BFB7DD6}"/>
              </a:ext>
            </a:extLst>
          </p:cNvPr>
          <p:cNvSpPr/>
          <p:nvPr/>
        </p:nvSpPr>
        <p:spPr>
          <a:xfrm>
            <a:off x="997889" y="9103511"/>
            <a:ext cx="548874" cy="492442"/>
          </a:xfrm>
          <a:prstGeom prst="rect">
            <a:avLst/>
          </a:prstGeom>
          <a:solidFill>
            <a:srgbClr val="FFBD3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44B309C-5F13-A14D-B65D-0A1EF773BD7C}"/>
              </a:ext>
            </a:extLst>
          </p:cNvPr>
          <p:cNvSpPr/>
          <p:nvPr/>
        </p:nvSpPr>
        <p:spPr>
          <a:xfrm>
            <a:off x="981849" y="11161585"/>
            <a:ext cx="548874" cy="492442"/>
          </a:xfrm>
          <a:prstGeom prst="rect">
            <a:avLst/>
          </a:prstGeom>
          <a:solidFill>
            <a:srgbClr val="66CBD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70A9725-8555-264C-B581-41302AD05981}"/>
              </a:ext>
            </a:extLst>
          </p:cNvPr>
          <p:cNvSpPr/>
          <p:nvPr/>
        </p:nvSpPr>
        <p:spPr>
          <a:xfrm>
            <a:off x="919407" y="12761043"/>
            <a:ext cx="548874" cy="49244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223E51F-6C76-3C47-90A2-4853302F9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" y="3109477"/>
            <a:ext cx="17028106" cy="11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37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220044" y="837175"/>
            <a:ext cx="15235908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 err="1" smtClean="0"/>
              <a:t>Цифровизация</a:t>
            </a:r>
            <a:endParaRPr dirty="0"/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EEFA56-9105-BE38-2711-44A96DCB4471}"/>
              </a:ext>
            </a:extLst>
          </p:cNvPr>
          <p:cNvSpPr txBox="1"/>
          <p:nvPr/>
        </p:nvSpPr>
        <p:spPr>
          <a:xfrm>
            <a:off x="7576106" y="11145752"/>
            <a:ext cx="8011624" cy="584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76214" lvl="2" indent="0" algn="l">
              <a:spcAft>
                <a:spcPts val="500"/>
              </a:spcAft>
              <a:buClr>
                <a:srgbClr val="FFFFFF"/>
              </a:buClr>
            </a:pPr>
            <a:r>
              <a:rPr lang="ru-RU" sz="3200" dirty="0">
                <a:solidFill>
                  <a:srgbClr val="FFFFFF"/>
                </a:solidFill>
                <a:latin typeface="Montserrat" pitchFamily="2" charset="0"/>
              </a:rPr>
              <a:t>88.7%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CFC7D24-5E34-2C8E-9B92-F459D45FCB71}"/>
              </a:ext>
            </a:extLst>
          </p:cNvPr>
          <p:cNvSpPr txBox="1"/>
          <p:nvPr/>
        </p:nvSpPr>
        <p:spPr>
          <a:xfrm>
            <a:off x="15015996" y="11145752"/>
            <a:ext cx="8011624" cy="5847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76214" lvl="2" indent="0" algn="l">
              <a:spcAft>
                <a:spcPts val="500"/>
              </a:spcAft>
              <a:buClr>
                <a:srgbClr val="FFFFFF"/>
              </a:buClr>
            </a:pPr>
            <a:r>
              <a:rPr lang="ru-RU" sz="3200" dirty="0">
                <a:solidFill>
                  <a:srgbClr val="FFFFFF"/>
                </a:solidFill>
                <a:latin typeface="Montserrat" pitchFamily="2" charset="0"/>
              </a:rPr>
              <a:t>92%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1CC92FA-6602-E64C-9EBE-6247150D1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1" y="2188249"/>
            <a:ext cx="17028106" cy="1132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0044" y="3561699"/>
            <a:ext cx="16645744" cy="5488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ru-RU" sz="5000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С 1 ноября 2022 г. – прием цифровых 3</a:t>
            </a:r>
            <a:r>
              <a:rPr lang="en-US" sz="5000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D </a:t>
            </a:r>
            <a:r>
              <a:rPr lang="ru-RU" sz="5000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моделей - возможность дополнительного пояснения сущности изобретения</a:t>
            </a:r>
          </a:p>
          <a:p>
            <a:pPr algn="l"/>
            <a:endParaRPr lang="ru-RU" sz="5000" b="0" cap="all" spc="324" dirty="0">
              <a:solidFill>
                <a:srgbClr val="3C2FD6"/>
              </a:solidFill>
              <a:latin typeface="Tektur Bold"/>
              <a:ea typeface="Tektur Bold"/>
              <a:cs typeface="Tektur Bold"/>
              <a:sym typeface="Tektur Bold"/>
            </a:endParaRPr>
          </a:p>
          <a:p>
            <a:pPr algn="l"/>
            <a:r>
              <a:rPr lang="ru-RU" sz="5000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С 1 мая 2022 г. – выдача евразийских патентов в форме электронных документов</a:t>
            </a:r>
            <a:endParaRPr lang="ru-RU" sz="5000" b="0" cap="all" spc="324" dirty="0">
              <a:solidFill>
                <a:srgbClr val="3C2FD6"/>
              </a:solidFill>
              <a:latin typeface="Tektur Bold"/>
              <a:ea typeface="Tektur Bold"/>
              <a:cs typeface="Tektur Bold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31" y="6895732"/>
            <a:ext cx="769178" cy="91824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76" y="3862463"/>
            <a:ext cx="900584" cy="114631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2"/>
          </p:nvPr>
        </p:nvSpPr>
        <p:spPr>
          <a:xfrm>
            <a:off x="11938788" y="13081000"/>
            <a:ext cx="493724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pPr/>
              <a:t>15</a:t>
            </a:fld>
            <a:endParaRPr lang="ru-RU" dirty="0">
              <a:latin typeface="Tektu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29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57"/>
            <a:ext cx="19322934" cy="1071062"/>
          </a:xfrm>
        </p:spPr>
        <p:txBody>
          <a:bodyPr/>
          <a:lstStyle/>
          <a:p>
            <a:r>
              <a:rPr lang="ru-RU" sz="6400" dirty="0"/>
              <a:t>ЭЛЕКТРОННЫЙ ОБМЕН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B8325F-EA76-B5D8-A0B1-9DBBCBDCE3A0}"/>
              </a:ext>
            </a:extLst>
          </p:cNvPr>
          <p:cNvSpPr txBox="1">
            <a:spLocks noChangeArrowheads="1"/>
          </p:cNvSpPr>
          <p:nvPr/>
        </p:nvSpPr>
        <p:spPr>
          <a:xfrm>
            <a:off x="1604866" y="7742301"/>
            <a:ext cx="18903820" cy="5167478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  <a:buClr>
                <a:srgbClr val="EF6969"/>
              </a:buClr>
            </a:pPr>
            <a:r>
              <a:rPr lang="en-US" altLang="ru-RU" sz="14400" dirty="0">
                <a:solidFill>
                  <a:srgbClr val="C00000"/>
                </a:solidFill>
                <a:latin typeface="Montserrat" panose="00000500000000000000" pitchFamily="2" charset="-52"/>
              </a:rPr>
              <a:t>~90%</a:t>
            </a:r>
          </a:p>
          <a:p>
            <a:pPr algn="ctr">
              <a:spcBef>
                <a:spcPts val="3600"/>
              </a:spcBef>
              <a:buClr>
                <a:srgbClr val="EF6969"/>
              </a:buClr>
            </a:pPr>
            <a:r>
              <a:rPr lang="ru-RU" altLang="ru-RU" sz="6400" dirty="0">
                <a:solidFill>
                  <a:srgbClr val="3C2FD6"/>
                </a:solidFill>
                <a:latin typeface="Montserrat" panose="00000500000000000000" pitchFamily="2" charset="-52"/>
              </a:rPr>
              <a:t>2022 г</a:t>
            </a: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.</a:t>
            </a:r>
            <a:endParaRPr lang="ru-RU" altLang="ru-RU" sz="13200" b="0" dirty="0">
              <a:solidFill>
                <a:srgbClr val="3C2FD6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8B7A9B-9375-061B-6A8B-A257F5F51C95}"/>
              </a:ext>
            </a:extLst>
          </p:cNvPr>
          <p:cNvSpPr txBox="1"/>
          <p:nvPr/>
        </p:nvSpPr>
        <p:spPr>
          <a:xfrm>
            <a:off x="1604866" y="3545647"/>
            <a:ext cx="18903820" cy="3139322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6400" dirty="0">
                <a:solidFill>
                  <a:srgbClr val="3C2FD6"/>
                </a:solidFill>
                <a:latin typeface="Montserrat" panose="00000500000000000000" pitchFamily="2" charset="-52"/>
              </a:rPr>
              <a:t>Взаимодействие только в электронном виде без бумаги</a:t>
            </a:r>
          </a:p>
        </p:txBody>
      </p:sp>
    </p:spTree>
    <p:extLst>
      <p:ext uri="{BB962C8B-B14F-4D97-AF65-F5344CB8AC3E}">
        <p14:creationId xmlns:p14="http://schemas.microsoft.com/office/powerpoint/2010/main" val="36650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СЕРВИСЫ ЕАПВ-ОНЛАЙН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CFDD7D96-BB8C-6593-514C-E655B806B6C1}"/>
              </a:ext>
            </a:extLst>
          </p:cNvPr>
          <p:cNvSpPr txBox="1">
            <a:spLocks noChangeArrowheads="1"/>
          </p:cNvSpPr>
          <p:nvPr/>
        </p:nvSpPr>
        <p:spPr>
          <a:xfrm>
            <a:off x="690468" y="3887476"/>
            <a:ext cx="21049860" cy="9596392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spc="300" dirty="0">
                <a:solidFill>
                  <a:srgbClr val="3C2FD6"/>
                </a:solidFill>
                <a:latin typeface="Montserrat" panose="020B0604020202020204" pitchFamily="2" charset="-52"/>
              </a:rPr>
              <a:t>онлайн регистрация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spc="300" dirty="0">
                <a:solidFill>
                  <a:srgbClr val="3C2FD6"/>
                </a:solidFill>
                <a:latin typeface="Montserrat" panose="020B0604020202020204" pitchFamily="2" charset="-52"/>
              </a:rPr>
              <a:t>подача новых евразийских заявок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spc="300" dirty="0">
                <a:solidFill>
                  <a:srgbClr val="3C2FD6"/>
                </a:solidFill>
                <a:latin typeface="Montserrat" panose="020B0604020202020204" pitchFamily="2" charset="-52"/>
              </a:rPr>
              <a:t>подача дополнительных материалов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spc="300" dirty="0">
                <a:solidFill>
                  <a:srgbClr val="3C2FD6"/>
                </a:solidFill>
                <a:latin typeface="Montserrat" panose="020B0604020202020204" pitchFamily="2" charset="-52"/>
              </a:rPr>
              <a:t>уплата пошлин за процедурные действия 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spc="300" dirty="0">
                <a:solidFill>
                  <a:srgbClr val="3C2FD6"/>
                </a:solidFill>
                <a:latin typeface="Montserrat" panose="020B0604020202020204" pitchFamily="2" charset="-52"/>
              </a:rPr>
              <a:t>информации по всем заявкам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spc="300" dirty="0">
                <a:solidFill>
                  <a:srgbClr val="3C2FD6"/>
                </a:solidFill>
                <a:latin typeface="Montserrat" panose="020B0604020202020204" pitchFamily="2" charset="-52"/>
              </a:rPr>
              <a:t>электронное досье заявок</a:t>
            </a:r>
          </a:p>
        </p:txBody>
      </p:sp>
    </p:spTree>
    <p:extLst>
      <p:ext uri="{BB962C8B-B14F-4D97-AF65-F5344CB8AC3E}">
        <p14:creationId xmlns:p14="http://schemas.microsoft.com/office/powerpoint/2010/main" val="8276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3"/>
            <a:ext cx="19322934" cy="1957458"/>
          </a:xfrm>
        </p:spPr>
        <p:txBody>
          <a:bodyPr/>
          <a:lstStyle/>
          <a:p>
            <a:r>
              <a:rPr lang="ru-RU" sz="6400" dirty="0"/>
              <a:t>ПОДАЧА ЗАЯВОК В ЕАПВ</a:t>
            </a:r>
            <a:br>
              <a:rPr lang="ru-RU" sz="6400" dirty="0"/>
            </a:br>
            <a:endParaRPr lang="ru-RU" sz="6400" dirty="0"/>
          </a:p>
        </p:txBody>
      </p:sp>
      <p:graphicFrame>
        <p:nvGraphicFramePr>
          <p:cNvPr id="2" name="Объект 4">
            <a:extLst>
              <a:ext uri="{FF2B5EF4-FFF2-40B4-BE49-F238E27FC236}">
                <a16:creationId xmlns="" xmlns:a16="http://schemas.microsoft.com/office/drawing/2014/main" id="{7BAD46CE-8C40-512D-5DF6-7966C38BA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782185"/>
              </p:ext>
            </p:extLst>
          </p:nvPr>
        </p:nvGraphicFramePr>
        <p:xfrm>
          <a:off x="1640817" y="3435410"/>
          <a:ext cx="18356366" cy="99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18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ВХОД или РЕГИСТРАЦИЯ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F11D1D23-F443-F7FE-8801-6A049FE47F31}"/>
              </a:ext>
            </a:extLst>
          </p:cNvPr>
          <p:cNvSpPr txBox="1">
            <a:spLocks noChangeArrowheads="1"/>
          </p:cNvSpPr>
          <p:nvPr/>
        </p:nvSpPr>
        <p:spPr>
          <a:xfrm>
            <a:off x="710009" y="3764316"/>
            <a:ext cx="20031750" cy="1226816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</a:pPr>
            <a:r>
              <a:rPr lang="en-US" altLang="ru-RU" sz="6400" dirty="0">
                <a:solidFill>
                  <a:srgbClr val="C00000"/>
                </a:solidFill>
                <a:latin typeface="Montserrat" panose="00000500000000000000" pitchFamily="2" charset="-52"/>
              </a:rPr>
              <a:t>http://portal.eapo.org</a:t>
            </a:r>
            <a:endParaRPr sz="4800" b="0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82FD05-F6AF-9528-AA71-A861DE93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5" y="6346113"/>
            <a:ext cx="8702478" cy="51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30C1402-2F44-9360-EEF0-E791E4D995FE}"/>
              </a:ext>
            </a:extLst>
          </p:cNvPr>
          <p:cNvSpPr txBox="1">
            <a:spLocks noChangeArrowheads="1"/>
          </p:cNvSpPr>
          <p:nvPr/>
        </p:nvSpPr>
        <p:spPr>
          <a:xfrm>
            <a:off x="710000" y="5087840"/>
            <a:ext cx="7788608" cy="1226816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</a:pPr>
            <a:r>
              <a:rPr lang="ru-RU" altLang="ru-RU" sz="4000" dirty="0">
                <a:solidFill>
                  <a:srgbClr val="3C2FD6"/>
                </a:solidFill>
                <a:latin typeface="Montserrat" panose="00000500000000000000" pitchFamily="2" charset="-52"/>
              </a:rPr>
              <a:t>вход по имени и паролю</a:t>
            </a:r>
            <a:endParaRPr lang="en-US" altLang="ru-RU" sz="4000" dirty="0">
              <a:solidFill>
                <a:srgbClr val="3C2FD6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66852FBD-E685-4A84-FE35-CE4EAF8C72BF}"/>
              </a:ext>
            </a:extLst>
          </p:cNvPr>
          <p:cNvSpPr txBox="1">
            <a:spLocks noChangeArrowheads="1"/>
          </p:cNvSpPr>
          <p:nvPr/>
        </p:nvSpPr>
        <p:spPr>
          <a:xfrm>
            <a:off x="10095386" y="5087840"/>
            <a:ext cx="10666144" cy="1226816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</a:pPr>
            <a:r>
              <a:rPr lang="ru-RU" altLang="ru-RU" sz="4000" dirty="0">
                <a:solidFill>
                  <a:srgbClr val="3C2FD6"/>
                </a:solidFill>
                <a:latin typeface="Montserrat" panose="00000500000000000000" pitchFamily="2" charset="-52"/>
              </a:rPr>
              <a:t>онлайн регистрация</a:t>
            </a:r>
            <a:endParaRPr lang="en-US" altLang="ru-RU" sz="4000" dirty="0">
              <a:solidFill>
                <a:srgbClr val="3C2FD6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24183038-77DA-FE36-8508-265BB3DF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789" y="6314656"/>
            <a:ext cx="12547354" cy="522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5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"/>
          <p:cNvSpPr/>
          <p:nvPr/>
        </p:nvSpPr>
        <p:spPr>
          <a:xfrm>
            <a:off x="20324361" y="1"/>
            <a:ext cx="8461522" cy="13793118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Международная межправительственная организация"/>
          <p:cNvSpPr txBox="1"/>
          <p:nvPr/>
        </p:nvSpPr>
        <p:spPr>
          <a:xfrm>
            <a:off x="3140800" y="4004977"/>
            <a:ext cx="8200968" cy="1032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3200" dirty="0" err="1"/>
              <a:t>Международная</a:t>
            </a:r>
            <a:r>
              <a:rPr sz="3200" dirty="0"/>
              <a:t> </a:t>
            </a:r>
            <a:r>
              <a:rPr sz="3200" dirty="0" err="1"/>
              <a:t>межправительственная</a:t>
            </a:r>
            <a:r>
              <a:rPr sz="3200" dirty="0"/>
              <a:t> </a:t>
            </a:r>
            <a:r>
              <a:rPr sz="3200" dirty="0" err="1"/>
              <a:t>организация</a:t>
            </a:r>
            <a:endParaRPr sz="3200" dirty="0"/>
          </a:p>
        </p:txBody>
      </p:sp>
      <p:sp>
        <p:nvSpPr>
          <p:cNvPr id="129" name="Образована в 1995 году на основе Евразийской патентной конвенции (ЕАПК) с целью создания региональной системы правовой охраны изобретений на основе единого евразийского патента"/>
          <p:cNvSpPr txBox="1"/>
          <p:nvPr/>
        </p:nvSpPr>
        <p:spPr>
          <a:xfrm>
            <a:off x="3140813" y="5200921"/>
            <a:ext cx="7652490" cy="3549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3200" dirty="0" err="1"/>
              <a:t>Образована</a:t>
            </a:r>
            <a:r>
              <a:rPr sz="3200" dirty="0"/>
              <a:t> в </a:t>
            </a:r>
            <a:r>
              <a:rPr sz="3200" dirty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199</a:t>
            </a:r>
            <a:r>
              <a:rPr lang="ru-RU" sz="3200" dirty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</a:t>
            </a:r>
            <a:r>
              <a:rPr sz="3200" dirty="0"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sz="3200" dirty="0" err="1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году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основе</a:t>
            </a:r>
            <a:r>
              <a:rPr sz="3200" dirty="0"/>
              <a:t> Евразийской патентной </a:t>
            </a:r>
            <a:r>
              <a:rPr sz="3200" dirty="0" err="1"/>
              <a:t>конвенции</a:t>
            </a:r>
            <a:r>
              <a:rPr sz="3200" dirty="0"/>
              <a:t> (ЕАПК) с </a:t>
            </a:r>
            <a:r>
              <a:rPr sz="3200" dirty="0" err="1"/>
              <a:t>целью</a:t>
            </a:r>
            <a:r>
              <a:rPr sz="3200" dirty="0"/>
              <a:t> </a:t>
            </a:r>
            <a:r>
              <a:rPr sz="3200" dirty="0" err="1"/>
              <a:t>создания</a:t>
            </a:r>
            <a:r>
              <a:rPr sz="3200" dirty="0"/>
              <a:t> </a:t>
            </a:r>
            <a:r>
              <a:rPr sz="3200" dirty="0" err="1"/>
              <a:t>региональной</a:t>
            </a:r>
            <a:r>
              <a:rPr sz="3200" dirty="0"/>
              <a:t> </a:t>
            </a:r>
            <a:r>
              <a:rPr sz="3200" dirty="0" err="1"/>
              <a:t>системы</a:t>
            </a:r>
            <a:r>
              <a:rPr sz="3200" dirty="0"/>
              <a:t> </a:t>
            </a:r>
            <a:r>
              <a:rPr sz="3200" dirty="0" err="1"/>
              <a:t>правовой</a:t>
            </a:r>
            <a:r>
              <a:rPr sz="3200" dirty="0"/>
              <a:t> </a:t>
            </a:r>
            <a:r>
              <a:rPr sz="3200" dirty="0" err="1"/>
              <a:t>охраны</a:t>
            </a:r>
            <a:r>
              <a:rPr sz="3200" dirty="0"/>
              <a:t> </a:t>
            </a:r>
            <a:r>
              <a:rPr sz="3200" dirty="0" err="1"/>
              <a:t>изобретений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основе</a:t>
            </a:r>
            <a:r>
              <a:rPr sz="3200" dirty="0"/>
              <a:t> </a:t>
            </a:r>
            <a:r>
              <a:rPr sz="3200" dirty="0" err="1"/>
              <a:t>единого</a:t>
            </a:r>
            <a:r>
              <a:rPr sz="3200" dirty="0"/>
              <a:t> </a:t>
            </a:r>
            <a:r>
              <a:rPr sz="3200" dirty="0" err="1"/>
              <a:t>евразийского</a:t>
            </a:r>
            <a:r>
              <a:rPr sz="3200" dirty="0"/>
              <a:t> </a:t>
            </a:r>
            <a:r>
              <a:rPr sz="3200" dirty="0" err="1"/>
              <a:t>патента</a:t>
            </a:r>
            <a:endParaRPr sz="3200" dirty="0"/>
          </a:p>
        </p:txBody>
      </p:sp>
      <p:sp>
        <p:nvSpPr>
          <p:cNvPr id="130" name="Евразийская патентная организация (ЕАПО)"/>
          <p:cNvSpPr txBox="1"/>
          <p:nvPr/>
        </p:nvSpPr>
        <p:spPr>
          <a:xfrm>
            <a:off x="3194669" y="705581"/>
            <a:ext cx="11268030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78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err="1"/>
              <a:t>Евразийская</a:t>
            </a:r>
            <a:r>
              <a:rPr dirty="0"/>
              <a:t> </a:t>
            </a:r>
            <a:r>
              <a:rPr dirty="0" err="1"/>
              <a:t>патентная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(ЕАПО)</a:t>
            </a:r>
          </a:p>
        </p:txBody>
      </p:sp>
      <p:pic>
        <p:nvPicPr>
          <p:cNvPr id="131" name="Group.png" descr="Gro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549" y="9619674"/>
            <a:ext cx="1866186" cy="272298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Объединяет пользователей более чем из"/>
          <p:cNvSpPr txBox="1"/>
          <p:nvPr/>
        </p:nvSpPr>
        <p:spPr>
          <a:xfrm>
            <a:off x="14765637" y="8436884"/>
            <a:ext cx="2964298" cy="141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 smtClean="0"/>
              <a:t>П</a:t>
            </a:r>
            <a:r>
              <a:rPr dirty="0" err="1" smtClean="0"/>
              <a:t>ользовател</a:t>
            </a:r>
            <a:r>
              <a:rPr lang="ru-RU" dirty="0" smtClean="0"/>
              <a:t>и</a:t>
            </a:r>
            <a:r>
              <a:rPr dirty="0" smtClean="0"/>
              <a:t> </a:t>
            </a:r>
            <a:r>
              <a:rPr dirty="0" err="1"/>
              <a:t>более</a:t>
            </a:r>
            <a:r>
              <a:rPr dirty="0"/>
              <a:t> </a:t>
            </a:r>
            <a:r>
              <a:rPr dirty="0" err="1"/>
              <a:t>чем</a:t>
            </a:r>
            <a:r>
              <a:rPr dirty="0"/>
              <a:t> </a:t>
            </a:r>
            <a:r>
              <a:rPr dirty="0" err="1"/>
              <a:t>из</a:t>
            </a:r>
            <a:endParaRPr dirty="0"/>
          </a:p>
        </p:txBody>
      </p:sp>
      <p:sp>
        <p:nvSpPr>
          <p:cNvPr id="133" name="130"/>
          <p:cNvSpPr txBox="1"/>
          <p:nvPr/>
        </p:nvSpPr>
        <p:spPr>
          <a:xfrm>
            <a:off x="14765628" y="9803377"/>
            <a:ext cx="3655556" cy="2111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/>
              <a:t>130</a:t>
            </a:r>
          </a:p>
        </p:txBody>
      </p:sp>
      <p:sp>
        <p:nvSpPr>
          <p:cNvPr id="134" name="государств"/>
          <p:cNvSpPr txBox="1"/>
          <p:nvPr/>
        </p:nvSpPr>
        <p:spPr>
          <a:xfrm>
            <a:off x="15036759" y="11933197"/>
            <a:ext cx="2422054" cy="688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 err="1"/>
              <a:t>государств</a:t>
            </a:r>
            <a:endParaRPr dirty="0"/>
          </a:p>
        </p:txBody>
      </p:sp>
      <p:pic>
        <p:nvPicPr>
          <p:cNvPr id="136" name="Rectangle 304.png" descr="Rectangle 3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303" y="2558875"/>
            <a:ext cx="7620002" cy="787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 2.png" descr="imag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695" y="2736675"/>
            <a:ext cx="6832602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 2.png" descr="image 2.png"/>
          <p:cNvPicPr>
            <a:picLocks noChangeAspect="1"/>
          </p:cNvPicPr>
          <p:nvPr/>
        </p:nvPicPr>
        <p:blipFill>
          <a:blip r:embed="rId4"/>
          <a:srcRect l="10968" r="75659"/>
          <a:stretch>
            <a:fillRect/>
          </a:stretch>
        </p:blipFill>
        <p:spPr>
          <a:xfrm>
            <a:off x="4329102" y="2736675"/>
            <a:ext cx="913712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 2.png" descr="image 2.png"/>
          <p:cNvPicPr>
            <a:picLocks noChangeAspect="1"/>
          </p:cNvPicPr>
          <p:nvPr/>
        </p:nvPicPr>
        <p:blipFill>
          <a:blip r:embed="rId4"/>
          <a:srcRect l="23853" r="63112"/>
          <a:stretch>
            <a:fillRect/>
          </a:stretch>
        </p:blipFill>
        <p:spPr>
          <a:xfrm>
            <a:off x="5209515" y="2736675"/>
            <a:ext cx="890586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 2.png" descr="image 2.png"/>
          <p:cNvPicPr>
            <a:picLocks noChangeAspect="1"/>
          </p:cNvPicPr>
          <p:nvPr/>
        </p:nvPicPr>
        <p:blipFill>
          <a:blip r:embed="rId4"/>
          <a:srcRect l="36930" r="50572"/>
          <a:stretch>
            <a:fillRect/>
          </a:stretch>
        </p:blipFill>
        <p:spPr>
          <a:xfrm>
            <a:off x="6103009" y="2736675"/>
            <a:ext cx="853878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2.png" descr="image 2.png"/>
          <p:cNvPicPr>
            <a:picLocks noChangeAspect="1"/>
          </p:cNvPicPr>
          <p:nvPr/>
        </p:nvPicPr>
        <p:blipFill>
          <a:blip r:embed="rId4"/>
          <a:srcRect l="49927" r="36746"/>
          <a:stretch>
            <a:fillRect/>
          </a:stretch>
        </p:blipFill>
        <p:spPr>
          <a:xfrm>
            <a:off x="6991041" y="2736675"/>
            <a:ext cx="910518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2.png" descr="image 2.png"/>
          <p:cNvPicPr>
            <a:picLocks noChangeAspect="1"/>
          </p:cNvPicPr>
          <p:nvPr/>
        </p:nvPicPr>
        <p:blipFill>
          <a:blip r:embed="rId4"/>
          <a:srcRect l="49949" r="36313"/>
          <a:stretch>
            <a:fillRect/>
          </a:stretch>
        </p:blipFill>
        <p:spPr>
          <a:xfrm>
            <a:off x="6992557" y="2736675"/>
            <a:ext cx="938562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2.png" descr="image 2.png"/>
          <p:cNvPicPr>
            <a:picLocks noChangeAspect="1"/>
          </p:cNvPicPr>
          <p:nvPr/>
        </p:nvPicPr>
        <p:blipFill>
          <a:blip r:embed="rId4"/>
          <a:srcRect l="64000" r="24088"/>
          <a:stretch>
            <a:fillRect/>
          </a:stretch>
        </p:blipFill>
        <p:spPr>
          <a:xfrm>
            <a:off x="7952622" y="2736675"/>
            <a:ext cx="813808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2.png" descr="image 2.png"/>
          <p:cNvPicPr>
            <a:picLocks noChangeAspect="1"/>
          </p:cNvPicPr>
          <p:nvPr/>
        </p:nvPicPr>
        <p:blipFill>
          <a:blip r:embed="rId4"/>
          <a:srcRect l="76205" r="11115"/>
          <a:stretch>
            <a:fillRect/>
          </a:stretch>
        </p:blipFill>
        <p:spPr>
          <a:xfrm>
            <a:off x="8786506" y="2736675"/>
            <a:ext cx="866284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2.png" descr="image 2.png"/>
          <p:cNvPicPr>
            <a:picLocks noChangeAspect="1"/>
          </p:cNvPicPr>
          <p:nvPr/>
        </p:nvPicPr>
        <p:blipFill>
          <a:blip r:embed="rId4"/>
          <a:srcRect l="89454"/>
          <a:stretch>
            <a:fillRect/>
          </a:stretch>
        </p:blipFill>
        <p:spPr>
          <a:xfrm>
            <a:off x="9691786" y="2736675"/>
            <a:ext cx="720504" cy="43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AEB2E8A-6D05-E549-AB69-7CED96602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360" y="38558"/>
            <a:ext cx="8420100" cy="13716000"/>
          </a:xfrm>
          <a:prstGeom prst="rect">
            <a:avLst/>
          </a:prstGeom>
        </p:spPr>
      </p:pic>
      <p:pic>
        <p:nvPicPr>
          <p:cNvPr id="147" name="Group 4443.png" descr="Group 44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ext Placeholder 19"/>
          <p:cNvSpPr txBox="1">
            <a:spLocks/>
          </p:cNvSpPr>
          <p:nvPr/>
        </p:nvSpPr>
        <p:spPr>
          <a:xfrm>
            <a:off x="3373612" y="9312341"/>
            <a:ext cx="6966428" cy="248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63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3600" b="1" dirty="0">
                <a:solidFill>
                  <a:srgbClr val="3C2FD6"/>
                </a:solidFill>
                <a:latin typeface="Tektur Bold" pitchFamily="2" charset="0"/>
                <a:cs typeface="Segoe UI" panose="020B0502040204020203" pitchFamily="34" charset="0"/>
              </a:rPr>
              <a:t>Евразийское патентное ведомство- исполнительный орган, администрирует евразийскую патентную систему</a:t>
            </a:r>
            <a:endParaRPr lang="en-US" sz="3600" b="1" dirty="0">
              <a:solidFill>
                <a:srgbClr val="3C2FD6"/>
              </a:solidFill>
              <a:latin typeface="Tektur Bold" pitchFamily="2" charset="0"/>
              <a:cs typeface="Segoe UI" panose="020B0502040204020203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91" y="9296405"/>
            <a:ext cx="738134" cy="1110694"/>
          </a:xfrm>
          <a:prstGeom prst="rect">
            <a:avLst/>
          </a:prstGeom>
        </p:spPr>
      </p:pic>
      <p:sp>
        <p:nvSpPr>
          <p:cNvPr id="27" name="Объединяет пользователей более чем из"/>
          <p:cNvSpPr txBox="1"/>
          <p:nvPr/>
        </p:nvSpPr>
        <p:spPr>
          <a:xfrm>
            <a:off x="13025257" y="5037275"/>
            <a:ext cx="6445058" cy="2654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2700" b="0">
                <a:solidFill>
                  <a:srgbClr val="3C2FD6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sz="3600" dirty="0"/>
              <a:t>Региональные патенты на </a:t>
            </a:r>
          </a:p>
          <a:p>
            <a:r>
              <a:rPr lang="ru-RU" sz="2800" dirty="0">
                <a:latin typeface="Montserrat Bold"/>
                <a:ea typeface="Montserrat Bold"/>
                <a:cs typeface="Montserrat Bold"/>
                <a:sym typeface="Montserrat Bold"/>
              </a:rPr>
              <a:t>-</a:t>
            </a:r>
            <a:r>
              <a:rPr lang="ru-RU" dirty="0" smtClean="0"/>
              <a:t> </a:t>
            </a:r>
            <a:r>
              <a:rPr lang="ru-RU" sz="3000" dirty="0">
                <a:latin typeface="Montserrat Bold"/>
                <a:ea typeface="Montserrat Bold"/>
                <a:cs typeface="Montserrat Bold"/>
                <a:sym typeface="Montserrat Bold"/>
              </a:rPr>
              <a:t>изобретения</a:t>
            </a:r>
          </a:p>
          <a:p>
            <a:r>
              <a:rPr lang="ru-RU" sz="3000" dirty="0">
                <a:latin typeface="Montserrat Bold"/>
                <a:ea typeface="Montserrat Bold"/>
                <a:cs typeface="Montserrat Bold"/>
                <a:sym typeface="Montserrat Bold"/>
              </a:rPr>
              <a:t>- промышленные образцы</a:t>
            </a:r>
            <a:endParaRPr sz="3000" dirty="0"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602283" y="13063072"/>
            <a:ext cx="306174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2</a:t>
            </a:fld>
            <a:endParaRPr lang="ru-RU" dirty="0">
              <a:latin typeface="Tektur" panose="020B06040202020202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СЕРТИФИКАТ ЭЦП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4CF4A9A-38CC-68D2-4A15-9DDCD196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62" y="4687705"/>
            <a:ext cx="8142652" cy="869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E8BAFB1C-453D-DAD0-DB0C-86AC639E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72" y="5440004"/>
            <a:ext cx="11085512" cy="71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9C9B38-DC33-6C35-D7DC-0E0B09C21787}"/>
              </a:ext>
            </a:extLst>
          </p:cNvPr>
          <p:cNvSpPr txBox="1">
            <a:spLocks noChangeArrowheads="1"/>
          </p:cNvSpPr>
          <p:nvPr/>
        </p:nvSpPr>
        <p:spPr>
          <a:xfrm>
            <a:off x="1176322" y="3666355"/>
            <a:ext cx="19715052" cy="1021342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</a:pPr>
            <a:r>
              <a:rPr lang="ru-RU" altLang="ru-RU" sz="6400" dirty="0">
                <a:solidFill>
                  <a:srgbClr val="C00000"/>
                </a:solidFill>
                <a:latin typeface="Montserrat" panose="00000500000000000000" pitchFamily="2" charset="-52"/>
              </a:rPr>
              <a:t>ПРОСТО И БЕСПЛАТНО</a:t>
            </a:r>
            <a:endParaRPr sz="4800" b="0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43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ПОШЛИНЫ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8029366-C8BB-38A4-972B-57923D80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19" y="3823147"/>
            <a:ext cx="18525530" cy="94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2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>
          <a:xfrm>
            <a:off x="9596445" y="0"/>
            <a:ext cx="14787566" cy="13716000"/>
          </a:xfrm>
          <a:prstGeom prst="rect">
            <a:avLst/>
          </a:prstGeom>
        </p:spPr>
      </p:pic>
      <p:sp>
        <p:nvSpPr>
          <p:cNvPr id="3" name="Заголовок 5">
            <a:extLst>
              <a:ext uri="{FF2B5EF4-FFF2-40B4-BE49-F238E27FC236}">
                <a16:creationId xmlns="" xmlns:a16="http://schemas.microsoft.com/office/drawing/2014/main" id="{D423BEC2-19E3-50BF-9D61-60BA9D2699FB}"/>
              </a:ext>
            </a:extLst>
          </p:cNvPr>
          <p:cNvSpPr txBox="1">
            <a:spLocks/>
          </p:cNvSpPr>
          <p:nvPr/>
        </p:nvSpPr>
        <p:spPr>
          <a:xfrm>
            <a:off x="3129015" y="924920"/>
            <a:ext cx="19322934" cy="849464"/>
          </a:xfrm>
          <a:prstGeom prst="rect">
            <a:avLst/>
          </a:prstGeom>
        </p:spPr>
        <p:txBody>
          <a:bodyPr lIns="182880" tIns="91440" rIns="18288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300">
                <a:solidFill>
                  <a:srgbClr val="3C2FD6"/>
                </a:solidFill>
                <a:latin typeface="Tektur Bold" pitchFamily="2" charset="0"/>
                <a:ea typeface="+mj-ea"/>
                <a:cs typeface="+mj-cs"/>
              </a:defRPr>
            </a:lvl1pPr>
          </a:lstStyle>
          <a:p>
            <a:endParaRPr lang="ru-RU" sz="6400" b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D99E756-169E-9426-AA4E-46A07B3E048E}"/>
              </a:ext>
            </a:extLst>
          </p:cNvPr>
          <p:cNvSpPr txBox="1">
            <a:spLocks/>
          </p:cNvSpPr>
          <p:nvPr/>
        </p:nvSpPr>
        <p:spPr>
          <a:xfrm>
            <a:off x="1953857" y="3614802"/>
            <a:ext cx="18154862" cy="7344816"/>
          </a:xfrm>
          <a:prstGeom prst="rect">
            <a:avLst/>
          </a:prstGeom>
        </p:spPr>
        <p:txBody>
          <a:bodyPr vert="horz" lIns="0" tIns="91440" rIns="0" bIns="9144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800" dirty="0">
                <a:solidFill>
                  <a:srgbClr val="3C2FD6"/>
                </a:solidFill>
                <a:latin typeface="Tektur" panose="020B0604020202020204" charset="0"/>
              </a:rPr>
              <a:t>Отслеживание статуса делопроизводства </a:t>
            </a:r>
          </a:p>
          <a:p>
            <a:pPr algn="ctr">
              <a:lnSpc>
                <a:spcPct val="150000"/>
              </a:lnSpc>
            </a:pPr>
            <a:r>
              <a:rPr lang="ru-RU" sz="10800" dirty="0">
                <a:solidFill>
                  <a:srgbClr val="3C2FD6"/>
                </a:solidFill>
                <a:latin typeface="Tektur" panose="020B0604020202020204" charset="0"/>
              </a:rPr>
              <a:t>по заявкам</a:t>
            </a:r>
          </a:p>
        </p:txBody>
      </p:sp>
    </p:spTree>
    <p:extLst>
      <p:ext uri="{BB962C8B-B14F-4D97-AF65-F5344CB8AC3E}">
        <p14:creationId xmlns:p14="http://schemas.microsoft.com/office/powerpoint/2010/main" val="23534793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ЭЛЕКТРОННОЕ ДОСЬЕ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864CC57-5764-EEF8-F356-340F899E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42" y="4474071"/>
            <a:ext cx="18521868" cy="843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25B6645C-A23B-0F05-A089-BDA43614EB44}"/>
              </a:ext>
            </a:extLst>
          </p:cNvPr>
          <p:cNvSpPr txBox="1"/>
          <p:nvPr/>
        </p:nvSpPr>
        <p:spPr>
          <a:xfrm>
            <a:off x="1790844" y="3380929"/>
            <a:ext cx="19568460" cy="923330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C00000"/>
                </a:solidFill>
                <a:latin typeface="Montserrat" panose="00000500000000000000" pitchFamily="2" charset="-52"/>
              </a:rPr>
              <a:t>Переписка и другие материалы заявки</a:t>
            </a:r>
          </a:p>
        </p:txBody>
      </p:sp>
    </p:spTree>
    <p:extLst>
      <p:ext uri="{BB962C8B-B14F-4D97-AF65-F5344CB8AC3E}">
        <p14:creationId xmlns:p14="http://schemas.microsoft.com/office/powerpoint/2010/main" val="42171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>
          <a:xfrm>
            <a:off x="9596445" y="0"/>
            <a:ext cx="14787566" cy="13716000"/>
          </a:xfrm>
          <a:prstGeom prst="rect">
            <a:avLst/>
          </a:prstGeom>
        </p:spPr>
      </p:pic>
      <p:sp>
        <p:nvSpPr>
          <p:cNvPr id="3" name="Заголовок 5">
            <a:extLst>
              <a:ext uri="{FF2B5EF4-FFF2-40B4-BE49-F238E27FC236}">
                <a16:creationId xmlns="" xmlns:a16="http://schemas.microsoft.com/office/drawing/2014/main" id="{D423BEC2-19E3-50BF-9D61-60BA9D2699FB}"/>
              </a:ext>
            </a:extLst>
          </p:cNvPr>
          <p:cNvSpPr txBox="1">
            <a:spLocks/>
          </p:cNvSpPr>
          <p:nvPr/>
        </p:nvSpPr>
        <p:spPr>
          <a:xfrm>
            <a:off x="3129015" y="924920"/>
            <a:ext cx="19322934" cy="849464"/>
          </a:xfrm>
          <a:prstGeom prst="rect">
            <a:avLst/>
          </a:prstGeom>
        </p:spPr>
        <p:txBody>
          <a:bodyPr lIns="182880" tIns="91440" rIns="18288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300">
                <a:solidFill>
                  <a:srgbClr val="3C2FD6"/>
                </a:solidFill>
                <a:latin typeface="Tektur Bold" pitchFamily="2" charset="0"/>
                <a:ea typeface="+mj-ea"/>
                <a:cs typeface="+mj-cs"/>
              </a:defRPr>
            </a:lvl1pPr>
          </a:lstStyle>
          <a:p>
            <a:endParaRPr lang="ru-RU" sz="6400" b="0" dirty="0">
              <a:solidFill>
                <a:srgbClr val="C0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D99E756-169E-9426-AA4E-46A07B3E048E}"/>
              </a:ext>
            </a:extLst>
          </p:cNvPr>
          <p:cNvSpPr txBox="1">
            <a:spLocks/>
          </p:cNvSpPr>
          <p:nvPr/>
        </p:nvSpPr>
        <p:spPr>
          <a:xfrm>
            <a:off x="4275297" y="3185592"/>
            <a:ext cx="17889138" cy="7344816"/>
          </a:xfrm>
          <a:prstGeom prst="rect">
            <a:avLst/>
          </a:prstGeom>
        </p:spPr>
        <p:txBody>
          <a:bodyPr vert="horz" lIns="0" tIns="91440" rIns="0" bIns="9144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800" dirty="0">
                <a:solidFill>
                  <a:srgbClr val="3C2FD6"/>
                </a:solidFill>
                <a:latin typeface="Tektur" panose="020B0604020202020204" charset="0"/>
              </a:rPr>
              <a:t>ВЕБ-портал ЕАПО</a:t>
            </a:r>
          </a:p>
          <a:p>
            <a:pPr algn="ctr">
              <a:lnSpc>
                <a:spcPct val="150000"/>
              </a:lnSpc>
            </a:pPr>
            <a:r>
              <a:rPr lang="en-US" sz="10800" dirty="0">
                <a:solidFill>
                  <a:srgbClr val="C00000"/>
                </a:solidFill>
                <a:latin typeface="Tektur" panose="020B0604020202020204" charset="0"/>
              </a:rPr>
              <a:t>http://www.eapo.org</a:t>
            </a:r>
          </a:p>
        </p:txBody>
      </p:sp>
    </p:spTree>
    <p:extLst>
      <p:ext uri="{BB962C8B-B14F-4D97-AF65-F5344CB8AC3E}">
        <p14:creationId xmlns:p14="http://schemas.microsoft.com/office/powerpoint/2010/main" val="4234638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en-US" sz="6400" dirty="0"/>
              <a:t>WWW.EAPO.ORG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85922C64-D4E8-18EE-552F-A5FC7074D999}"/>
              </a:ext>
            </a:extLst>
          </p:cNvPr>
          <p:cNvSpPr txBox="1">
            <a:spLocks noChangeArrowheads="1"/>
          </p:cNvSpPr>
          <p:nvPr/>
        </p:nvSpPr>
        <p:spPr>
          <a:xfrm>
            <a:off x="1266103" y="4039131"/>
            <a:ext cx="19897970" cy="7934038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</a:pP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Бюллетень и реестр патентов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1" y="5296151"/>
            <a:ext cx="15899178" cy="737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4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en-US" sz="6400" dirty="0"/>
              <a:t>WWW.EAPO.ORG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85922C64-D4E8-18EE-552F-A5FC7074D999}"/>
              </a:ext>
            </a:extLst>
          </p:cNvPr>
          <p:cNvSpPr txBox="1">
            <a:spLocks noChangeArrowheads="1"/>
          </p:cNvSpPr>
          <p:nvPr/>
        </p:nvSpPr>
        <p:spPr>
          <a:xfrm>
            <a:off x="1266103" y="4039131"/>
            <a:ext cx="19897970" cy="7934038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</a:pP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Евразийский сервер публикаций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97" y="5277099"/>
            <a:ext cx="14825050" cy="73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/>
          <a:stretch/>
        </p:blipFill>
        <p:spPr>
          <a:xfrm>
            <a:off x="9596445" y="0"/>
            <a:ext cx="14787566" cy="13716000"/>
          </a:xfrm>
          <a:prstGeom prst="rect">
            <a:avLst/>
          </a:prstGeom>
        </p:spPr>
      </p:pic>
      <p:sp>
        <p:nvSpPr>
          <p:cNvPr id="3" name="Заголовок 5">
            <a:extLst>
              <a:ext uri="{FF2B5EF4-FFF2-40B4-BE49-F238E27FC236}">
                <a16:creationId xmlns="" xmlns:a16="http://schemas.microsoft.com/office/drawing/2014/main" id="{D423BEC2-19E3-50BF-9D61-60BA9D2699FB}"/>
              </a:ext>
            </a:extLst>
          </p:cNvPr>
          <p:cNvSpPr txBox="1">
            <a:spLocks/>
          </p:cNvSpPr>
          <p:nvPr/>
        </p:nvSpPr>
        <p:spPr>
          <a:xfrm>
            <a:off x="3129015" y="924920"/>
            <a:ext cx="19322934" cy="849464"/>
          </a:xfrm>
          <a:prstGeom prst="rect">
            <a:avLst/>
          </a:prstGeom>
        </p:spPr>
        <p:txBody>
          <a:bodyPr lIns="182880" tIns="91440" rIns="182880" bIns="9144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spc="300">
                <a:solidFill>
                  <a:srgbClr val="3C2FD6"/>
                </a:solidFill>
                <a:latin typeface="Tektur Bold" pitchFamily="2" charset="0"/>
                <a:ea typeface="+mj-ea"/>
                <a:cs typeface="+mj-cs"/>
              </a:defRPr>
            </a:lvl1pPr>
          </a:lstStyle>
          <a:p>
            <a:endParaRPr lang="ru-RU" sz="6400" b="0" dirty="0">
              <a:solidFill>
                <a:srgbClr val="C00000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D99E756-169E-9426-AA4E-46A07B3E048E}"/>
              </a:ext>
            </a:extLst>
          </p:cNvPr>
          <p:cNvSpPr txBox="1">
            <a:spLocks/>
          </p:cNvSpPr>
          <p:nvPr/>
        </p:nvSpPr>
        <p:spPr>
          <a:xfrm>
            <a:off x="4275297" y="3185592"/>
            <a:ext cx="17889138" cy="7344816"/>
          </a:xfrm>
          <a:prstGeom prst="rect">
            <a:avLst/>
          </a:prstGeom>
        </p:spPr>
        <p:txBody>
          <a:bodyPr vert="horz" lIns="0" tIns="91440" rIns="0" bIns="91440" rtlCol="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0800" dirty="0">
                <a:solidFill>
                  <a:srgbClr val="3C2FD6"/>
                </a:solidFill>
                <a:latin typeface="Tektur" panose="020B0604020202020204" charset="0"/>
              </a:rPr>
              <a:t>ЕВРАЗИЙСКАЯ ПАТЕНТНО-ИНФОРМАЦИОННАЯ СИСТЕМА</a:t>
            </a:r>
          </a:p>
          <a:p>
            <a:pPr algn="ctr">
              <a:lnSpc>
                <a:spcPct val="150000"/>
              </a:lnSpc>
            </a:pPr>
            <a:r>
              <a:rPr lang="ru-RU" sz="10800" dirty="0">
                <a:solidFill>
                  <a:srgbClr val="C00000"/>
                </a:solidFill>
                <a:latin typeface="Tektur" panose="020B0604020202020204" charset="0"/>
              </a:rPr>
              <a:t>http://www.eapatis.com</a:t>
            </a:r>
          </a:p>
        </p:txBody>
      </p:sp>
    </p:spTree>
    <p:extLst>
      <p:ext uri="{BB962C8B-B14F-4D97-AF65-F5344CB8AC3E}">
        <p14:creationId xmlns:p14="http://schemas.microsoft.com/office/powerpoint/2010/main" val="1463081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ПОИСКОВАЯ СИСТЕМА ЕАПАТИС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85922C64-D4E8-18EE-552F-A5FC7074D999}"/>
              </a:ext>
            </a:extLst>
          </p:cNvPr>
          <p:cNvSpPr txBox="1">
            <a:spLocks noChangeArrowheads="1"/>
          </p:cNvSpPr>
          <p:nvPr/>
        </p:nvSpPr>
        <p:spPr>
          <a:xfrm>
            <a:off x="1266103" y="4039131"/>
            <a:ext cx="19897970" cy="7934038"/>
          </a:xfrm>
          <a:prstGeom prst="rect">
            <a:avLst/>
          </a:prstGeom>
        </p:spPr>
        <p:txBody>
          <a:bodyPr lIns="182880" tIns="91440" rIns="182880" bIns="9144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более 87 миллионов документов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русскоязычный фонд : ЕАПК + CISPATENT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поисковые базы ВОИС, ЕПВ, ЕАПВ</a:t>
            </a:r>
          </a:p>
          <a:p>
            <a:pPr marL="914400" indent="-914400">
              <a:spcBef>
                <a:spcPts val="1200"/>
              </a:spcBef>
              <a:spcAft>
                <a:spcPts val="24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altLang="ru-RU" sz="6400" b="0" dirty="0">
                <a:solidFill>
                  <a:srgbClr val="3C2FD6"/>
                </a:solidFill>
                <a:latin typeface="Montserrat" panose="00000500000000000000" pitchFamily="2" charset="-52"/>
              </a:rPr>
              <a:t>США, Австралия, Великобритания, Канада, Австрия, Германия, Швейцария, Япония, Китай, Корея и </a:t>
            </a:r>
            <a:r>
              <a:rPr lang="ru-RU" altLang="ru-RU" sz="6400" b="0" dirty="0" err="1">
                <a:solidFill>
                  <a:srgbClr val="3C2FD6"/>
                </a:solidFill>
                <a:latin typeface="Montserrat" panose="00000500000000000000" pitchFamily="2" charset="-52"/>
              </a:rPr>
              <a:t>др</a:t>
            </a:r>
            <a:endParaRPr sz="4800" b="0" dirty="0">
              <a:solidFill>
                <a:srgbClr val="3C2FD6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992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3110351" y="806249"/>
            <a:ext cx="19322934" cy="1071062"/>
          </a:xfrm>
        </p:spPr>
        <p:txBody>
          <a:bodyPr/>
          <a:lstStyle/>
          <a:p>
            <a:r>
              <a:rPr lang="ru-RU" sz="6400" dirty="0"/>
              <a:t>ПОИСКОВАЯ СИСТЕМА ЕАПАТИС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/>
          <a:stretch>
            <a:fillRect/>
          </a:stretch>
        </p:blipFill>
        <p:spPr bwMode="auto">
          <a:xfrm>
            <a:off x="2644299" y="3517900"/>
            <a:ext cx="15940694" cy="943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1624" y="5741404"/>
            <a:ext cx="16907435" cy="53837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68976" y="2781300"/>
            <a:ext cx="7450083" cy="2960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204938" y="857124"/>
            <a:ext cx="13614427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/>
              <a:t>Государства-участники </a:t>
            </a:r>
            <a:r>
              <a:rPr lang="ru-RU" dirty="0" err="1" smtClean="0"/>
              <a:t>еапО</a:t>
            </a:r>
            <a:endParaRPr dirty="0"/>
          </a:p>
        </p:txBody>
      </p:sp>
      <p:sp>
        <p:nvSpPr>
          <p:cNvPr id="214" name="06"/>
          <p:cNvSpPr txBox="1"/>
          <p:nvPr/>
        </p:nvSpPr>
        <p:spPr>
          <a:xfrm>
            <a:off x="23507551" y="295060"/>
            <a:ext cx="757239" cy="542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8</a:t>
            </a:r>
            <a:endParaRPr dirty="0"/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260" y="711317"/>
            <a:ext cx="901701" cy="91440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Кыргызской…">
            <a:extLst>
              <a:ext uri="{FF2B5EF4-FFF2-40B4-BE49-F238E27FC236}">
                <a16:creationId xmlns:a16="http://schemas.microsoft.com/office/drawing/2014/main" xmlns="" id="{E690B499-5DA5-EC10-DF78-8E1B734E2AD0}"/>
              </a:ext>
            </a:extLst>
          </p:cNvPr>
          <p:cNvSpPr txBox="1"/>
          <p:nvPr/>
        </p:nvSpPr>
        <p:spPr>
          <a:xfrm>
            <a:off x="6073829" y="9280041"/>
            <a:ext cx="2592653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Кыргызск</a:t>
            </a:r>
            <a:r>
              <a:rPr lang="ru-RU"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ая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Республик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а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0" name="Азербайджанской…">
            <a:extLst>
              <a:ext uri="{FF2B5EF4-FFF2-40B4-BE49-F238E27FC236}">
                <a16:creationId xmlns:a16="http://schemas.microsoft.com/office/drawing/2014/main" xmlns="" id="{13314B96-9DFF-11D5-982A-CBE4AFBE9AA5}"/>
              </a:ext>
            </a:extLst>
          </p:cNvPr>
          <p:cNvSpPr txBox="1"/>
          <p:nvPr/>
        </p:nvSpPr>
        <p:spPr>
          <a:xfrm>
            <a:off x="5845126" y="3735399"/>
            <a:ext cx="4042501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Азербайджанск</a:t>
            </a:r>
            <a:r>
              <a:rPr lang="ru-RU"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ая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Республик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а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1" name="Республики Армения…">
            <a:extLst>
              <a:ext uri="{FF2B5EF4-FFF2-40B4-BE49-F238E27FC236}">
                <a16:creationId xmlns:a16="http://schemas.microsoft.com/office/drawing/2014/main" xmlns="" id="{843DDA49-203C-A307-F9F4-25F3D908EB09}"/>
              </a:ext>
            </a:extLst>
          </p:cNvPr>
          <p:cNvSpPr txBox="1"/>
          <p:nvPr/>
        </p:nvSpPr>
        <p:spPr>
          <a:xfrm>
            <a:off x="14790376" y="4019378"/>
            <a:ext cx="3336216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Республик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а</a:t>
            </a:r>
            <a:r>
              <a:rPr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Армения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2" name="Российской Федерации…">
            <a:extLst>
              <a:ext uri="{FF2B5EF4-FFF2-40B4-BE49-F238E27FC236}">
                <a16:creationId xmlns:a16="http://schemas.microsoft.com/office/drawing/2014/main" xmlns="" id="{AFB2D355-F88E-EF64-3659-F669D8EE3412}"/>
              </a:ext>
            </a:extLst>
          </p:cNvPr>
          <p:cNvSpPr txBox="1"/>
          <p:nvPr/>
        </p:nvSpPr>
        <p:spPr>
          <a:xfrm>
            <a:off x="14865260" y="9292854"/>
            <a:ext cx="3643683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Российск</a:t>
            </a:r>
            <a:r>
              <a:rPr lang="ru-RU"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ая</a:t>
            </a:r>
            <a:r>
              <a:rPr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Федераци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я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3" name="Республики Казахстан…">
            <a:extLst>
              <a:ext uri="{FF2B5EF4-FFF2-40B4-BE49-F238E27FC236}">
                <a16:creationId xmlns:a16="http://schemas.microsoft.com/office/drawing/2014/main" xmlns="" id="{D58EE6EE-6DDF-01AF-CD2B-3CE3612B6F4E}"/>
              </a:ext>
            </a:extLst>
          </p:cNvPr>
          <p:cNvSpPr txBox="1"/>
          <p:nvPr/>
        </p:nvSpPr>
        <p:spPr>
          <a:xfrm>
            <a:off x="14865259" y="6808728"/>
            <a:ext cx="3643684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Республик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а</a:t>
            </a:r>
            <a:r>
              <a:rPr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Казахстан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4" name="Республики Таджикистан…">
            <a:extLst>
              <a:ext uri="{FF2B5EF4-FFF2-40B4-BE49-F238E27FC236}">
                <a16:creationId xmlns:a16="http://schemas.microsoft.com/office/drawing/2014/main" xmlns="" id="{11B70E76-E940-7B94-8662-473A2CA085AC}"/>
              </a:ext>
            </a:extLst>
          </p:cNvPr>
          <p:cNvSpPr txBox="1"/>
          <p:nvPr/>
        </p:nvSpPr>
        <p:spPr>
          <a:xfrm>
            <a:off x="6218701" y="11837578"/>
            <a:ext cx="3793450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Республик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а</a:t>
            </a:r>
            <a:r>
              <a:rPr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Таджикистан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5" name="Республики Беларусь…">
            <a:extLst>
              <a:ext uri="{FF2B5EF4-FFF2-40B4-BE49-F238E27FC236}">
                <a16:creationId xmlns:a16="http://schemas.microsoft.com/office/drawing/2014/main" xmlns="" id="{4B7F26E7-DAAF-77C7-8E13-DEFD5F182E47}"/>
              </a:ext>
            </a:extLst>
          </p:cNvPr>
          <p:cNvSpPr txBox="1"/>
          <p:nvPr/>
        </p:nvSpPr>
        <p:spPr>
          <a:xfrm>
            <a:off x="6073829" y="6633366"/>
            <a:ext cx="3793450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Республик</a:t>
            </a:r>
            <a:r>
              <a:rPr lang="ru-RU"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а</a:t>
            </a:r>
            <a:r>
              <a:rPr sz="27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7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Беларусь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16" name="Республики Таджикистан…">
            <a:extLst>
              <a:ext uri="{FF2B5EF4-FFF2-40B4-BE49-F238E27FC236}">
                <a16:creationId xmlns:a16="http://schemas.microsoft.com/office/drawing/2014/main" xmlns="" id="{AC0656A1-AEE4-65EA-8066-0161B06786E9}"/>
              </a:ext>
            </a:extLst>
          </p:cNvPr>
          <p:cNvSpPr txBox="1"/>
          <p:nvPr/>
        </p:nvSpPr>
        <p:spPr>
          <a:xfrm>
            <a:off x="14715493" y="11681803"/>
            <a:ext cx="3793450" cy="105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27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Туркменистан</a:t>
            </a:r>
            <a:endParaRPr sz="27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pic>
        <p:nvPicPr>
          <p:cNvPr id="23" name="Киргизия.png" descr="Киргизия.png">
            <a:extLst>
              <a:ext uri="{FF2B5EF4-FFF2-40B4-BE49-F238E27FC236}">
                <a16:creationId xmlns:a16="http://schemas.microsoft.com/office/drawing/2014/main" xmlns="" id="{8A7B20A4-BFE7-6449-A765-1146362C3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37" y="8430602"/>
            <a:ext cx="3759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Азербайджан.png" descr="Азербайджан.png">
            <a:extLst>
              <a:ext uri="{FF2B5EF4-FFF2-40B4-BE49-F238E27FC236}">
                <a16:creationId xmlns:a16="http://schemas.microsoft.com/office/drawing/2014/main" xmlns="" id="{458E62EB-0F45-0948-AC8D-51E311E11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0" y="2923267"/>
            <a:ext cx="3759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Армения.png" descr="Армения.png">
            <a:extLst>
              <a:ext uri="{FF2B5EF4-FFF2-40B4-BE49-F238E27FC236}">
                <a16:creationId xmlns:a16="http://schemas.microsoft.com/office/drawing/2014/main" xmlns="" id="{F574895D-4F3D-0342-825B-EF99ECBB2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6888" y="3055995"/>
            <a:ext cx="3759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Россия.png" descr="Россия.png">
            <a:extLst>
              <a:ext uri="{FF2B5EF4-FFF2-40B4-BE49-F238E27FC236}">
                <a16:creationId xmlns:a16="http://schemas.microsoft.com/office/drawing/2014/main" xmlns="" id="{6FA0F9AF-8609-E544-A227-5B193C5A0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8976" y="8433302"/>
            <a:ext cx="3759201" cy="326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Flag-Mockup.png" descr="Flag-Mockup.png">
            <a:extLst>
              <a:ext uri="{FF2B5EF4-FFF2-40B4-BE49-F238E27FC236}">
                <a16:creationId xmlns:a16="http://schemas.microsoft.com/office/drawing/2014/main" xmlns="" id="{AF20FF94-CFF2-5E43-8452-809658766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6887" y="5746804"/>
            <a:ext cx="3759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Таджикистан.png" descr="Таджикистан.png">
            <a:extLst>
              <a:ext uri="{FF2B5EF4-FFF2-40B4-BE49-F238E27FC236}">
                <a16:creationId xmlns:a16="http://schemas.microsoft.com/office/drawing/2014/main" xmlns="" id="{9B94DE7E-83B5-724C-A7BB-7AF6ED42D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6098" y="10897775"/>
            <a:ext cx="3759201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Белорусь.png" descr="Белорусь.png">
            <a:extLst>
              <a:ext uri="{FF2B5EF4-FFF2-40B4-BE49-F238E27FC236}">
                <a16:creationId xmlns:a16="http://schemas.microsoft.com/office/drawing/2014/main" xmlns="" id="{9AE6C62B-FADF-6E40-864B-351D182B67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337" y="5746804"/>
            <a:ext cx="3759201" cy="283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1C7CF4-FCB7-A64B-BAEC-426B1C030D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25" y="10897775"/>
            <a:ext cx="3763068" cy="325374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658A86C7-855F-4649-94E3-E7DDF65E9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0" y="2379473"/>
            <a:ext cx="17028105" cy="1132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201473" y="5301764"/>
            <a:ext cx="61825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ЕВРАЗИЙСКИЙ</a:t>
            </a:r>
          </a:p>
          <a:p>
            <a:pPr>
              <a:defRPr/>
            </a:pP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ЭКОНОМИЧЕСКИЙ</a:t>
            </a:r>
          </a:p>
          <a:p>
            <a:pPr>
              <a:defRPr/>
            </a:pP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СОЮЗ</a:t>
            </a:r>
          </a:p>
          <a:p>
            <a:pPr>
              <a:defRPr/>
            </a:pP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5 </a:t>
            </a:r>
            <a:r>
              <a:rPr lang="ru-RU" b="0" cap="all" spc="324" dirty="0" smtClean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стран</a:t>
            </a:r>
          </a:p>
          <a:p>
            <a:pPr>
              <a:defRPr/>
            </a:pPr>
            <a:endParaRPr lang="ru-RU" b="0" cap="all" spc="324" dirty="0">
              <a:solidFill>
                <a:srgbClr val="3C2FD6"/>
              </a:solidFill>
              <a:latin typeface="Tektur Bold"/>
              <a:ea typeface="Tektur Bold"/>
              <a:cs typeface="Tektur Bold"/>
            </a:endParaRPr>
          </a:p>
          <a:p>
            <a:pPr>
              <a:defRPr/>
            </a:pPr>
            <a:r>
              <a:rPr lang="ru-RU" b="0" cap="all" spc="324" dirty="0" smtClean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- Свобода </a:t>
            </a: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</a:rPr>
              <a:t>движения </a:t>
            </a: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товаров, </a:t>
            </a:r>
            <a:endParaRPr lang="ru-RU" b="0" cap="all" spc="324" dirty="0" smtClean="0">
              <a:solidFill>
                <a:srgbClr val="3C2FD6"/>
              </a:solidFill>
              <a:latin typeface="Tektur Bold"/>
              <a:ea typeface="Tektur Bold"/>
              <a:cs typeface="Tektur Bold"/>
              <a:sym typeface="Tektur Bold"/>
            </a:endParaRPr>
          </a:p>
          <a:p>
            <a:pPr>
              <a:defRPr/>
            </a:pPr>
            <a:r>
              <a:rPr lang="ru-RU" b="0" cap="all" spc="324" dirty="0" smtClean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услуг</a:t>
            </a: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, капитала </a:t>
            </a:r>
            <a:endParaRPr lang="ru-RU" b="0" cap="all" spc="324" dirty="0" smtClean="0">
              <a:solidFill>
                <a:srgbClr val="3C2FD6"/>
              </a:solidFill>
              <a:latin typeface="Tektur Bold"/>
              <a:ea typeface="Tektur Bold"/>
              <a:cs typeface="Tektur Bold"/>
              <a:sym typeface="Tektur Bold"/>
            </a:endParaRPr>
          </a:p>
          <a:p>
            <a:pPr>
              <a:defRPr/>
            </a:pPr>
            <a:r>
              <a:rPr lang="ru-RU" b="0" cap="all" spc="324" dirty="0" smtClean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и </a:t>
            </a: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рабочей силы</a:t>
            </a:r>
            <a:endParaRPr lang="en-US" b="0" cap="all" spc="324" dirty="0">
              <a:solidFill>
                <a:srgbClr val="3C2FD6"/>
              </a:solidFill>
              <a:latin typeface="Tektur Bold"/>
              <a:ea typeface="Tektur Bold"/>
              <a:cs typeface="Tektur Bold"/>
              <a:sym typeface="Tektur Bold"/>
            </a:endParaRPr>
          </a:p>
          <a:p>
            <a:pPr>
              <a:defRPr/>
            </a:pPr>
            <a:r>
              <a:rPr lang="ru-RU" b="0" cap="all" spc="324" dirty="0" smtClean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- Таможенный </a:t>
            </a: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союз</a:t>
            </a:r>
          </a:p>
          <a:p>
            <a:pPr>
              <a:defRPr/>
            </a:pPr>
            <a:r>
              <a:rPr lang="ru-RU" b="0" cap="all" spc="324" dirty="0" smtClean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- Единое </a:t>
            </a:r>
            <a:r>
              <a:rPr lang="ru-RU" b="0" cap="all" spc="324" dirty="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rPr>
              <a:t>экономическое пространство</a:t>
            </a:r>
          </a:p>
          <a:p>
            <a:pPr>
              <a:defRPr/>
            </a:pPr>
            <a:endParaRPr lang="ru-RU" dirty="0" smtClean="0">
              <a:latin typeface="Montserrat" pitchFamily="2" charset="-52"/>
            </a:endParaRPr>
          </a:p>
          <a:p>
            <a:pPr>
              <a:defRPr/>
            </a:pPr>
            <a:endParaRPr lang="ru-RU" dirty="0">
              <a:latin typeface="Montserrat" pitchFamily="2" charset="-52"/>
            </a:endParaRPr>
          </a:p>
        </p:txBody>
      </p:sp>
      <p:pic>
        <p:nvPicPr>
          <p:cNvPr id="1026" name="Picture 2" descr="C:\Users\gmikheeva\Desktop\npb-logo-ru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473" y="2787354"/>
            <a:ext cx="5496727" cy="20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607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DFA0CD21-94AF-8748-AA80-461D609EB07C}"/>
              </a:ext>
            </a:extLst>
          </p:cNvPr>
          <p:cNvSpPr/>
          <p:nvPr/>
        </p:nvSpPr>
        <p:spPr>
          <a:xfrm>
            <a:off x="20529201" y="0"/>
            <a:ext cx="4679578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70353FD-BD19-B545-A472-4EBB633D0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176" y="39748"/>
            <a:ext cx="8420100" cy="13716000"/>
          </a:xfrm>
          <a:prstGeom prst="rect">
            <a:avLst/>
          </a:prstGeom>
        </p:spPr>
      </p:pic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отокол об охране промышленных образцов">
            <a:extLst>
              <a:ext uri="{FF2B5EF4-FFF2-40B4-BE49-F238E27FC236}">
                <a16:creationId xmlns:a16="http://schemas.microsoft.com/office/drawing/2014/main" xmlns="" id="{295C82A9-8B8C-D642-9E87-F27AD0D1BEB8}"/>
              </a:ext>
            </a:extLst>
          </p:cNvPr>
          <p:cNvSpPr txBox="1"/>
          <p:nvPr/>
        </p:nvSpPr>
        <p:spPr>
          <a:xfrm>
            <a:off x="3194644" y="745645"/>
            <a:ext cx="17473140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78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>
                <a:solidFill>
                  <a:srgbClr val="3C2FD6"/>
                </a:solidFill>
              </a:rPr>
              <a:t>Евразийский патент – надежный патент</a:t>
            </a:r>
            <a:endParaRPr dirty="0">
              <a:solidFill>
                <a:srgbClr val="3C2FD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573E3-F839-924C-8414-CE943F3EB148}"/>
              </a:ext>
            </a:extLst>
          </p:cNvPr>
          <p:cNvSpPr txBox="1"/>
          <p:nvPr/>
        </p:nvSpPr>
        <p:spPr>
          <a:xfrm>
            <a:off x="2668911" y="3581149"/>
            <a:ext cx="15698494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041408" lvl="2" indent="-571500" algn="l">
              <a:lnSpc>
                <a:spcPct val="90000"/>
              </a:lnSpc>
              <a:spcAft>
                <a:spcPts val="4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Выдается после проведения </a:t>
            </a:r>
            <a:r>
              <a:rPr lang="ru-RU" sz="3200" dirty="0">
                <a:solidFill>
                  <a:srgbClr val="DD3232"/>
                </a:solidFill>
                <a:latin typeface="Montserrat" pitchFamily="2" charset="0"/>
              </a:rPr>
              <a:t>патентного поиска</a:t>
            </a:r>
            <a:r>
              <a:rPr lang="ru-RU" sz="3200" b="0" dirty="0">
                <a:solidFill>
                  <a:srgbClr val="DD3232"/>
                </a:solidFill>
                <a:latin typeface="Montserrat" pitchFamily="2" charset="0"/>
              </a:rPr>
              <a:t> </a:t>
            </a: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международного типа и </a:t>
            </a:r>
            <a:r>
              <a:rPr lang="ru-RU" sz="3200" dirty="0">
                <a:solidFill>
                  <a:srgbClr val="DD3232"/>
                </a:solidFill>
                <a:latin typeface="Montserrat" pitchFamily="2" charset="0"/>
              </a:rPr>
              <a:t>экспертизы</a:t>
            </a:r>
            <a:r>
              <a:rPr lang="ru-RU" sz="3200" b="0" dirty="0">
                <a:solidFill>
                  <a:srgbClr val="4F8B8F"/>
                </a:solidFill>
                <a:latin typeface="Montserrat" pitchFamily="2" charset="0"/>
              </a:rPr>
              <a:t> </a:t>
            </a: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заявленного изобретения по существу</a:t>
            </a:r>
          </a:p>
          <a:p>
            <a:pPr marL="1041408" lvl="2" indent="-571500" algn="l">
              <a:lnSpc>
                <a:spcPct val="90000"/>
              </a:lnSpc>
              <a:spcAft>
                <a:spcPts val="4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200" b="0" spc="-80" dirty="0">
              <a:solidFill>
                <a:schemeClr val="tx1">
                  <a:lumMod val="95000"/>
                  <a:lumOff val="5000"/>
                </a:schemeClr>
              </a:solidFill>
              <a:latin typeface="Montserrat" pitchFamily="2" charset="0"/>
            </a:endParaRPr>
          </a:p>
          <a:p>
            <a:pPr marL="1041408" lvl="2" indent="-571500" algn="l">
              <a:lnSpc>
                <a:spcPct val="90000"/>
              </a:lnSpc>
              <a:spcAft>
                <a:spcPts val="4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b="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Решение о выдаче либо об отказе в выдаче принимается </a:t>
            </a:r>
            <a:r>
              <a:rPr lang="ru-RU" sz="3200" spc="-80" dirty="0">
                <a:solidFill>
                  <a:srgbClr val="388144"/>
                </a:solidFill>
                <a:latin typeface="Montserrat" pitchFamily="2" charset="0"/>
              </a:rPr>
              <a:t>коллегией из трех экспертов</a:t>
            </a:r>
            <a:r>
              <a:rPr lang="ru-RU" sz="3200" spc="-80" dirty="0">
                <a:solidFill>
                  <a:srgbClr val="65B1B6"/>
                </a:solidFill>
                <a:latin typeface="Montserrat" pitchFamily="2" charset="0"/>
              </a:rPr>
              <a:t> </a:t>
            </a:r>
            <a:r>
              <a:rPr lang="ru-RU" sz="3200" b="0" spc="-8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– граждан разных государств-членов ЕАПО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8CF76BB-96A2-2F79-E5C5-A162116762ED}"/>
              </a:ext>
            </a:extLst>
          </p:cNvPr>
          <p:cNvSpPr/>
          <p:nvPr/>
        </p:nvSpPr>
        <p:spPr>
          <a:xfrm>
            <a:off x="0" y="4214707"/>
            <a:ext cx="3194644" cy="492442"/>
          </a:xfrm>
          <a:prstGeom prst="rect">
            <a:avLst/>
          </a:prstGeom>
          <a:solidFill>
            <a:srgbClr val="DD323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C074761-A27E-C023-8D57-87A654698D30}"/>
              </a:ext>
            </a:extLst>
          </p:cNvPr>
          <p:cNvSpPr/>
          <p:nvPr/>
        </p:nvSpPr>
        <p:spPr>
          <a:xfrm>
            <a:off x="-1" y="6651537"/>
            <a:ext cx="3194646" cy="492442"/>
          </a:xfrm>
          <a:prstGeom prst="rect">
            <a:avLst/>
          </a:prstGeom>
          <a:solidFill>
            <a:srgbClr val="38814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06DBB07-95A4-292C-5676-455A63E33994}"/>
              </a:ext>
            </a:extLst>
          </p:cNvPr>
          <p:cNvSpPr/>
          <p:nvPr/>
        </p:nvSpPr>
        <p:spPr>
          <a:xfrm>
            <a:off x="0" y="9125747"/>
            <a:ext cx="3194644" cy="492442"/>
          </a:xfrm>
          <a:prstGeom prst="rect">
            <a:avLst/>
          </a:prstGeom>
          <a:solidFill>
            <a:srgbClr val="3C2FD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3E68D8-F701-A644-8CF0-DBB567689F7D}"/>
              </a:ext>
            </a:extLst>
          </p:cNvPr>
          <p:cNvSpPr txBox="1"/>
          <p:nvPr/>
        </p:nvSpPr>
        <p:spPr>
          <a:xfrm>
            <a:off x="2668911" y="11004554"/>
            <a:ext cx="15698494" cy="5355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041408" lvl="2" indent="-571500" algn="l">
              <a:lnSpc>
                <a:spcPct val="90000"/>
              </a:lnSpc>
              <a:spcAft>
                <a:spcPts val="4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Система обжалования решений ЕАПВ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0400B1-232E-8A4F-B47A-F1E5A3F46777}"/>
              </a:ext>
            </a:extLst>
          </p:cNvPr>
          <p:cNvSpPr txBox="1"/>
          <p:nvPr/>
        </p:nvSpPr>
        <p:spPr>
          <a:xfrm>
            <a:off x="2668911" y="8772331"/>
            <a:ext cx="15698494" cy="9787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1041408" lvl="2" indent="-571500" algn="l">
              <a:lnSpc>
                <a:spcPct val="90000"/>
              </a:lnSpc>
              <a:spcAft>
                <a:spcPts val="48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Возможности для </a:t>
            </a:r>
            <a:r>
              <a:rPr lang="ru-RU" sz="3200" dirty="0">
                <a:solidFill>
                  <a:srgbClr val="3C2FD6"/>
                </a:solidFill>
                <a:latin typeface="Montserrat" pitchFamily="2" charset="0"/>
              </a:rPr>
              <a:t>комфортного </a:t>
            </a:r>
            <a:r>
              <a:rPr lang="ru-RU" sz="3200" dirty="0">
                <a:solidFill>
                  <a:srgbClr val="EF6969"/>
                </a:solidFill>
                <a:latin typeface="Montserrat" pitchFamily="2" charset="0"/>
              </a:rPr>
              <a:t/>
            </a:r>
            <a:br>
              <a:rPr lang="ru-RU" sz="3200" dirty="0">
                <a:solidFill>
                  <a:srgbClr val="EF6969"/>
                </a:solidFill>
                <a:latin typeface="Montserrat" pitchFamily="2" charset="0"/>
              </a:rPr>
            </a:br>
            <a:r>
              <a:rPr lang="ru-RU" sz="3200" dirty="0">
                <a:solidFill>
                  <a:srgbClr val="3C2FD6"/>
                </a:solidFill>
                <a:latin typeface="Montserrat" pitchFamily="2" charset="0"/>
              </a:rPr>
              <a:t>и конструктивного диалога</a:t>
            </a:r>
            <a:r>
              <a:rPr lang="ru-RU" sz="3200" b="0" dirty="0">
                <a:solidFill>
                  <a:srgbClr val="3C2FD6"/>
                </a:solidFill>
                <a:latin typeface="Montserrat" pitchFamily="2" charset="0"/>
              </a:rPr>
              <a:t> </a:t>
            </a:r>
            <a:r>
              <a:rPr lang="ru-RU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itchFamily="2" charset="0"/>
              </a:rPr>
              <a:t>с экспертом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90666AE-47BE-ED4C-AD78-39E6D4CBF2A2}"/>
              </a:ext>
            </a:extLst>
          </p:cNvPr>
          <p:cNvSpPr/>
          <p:nvPr/>
        </p:nvSpPr>
        <p:spPr>
          <a:xfrm>
            <a:off x="0" y="11599939"/>
            <a:ext cx="3194644" cy="492442"/>
          </a:xfrm>
          <a:prstGeom prst="rect">
            <a:avLst/>
          </a:prstGeom>
          <a:solidFill>
            <a:srgbClr val="E4A11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EC013A-F0E6-A54F-B463-20F03CAD6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" y="2546837"/>
            <a:ext cx="17028106" cy="1132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>
          <a:xfrm>
            <a:off x="11932376" y="13081000"/>
            <a:ext cx="506548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30</a:t>
            </a:fld>
            <a:endParaRPr lang="ru-RU" dirty="0">
              <a:latin typeface="Tektu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">
            <a:extLst>
              <a:ext uri="{FF2B5EF4-FFF2-40B4-BE49-F238E27FC236}">
                <a16:creationId xmlns:a16="http://schemas.microsoft.com/office/drawing/2014/main" xmlns="" id="{DFA0CD21-94AF-8748-AA80-461D609EB07C}"/>
              </a:ext>
            </a:extLst>
          </p:cNvPr>
          <p:cNvSpPr/>
          <p:nvPr/>
        </p:nvSpPr>
        <p:spPr>
          <a:xfrm>
            <a:off x="20529201" y="0"/>
            <a:ext cx="4679578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43CFF9B-5599-3C43-B5EC-8F7C3074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37" y="-13878"/>
            <a:ext cx="7911934" cy="14744108"/>
          </a:xfrm>
          <a:prstGeom prst="rect">
            <a:avLst/>
          </a:prstGeom>
        </p:spPr>
      </p:pic>
      <p:sp>
        <p:nvSpPr>
          <p:cNvPr id="156" name="Прямоугольник"/>
          <p:cNvSpPr/>
          <p:nvPr/>
        </p:nvSpPr>
        <p:spPr>
          <a:xfrm>
            <a:off x="-90637" y="-13878"/>
            <a:ext cx="24474638" cy="13743756"/>
          </a:xfrm>
          <a:prstGeom prst="rect">
            <a:avLst/>
          </a:prstGeom>
          <a:noFill/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2BC662-6729-555E-A104-3F574224754E}"/>
              </a:ext>
            </a:extLst>
          </p:cNvPr>
          <p:cNvSpPr txBox="1"/>
          <p:nvPr/>
        </p:nvSpPr>
        <p:spPr>
          <a:xfrm>
            <a:off x="1256260" y="2896865"/>
            <a:ext cx="16516308" cy="10449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>
            <a:spAutoFit/>
          </a:bodyPr>
          <a:lstStyle/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Лучшие экспертные кадры из 8 стран</a:t>
            </a: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ЕАПВ имеет статус Международного органа в рамках PCT</a:t>
            </a: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Система управления качеством экспертизы – с 2011 года, полностью цифровая патентная процедура – с 2015 года  </a:t>
            </a: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Взаимное использование результатов работы экспертов с ведомствами мира (программы PPH)</a:t>
            </a: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Использование Совместной патентной классификации</a:t>
            </a: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Имплементированы нормы </a:t>
            </a:r>
            <a:r>
              <a:rPr lang="en-US" sz="3800" b="0" dirty="0">
                <a:solidFill>
                  <a:schemeClr val="tx1"/>
                </a:solidFill>
                <a:latin typeface="Montserrat" pitchFamily="2" charset="0"/>
              </a:rPr>
              <a:t>PLT</a:t>
            </a: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3800" b="0" dirty="0">
              <a:solidFill>
                <a:schemeClr val="tx1"/>
              </a:solidFill>
              <a:latin typeface="Montserrat" pitchFamily="2" charset="0"/>
            </a:endParaRP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3800" b="0" dirty="0">
                <a:solidFill>
                  <a:schemeClr val="tx1"/>
                </a:solidFill>
                <a:latin typeface="Montserrat" pitchFamily="2" charset="0"/>
              </a:rPr>
              <a:t>Постоянная связь с профессиональным сообществом</a:t>
            </a:r>
          </a:p>
          <a:p>
            <a:pPr marL="747714" lvl="2" indent="-571500" algn="l">
              <a:spcAft>
                <a:spcPts val="5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800" b="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5" name="Протокол об охране промышленных образцов">
            <a:extLst>
              <a:ext uri="{FF2B5EF4-FFF2-40B4-BE49-F238E27FC236}">
                <a16:creationId xmlns:a16="http://schemas.microsoft.com/office/drawing/2014/main" xmlns="" id="{451E58A1-B8ED-7EEF-0196-F7EB6271FFE8}"/>
              </a:ext>
            </a:extLst>
          </p:cNvPr>
          <p:cNvSpPr txBox="1"/>
          <p:nvPr/>
        </p:nvSpPr>
        <p:spPr>
          <a:xfrm>
            <a:off x="2844514" y="711343"/>
            <a:ext cx="17028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78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>
                <a:solidFill>
                  <a:srgbClr val="3C2FD6"/>
                </a:solidFill>
              </a:rPr>
              <a:t>Евразийский патент – надежный патент</a:t>
            </a:r>
            <a:endParaRPr dirty="0">
              <a:solidFill>
                <a:srgbClr val="3C2FD6"/>
              </a:solidFill>
            </a:endParaRPr>
          </a:p>
        </p:txBody>
      </p:sp>
      <p:pic>
        <p:nvPicPr>
          <p:cNvPr id="11" name="Group 4443.png" descr="Group 4443.png">
            <a:extLst>
              <a:ext uri="{FF2B5EF4-FFF2-40B4-BE49-F238E27FC236}">
                <a16:creationId xmlns:a16="http://schemas.microsoft.com/office/drawing/2014/main" xmlns="" id="{9994B8A4-6A98-8F47-8DD0-49F1F6E55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0EDBA1E6-B8D6-BC11-FE47-C5A6DC5C0C2D}"/>
              </a:ext>
            </a:extLst>
          </p:cNvPr>
          <p:cNvCxnSpPr>
            <a:cxnSpLocks/>
          </p:cNvCxnSpPr>
          <p:nvPr/>
        </p:nvCxnSpPr>
        <p:spPr>
          <a:xfrm rot="-1500000">
            <a:off x="-67458" y="3674458"/>
            <a:ext cx="1440000" cy="0"/>
          </a:xfrm>
          <a:prstGeom prst="line">
            <a:avLst/>
          </a:prstGeom>
          <a:noFill/>
          <a:ln w="127000" cap="flat">
            <a:solidFill>
              <a:srgbClr val="3C2F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08B1A49-23C6-4583-6CCD-E2B8C1883A80}"/>
              </a:ext>
            </a:extLst>
          </p:cNvPr>
          <p:cNvCxnSpPr>
            <a:cxnSpLocks/>
          </p:cNvCxnSpPr>
          <p:nvPr/>
        </p:nvCxnSpPr>
        <p:spPr>
          <a:xfrm rot="-1500000">
            <a:off x="-67462" y="4841246"/>
            <a:ext cx="1440000" cy="0"/>
          </a:xfrm>
          <a:prstGeom prst="line">
            <a:avLst/>
          </a:prstGeom>
          <a:noFill/>
          <a:ln w="127000" cap="flat">
            <a:solidFill>
              <a:srgbClr val="38814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D064C958-9E48-56FE-DA8F-2E7EE7874C9C}"/>
              </a:ext>
            </a:extLst>
          </p:cNvPr>
          <p:cNvCxnSpPr>
            <a:cxnSpLocks/>
          </p:cNvCxnSpPr>
          <p:nvPr/>
        </p:nvCxnSpPr>
        <p:spPr>
          <a:xfrm rot="-1500000">
            <a:off x="-67460" y="6428880"/>
            <a:ext cx="1440000" cy="0"/>
          </a:xfrm>
          <a:prstGeom prst="line">
            <a:avLst/>
          </a:prstGeom>
          <a:noFill/>
          <a:ln w="127000" cap="flat">
            <a:solidFill>
              <a:srgbClr val="65B1B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06EA34D3-6F17-8DE0-0548-C9861D9E5590}"/>
              </a:ext>
            </a:extLst>
          </p:cNvPr>
          <p:cNvCxnSpPr>
            <a:cxnSpLocks/>
          </p:cNvCxnSpPr>
          <p:nvPr/>
        </p:nvCxnSpPr>
        <p:spPr>
          <a:xfrm rot="-1500000">
            <a:off x="-116282" y="8038014"/>
            <a:ext cx="1440000" cy="0"/>
          </a:xfrm>
          <a:prstGeom prst="line">
            <a:avLst/>
          </a:prstGeom>
          <a:noFill/>
          <a:ln w="127000" cap="flat">
            <a:solidFill>
              <a:srgbClr val="E4A11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FC88FDB8-28A3-6FA8-8CCA-A68D514F6037}"/>
              </a:ext>
            </a:extLst>
          </p:cNvPr>
          <p:cNvCxnSpPr>
            <a:cxnSpLocks/>
          </p:cNvCxnSpPr>
          <p:nvPr/>
        </p:nvCxnSpPr>
        <p:spPr>
          <a:xfrm rot="-1500000">
            <a:off x="-67458" y="9740878"/>
            <a:ext cx="1440000" cy="0"/>
          </a:xfrm>
          <a:prstGeom prst="line">
            <a:avLst/>
          </a:prstGeom>
          <a:noFill/>
          <a:ln w="127000" cap="flat">
            <a:solidFill>
              <a:srgbClr val="EF696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2F5EA17-6942-E459-A912-101F940496CD}"/>
              </a:ext>
            </a:extLst>
          </p:cNvPr>
          <p:cNvCxnSpPr>
            <a:cxnSpLocks/>
          </p:cNvCxnSpPr>
          <p:nvPr/>
        </p:nvCxnSpPr>
        <p:spPr>
          <a:xfrm rot="-1500000">
            <a:off x="-67458" y="11252438"/>
            <a:ext cx="1440000" cy="0"/>
          </a:xfrm>
          <a:prstGeom prst="line">
            <a:avLst/>
          </a:prstGeom>
          <a:noFill/>
          <a:ln w="127000" cap="flat">
            <a:solidFill>
              <a:srgbClr val="DD323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EA9CA1F1-92D7-50E9-9333-784641F88222}"/>
              </a:ext>
            </a:extLst>
          </p:cNvPr>
          <p:cNvCxnSpPr>
            <a:cxnSpLocks/>
          </p:cNvCxnSpPr>
          <p:nvPr/>
        </p:nvCxnSpPr>
        <p:spPr>
          <a:xfrm rot="-1500000">
            <a:off x="-67458" y="12521400"/>
            <a:ext cx="1440000" cy="0"/>
          </a:xfrm>
          <a:prstGeom prst="line">
            <a:avLst/>
          </a:prstGeom>
          <a:noFill/>
          <a:ln w="127000" cap="flat">
            <a:solidFill>
              <a:schemeClr val="bg2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F1EAEAD-E6E7-DE4E-B6A4-89A7586D7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" y="2546837"/>
            <a:ext cx="17028106" cy="1132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1932378" y="13081000"/>
            <a:ext cx="506548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31</a:t>
            </a:fld>
            <a:endParaRPr lang="ru-RU" dirty="0">
              <a:latin typeface="Tektu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73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">
            <a:extLst>
              <a:ext uri="{FF2B5EF4-FFF2-40B4-BE49-F238E27FC236}">
                <a16:creationId xmlns:a16="http://schemas.microsoft.com/office/drawing/2014/main" xmlns="" id="{DFA0CD21-94AF-8748-AA80-461D609EB07C}"/>
              </a:ext>
            </a:extLst>
          </p:cNvPr>
          <p:cNvSpPr/>
          <p:nvPr/>
        </p:nvSpPr>
        <p:spPr>
          <a:xfrm>
            <a:off x="20529201" y="0"/>
            <a:ext cx="4679578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43CFF9B-5599-3C43-B5EC-8F7C3074F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037" y="-254724"/>
            <a:ext cx="7911934" cy="14744108"/>
          </a:xfrm>
          <a:prstGeom prst="rect">
            <a:avLst/>
          </a:prstGeom>
        </p:spPr>
      </p:pic>
      <p:sp>
        <p:nvSpPr>
          <p:cNvPr id="156" name="Прямоугольник"/>
          <p:cNvSpPr/>
          <p:nvPr/>
        </p:nvSpPr>
        <p:spPr>
          <a:xfrm>
            <a:off x="-90637" y="-13878"/>
            <a:ext cx="24474638" cy="13743756"/>
          </a:xfrm>
          <a:prstGeom prst="rect">
            <a:avLst/>
          </a:prstGeom>
          <a:noFill/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" name="Протокол об охране промышленных образцов">
            <a:extLst>
              <a:ext uri="{FF2B5EF4-FFF2-40B4-BE49-F238E27FC236}">
                <a16:creationId xmlns:a16="http://schemas.microsoft.com/office/drawing/2014/main" xmlns="" id="{451E58A1-B8ED-7EEF-0196-F7EB6271FFE8}"/>
              </a:ext>
            </a:extLst>
          </p:cNvPr>
          <p:cNvSpPr txBox="1"/>
          <p:nvPr/>
        </p:nvSpPr>
        <p:spPr>
          <a:xfrm>
            <a:off x="2844514" y="711343"/>
            <a:ext cx="1702810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78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 smtClean="0">
                <a:solidFill>
                  <a:srgbClr val="3C2FD6"/>
                </a:solidFill>
              </a:rPr>
              <a:t>Возражения</a:t>
            </a:r>
            <a:endParaRPr dirty="0">
              <a:solidFill>
                <a:srgbClr val="3C2FD6"/>
              </a:solidFill>
            </a:endParaRPr>
          </a:p>
        </p:txBody>
      </p:sp>
      <p:pic>
        <p:nvPicPr>
          <p:cNvPr id="11" name="Group 4443.png" descr="Group 4443.png">
            <a:extLst>
              <a:ext uri="{FF2B5EF4-FFF2-40B4-BE49-F238E27FC236}">
                <a16:creationId xmlns:a16="http://schemas.microsoft.com/office/drawing/2014/main" xmlns="" id="{9994B8A4-6A98-8F47-8DD0-49F1F6E55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F1EAEAD-E6E7-DE4E-B6A4-89A7586D7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" y="2546837"/>
            <a:ext cx="17028106" cy="11321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90243"/>
              </p:ext>
            </p:extLst>
          </p:nvPr>
        </p:nvGraphicFramePr>
        <p:xfrm>
          <a:off x="1256271" y="3603823"/>
          <a:ext cx="10236498" cy="871897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75938"/>
                <a:gridCol w="1529418"/>
                <a:gridCol w="1529418"/>
                <a:gridCol w="1529418"/>
                <a:gridCol w="1529418"/>
                <a:gridCol w="1442888"/>
              </a:tblGrid>
              <a:tr h="11274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Возражения</a:t>
                      </a:r>
                      <a:endParaRPr lang="ru-RU" sz="3000" dirty="0">
                        <a:solidFill>
                          <a:srgbClr val="3C2FD6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201</a:t>
                      </a:r>
                      <a:r>
                        <a:rPr lang="ru-RU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8</a:t>
                      </a:r>
                      <a:endParaRPr lang="ru-RU" sz="3000" dirty="0">
                        <a:solidFill>
                          <a:srgbClr val="3C2FD6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2019</a:t>
                      </a:r>
                      <a:endParaRPr lang="ru-RU" sz="3000" dirty="0">
                        <a:solidFill>
                          <a:srgbClr val="3C2FD6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20</a:t>
                      </a:r>
                      <a:r>
                        <a:rPr lang="ru-RU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20</a:t>
                      </a:r>
                      <a:endParaRPr lang="ru-RU" sz="3000" dirty="0">
                        <a:solidFill>
                          <a:srgbClr val="3C2FD6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2021</a:t>
                      </a:r>
                      <a:endParaRPr lang="ru-RU" sz="3000" dirty="0">
                        <a:solidFill>
                          <a:srgbClr val="3C2FD6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solidFill>
                            <a:srgbClr val="3C2FD6"/>
                          </a:solidFill>
                          <a:effectLst/>
                          <a:latin typeface="Montserrat" panose="020B0604020202020204" charset="-52"/>
                        </a:rPr>
                        <a:t>2022</a:t>
                      </a:r>
                      <a:endParaRPr lang="ru-RU" sz="3000" dirty="0">
                        <a:solidFill>
                          <a:srgbClr val="3C2FD6"/>
                        </a:solidFill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7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против выдачи патента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3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3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2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3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1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3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на решения об отказе в выдаче патента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Montserrat" panose="020B0604020202020204" charset="-52"/>
                        </a:rPr>
                        <a:t>1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1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2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4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Montserrat" panose="020B0604020202020204" charset="-52"/>
                        </a:rPr>
                        <a:t>4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87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на решения об отказе в продлении срока действия патента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1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-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3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5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>
                          <a:effectLst/>
                          <a:latin typeface="Montserrat" panose="020B0604020202020204" charset="-52"/>
                        </a:rPr>
                        <a:t>4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Всего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5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4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7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>
                          <a:effectLst/>
                          <a:latin typeface="Montserrat" panose="020B0604020202020204" charset="-52"/>
                        </a:rPr>
                        <a:t>12</a:t>
                      </a:r>
                      <a:endParaRPr lang="ru-RU" sz="300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Montserrat" panose="020B0604020202020204" charset="-52"/>
                        </a:rPr>
                        <a:t>9</a:t>
                      </a:r>
                      <a:endParaRPr lang="ru-RU" sz="3000" dirty="0">
                        <a:effectLst/>
                        <a:latin typeface="Montserrat" panose="020B0604020202020204" charset="-52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55391" y="3310348"/>
            <a:ext cx="7225554" cy="79508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dirty="0">
                <a:solidFill>
                  <a:srgbClr val="3C2FD6"/>
                </a:solidFill>
                <a:latin typeface="Montserrat" panose="020B0604020202020204" charset="-52"/>
              </a:rPr>
              <a:t>Срок для подачи возражений увеличен с 6 до 9 месяцев – </a:t>
            </a:r>
            <a:r>
              <a:rPr lang="ru-RU" b="0" dirty="0" smtClean="0">
                <a:solidFill>
                  <a:schemeClr val="tx1"/>
                </a:solidFill>
                <a:latin typeface="Montserrat" panose="020B0604020202020204" charset="-52"/>
              </a:rPr>
              <a:t>расширены возможности использовать</a:t>
            </a:r>
            <a:r>
              <a:rPr lang="ru-RU" b="0" dirty="0">
                <a:solidFill>
                  <a:schemeClr val="tx1"/>
                </a:solidFill>
                <a:latin typeface="Montserrat" panose="020B0604020202020204" charset="-52"/>
              </a:rPr>
              <a:t> централизованную административную процедуру</a:t>
            </a:r>
          </a:p>
          <a:p>
            <a:r>
              <a:rPr lang="ru-RU" b="0" dirty="0">
                <a:solidFill>
                  <a:schemeClr val="tx1"/>
                </a:solidFill>
                <a:latin typeface="Montserrat" panose="020B0604020202020204" charset="-52"/>
              </a:rPr>
              <a:t> + возможность внесения изменений в патент в рамках формулы и признаков из описания (не предусмотрено в национальных процедурах оспаривания)</a:t>
            </a:r>
          </a:p>
          <a:p>
            <a:endParaRPr lang="ru-RU" b="0" baseline="0" dirty="0">
              <a:solidFill>
                <a:schemeClr val="tx1"/>
              </a:solidFill>
              <a:latin typeface="Tektur" panose="020B0604020202020204" charset="0"/>
            </a:endParaRPr>
          </a:p>
          <a:p>
            <a:r>
              <a:rPr lang="ru-RU" dirty="0">
                <a:solidFill>
                  <a:srgbClr val="3C2FD6"/>
                </a:solidFill>
                <a:latin typeface="Montserrat" panose="020B0604020202020204" charset="-52"/>
              </a:rPr>
              <a:t>В случае оспаривания по национальной процедуре </a:t>
            </a:r>
            <a:r>
              <a:rPr lang="ru-RU" b="0" dirty="0">
                <a:solidFill>
                  <a:schemeClr val="tx1"/>
                </a:solidFill>
                <a:latin typeface="Montserrat" panose="020B0604020202020204" charset="-52"/>
              </a:rPr>
              <a:t>рассматривается вопрос об охране только на территории этого государства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2"/>
          </p:nvPr>
        </p:nvSpPr>
        <p:spPr>
          <a:xfrm>
            <a:off x="11932384" y="13081000"/>
            <a:ext cx="506548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32</a:t>
            </a:fld>
            <a:endParaRPr lang="ru-RU" dirty="0">
              <a:latin typeface="Tektu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651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2F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awpr0s.tif.png" descr="awpr0s.ti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13" y="412750"/>
            <a:ext cx="19354802" cy="132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СПАСИБО…"/>
          <p:cNvSpPr txBox="1"/>
          <p:nvPr/>
        </p:nvSpPr>
        <p:spPr>
          <a:xfrm>
            <a:off x="10095766" y="6304690"/>
            <a:ext cx="1243039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/>
              <a:t>СПАСИБО</a:t>
            </a:r>
          </a:p>
          <a:p>
            <a:pPr algn="l">
              <a:lnSpc>
                <a:spcPct val="90000"/>
              </a:lnSpc>
              <a:defRPr sz="12000" b="0" spc="839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/>
              <a:t>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353331-9343-C347-9347-057E1E8F1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" y="0"/>
            <a:ext cx="8420100" cy="13716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929175" y="13081000"/>
            <a:ext cx="512962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33</a:t>
            </a:fld>
            <a:endParaRPr lang="ru-RU" dirty="0">
              <a:latin typeface="Tektur" panose="020B06040202020202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Киргизия.png" descr="Киргиз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651" y="221851"/>
            <a:ext cx="3759202" cy="32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Азербайджан.png" descr="Азербайджа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9867" y="2013219"/>
            <a:ext cx="3759202" cy="32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Армения.png" descr="Армен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5251" y="3788783"/>
            <a:ext cx="3759202" cy="32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Россия.png" descr="Россия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7951" y="5540643"/>
            <a:ext cx="3759202" cy="3263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Flag-Mockup.png" descr="Flag-Mocku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0651" y="7330295"/>
            <a:ext cx="3759202" cy="32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Таджикистан.png" descr="Таджикистан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0651" y="9116321"/>
            <a:ext cx="3759202" cy="3251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Белорусь.png" descr="Белорусь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00651" y="10884509"/>
            <a:ext cx="3759202" cy="283210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Прямоугольник"/>
          <p:cNvSpPr/>
          <p:nvPr/>
        </p:nvSpPr>
        <p:spPr>
          <a:xfrm>
            <a:off x="-90637" y="-13878"/>
            <a:ext cx="16171974" cy="13743756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7" name="принят на дипломатической конференции в г. Нур-Султане (Республика Казахстан)…"/>
          <p:cNvSpPr txBox="1"/>
          <p:nvPr/>
        </p:nvSpPr>
        <p:spPr>
          <a:xfrm>
            <a:off x="3289678" y="2815468"/>
            <a:ext cx="8997820" cy="1123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/>
          <a:p>
            <a:pPr algn="l" defTabSz="457200">
              <a:defRPr sz="21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dirty="0" err="1">
                <a:latin typeface="Montserrat" pitchFamily="2" charset="0"/>
              </a:rPr>
              <a:t>принят</a:t>
            </a:r>
            <a:r>
              <a:rPr sz="2800" dirty="0">
                <a:latin typeface="Montserrat" pitchFamily="2" charset="0"/>
              </a:rPr>
              <a:t> </a:t>
            </a:r>
            <a:r>
              <a:rPr sz="2800" dirty="0" err="1">
                <a:latin typeface="Montserrat" pitchFamily="2" charset="0"/>
              </a:rPr>
              <a:t>на</a:t>
            </a:r>
            <a:r>
              <a:rPr sz="2800" dirty="0">
                <a:latin typeface="Montserrat" pitchFamily="2" charset="0"/>
              </a:rPr>
              <a:t> </a:t>
            </a:r>
            <a:r>
              <a:rPr sz="2800" dirty="0" err="1">
                <a:latin typeface="Montserrat" pitchFamily="2" charset="0"/>
              </a:rPr>
              <a:t>дипломатической</a:t>
            </a:r>
            <a:r>
              <a:rPr sz="2800" dirty="0">
                <a:latin typeface="Montserrat" pitchFamily="2" charset="0"/>
              </a:rPr>
              <a:t> </a:t>
            </a:r>
            <a:r>
              <a:rPr sz="2800" dirty="0" err="1">
                <a:latin typeface="Montserrat" pitchFamily="2" charset="0"/>
              </a:rPr>
              <a:t>конференции</a:t>
            </a:r>
            <a:r>
              <a:rPr sz="2800" dirty="0">
                <a:latin typeface="Montserrat" pitchFamily="2" charset="0"/>
              </a:rPr>
              <a:t> </a:t>
            </a:r>
            <a:r>
              <a:rPr lang="ru-RU" sz="2800" dirty="0">
                <a:latin typeface="Montserrat" pitchFamily="2" charset="0"/>
              </a:rPr>
              <a:t/>
            </a:r>
            <a:br>
              <a:rPr lang="ru-RU" sz="2800" dirty="0">
                <a:latin typeface="Montserrat" pitchFamily="2" charset="0"/>
              </a:rPr>
            </a:br>
            <a:r>
              <a:rPr sz="2800" dirty="0" err="1">
                <a:latin typeface="Montserrat" pitchFamily="2" charset="0"/>
              </a:rPr>
              <a:t>в</a:t>
            </a:r>
            <a:r>
              <a:rPr sz="2800" dirty="0">
                <a:latin typeface="Montserrat" pitchFamily="2" charset="0"/>
              </a:rPr>
              <a:t> г. </a:t>
            </a:r>
            <a:r>
              <a:rPr sz="2800" dirty="0" err="1">
                <a:latin typeface="Montserrat" pitchFamily="2" charset="0"/>
              </a:rPr>
              <a:t>Нур-Султане</a:t>
            </a:r>
            <a:r>
              <a:rPr sz="2800" dirty="0">
                <a:latin typeface="Montserrat" pitchFamily="2" charset="0"/>
              </a:rPr>
              <a:t> (</a:t>
            </a:r>
            <a:r>
              <a:rPr sz="2800" dirty="0" err="1">
                <a:latin typeface="Montserrat" pitchFamily="2" charset="0"/>
              </a:rPr>
              <a:t>Республика</a:t>
            </a:r>
            <a:r>
              <a:rPr sz="2800" dirty="0">
                <a:latin typeface="Montserrat" pitchFamily="2" charset="0"/>
              </a:rPr>
              <a:t> </a:t>
            </a:r>
            <a:r>
              <a:rPr sz="2800" dirty="0" err="1">
                <a:latin typeface="Montserrat" pitchFamily="2" charset="0"/>
              </a:rPr>
              <a:t>Казахстан</a:t>
            </a:r>
            <a:r>
              <a:rPr sz="2800" dirty="0">
                <a:latin typeface="Montserrat" pitchFamily="2" charset="0"/>
              </a:rPr>
              <a:t>)</a:t>
            </a:r>
          </a:p>
          <a:p>
            <a:pPr algn="l" defTabSz="457200">
              <a:spcBef>
                <a:spcPts val="200"/>
              </a:spcBef>
              <a:defRPr sz="1800" b="0">
                <a:solidFill>
                  <a:srgbClr val="FFFFFF"/>
                </a:solidFill>
                <a:latin typeface="Tektur Regular"/>
                <a:ea typeface="Tektur Regular"/>
                <a:cs typeface="Tektur Regular"/>
                <a:sym typeface="Tektur Regular"/>
              </a:defRPr>
            </a:pPr>
            <a:r>
              <a:rPr sz="2800" dirty="0">
                <a:latin typeface="Montserrat" pitchFamily="2" charset="0"/>
              </a:rPr>
              <a:t>9 </a:t>
            </a:r>
            <a:r>
              <a:rPr sz="2800" dirty="0" err="1">
                <a:latin typeface="Montserrat" pitchFamily="2" charset="0"/>
              </a:rPr>
              <a:t>сентября</a:t>
            </a:r>
            <a:r>
              <a:rPr sz="2800" dirty="0">
                <a:latin typeface="Montserrat" pitchFamily="2" charset="0"/>
              </a:rPr>
              <a:t> 2019 г.</a:t>
            </a:r>
          </a:p>
        </p:txBody>
      </p:sp>
      <p:sp>
        <p:nvSpPr>
          <p:cNvPr id="158" name="прием…"/>
          <p:cNvSpPr txBox="1"/>
          <p:nvPr/>
        </p:nvSpPr>
        <p:spPr>
          <a:xfrm>
            <a:off x="12582554" y="10064515"/>
            <a:ext cx="4066452" cy="2351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400" dirty="0" err="1">
                <a:latin typeface="Montserrat" pitchFamily="2" charset="0"/>
              </a:rPr>
              <a:t>прием</a:t>
            </a:r>
            <a:r>
              <a:rPr sz="2400" dirty="0">
                <a:latin typeface="Montserrat" pitchFamily="2" charset="0"/>
              </a:rPr>
              <a:t> </a:t>
            </a:r>
          </a:p>
          <a:p>
            <a:pPr algn="l" defTabSz="457200">
              <a:defRPr sz="21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400" dirty="0" err="1">
                <a:latin typeface="Montserrat" pitchFamily="2" charset="0"/>
              </a:rPr>
              <a:t>евразийских</a:t>
            </a:r>
            <a:r>
              <a:rPr sz="2400" dirty="0">
                <a:latin typeface="Montserrat" pitchFamily="2" charset="0"/>
              </a:rPr>
              <a:t> </a:t>
            </a:r>
            <a:r>
              <a:rPr sz="2400" dirty="0" err="1">
                <a:latin typeface="Montserrat" pitchFamily="2" charset="0"/>
              </a:rPr>
              <a:t>заявок</a:t>
            </a:r>
            <a:r>
              <a:rPr sz="2400" dirty="0">
                <a:latin typeface="Montserrat" pitchFamily="2" charset="0"/>
              </a:rPr>
              <a:t> </a:t>
            </a:r>
          </a:p>
          <a:p>
            <a:pPr algn="l" defTabSz="457200">
              <a:defRPr sz="21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400" dirty="0" err="1">
                <a:latin typeface="Montserrat" pitchFamily="2" charset="0"/>
              </a:rPr>
              <a:t>на</a:t>
            </a:r>
            <a:r>
              <a:rPr sz="2400" dirty="0">
                <a:latin typeface="Montserrat" pitchFamily="2" charset="0"/>
              </a:rPr>
              <a:t> </a:t>
            </a:r>
            <a:r>
              <a:rPr sz="2400" dirty="0" err="1">
                <a:latin typeface="Montserrat" pitchFamily="2" charset="0"/>
              </a:rPr>
              <a:t>промышленные</a:t>
            </a:r>
            <a:r>
              <a:rPr sz="2400" dirty="0">
                <a:latin typeface="Montserrat" pitchFamily="2" charset="0"/>
              </a:rPr>
              <a:t> </a:t>
            </a:r>
          </a:p>
          <a:p>
            <a:pPr algn="l" defTabSz="457200">
              <a:defRPr sz="2100" b="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400" dirty="0" err="1">
                <a:latin typeface="Montserrat" pitchFamily="2" charset="0"/>
              </a:rPr>
              <a:t>образцы</a:t>
            </a:r>
            <a:r>
              <a:rPr sz="2400" dirty="0">
                <a:latin typeface="Montserrat" pitchFamily="2" charset="0"/>
              </a:rPr>
              <a:t> </a:t>
            </a:r>
            <a:r>
              <a:rPr sz="2400" dirty="0" err="1">
                <a:latin typeface="Montserrat" pitchFamily="2" charset="0"/>
              </a:rPr>
              <a:t>открыт</a:t>
            </a:r>
            <a:endParaRPr sz="2400" dirty="0">
              <a:latin typeface="Montserrat" pitchFamily="2" charset="0"/>
            </a:endParaRPr>
          </a:p>
          <a:p>
            <a:pPr algn="l" defTabSz="457200">
              <a:spcBef>
                <a:spcPts val="100"/>
              </a:spcBef>
              <a:defRPr sz="2100" b="0" spc="105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2400" dirty="0">
                <a:latin typeface="Montserrat" pitchFamily="2" charset="0"/>
              </a:rPr>
              <a:t>1 </a:t>
            </a:r>
            <a:r>
              <a:rPr sz="2400" dirty="0" err="1">
                <a:latin typeface="Montserrat" pitchFamily="2" charset="0"/>
              </a:rPr>
              <a:t>июня</a:t>
            </a:r>
            <a:r>
              <a:rPr sz="2400" dirty="0">
                <a:latin typeface="Montserrat" pitchFamily="2" charset="0"/>
              </a:rPr>
              <a:t> 2021 г.</a:t>
            </a:r>
          </a:p>
        </p:txBody>
      </p:sp>
      <p:sp>
        <p:nvSpPr>
          <p:cNvPr id="159" name="Кыргызской…"/>
          <p:cNvSpPr txBox="1"/>
          <p:nvPr/>
        </p:nvSpPr>
        <p:spPr>
          <a:xfrm>
            <a:off x="19161193" y="1209941"/>
            <a:ext cx="2592654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Кыргызской</a:t>
            </a:r>
            <a:endParaRPr dirty="0"/>
          </a:p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Республики</a:t>
            </a:r>
            <a:endParaRPr dirty="0"/>
          </a:p>
        </p:txBody>
      </p:sp>
      <p:sp>
        <p:nvSpPr>
          <p:cNvPr id="160" name="Азербайджанской…"/>
          <p:cNvSpPr txBox="1"/>
          <p:nvPr/>
        </p:nvSpPr>
        <p:spPr>
          <a:xfrm>
            <a:off x="19161168" y="3011477"/>
            <a:ext cx="2753376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Азербайджанской</a:t>
            </a:r>
            <a:endParaRPr dirty="0"/>
          </a:p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Республики</a:t>
            </a:r>
            <a:endParaRPr dirty="0"/>
          </a:p>
        </p:txBody>
      </p:sp>
      <p:sp>
        <p:nvSpPr>
          <p:cNvPr id="161" name="Республики Армения…"/>
          <p:cNvSpPr txBox="1"/>
          <p:nvPr/>
        </p:nvSpPr>
        <p:spPr>
          <a:xfrm>
            <a:off x="19199268" y="4800331"/>
            <a:ext cx="3336216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Армения</a:t>
            </a:r>
            <a:endParaRPr dirty="0"/>
          </a:p>
          <a:p>
            <a:pPr algn="l" defTabSz="457200">
              <a:defRPr sz="2100" b="0">
                <a:solidFill>
                  <a:srgbClr val="9E9E9E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/>
              <a:t>(</a:t>
            </a:r>
            <a:r>
              <a:rPr dirty="0" err="1"/>
              <a:t>с</a:t>
            </a:r>
            <a:r>
              <a:rPr dirty="0"/>
              <a:t> 17 </a:t>
            </a:r>
            <a:r>
              <a:rPr dirty="0" err="1"/>
              <a:t>марта</a:t>
            </a:r>
            <a:r>
              <a:rPr dirty="0"/>
              <a:t> 2021 </a:t>
            </a:r>
            <a:r>
              <a:rPr dirty="0" err="1"/>
              <a:t>г</a:t>
            </a:r>
            <a:r>
              <a:rPr dirty="0"/>
              <a:t>.)</a:t>
            </a:r>
          </a:p>
        </p:txBody>
      </p:sp>
      <p:sp>
        <p:nvSpPr>
          <p:cNvPr id="162" name="Российской Федерации…"/>
          <p:cNvSpPr txBox="1"/>
          <p:nvPr/>
        </p:nvSpPr>
        <p:spPr>
          <a:xfrm>
            <a:off x="19267104" y="6542821"/>
            <a:ext cx="3643684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Российской</a:t>
            </a:r>
            <a:r>
              <a:rPr dirty="0"/>
              <a:t> </a:t>
            </a:r>
            <a:r>
              <a:rPr dirty="0" err="1"/>
              <a:t>Федерации</a:t>
            </a:r>
            <a:endParaRPr dirty="0"/>
          </a:p>
          <a:p>
            <a:pPr algn="l" defTabSz="457200">
              <a:defRPr sz="2100" b="0">
                <a:solidFill>
                  <a:srgbClr val="9E9E9E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/>
              <a:t>(</a:t>
            </a:r>
            <a:r>
              <a:rPr dirty="0" err="1"/>
              <a:t>с</a:t>
            </a:r>
            <a:r>
              <a:rPr dirty="0"/>
              <a:t> 11 </a:t>
            </a:r>
            <a:r>
              <a:rPr dirty="0" err="1"/>
              <a:t>апреля</a:t>
            </a:r>
            <a:r>
              <a:rPr dirty="0"/>
              <a:t> 2021 </a:t>
            </a:r>
            <a:r>
              <a:rPr dirty="0" err="1"/>
              <a:t>г</a:t>
            </a:r>
            <a:r>
              <a:rPr dirty="0"/>
              <a:t>.)</a:t>
            </a:r>
          </a:p>
        </p:txBody>
      </p:sp>
      <p:sp>
        <p:nvSpPr>
          <p:cNvPr id="163" name="Республики Казахстан…"/>
          <p:cNvSpPr txBox="1"/>
          <p:nvPr/>
        </p:nvSpPr>
        <p:spPr>
          <a:xfrm>
            <a:off x="19192220" y="8285335"/>
            <a:ext cx="3643684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Казахстан</a:t>
            </a:r>
            <a:endParaRPr dirty="0"/>
          </a:p>
          <a:p>
            <a:pPr algn="l" defTabSz="457200">
              <a:defRPr sz="2100" b="0">
                <a:solidFill>
                  <a:srgbClr val="9E9E9E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/>
              <a:t>(</a:t>
            </a:r>
            <a:r>
              <a:rPr dirty="0" err="1"/>
              <a:t>с</a:t>
            </a:r>
            <a:r>
              <a:rPr dirty="0"/>
              <a:t> 12 </a:t>
            </a:r>
            <a:r>
              <a:rPr dirty="0" err="1"/>
              <a:t>апреля</a:t>
            </a:r>
            <a:r>
              <a:rPr dirty="0"/>
              <a:t> 2021 </a:t>
            </a:r>
            <a:r>
              <a:rPr dirty="0" err="1"/>
              <a:t>г</a:t>
            </a:r>
            <a:r>
              <a:rPr dirty="0"/>
              <a:t>.)</a:t>
            </a:r>
          </a:p>
        </p:txBody>
      </p:sp>
      <p:sp>
        <p:nvSpPr>
          <p:cNvPr id="164" name="Республики Таджикистан…"/>
          <p:cNvSpPr txBox="1"/>
          <p:nvPr/>
        </p:nvSpPr>
        <p:spPr>
          <a:xfrm>
            <a:off x="19192245" y="10074171"/>
            <a:ext cx="3793450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Таджикистан</a:t>
            </a:r>
            <a:endParaRPr dirty="0"/>
          </a:p>
          <a:p>
            <a:pPr algn="l" defTabSz="457200">
              <a:defRPr sz="2100" b="0">
                <a:solidFill>
                  <a:srgbClr val="9E9E9E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/>
              <a:t>(</a:t>
            </a:r>
            <a:r>
              <a:rPr dirty="0" err="1"/>
              <a:t>с</a:t>
            </a:r>
            <a:r>
              <a:rPr dirty="0"/>
              <a:t> 30 </a:t>
            </a:r>
            <a:r>
              <a:rPr dirty="0" err="1"/>
              <a:t>ноября</a:t>
            </a:r>
            <a:r>
              <a:rPr dirty="0"/>
              <a:t> 2021 </a:t>
            </a:r>
            <a:r>
              <a:rPr dirty="0" err="1"/>
              <a:t>г</a:t>
            </a:r>
            <a:r>
              <a:rPr dirty="0"/>
              <a:t>.)</a:t>
            </a:r>
          </a:p>
        </p:txBody>
      </p:sp>
      <p:sp>
        <p:nvSpPr>
          <p:cNvPr id="165" name="Республики Беларусь…"/>
          <p:cNvSpPr txBox="1"/>
          <p:nvPr/>
        </p:nvSpPr>
        <p:spPr>
          <a:xfrm>
            <a:off x="19268445" y="11863005"/>
            <a:ext cx="3793450" cy="105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1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 err="1"/>
              <a:t>Республики</a:t>
            </a:r>
            <a:r>
              <a:rPr dirty="0"/>
              <a:t> </a:t>
            </a:r>
            <a:r>
              <a:rPr dirty="0" err="1"/>
              <a:t>Беларусь</a:t>
            </a:r>
            <a:endParaRPr dirty="0"/>
          </a:p>
          <a:p>
            <a:pPr algn="l" defTabSz="457200">
              <a:defRPr sz="2100" b="0">
                <a:solidFill>
                  <a:srgbClr val="9E9E9E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dirty="0"/>
              <a:t>(</a:t>
            </a:r>
            <a:r>
              <a:rPr dirty="0" err="1"/>
              <a:t>с</a:t>
            </a:r>
            <a:r>
              <a:rPr dirty="0"/>
              <a:t> 19 </a:t>
            </a:r>
            <a:r>
              <a:rPr dirty="0" err="1"/>
              <a:t>апреля</a:t>
            </a:r>
            <a:r>
              <a:rPr dirty="0"/>
              <a:t> 2022 </a:t>
            </a:r>
            <a:r>
              <a:rPr dirty="0" err="1"/>
              <a:t>г</a:t>
            </a:r>
            <a:r>
              <a:rPr dirty="0"/>
              <a:t>.)</a:t>
            </a:r>
          </a:p>
        </p:txBody>
      </p:sp>
      <p:sp>
        <p:nvSpPr>
          <p:cNvPr id="166" name="7"/>
          <p:cNvSpPr txBox="1"/>
          <p:nvPr/>
        </p:nvSpPr>
        <p:spPr>
          <a:xfrm>
            <a:off x="13167804" y="5935157"/>
            <a:ext cx="1171680" cy="2209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2900" b="0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/>
              <a:t>7</a:t>
            </a:r>
          </a:p>
        </p:txBody>
      </p:sp>
      <p:sp>
        <p:nvSpPr>
          <p:cNvPr id="167" name="Действует…"/>
          <p:cNvSpPr txBox="1"/>
          <p:nvPr/>
        </p:nvSpPr>
        <p:spPr>
          <a:xfrm>
            <a:off x="12641548" y="5333796"/>
            <a:ext cx="2644900" cy="1100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/>
          <a:p>
            <a:pPr algn="l" defTabSz="457200">
              <a:defRPr sz="2700" b="0" spc="135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2800" dirty="0" err="1">
                <a:latin typeface="Montserrat" pitchFamily="2" charset="0"/>
              </a:rPr>
              <a:t>Действует</a:t>
            </a:r>
            <a:endParaRPr sz="2800" dirty="0">
              <a:latin typeface="Montserrat" pitchFamily="2" charset="0"/>
            </a:endParaRPr>
          </a:p>
          <a:p>
            <a:pPr algn="l" defTabSz="457200">
              <a:defRPr sz="2700" b="0" spc="135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sz="2800" dirty="0">
                <a:latin typeface="Montserrat" pitchFamily="2" charset="0"/>
              </a:rPr>
              <a:t>в </a:t>
            </a:r>
            <a:r>
              <a:rPr sz="2800" dirty="0" err="1">
                <a:latin typeface="Montserrat" pitchFamily="2" charset="0"/>
              </a:rPr>
              <a:t>отношении</a:t>
            </a:r>
            <a:endParaRPr sz="2800" dirty="0">
              <a:latin typeface="Montserrat" pitchFamily="2" charset="0"/>
            </a:endParaRPr>
          </a:p>
        </p:txBody>
      </p:sp>
      <p:sp>
        <p:nvSpPr>
          <p:cNvPr id="168" name="государств"/>
          <p:cNvSpPr txBox="1"/>
          <p:nvPr/>
        </p:nvSpPr>
        <p:spPr>
          <a:xfrm>
            <a:off x="12809124" y="7594613"/>
            <a:ext cx="2644900" cy="1100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2700" b="0" spc="135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err="1">
                <a:latin typeface="Montserrat" pitchFamily="2" charset="0"/>
              </a:rPr>
              <a:t>государств</a:t>
            </a:r>
            <a:endParaRPr dirty="0">
              <a:latin typeface="Montserrat" pitchFamily="2" charset="0"/>
            </a:endParaRPr>
          </a:p>
        </p:txBody>
      </p:sp>
      <p:sp>
        <p:nvSpPr>
          <p:cNvPr id="169" name="Протокол об охране промышленных образцов"/>
          <p:cNvSpPr txBox="1"/>
          <p:nvPr/>
        </p:nvSpPr>
        <p:spPr>
          <a:xfrm>
            <a:off x="3194669" y="705581"/>
            <a:ext cx="11268030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78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err="1"/>
              <a:t>Протокол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охране</a:t>
            </a:r>
            <a:r>
              <a:rPr dirty="0"/>
              <a:t> </a:t>
            </a:r>
            <a:r>
              <a:rPr dirty="0" err="1"/>
              <a:t>промышленных</a:t>
            </a:r>
            <a:r>
              <a:rPr dirty="0"/>
              <a:t> </a:t>
            </a:r>
            <a:r>
              <a:rPr dirty="0" err="1"/>
              <a:t>образцов</a:t>
            </a:r>
            <a:endParaRPr dirty="0"/>
          </a:p>
        </p:txBody>
      </p:sp>
      <p:sp>
        <p:nvSpPr>
          <p:cNvPr id="170" name="03"/>
          <p:cNvSpPr txBox="1"/>
          <p:nvPr/>
        </p:nvSpPr>
        <p:spPr>
          <a:xfrm>
            <a:off x="23507552" y="295085"/>
            <a:ext cx="757240" cy="54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9</a:t>
            </a:r>
            <a:endParaRPr dirty="0"/>
          </a:p>
        </p:txBody>
      </p:sp>
      <p:sp>
        <p:nvSpPr>
          <p:cNvPr id="171" name="Линия"/>
          <p:cNvSpPr/>
          <p:nvPr/>
        </p:nvSpPr>
        <p:spPr>
          <a:xfrm>
            <a:off x="9347451" y="11108285"/>
            <a:ext cx="3062134" cy="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2" name="Front View A4 Paper Mockup.png" descr="Front View A4 Paper Mock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113" y="4234503"/>
            <a:ext cx="8585202" cy="842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92.png" descr="image 9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3271" y="2794755"/>
            <a:ext cx="571502" cy="55880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Линия"/>
          <p:cNvSpPr/>
          <p:nvPr/>
        </p:nvSpPr>
        <p:spPr>
          <a:xfrm>
            <a:off x="11846892" y="3078401"/>
            <a:ext cx="2355552" cy="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5" name="Линия"/>
          <p:cNvSpPr/>
          <p:nvPr/>
        </p:nvSpPr>
        <p:spPr>
          <a:xfrm>
            <a:off x="9256679" y="6709589"/>
            <a:ext cx="3153514" cy="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6" name="Линия"/>
          <p:cNvSpPr/>
          <p:nvPr/>
        </p:nvSpPr>
        <p:spPr>
          <a:xfrm>
            <a:off x="15133435" y="6709589"/>
            <a:ext cx="876302" cy="2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77" name="Group 44в3.png" descr="Group 44в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578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23126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"/>
          <p:cNvSpPr/>
          <p:nvPr/>
        </p:nvSpPr>
        <p:spPr>
          <a:xfrm>
            <a:off x="20595408" y="-42530"/>
            <a:ext cx="7447596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AB2CC1-B334-AA44-A798-5F1CD71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408" y="-99956"/>
            <a:ext cx="8420100" cy="13716000"/>
          </a:xfrm>
          <a:prstGeom prst="rect">
            <a:avLst/>
          </a:prstGeom>
        </p:spPr>
      </p:pic>
      <p:pic>
        <p:nvPicPr>
          <p:cNvPr id="205" name="Group 439.png" descr="Group 4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12" y="6338265"/>
            <a:ext cx="990602" cy="1092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2759918" y="566129"/>
            <a:ext cx="13614428" cy="1598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/>
              <a:t>Динамика поступления евразийских заявок по годам</a:t>
            </a:r>
            <a:endParaRPr dirty="0"/>
          </a:p>
        </p:txBody>
      </p:sp>
      <p:sp>
        <p:nvSpPr>
          <p:cNvPr id="212" name="Евразийский патент с даты выдачи имеет силу во всех государствах ЕАПО…"/>
          <p:cNvSpPr txBox="1"/>
          <p:nvPr/>
        </p:nvSpPr>
        <p:spPr>
          <a:xfrm>
            <a:off x="2315724" y="3299017"/>
            <a:ext cx="13994620" cy="932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en-US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1C8970-E151-8749-A322-39A9C56CD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" y="2473135"/>
            <a:ext cx="17028106" cy="1132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1" y="4138641"/>
            <a:ext cx="736102" cy="8816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937184" y="13081000"/>
            <a:ext cx="496932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pPr/>
              <a:t>5</a:t>
            </a:fld>
            <a:endParaRPr lang="ru-RU" dirty="0">
              <a:latin typeface="Tektur" panose="020B06040202020202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90" y="3299017"/>
            <a:ext cx="16677599" cy="779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68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Mask group.png" descr="Mask gro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7"/>
            <a:ext cx="13093702" cy="13716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untitl2232ed 2.png" descr="untitl2232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01" y="-7299"/>
            <a:ext cx="20675602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Преимущества для заявителей"/>
          <p:cNvSpPr txBox="1"/>
          <p:nvPr/>
        </p:nvSpPr>
        <p:spPr>
          <a:xfrm>
            <a:off x="3194669" y="698529"/>
            <a:ext cx="14329534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t>Преимущества для заявителей</a:t>
            </a:r>
          </a:p>
        </p:txBody>
      </p:sp>
      <p:pic>
        <p:nvPicPr>
          <p:cNvPr id="202" name="Slide 16_9 - 22.png" descr="Slide 16_9 - 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02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заявка…"/>
          <p:cNvSpPr txBox="1"/>
          <p:nvPr/>
        </p:nvSpPr>
        <p:spPr>
          <a:xfrm>
            <a:off x="6781544" y="6408754"/>
            <a:ext cx="4714632" cy="3347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marL="520700" indent="-520700" algn="l" defTabSz="457200">
              <a:buClr>
                <a:srgbClr val="3C2FD6"/>
              </a:buClr>
              <a:buSzPct val="100000"/>
              <a:buChar char="•"/>
              <a:defRPr sz="4000" b="0" spc="20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 err="1">
                <a:latin typeface="Montserrat" pitchFamily="2" charset="0"/>
              </a:rPr>
              <a:t>заявка</a:t>
            </a:r>
            <a:endParaRPr dirty="0">
              <a:latin typeface="Montserrat" pitchFamily="2" charset="0"/>
            </a:endParaRPr>
          </a:p>
          <a:p>
            <a:pPr marL="520700" indent="-520700" algn="l" defTabSz="457200">
              <a:buClr>
                <a:srgbClr val="3C2FD6"/>
              </a:buClr>
              <a:buSzPct val="100000"/>
              <a:buChar char="•"/>
              <a:defRPr sz="4000" b="0" spc="20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 err="1">
                <a:latin typeface="Montserrat" pitchFamily="2" charset="0"/>
              </a:rPr>
              <a:t>язык</a:t>
            </a:r>
            <a:endParaRPr dirty="0">
              <a:latin typeface="Montserrat" pitchFamily="2" charset="0"/>
            </a:endParaRPr>
          </a:p>
          <a:p>
            <a:pPr marL="520700" indent="-520700" algn="l" defTabSz="457200">
              <a:buClr>
                <a:srgbClr val="3C2FD6"/>
              </a:buClr>
              <a:buSzPct val="100000"/>
              <a:buChar char="•"/>
              <a:defRPr sz="4000" b="0" spc="20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 err="1">
                <a:latin typeface="Montserrat" pitchFamily="2" charset="0"/>
              </a:rPr>
              <a:t>набор</a:t>
            </a:r>
            <a:r>
              <a:rPr dirty="0">
                <a:latin typeface="Montserrat" pitchFamily="2" charset="0"/>
              </a:rPr>
              <a:t> </a:t>
            </a:r>
            <a:r>
              <a:rPr dirty="0" err="1">
                <a:latin typeface="Montserrat" pitchFamily="2" charset="0"/>
              </a:rPr>
              <a:t>пошлин</a:t>
            </a:r>
            <a:endParaRPr dirty="0">
              <a:latin typeface="Montserrat" pitchFamily="2" charset="0"/>
            </a:endParaRPr>
          </a:p>
          <a:p>
            <a:pPr marL="520700" indent="-520700" algn="l" defTabSz="457200">
              <a:buClr>
                <a:srgbClr val="3C2FD6"/>
              </a:buClr>
              <a:buSzPct val="100000"/>
              <a:buChar char="•"/>
              <a:defRPr sz="4000" b="0" spc="20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 err="1">
                <a:latin typeface="Montserrat" pitchFamily="2" charset="0"/>
              </a:rPr>
              <a:t>экспертиза</a:t>
            </a:r>
            <a:endParaRPr dirty="0">
              <a:latin typeface="Montserrat" pitchFamily="2" charset="0"/>
            </a:endParaRPr>
          </a:p>
          <a:p>
            <a:pPr marL="520700" indent="-520700" algn="l" defTabSz="457200">
              <a:buClr>
                <a:srgbClr val="3C2FD6"/>
              </a:buClr>
              <a:buSzPct val="100000"/>
              <a:buChar char="•"/>
              <a:defRPr sz="4000" b="0" spc="200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pPr>
            <a:r>
              <a:rPr dirty="0" err="1">
                <a:latin typeface="Montserrat" pitchFamily="2" charset="0"/>
              </a:rPr>
              <a:t>поверенный</a:t>
            </a:r>
            <a:endParaRPr dirty="0">
              <a:latin typeface="Montserrat" pitchFamily="2" charset="0"/>
            </a:endParaRPr>
          </a:p>
        </p:txBody>
      </p:sp>
      <p:pic>
        <p:nvPicPr>
          <p:cNvPr id="203" name="Group 4443.png" descr="Group 444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2032587" y="13081000"/>
            <a:ext cx="306174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t>6</a:t>
            </a:fld>
            <a:endParaRPr lang="ru-RU" dirty="0">
              <a:latin typeface="Tektur" panose="020B060402020202020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Евразийские патентные поверенные"/>
          <p:cNvSpPr txBox="1"/>
          <p:nvPr/>
        </p:nvSpPr>
        <p:spPr>
          <a:xfrm>
            <a:off x="3227381" y="711229"/>
            <a:ext cx="15426818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 err="1"/>
              <a:t>Евразийские</a:t>
            </a:r>
            <a:r>
              <a:rPr dirty="0"/>
              <a:t> </a:t>
            </a:r>
            <a:r>
              <a:rPr dirty="0" err="1"/>
              <a:t>патентные</a:t>
            </a:r>
            <a:r>
              <a:rPr dirty="0"/>
              <a:t> </a:t>
            </a:r>
            <a:r>
              <a:rPr dirty="0" err="1"/>
              <a:t>поверенные</a:t>
            </a:r>
            <a:endParaRPr dirty="0"/>
          </a:p>
        </p:txBody>
      </p:sp>
      <p:sp>
        <p:nvSpPr>
          <p:cNvPr id="218" name="Кружок"/>
          <p:cNvSpPr/>
          <p:nvPr/>
        </p:nvSpPr>
        <p:spPr>
          <a:xfrm>
            <a:off x="7376009" y="2379563"/>
            <a:ext cx="8348858" cy="8348858"/>
          </a:xfrm>
          <a:prstGeom prst="ellipse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19" name="+530"/>
          <p:cNvSpPr txBox="1"/>
          <p:nvPr/>
        </p:nvSpPr>
        <p:spPr>
          <a:xfrm>
            <a:off x="8241819" y="3831633"/>
            <a:ext cx="7071346" cy="421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19900" b="0">
                <a:solidFill>
                  <a:srgbClr val="FFFFFF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endParaRPr dirty="0"/>
          </a:p>
        </p:txBody>
      </p:sp>
      <p:sp>
        <p:nvSpPr>
          <p:cNvPr id="220" name="504"/>
          <p:cNvSpPr txBox="1"/>
          <p:nvPr/>
        </p:nvSpPr>
        <p:spPr>
          <a:xfrm>
            <a:off x="2639751" y="6460245"/>
            <a:ext cx="2547842" cy="197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9300" b="0">
                <a:solidFill>
                  <a:srgbClr val="E34141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/>
              <a:t>504</a:t>
            </a:r>
          </a:p>
        </p:txBody>
      </p:sp>
      <p:sp>
        <p:nvSpPr>
          <p:cNvPr id="221" name="83"/>
          <p:cNvSpPr txBox="1"/>
          <p:nvPr/>
        </p:nvSpPr>
        <p:spPr>
          <a:xfrm>
            <a:off x="17944493" y="2195820"/>
            <a:ext cx="2547842" cy="197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9300" b="0">
                <a:solidFill>
                  <a:srgbClr val="E09609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t>83</a:t>
            </a:r>
          </a:p>
        </p:txBody>
      </p:sp>
      <p:sp>
        <p:nvSpPr>
          <p:cNvPr id="222" name="56"/>
          <p:cNvSpPr txBox="1"/>
          <p:nvPr/>
        </p:nvSpPr>
        <p:spPr>
          <a:xfrm>
            <a:off x="17944493" y="6498343"/>
            <a:ext cx="2547842" cy="197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57200">
              <a:defRPr sz="9300" b="0">
                <a:solidFill>
                  <a:srgbClr val="41A1A7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dirty="0"/>
              <a:t>56</a:t>
            </a:r>
          </a:p>
        </p:txBody>
      </p:sp>
      <p:sp>
        <p:nvSpPr>
          <p:cNvPr id="223" name="Профессиональное представительство перед Евразийским патентным ведомством обязательно только в случае, если заявитель или патентовладелец не имеет постоянного местожительства или постоянного местонахождения на территории государства ЕАПО"/>
          <p:cNvSpPr txBox="1"/>
          <p:nvPr/>
        </p:nvSpPr>
        <p:spPr>
          <a:xfrm>
            <a:off x="2926055" y="11488884"/>
            <a:ext cx="19501850" cy="154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l" defTabSz="457200">
              <a:defRPr sz="2700" b="0">
                <a:solidFill>
                  <a:srgbClr val="3C2FD6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Профессиональное представительство</a:t>
            </a:r>
            <a:r>
              <a:rPr sz="2800" b="0">
                <a:solidFill>
                  <a:srgbClr val="3C2FD6"/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 перед Евразийским патентным ведомством обязательно </a:t>
            </a:r>
            <a:r>
              <a:rPr sz="2800" b="0">
                <a:solidFill>
                  <a:srgbClr val="3C2FD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только</a:t>
            </a:r>
            <a:r>
              <a:rPr sz="2800" b="0">
                <a:solidFill>
                  <a:srgbClr val="3C2FD6"/>
                </a:solidFill>
                <a:latin typeface="Montserrat-Regular"/>
                <a:ea typeface="Montserrat-Regular"/>
                <a:cs typeface="Montserrat-Regular"/>
                <a:sym typeface="Montserrat-Regular"/>
              </a:rPr>
              <a:t> в случае, если заявитель или патентовладелец не имеет постоянного местожительства или постоянного местонахождения на территории государства ЕАПО</a:t>
            </a:r>
          </a:p>
        </p:txBody>
      </p:sp>
      <p:sp>
        <p:nvSpPr>
          <p:cNvPr id="224" name="со специализацией…"/>
          <p:cNvSpPr txBox="1"/>
          <p:nvPr/>
        </p:nvSpPr>
        <p:spPr>
          <a:xfrm>
            <a:off x="2640741" y="8012034"/>
            <a:ext cx="3931538" cy="154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со</a:t>
            </a: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специализацией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в</a:t>
            </a: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отношении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изобретений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225" name="Линия"/>
          <p:cNvSpPr/>
          <p:nvPr/>
        </p:nvSpPr>
        <p:spPr>
          <a:xfrm>
            <a:off x="15087696" y="3768453"/>
            <a:ext cx="2547840" cy="2"/>
          </a:xfrm>
          <a:prstGeom prst="line">
            <a:avLst/>
          </a:prstGeom>
          <a:ln w="63500">
            <a:solidFill>
              <a:srgbClr val="E4990A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6" name="Линия"/>
          <p:cNvSpPr/>
          <p:nvPr/>
        </p:nvSpPr>
        <p:spPr>
          <a:xfrm>
            <a:off x="15533093" y="8185463"/>
            <a:ext cx="1915466" cy="2"/>
          </a:xfrm>
          <a:prstGeom prst="line">
            <a:avLst/>
          </a:prstGeom>
          <a:ln w="63500">
            <a:solidFill>
              <a:srgbClr val="47AFB6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27" name="со специализацией…"/>
          <p:cNvSpPr txBox="1"/>
          <p:nvPr/>
        </p:nvSpPr>
        <p:spPr>
          <a:xfrm>
            <a:off x="17938675" y="3873977"/>
            <a:ext cx="3931538" cy="1978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со</a:t>
            </a: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специализацией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в</a:t>
            </a: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отношении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промышленных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образцов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228" name="со специализацией…"/>
          <p:cNvSpPr txBox="1"/>
          <p:nvPr/>
        </p:nvSpPr>
        <p:spPr>
          <a:xfrm>
            <a:off x="17938675" y="8111285"/>
            <a:ext cx="3931538" cy="2358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со</a:t>
            </a: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специализацией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в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отношении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изобретений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и </a:t>
            </a: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промышленных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sz="28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образцов</a:t>
            </a:r>
            <a:endParaRPr sz="28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sp>
        <p:nvSpPr>
          <p:cNvPr id="229" name="евразийских…"/>
          <p:cNvSpPr txBox="1"/>
          <p:nvPr/>
        </p:nvSpPr>
        <p:spPr>
          <a:xfrm>
            <a:off x="9119286" y="4529042"/>
            <a:ext cx="5507719" cy="3656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defTabSz="457200">
              <a:lnSpc>
                <a:spcPct val="150000"/>
              </a:lnSpc>
              <a:defRPr sz="3700" b="0" spc="37">
                <a:solidFill>
                  <a:srgbClr val="FFFFFF"/>
                </a:solidFill>
                <a:latin typeface="Tektur Regular"/>
                <a:ea typeface="Tektur Regular"/>
                <a:cs typeface="Tektur Regular"/>
                <a:sym typeface="Tektur Regular"/>
              </a:defRPr>
            </a:pPr>
            <a:r>
              <a:rPr lang="ru-RU" sz="3800" spc="38" dirty="0" smtClean="0">
                <a:solidFill>
                  <a:srgbClr val="FFFFFF"/>
                </a:solidFill>
                <a:latin typeface="Montserrat" pitchFamily="2" charset="0"/>
                <a:ea typeface="Tektur Regular"/>
                <a:cs typeface="Tektur Regular"/>
                <a:sym typeface="Tektur Regular"/>
              </a:rPr>
              <a:t>ЕВРАЗИЙСКИЕ</a:t>
            </a:r>
          </a:p>
          <a:p>
            <a:pPr defTabSz="457200">
              <a:lnSpc>
                <a:spcPct val="150000"/>
              </a:lnSpc>
              <a:defRPr sz="3700" b="0" spc="37">
                <a:solidFill>
                  <a:srgbClr val="FFFFFF"/>
                </a:solidFill>
                <a:latin typeface="Tektur Regular"/>
                <a:ea typeface="Tektur Regular"/>
                <a:cs typeface="Tektur Regular"/>
                <a:sym typeface="Tektur Regular"/>
              </a:defRPr>
            </a:pPr>
            <a:r>
              <a:rPr lang="ru-RU" sz="3800" spc="38" dirty="0" smtClean="0">
                <a:solidFill>
                  <a:srgbClr val="FFFFFF"/>
                </a:solidFill>
                <a:latin typeface="Montserrat" pitchFamily="2" charset="0"/>
                <a:ea typeface="Tektur Regular"/>
                <a:cs typeface="Tektur Regular"/>
                <a:sym typeface="Tektur Regular"/>
              </a:rPr>
              <a:t>ПАТЕНТНЫЕ</a:t>
            </a:r>
          </a:p>
          <a:p>
            <a:pPr defTabSz="457200">
              <a:lnSpc>
                <a:spcPct val="150000"/>
              </a:lnSpc>
              <a:defRPr sz="3700" b="0" spc="37">
                <a:solidFill>
                  <a:srgbClr val="FFFFFF"/>
                </a:solidFill>
                <a:latin typeface="Tektur Regular"/>
                <a:ea typeface="Tektur Regular"/>
                <a:cs typeface="Tektur Regular"/>
                <a:sym typeface="Tektur Regular"/>
              </a:defRPr>
            </a:pPr>
            <a:r>
              <a:rPr lang="ru-RU" sz="3800" spc="38" dirty="0" smtClean="0">
                <a:solidFill>
                  <a:srgbClr val="FFFFFF"/>
                </a:solidFill>
                <a:latin typeface="Montserrat" pitchFamily="2" charset="0"/>
                <a:ea typeface="Tektur Regular"/>
                <a:cs typeface="Tektur Regular"/>
                <a:sym typeface="Tektur Regular"/>
              </a:rPr>
              <a:t>ПОВЕРЕННЫЕ</a:t>
            </a:r>
            <a:endParaRPr lang="ru-RU" sz="3800" spc="38" dirty="0">
              <a:solidFill>
                <a:srgbClr val="FFFFFF"/>
              </a:solidFill>
              <a:latin typeface="Montserrat" pitchFamily="2" charset="0"/>
              <a:ea typeface="Tektur Regular"/>
              <a:cs typeface="Tektur Regular"/>
              <a:sym typeface="Tektur Regular"/>
            </a:endParaRPr>
          </a:p>
        </p:txBody>
      </p:sp>
      <p:sp>
        <p:nvSpPr>
          <p:cNvPr id="230" name="07"/>
          <p:cNvSpPr txBox="1"/>
          <p:nvPr/>
        </p:nvSpPr>
        <p:spPr>
          <a:xfrm>
            <a:off x="23507552" y="295085"/>
            <a:ext cx="757240" cy="542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457200">
              <a:defRPr sz="1800" b="0">
                <a:solidFill>
                  <a:srgbClr val="9393A0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r>
              <a:rPr lang="ru-RU" dirty="0"/>
              <a:t>14</a:t>
            </a:r>
            <a:endParaRPr dirty="0"/>
          </a:p>
        </p:txBody>
      </p:sp>
      <p:sp>
        <p:nvSpPr>
          <p:cNvPr id="231" name="Кружок"/>
          <p:cNvSpPr/>
          <p:nvPr/>
        </p:nvSpPr>
        <p:spPr>
          <a:xfrm>
            <a:off x="5293610" y="2366838"/>
            <a:ext cx="3565932" cy="3565932"/>
          </a:xfrm>
          <a:prstGeom prst="ellipse">
            <a:avLst/>
          </a:prstGeom>
          <a:solidFill>
            <a:srgbClr val="EF696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32" name="Кружок"/>
          <p:cNvSpPr/>
          <p:nvPr/>
        </p:nvSpPr>
        <p:spPr>
          <a:xfrm>
            <a:off x="13873646" y="3007854"/>
            <a:ext cx="1521188" cy="1521188"/>
          </a:xfrm>
          <a:prstGeom prst="ellipse">
            <a:avLst/>
          </a:prstGeom>
          <a:solidFill>
            <a:srgbClr val="FFBD3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33" name="Кружок"/>
          <p:cNvSpPr/>
          <p:nvPr/>
        </p:nvSpPr>
        <p:spPr>
          <a:xfrm>
            <a:off x="14951764" y="7749688"/>
            <a:ext cx="808040" cy="808040"/>
          </a:xfrm>
          <a:prstGeom prst="ellipse">
            <a:avLst/>
          </a:prstGeom>
          <a:solidFill>
            <a:srgbClr val="66CBD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234" name="Rectangle 366.png" descr="Rectangle 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65" y="11266596"/>
            <a:ext cx="22199602" cy="184784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Линия"/>
          <p:cNvSpPr/>
          <p:nvPr/>
        </p:nvSpPr>
        <p:spPr>
          <a:xfrm flipV="1">
            <a:off x="3837461" y="4040797"/>
            <a:ext cx="2" cy="2654434"/>
          </a:xfrm>
          <a:prstGeom prst="line">
            <a:avLst/>
          </a:prstGeom>
          <a:ln w="63500">
            <a:solidFill>
              <a:srgbClr val="EF69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36" name="Линия"/>
          <p:cNvSpPr/>
          <p:nvPr/>
        </p:nvSpPr>
        <p:spPr>
          <a:xfrm>
            <a:off x="3838877" y="4074193"/>
            <a:ext cx="1535266" cy="2"/>
          </a:xfrm>
          <a:prstGeom prst="line">
            <a:avLst/>
          </a:prstGeom>
          <a:ln w="63500">
            <a:solidFill>
              <a:srgbClr val="EF6969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37" name="Group 434.png" descr="Group 4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11" y="11089845"/>
            <a:ext cx="1092202" cy="1092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Group 4443.png" descr="Group 4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4760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"/>
          <p:cNvSpPr/>
          <p:nvPr/>
        </p:nvSpPr>
        <p:spPr>
          <a:xfrm>
            <a:off x="20595408" y="-42530"/>
            <a:ext cx="7447596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AB2CC1-B334-AA44-A798-5F1CD71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408" y="-99956"/>
            <a:ext cx="8420100" cy="13716000"/>
          </a:xfrm>
          <a:prstGeom prst="rect">
            <a:avLst/>
          </a:prstGeom>
        </p:spPr>
      </p:pic>
      <p:pic>
        <p:nvPicPr>
          <p:cNvPr id="205" name="Group 439.png" descr="Group 4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37" y="6758045"/>
            <a:ext cx="990602" cy="1092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220044" y="940077"/>
            <a:ext cx="13614428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 smtClean="0"/>
              <a:t>Гибкая Процедура</a:t>
            </a:r>
            <a:endParaRPr dirty="0"/>
          </a:p>
        </p:txBody>
      </p:sp>
      <p:sp>
        <p:nvSpPr>
          <p:cNvPr id="212" name="Евразийский патент с даты выдачи имеет силу во всех государствах ЕАПО…"/>
          <p:cNvSpPr txBox="1"/>
          <p:nvPr/>
        </p:nvSpPr>
        <p:spPr>
          <a:xfrm>
            <a:off x="2315724" y="3299017"/>
            <a:ext cx="13994620" cy="932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en-US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Возможность неоднократно вносить в формулу изобретения изменения, не меняющие сущность изобретения, на любом этапе рассмотрения заявки до получения уведомления о готовности выдать патент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(не затрагивает возможность исправления технических и очевидных ошибок в любое время)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Поддержание патента в силе в странах по выбору правообладателя (для изобретений)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Возможность преобразовать евразийскую заявку в национальную</a:t>
            </a:r>
            <a:endParaRPr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1C8970-E151-8749-A322-39A9C56CD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" y="2473135"/>
            <a:ext cx="17028106" cy="1132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1" y="4138641"/>
            <a:ext cx="736102" cy="8816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937184" y="13081000"/>
            <a:ext cx="496932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pPr/>
              <a:t>8</a:t>
            </a:fld>
            <a:endParaRPr lang="ru-RU" dirty="0">
              <a:latin typeface="Tektur" panose="020B060402020202020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9" y="8630858"/>
            <a:ext cx="751558" cy="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38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Прямоугольник"/>
          <p:cNvSpPr/>
          <p:nvPr/>
        </p:nvSpPr>
        <p:spPr>
          <a:xfrm>
            <a:off x="20595408" y="-42530"/>
            <a:ext cx="7447596" cy="13853792"/>
          </a:xfrm>
          <a:prstGeom prst="rect">
            <a:avLst/>
          </a:prstGeom>
          <a:solidFill>
            <a:srgbClr val="3C2FD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AB2CC1-B334-AA44-A798-5F1CD71A7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408" y="-99956"/>
            <a:ext cx="8420100" cy="13716000"/>
          </a:xfrm>
          <a:prstGeom prst="rect">
            <a:avLst/>
          </a:prstGeom>
        </p:spPr>
      </p:pic>
      <p:pic>
        <p:nvPicPr>
          <p:cNvPr id="205" name="Group 439.png" descr="Group 43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12" y="6338265"/>
            <a:ext cx="990602" cy="1092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Единый патент на изобретение (промышленный образец)"/>
          <p:cNvSpPr txBox="1"/>
          <p:nvPr/>
        </p:nvSpPr>
        <p:spPr>
          <a:xfrm>
            <a:off x="3220044" y="940077"/>
            <a:ext cx="13614428" cy="850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5400" b="0" cap="all" spc="324">
                <a:solidFill>
                  <a:srgbClr val="3C2FD6"/>
                </a:solidFill>
                <a:latin typeface="Tektur Bold"/>
                <a:ea typeface="Tektur Bold"/>
                <a:cs typeface="Tektur Bold"/>
                <a:sym typeface="Tektur Bold"/>
              </a:defRPr>
            </a:lvl1pPr>
          </a:lstStyle>
          <a:p>
            <a:r>
              <a:rPr lang="ru-RU" dirty="0" smtClean="0"/>
              <a:t>Льготный тариф</a:t>
            </a:r>
            <a:endParaRPr dirty="0"/>
          </a:p>
        </p:txBody>
      </p:sp>
      <p:sp>
        <p:nvSpPr>
          <p:cNvPr id="212" name="Евразийский патент с даты выдачи имеет силу во всех государствах ЕАПО…"/>
          <p:cNvSpPr txBox="1"/>
          <p:nvPr/>
        </p:nvSpPr>
        <p:spPr>
          <a:xfrm>
            <a:off x="2315724" y="3299017"/>
            <a:ext cx="13994620" cy="932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en-US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 Положение </a:t>
            </a: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о пошлинах Евразийской патентной организации за юридически значимые и иные действия, совершаемые в отношении заявок на выдачу евразийских патентов на изобретения и евразийских патентов на изобретения(редакция 2022г., действует с 01.07.2022</a:t>
            </a: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)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 </a:t>
            </a: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физические лица из Договаривающихся государств – 10 процентов от размеров </a:t>
            </a: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пошлин;</a:t>
            </a: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государственные </a:t>
            </a: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научные и образовательные организации из Договаривающихся государств – 30 процентов от размеров </a:t>
            </a: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пошлин;</a:t>
            </a: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  <a:p>
            <a:pPr algn="l" defTabSz="457200">
              <a:lnSpc>
                <a:spcPct val="90000"/>
              </a:lnSpc>
              <a:defRPr sz="2700" b="0">
                <a:latin typeface="Montserrat-Regular"/>
                <a:ea typeface="Montserrat-Regular"/>
                <a:cs typeface="Montserrat-Regular"/>
                <a:sym typeface="Montserrat-Regular"/>
              </a:defRPr>
            </a:pP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юридические </a:t>
            </a: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лица из Договаривающихся государств (кроме лиц, указанных в </a:t>
            </a:r>
            <a:r>
              <a:rPr lang="ru-RU" sz="32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подабзаце</a:t>
            </a: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 (</a:t>
            </a:r>
            <a:r>
              <a:rPr lang="ru-RU" sz="3200" b="0" dirty="0" err="1">
                <a:latin typeface="Montserrat-Regular"/>
                <a:ea typeface="Montserrat-Regular"/>
                <a:cs typeface="Montserrat-Regular"/>
                <a:sym typeface="Montserrat-Regular"/>
              </a:rPr>
              <a:t>ii</a:t>
            </a:r>
            <a:r>
              <a:rPr lang="ru-RU" sz="3200" b="0" dirty="0">
                <a:latin typeface="Montserrat-Regular"/>
                <a:ea typeface="Montserrat-Regular"/>
                <a:cs typeface="Montserrat-Regular"/>
                <a:sym typeface="Montserrat-Regular"/>
              </a:rPr>
              <a:t>) настоящего подпункта) – 90 процентов от размеров </a:t>
            </a:r>
            <a:r>
              <a:rPr lang="ru-RU" sz="3200" b="0" dirty="0" smtClean="0">
                <a:latin typeface="Montserrat-Regular"/>
                <a:ea typeface="Montserrat-Regular"/>
                <a:cs typeface="Montserrat-Regular"/>
                <a:sym typeface="Montserrat-Regular"/>
              </a:rPr>
              <a:t>пошлин.</a:t>
            </a:r>
            <a:endParaRPr lang="ru-RU" sz="3200" b="0" dirty="0">
              <a:latin typeface="Montserrat-Regular"/>
              <a:ea typeface="Montserrat-Regular"/>
              <a:cs typeface="Montserrat-Regular"/>
              <a:sym typeface="Montserrat-Regular"/>
            </a:endParaRPr>
          </a:p>
        </p:txBody>
      </p:sp>
      <p:pic>
        <p:nvPicPr>
          <p:cNvPr id="215" name="Group 4443.png" descr="Group 44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265" y="711343"/>
            <a:ext cx="901702" cy="914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C1C8970-E151-8749-A322-39A9C56CD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" y="2473135"/>
            <a:ext cx="17028106" cy="1132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1" y="4138641"/>
            <a:ext cx="736102" cy="8816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937184" y="13081000"/>
            <a:ext cx="496932" cy="471924"/>
          </a:xfrm>
        </p:spPr>
        <p:txBody>
          <a:bodyPr/>
          <a:lstStyle/>
          <a:p>
            <a:fld id="{86CB4B4D-7CA3-9044-876B-883B54F8677D}" type="slidenum">
              <a:rPr lang="ru-RU" smtClean="0">
                <a:latin typeface="Tektur" panose="020B0604020202020204" charset="0"/>
              </a:rPr>
              <a:pPr/>
              <a:t>9</a:t>
            </a:fld>
            <a:endParaRPr lang="ru-RU" dirty="0">
              <a:latin typeface="Tektur" panose="020B060402020202020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37" y="7819826"/>
            <a:ext cx="751558" cy="811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19" y="9712271"/>
            <a:ext cx="751558" cy="8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54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5_Специальное оформление">
  <a:themeElements>
    <a:clrScheme name="еапв">
      <a:dk1>
        <a:sysClr val="windowText" lastClr="000000"/>
      </a:dk1>
      <a:lt1>
        <a:sysClr val="window" lastClr="FFFFFF"/>
      </a:lt1>
      <a:dk2>
        <a:srgbClr val="3C2FD6"/>
      </a:dk2>
      <a:lt2>
        <a:srgbClr val="EBEAF1"/>
      </a:lt2>
      <a:accent1>
        <a:srgbClr val="3C2FD6"/>
      </a:accent1>
      <a:accent2>
        <a:srgbClr val="E4A11E"/>
      </a:accent2>
      <a:accent3>
        <a:srgbClr val="65B1B6"/>
      </a:accent3>
      <a:accent4>
        <a:srgbClr val="418C35"/>
      </a:accent4>
      <a:accent5>
        <a:srgbClr val="DD3232"/>
      </a:accent5>
      <a:accent6>
        <a:srgbClr val="EF6969"/>
      </a:accent6>
      <a:hlink>
        <a:srgbClr val="EBEAF1"/>
      </a:hlink>
      <a:folHlink>
        <a:srgbClr val="74708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C45900"/>
    </a:accent6>
    <a:hlink>
      <a:srgbClr val="F49100"/>
    </a:hlink>
    <a:folHlink>
      <a:srgbClr val="85DFD0"/>
    </a:folHlink>
  </a:clrScheme>
  <a:fontScheme name="EAPO DIN1">
    <a:majorFont>
      <a:latin typeface="DIN"/>
      <a:ea typeface=""/>
      <a:cs typeface=""/>
    </a:majorFont>
    <a:minorFont>
      <a:latin typeface="DIN Light"/>
      <a:ea typeface=""/>
      <a:cs typeface=""/>
    </a:minorFont>
  </a:fontScheme>
  <a:fmtScheme name="Urban Pop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58000"/>
            </a:srgbClr>
          </a:outerShdw>
        </a:effectLst>
        <a:scene3d>
          <a:camera prst="orthographicFront">
            <a:rot lat="0" lon="0" rev="0"/>
          </a:camera>
          <a:lightRig rig="flat" dir="t"/>
        </a:scene3d>
        <a:sp3d contourW="15875">
          <a:bevelT w="95250" h="127000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5000"/>
              <a:shade val="100000"/>
              <a:alpha val="100000"/>
              <a:satMod val="100000"/>
              <a:lumMod val="100000"/>
            </a:schemeClr>
          </a:gs>
          <a:gs pos="9000">
            <a:schemeClr val="phClr">
              <a:tint val="90000"/>
              <a:shade val="100000"/>
              <a:alpha val="100000"/>
              <a:satMod val="100000"/>
              <a:lumMod val="100000"/>
            </a:schemeClr>
          </a:gs>
          <a:gs pos="34000">
            <a:schemeClr val="phClr">
              <a:tint val="83000"/>
              <a:shade val="100000"/>
              <a:alpha val="100000"/>
              <a:satMod val="100000"/>
              <a:lumMod val="100000"/>
            </a:schemeClr>
          </a:gs>
          <a:gs pos="62000">
            <a:schemeClr val="phClr">
              <a:tint val="85000"/>
              <a:shade val="100000"/>
              <a:alpha val="100000"/>
              <a:satMod val="100000"/>
              <a:lumMod val="100000"/>
            </a:schemeClr>
          </a:gs>
          <a:gs pos="90000">
            <a:schemeClr val="phClr">
              <a:tint val="92000"/>
              <a:shade val="100000"/>
              <a:alpha val="100000"/>
              <a:satMod val="100000"/>
              <a:lumMod val="90000"/>
            </a:schemeClr>
          </a:gs>
          <a:gs pos="100000">
            <a:schemeClr val="phClr">
              <a:tint val="85000"/>
              <a:shade val="100000"/>
              <a:alpha val="100000"/>
              <a:satMod val="100000"/>
              <a:lumMod val="100000"/>
            </a:schemeClr>
          </a:gs>
        </a:gsLst>
        <a:lin ang="5400000" scaled="1"/>
      </a:gradFill>
      <a:gradFill rotWithShape="1">
        <a:gsLst>
          <a:gs pos="0">
            <a:schemeClr val="phClr">
              <a:tint val="78000"/>
            </a:schemeClr>
          </a:gs>
          <a:gs pos="100000">
            <a:schemeClr val="phClr">
              <a:tint val="95000"/>
              <a:shade val="98000"/>
              <a:lumMod val="80000"/>
            </a:schemeClr>
          </a:gs>
        </a:gsLst>
        <a:path path="circle">
          <a:fillToRect l="50000" t="100000" r="10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962</Words>
  <Application>Microsoft Office PowerPoint</Application>
  <PresentationFormat>Произвольный</PresentationFormat>
  <Paragraphs>278</Paragraphs>
  <Slides>33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33</vt:i4>
      </vt:variant>
    </vt:vector>
  </HeadingPairs>
  <TitlesOfParts>
    <vt:vector size="57" baseType="lpstr">
      <vt:lpstr>Arial</vt:lpstr>
      <vt:lpstr>Liberation Sans</vt:lpstr>
      <vt:lpstr>Helvetica Neue</vt:lpstr>
      <vt:lpstr>Times New Roman</vt:lpstr>
      <vt:lpstr>DIN Light</vt:lpstr>
      <vt:lpstr>Montserrat</vt:lpstr>
      <vt:lpstr>Montserrat-Regular</vt:lpstr>
      <vt:lpstr>Segoe UI</vt:lpstr>
      <vt:lpstr>Helvetica Neue Medium</vt:lpstr>
      <vt:lpstr>Tektur Bold</vt:lpstr>
      <vt:lpstr>Tektur Regular</vt:lpstr>
      <vt:lpstr>Helvetica Neue Light</vt:lpstr>
      <vt:lpstr>Montserrat Bold</vt:lpstr>
      <vt:lpstr>Calibri</vt:lpstr>
      <vt:lpstr>Tektur</vt:lpstr>
      <vt:lpstr>White</vt:lpstr>
      <vt:lpstr>1_White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2_White</vt:lpstr>
      <vt:lpstr>5_Специальное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ЭЛЕКТРОННЫЙ ОБМЕН</vt:lpstr>
      <vt:lpstr>СЕРВИСЫ ЕАПВ-ОНЛАЙН</vt:lpstr>
      <vt:lpstr>ПОДАЧА ЗАЯВОК В ЕАПВ </vt:lpstr>
      <vt:lpstr>ВХОД или РЕГИСТРАЦИЯ</vt:lpstr>
      <vt:lpstr>СЕРТИФИКАТ ЭЦП</vt:lpstr>
      <vt:lpstr>ПОШЛИНЫ</vt:lpstr>
      <vt:lpstr>Презентация PowerPoint</vt:lpstr>
      <vt:lpstr>ЭЛЕКТРОННОЕ ДОСЬЕ</vt:lpstr>
      <vt:lpstr>Презентация PowerPoint</vt:lpstr>
      <vt:lpstr>WWW.EAPO.ORG</vt:lpstr>
      <vt:lpstr>WWW.EAPO.ORG</vt:lpstr>
      <vt:lpstr>Презентация PowerPoint</vt:lpstr>
      <vt:lpstr>ПОИСКОВАЯ СИСТЕМА ЕАПАТИС</vt:lpstr>
      <vt:lpstr>ПОИСКОВАЯ СИСТЕМА ЕАПАТИС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AERO</dc:creator>
  <cp:lastModifiedBy>Тимонин Александр Николаевич</cp:lastModifiedBy>
  <cp:revision>132</cp:revision>
  <dcterms:modified xsi:type="dcterms:W3CDTF">2023-03-12T08:36:07Z</dcterms:modified>
</cp:coreProperties>
</file>