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8" r:id="rId4"/>
  </p:sldMasterIdLst>
  <p:notesMasterIdLst>
    <p:notesMasterId r:id="rId20"/>
  </p:notesMasterIdLst>
  <p:handoutMasterIdLst>
    <p:handoutMasterId r:id="rId21"/>
  </p:handoutMasterIdLst>
  <p:sldIdLst>
    <p:sldId id="265" r:id="rId5"/>
    <p:sldId id="294" r:id="rId6"/>
    <p:sldId id="271" r:id="rId7"/>
    <p:sldId id="295" r:id="rId8"/>
    <p:sldId id="267" r:id="rId9"/>
    <p:sldId id="274" r:id="rId10"/>
    <p:sldId id="290" r:id="rId11"/>
    <p:sldId id="291" r:id="rId12"/>
    <p:sldId id="293" r:id="rId13"/>
    <p:sldId id="292" r:id="rId14"/>
    <p:sldId id="296" r:id="rId15"/>
    <p:sldId id="297" r:id="rId16"/>
    <p:sldId id="299" r:id="rId17"/>
    <p:sldId id="298" r:id="rId18"/>
    <p:sldId id="270" r:id="rId19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жела Пленкина" initials="АП" lastIdx="1" clrIdx="0">
    <p:extLst>
      <p:ext uri="{19B8F6BF-5375-455C-9EA6-DF929625EA0E}">
        <p15:presenceInfo xmlns:p15="http://schemas.microsoft.com/office/powerpoint/2012/main" xmlns="" userId="Анжела Пленки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5843" autoAdjust="0"/>
  </p:normalViewPr>
  <p:slideViewPr>
    <p:cSldViewPr snapToGrid="0" showGuides="1">
      <p:cViewPr varScale="1">
        <p:scale>
          <a:sx n="55" d="100"/>
          <a:sy n="55" d="100"/>
        </p:scale>
        <p:origin x="-634" y="-65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000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DDCB7EC-CEDA-42D5-8A0A-747B258F7B12}" type="datetime1">
              <a:rPr lang="ru-RU" smtClean="0"/>
              <a:pPr rtl="0"/>
              <a:t>12.03.2023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BBAA-8962-46BE-8131-E6CE08071E10}" type="datetime1">
              <a:rPr lang="ru-RU" smtClean="0"/>
              <a:pPr/>
              <a:t>12.03.2023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918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951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14299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A2AAF71-7088-4082-A4B5-5D2286FF71AE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75084564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A05DDED-C00D-420D-BCCC-88709E63D747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712725447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EDCCF59-F12C-4B22-A0B5-0569E7EBF814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382581019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130E92-8550-4A93-A5ED-7A5CF78928CB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413888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E50B887-75E0-4C5B-AF37-E33049182621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53009493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3379668-2161-488D-96B8-6A859D0F15B4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30946756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E939C50-7762-4792-95E1-E7874CF6E4AE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01875025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F901220-6B3C-4719-8281-16AA8BA3EF64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64813779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2D7245F-B3C7-4358-926A-1EE496656B67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817867633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2D0A9D0-FD05-4374-8990-9A13D81CB546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40024609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970C57-C6EC-43E3-AE3A-40D83CDB2BD6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35489708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7724B01-8CDF-43F1-A896-03E2F79CCBAE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50863950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116" y="1465729"/>
            <a:ext cx="10533685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3194B10-7A25-4893-8C5C-B707DE59842E}" type="datetime1">
              <a:rPr lang="ru-RU" noProof="0" smtClean="0"/>
              <a:pPr rtl="0"/>
              <a:t>12.03.2023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1"/>
            <a:ext cx="10493188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42400" y="5287388"/>
            <a:ext cx="3149600" cy="1570612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 rot="16200000">
            <a:off x="8934427" y="5395361"/>
            <a:ext cx="1570612" cy="135466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9042397" y="5278442"/>
            <a:ext cx="3149603" cy="101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10800000">
            <a:off x="9024315" y="2803463"/>
            <a:ext cx="3149603" cy="247497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5400000">
            <a:off x="6276840" y="4026914"/>
            <a:ext cx="2362202" cy="329997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681" r:id="rId12"/>
  </p:sldLayoutIdLst>
  <p:transition spd="med">
    <p:fad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70C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ndo@bsu.b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ncip.by/upload/doc/2020/Polit_VO_NIO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po.int/technology-transfer/ru/ip-policies.html#toolki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8412" y="691871"/>
            <a:ext cx="10363200" cy="2387600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/>
              <a:t>Национальный проект ВОИС по Политике ИС в Беларуси: концепция и полученные результаты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3230218"/>
            <a:ext cx="9333186" cy="2595142"/>
          </a:xfrm>
        </p:spPr>
        <p:txBody>
          <a:bodyPr>
            <a:noAutofit/>
          </a:bodyPr>
          <a:lstStyle/>
          <a:p>
            <a:pPr algn="l"/>
            <a:endParaRPr lang="ru-RU" altLang="ru-RU" sz="1800" dirty="0" smtClean="0"/>
          </a:p>
          <a:p>
            <a:pPr algn="l"/>
            <a:r>
              <a:rPr lang="ru-RU" altLang="ru-RU" sz="2000" dirty="0" smtClean="0"/>
              <a:t>Дарья </a:t>
            </a:r>
            <a:r>
              <a:rPr lang="ru-RU" altLang="ru-RU" sz="2000" dirty="0"/>
              <a:t>Ландо</a:t>
            </a:r>
          </a:p>
          <a:p>
            <a:pPr algn="l"/>
            <a:r>
              <a:rPr lang="ru-RU" sz="2000" dirty="0"/>
              <a:t>Национальный координатор в рамках Национального проекта по развитию институциональной политики в области интеллектуальной собственности для учреждений высшего образования и научно-исследовательских организаций Беларуси</a:t>
            </a:r>
            <a:endParaRPr lang="ru-RU" altLang="ru-RU" sz="2000" dirty="0"/>
          </a:p>
          <a:p>
            <a:pPr algn="l"/>
            <a:r>
              <a:rPr lang="ru-RU" altLang="ru-RU" sz="2000" dirty="0"/>
              <a:t>доцент </a:t>
            </a:r>
            <a:r>
              <a:rPr lang="ru-RU" altLang="ru-RU" sz="2000" dirty="0" smtClean="0"/>
              <a:t>кафедры гражданского </a:t>
            </a:r>
            <a:r>
              <a:rPr lang="ru-RU" altLang="ru-RU" sz="2000" dirty="0"/>
              <a:t>права Белорусского государственного университета,</a:t>
            </a:r>
            <a:br>
              <a:rPr lang="ru-RU" altLang="ru-RU" sz="2000" dirty="0"/>
            </a:br>
            <a:r>
              <a:rPr lang="ru-RU" altLang="ru-RU" sz="2000" dirty="0"/>
              <a:t>кандидат юридических наук, доцент</a:t>
            </a:r>
            <a:br>
              <a:rPr lang="ru-RU" altLang="ru-RU" sz="2000" dirty="0"/>
            </a:br>
            <a:r>
              <a:rPr lang="ru-RU" altLang="ru-RU" sz="2000" dirty="0" smtClean="0">
                <a:hlinkClick r:id="rId3"/>
              </a:rPr>
              <a:t>lando@bsu.by</a:t>
            </a:r>
            <a:endParaRPr lang="en-US" alt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  <a:p>
            <a:endParaRPr lang="ru-RU" altLang="ru-RU"/>
          </a:p>
          <a:p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xmlns="" val="923078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Новый поворот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000" dirty="0"/>
              <a:t>Политика в области интеллектуальной собственности для учреждений высшего образования и научных организаций:</a:t>
            </a:r>
          </a:p>
          <a:p>
            <a:pPr lvl="1">
              <a:buNone/>
            </a:pPr>
            <a:endParaRPr lang="ru-RU" sz="3600" dirty="0"/>
          </a:p>
          <a:p>
            <a:pPr lvl="1"/>
            <a:r>
              <a:rPr lang="ru-RU" sz="3600" dirty="0"/>
              <a:t>просто шаблон</a:t>
            </a:r>
          </a:p>
          <a:p>
            <a:pPr lvl="1"/>
            <a:r>
              <a:rPr lang="ru-RU" sz="3600" dirty="0"/>
              <a:t>источник  вдохновения.  Для кого? Для чего</a:t>
            </a:r>
            <a:r>
              <a:rPr lang="ru-RU" sz="36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3400" dirty="0" smtClean="0"/>
              <a:t>ПЛАН МЕРОПРИЯТИЙ ПО РЕАЛИЗАЦИИ СТРАТЕГИИ РЕСПУБЛИКИ БЕЛАРУСЬ В СФЕРЕ ИНТЕЛЛЕКТУАЛЬНОЙ СОБСТВЕННОСТИ ДО 2030 ГОДА </a:t>
            </a:r>
          </a:p>
          <a:p>
            <a:pPr fontAlgn="t">
              <a:buNone/>
            </a:pPr>
            <a:r>
              <a:rPr lang="ru-RU" sz="3400" dirty="0" smtClean="0"/>
              <a:t>	Развитие системы управления интеллектуальной собственностью</a:t>
            </a:r>
          </a:p>
          <a:p>
            <a:pPr fontAlgn="t">
              <a:buNone/>
            </a:pPr>
            <a:r>
              <a:rPr lang="ru-RU" sz="3400" dirty="0" smtClean="0"/>
              <a:t>    30. Обеспечение разработки и утверждения Политики в области интеллектуальной собственности научными организациями, подчиненными (входящими в состав, систему) </a:t>
            </a:r>
            <a:r>
              <a:rPr lang="ru-RU" sz="3400" dirty="0" err="1" smtClean="0"/>
              <a:t>Минобразованию</a:t>
            </a:r>
            <a:r>
              <a:rPr lang="ru-RU" sz="3400" dirty="0" smtClean="0"/>
              <a:t> и НАН Беларуси: ГКНТ, </a:t>
            </a:r>
            <a:r>
              <a:rPr lang="ru-RU" sz="3400" dirty="0" err="1" smtClean="0"/>
              <a:t>Минобразование</a:t>
            </a:r>
            <a:r>
              <a:rPr lang="ru-RU" sz="3400" dirty="0" smtClean="0"/>
              <a:t>, НАН Беларуси, НЦИС, 2022 - 2023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658432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Собственные институциональные политики</a:t>
            </a:r>
            <a:br>
              <a:rPr lang="ru-RU" dirty="0"/>
            </a:br>
            <a:r>
              <a:rPr lang="ru-RU" dirty="0"/>
              <a:t>УВО и </a:t>
            </a:r>
            <a:r>
              <a:rPr lang="ru-RU" dirty="0" smtClean="0"/>
              <a:t>НИО (</a:t>
            </a:r>
            <a:r>
              <a:rPr lang="en-US" dirty="0" smtClean="0"/>
              <a:t>WIPO Database of Intellectual Property Policies from Universities and Research Institutions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sz="4000" dirty="0"/>
          </a:p>
          <a:p>
            <a:pPr indent="0" algn="just">
              <a:buNone/>
            </a:pPr>
            <a:endParaRPr lang="ru-RU" sz="86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indent="0" algn="just">
              <a:buNone/>
            </a:pPr>
            <a:r>
              <a:rPr lang="ru-RU" sz="86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</a:t>
            </a:r>
            <a:r>
              <a:rPr lang="ru-RU" sz="8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группы УВО и НИО: базовая и расширенная</a:t>
            </a:r>
          </a:p>
          <a:p>
            <a:pPr indent="0" algn="just">
              <a:buNone/>
            </a:pPr>
            <a:r>
              <a:rPr lang="ru-RU" sz="1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Базовая </a:t>
            </a:r>
            <a:r>
              <a:rPr lang="ru-RU" sz="1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группа. </a:t>
            </a:r>
            <a:r>
              <a:rPr lang="ru-RU" sz="1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</a:t>
            </a:r>
            <a:r>
              <a:rPr lang="ru-RU" sz="1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тверждены </a:t>
            </a:r>
            <a:r>
              <a:rPr lang="ru-RU" sz="1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институциональные </a:t>
            </a:r>
            <a:r>
              <a:rPr lang="ru-RU" sz="112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политики:</a:t>
            </a:r>
            <a:endParaRPr lang="ru-RU" sz="1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indent="-571500" algn="just"/>
            <a:r>
              <a:rPr lang="ru-RU" sz="11200" dirty="0" smtClean="0">
                <a:latin typeface="Calibri" panose="020F0502020204030204" pitchFamily="34" charset="0"/>
                <a:cs typeface="Calibri" panose="020F0502020204030204" pitchFamily="34" charset="0"/>
              </a:rPr>
              <a:t>УО «Белорусский национальный технический университет» (10.03.2022),</a:t>
            </a:r>
            <a:endParaRPr lang="ru-RU" sz="1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indent="-571500" algn="just"/>
            <a:r>
              <a:rPr lang="ru-RU" sz="11200" dirty="0">
                <a:latin typeface="Calibri" panose="020F0502020204030204" pitchFamily="34" charset="0"/>
                <a:cs typeface="Calibri" panose="020F0502020204030204" pitchFamily="34" charset="0"/>
              </a:rPr>
              <a:t>Учреждения Белорусского государственного университета «Научно-исследовательский институт физико-химических проблем</a:t>
            </a:r>
            <a:r>
              <a:rPr lang="ru-RU" sz="11200" dirty="0" smtClean="0">
                <a:latin typeface="Calibri" panose="020F0502020204030204" pitchFamily="34" charset="0"/>
                <a:cs typeface="Calibri" panose="020F0502020204030204" pitchFamily="34" charset="0"/>
              </a:rPr>
              <a:t>» (21.03.2022),</a:t>
            </a:r>
            <a:endParaRPr lang="ru-RU" sz="1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indent="-571500" algn="just"/>
            <a:r>
              <a:rPr lang="ru-RU" sz="11200" dirty="0" smtClean="0">
                <a:latin typeface="Calibri" panose="020F0502020204030204" pitchFamily="34" charset="0"/>
                <a:cs typeface="Calibri" panose="020F0502020204030204" pitchFamily="34" charset="0"/>
              </a:rPr>
              <a:t>ГНУ «Институт </a:t>
            </a:r>
            <a:r>
              <a:rPr lang="ru-RU" sz="11200" dirty="0">
                <a:latin typeface="Calibri" panose="020F0502020204030204" pitchFamily="34" charset="0"/>
                <a:cs typeface="Calibri" panose="020F0502020204030204" pitchFamily="34" charset="0"/>
              </a:rPr>
              <a:t>микробиологии </a:t>
            </a:r>
            <a:r>
              <a:rPr lang="ru-RU" sz="1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Национальной академии наук Беларуси» (22.03.2022),</a:t>
            </a:r>
            <a:endParaRPr lang="ru-RU" sz="1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indent="-571500" algn="just"/>
            <a:r>
              <a:rPr lang="ru-RU" sz="11200" dirty="0" smtClean="0">
                <a:latin typeface="Calibri" panose="020F0502020204030204" pitchFamily="34" charset="0"/>
                <a:cs typeface="Calibri" panose="020F0502020204030204" pitchFamily="34" charset="0"/>
              </a:rPr>
              <a:t>УО «Полоцкий государственный университет» (28.03.2022),</a:t>
            </a:r>
            <a:endParaRPr lang="ru-RU" sz="1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indent="-571500" algn="just"/>
            <a:r>
              <a:rPr lang="ru-RU" sz="11200" dirty="0" smtClean="0">
                <a:latin typeface="Calibri" panose="020F0502020204030204" pitchFamily="34" charset="0"/>
                <a:cs typeface="Calibri" panose="020F0502020204030204" pitchFamily="34" charset="0"/>
              </a:rPr>
              <a:t>ГНУ «Центр </a:t>
            </a:r>
            <a:r>
              <a:rPr lang="ru-RU" sz="11200" dirty="0">
                <a:latin typeface="Calibri" panose="020F0502020204030204" pitchFamily="34" charset="0"/>
                <a:cs typeface="Calibri" panose="020F0502020204030204" pitchFamily="34" charset="0"/>
              </a:rPr>
              <a:t>системного анализа и стратегических исследований Национальной академии наук </a:t>
            </a:r>
            <a:r>
              <a:rPr lang="ru-RU" sz="11200" dirty="0" smtClean="0">
                <a:latin typeface="Calibri" panose="020F0502020204030204" pitchFamily="34" charset="0"/>
                <a:cs typeface="Calibri" panose="020F0502020204030204" pitchFamily="34" charset="0"/>
              </a:rPr>
              <a:t>Беларуси» (28.03.2022)</a:t>
            </a:r>
            <a:endParaRPr lang="ru-RU" sz="1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4236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Собственные институциональные политики</a:t>
            </a:r>
            <a:br>
              <a:rPr lang="ru-RU" dirty="0"/>
            </a:br>
            <a:r>
              <a:rPr lang="ru-RU" dirty="0"/>
              <a:t>УВО и НИО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sz="4000" dirty="0"/>
          </a:p>
          <a:p>
            <a:pPr indent="0" algn="just">
              <a:buNone/>
            </a:pPr>
            <a:r>
              <a:rPr lang="ru-RU" sz="8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Расширенная группа (планируемый срок утверждения институциональных </a:t>
            </a:r>
            <a:r>
              <a:rPr lang="ru-RU" sz="8600" dirty="0">
                <a:latin typeface="Calibri" panose="020F0502020204030204" pitchFamily="34" charset="0"/>
                <a:cs typeface="Calibri" panose="020F0502020204030204" pitchFamily="34" charset="0"/>
              </a:rPr>
              <a:t>политик – </a:t>
            </a:r>
            <a:r>
              <a:rPr lang="ru-RU" sz="8600" dirty="0" smtClean="0">
                <a:latin typeface="Calibri" panose="020F0502020204030204" pitchFamily="34" charset="0"/>
                <a:cs typeface="Calibri" panose="020F0502020204030204" pitchFamily="34" charset="0"/>
              </a:rPr>
              <a:t>30.06.2022). </a:t>
            </a:r>
            <a:endParaRPr lang="en-US" sz="8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indent="-571500" algn="just"/>
            <a:r>
              <a:rPr lang="ru-RU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УО «Белорусский </a:t>
            </a:r>
            <a:r>
              <a:rPr lang="ru-RU" sz="7200" dirty="0">
                <a:latin typeface="Calibri" panose="020F0502020204030204" pitchFamily="34" charset="0"/>
                <a:cs typeface="Calibri" panose="020F0502020204030204" pitchFamily="34" charset="0"/>
              </a:rPr>
              <a:t>государственный технологический </a:t>
            </a:r>
            <a:r>
              <a:rPr lang="ru-RU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университет» (11.04.2022</a:t>
            </a:r>
            <a:r>
              <a:rPr lang="ru-RU" sz="7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indent="-571500" algn="just"/>
            <a:r>
              <a:rPr lang="ru-RU" sz="7200" dirty="0">
                <a:latin typeface="Calibri" panose="020F0502020204030204" pitchFamily="34" charset="0"/>
                <a:cs typeface="Calibri" panose="020F0502020204030204" pitchFamily="34" charset="0"/>
              </a:rPr>
              <a:t>Белорусский государственный </a:t>
            </a:r>
            <a:r>
              <a:rPr lang="ru-RU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университет (</a:t>
            </a:r>
            <a:r>
              <a:rPr lang="ru-RU" sz="7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04.11.2022</a:t>
            </a:r>
            <a:r>
              <a:rPr lang="ru-RU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indent="-571500" algn="just"/>
            <a:r>
              <a:rPr lang="ru-RU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УО «Белорусский </a:t>
            </a:r>
            <a:r>
              <a:rPr lang="ru-RU" sz="7200" dirty="0">
                <a:latin typeface="Calibri" panose="020F0502020204030204" pitchFamily="34" charset="0"/>
                <a:cs typeface="Calibri" panose="020F0502020204030204" pitchFamily="34" charset="0"/>
              </a:rPr>
              <a:t>государственный университет информатики и </a:t>
            </a:r>
            <a:r>
              <a:rPr lang="ru-RU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радиоэлектроники» </a:t>
            </a:r>
            <a:br>
              <a:rPr lang="ru-RU" sz="7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(30.06.2022)</a:t>
            </a: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indent="-571500" algn="just"/>
            <a:r>
              <a:rPr lang="ru-RU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УО «Витебский </a:t>
            </a:r>
            <a:r>
              <a:rPr lang="ru-RU" sz="7200" dirty="0">
                <a:latin typeface="Calibri" panose="020F0502020204030204" pitchFamily="34" charset="0"/>
                <a:cs typeface="Calibri" panose="020F0502020204030204" pitchFamily="34" charset="0"/>
              </a:rPr>
              <a:t>государственный технологический </a:t>
            </a:r>
            <a:r>
              <a:rPr lang="ru-RU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университет» (17.06.2022)</a:t>
            </a: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indent="-571500" algn="just"/>
            <a:r>
              <a:rPr lang="ru-RU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УО «Гомельский </a:t>
            </a:r>
            <a:r>
              <a:rPr lang="ru-RU" sz="7200" dirty="0">
                <a:latin typeface="Calibri" panose="020F0502020204030204" pitchFamily="34" charset="0"/>
                <a:cs typeface="Calibri" panose="020F0502020204030204" pitchFamily="34" charset="0"/>
              </a:rPr>
              <a:t>государственный университет имени Франциска </a:t>
            </a:r>
            <a:r>
              <a:rPr lang="ru-RU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Скорины» (22.06.2022)</a:t>
            </a: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indent="-571500" algn="just"/>
            <a:r>
              <a:rPr lang="ru-RU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ГНУ «Институт </a:t>
            </a:r>
            <a:r>
              <a:rPr lang="ru-RU" sz="7200" dirty="0">
                <a:latin typeface="Calibri" panose="020F0502020204030204" pitchFamily="34" charset="0"/>
                <a:cs typeface="Calibri" panose="020F0502020204030204" pitchFamily="34" charset="0"/>
              </a:rPr>
              <a:t>биоорганической химии НАН </a:t>
            </a:r>
            <a:r>
              <a:rPr lang="ru-RU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Беларуси» (</a:t>
            </a:r>
            <a:r>
              <a:rPr lang="ru-RU" sz="7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27.07.2022</a:t>
            </a:r>
            <a:r>
              <a:rPr lang="ru-RU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indent="-571500" algn="just"/>
            <a:r>
              <a:rPr lang="ru-RU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ГНУ «Объединенный </a:t>
            </a:r>
            <a:r>
              <a:rPr lang="ru-RU" sz="7200" dirty="0">
                <a:latin typeface="Calibri" panose="020F0502020204030204" pitchFamily="34" charset="0"/>
                <a:cs typeface="Calibri" panose="020F0502020204030204" pitchFamily="34" charset="0"/>
              </a:rPr>
              <a:t>институт проблем информатики НАН </a:t>
            </a:r>
            <a:r>
              <a:rPr lang="ru-RU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Беларуси» (</a:t>
            </a:r>
            <a:r>
              <a:rPr lang="ru-RU" sz="7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01.07.2022</a:t>
            </a:r>
            <a:r>
              <a:rPr lang="ru-RU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indent="-571500" algn="just"/>
            <a:r>
              <a:rPr lang="ru-RU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ГНУ «Объединенный </a:t>
            </a:r>
            <a:r>
              <a:rPr lang="ru-RU" sz="7200" dirty="0">
                <a:latin typeface="Calibri" panose="020F0502020204030204" pitchFamily="34" charset="0"/>
                <a:cs typeface="Calibri" panose="020F0502020204030204" pitchFamily="34" charset="0"/>
              </a:rPr>
              <a:t>институт машиностроения НАН </a:t>
            </a:r>
            <a:r>
              <a:rPr lang="ru-RU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Беларуси» (04.05.2022)</a:t>
            </a: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indent="-571500" algn="just"/>
            <a:r>
              <a:rPr lang="ru-RU" sz="7200" dirty="0">
                <a:latin typeface="Calibri" panose="020F0502020204030204" pitchFamily="34" charset="0"/>
                <a:cs typeface="Calibri" panose="020F0502020204030204" pitchFamily="34" charset="0"/>
              </a:rPr>
              <a:t>РУП «Научно-практический центр НАН Беларуси по механизации сельского хозяйства</a:t>
            </a:r>
            <a:r>
              <a:rPr lang="ru-RU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» (06.06.2022)</a:t>
            </a:r>
            <a:endParaRPr lang="ru-RU" sz="7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8041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Собственные институциональные политики</a:t>
            </a:r>
            <a:br>
              <a:rPr lang="ru-RU" dirty="0"/>
            </a:br>
            <a:r>
              <a:rPr lang="ru-RU" dirty="0"/>
              <a:t>УВО и НИО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dirty="0"/>
          </a:p>
          <a:p>
            <a:pPr indent="0" algn="just">
              <a:buNone/>
            </a:pPr>
            <a:r>
              <a:rPr lang="ru-RU" sz="33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развитие проекта утверждены политики: </a:t>
            </a:r>
          </a:p>
          <a:p>
            <a:pPr marL="800100" indent="-571500" algn="just">
              <a:lnSpc>
                <a:spcPct val="70000"/>
              </a:lnSpc>
            </a:pPr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РУП «Научно-практический центр НАН Беларуси по животноводству» (04.07.2022),</a:t>
            </a:r>
          </a:p>
          <a:p>
            <a:pPr marL="800100" indent="-571500" algn="just">
              <a:lnSpc>
                <a:spcPct val="70000"/>
              </a:lnSpc>
            </a:pPr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ГУ «РНПЦ спорта» (20.07.2022),</a:t>
            </a:r>
          </a:p>
          <a:p>
            <a:pPr marL="800100" indent="-571500" algn="just">
              <a:lnSpc>
                <a:spcPct val="70000"/>
              </a:lnSpc>
            </a:pPr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УО "Белорусский государственный университет физической культуры» (28.11.2022).</a:t>
            </a:r>
          </a:p>
        </p:txBody>
      </p:sp>
    </p:spTree>
    <p:extLst>
      <p:ext uri="{BB962C8B-B14F-4D97-AF65-F5344CB8AC3E}">
        <p14:creationId xmlns:p14="http://schemas.microsoft.com/office/powerpoint/2010/main" xmlns="" val="728041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Перспективы разработки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indent="0" algn="just">
              <a:buNone/>
            </a:pPr>
            <a:r>
              <a:rPr lang="ru-RU" sz="7300" dirty="0" smtClean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Поиск проблемным вопросов, требующих разрешения на уровне локальной политики: </a:t>
            </a:r>
            <a:endParaRPr lang="en-US" sz="7300" dirty="0">
              <a:cs typeface="Calibri" panose="020F0502020204030204" pitchFamily="34" charset="0"/>
            </a:endParaRPr>
          </a:p>
          <a:p>
            <a:pPr lvl="0"/>
            <a:r>
              <a:rPr lang="ru-RU" sz="6500" dirty="0" smtClean="0"/>
              <a:t>служебность объектов;</a:t>
            </a:r>
          </a:p>
          <a:p>
            <a:pPr lvl="0"/>
            <a:r>
              <a:rPr lang="ru-RU" sz="6500" dirty="0" smtClean="0"/>
              <a:t>принадлежность прав на выпускные работы; </a:t>
            </a:r>
          </a:p>
          <a:p>
            <a:pPr lvl="0"/>
            <a:r>
              <a:rPr lang="ru-RU" sz="6500" dirty="0" smtClean="0"/>
              <a:t>дополнительное стимулирование авторов; </a:t>
            </a:r>
          </a:p>
          <a:p>
            <a:pPr lvl="0"/>
            <a:r>
              <a:rPr lang="ru-RU" sz="6500" dirty="0" smtClean="0"/>
              <a:t>порядок формирования и ведения реестра ОИС;</a:t>
            </a:r>
          </a:p>
          <a:p>
            <a:pPr lvl="0"/>
            <a:r>
              <a:rPr lang="ru-RU" sz="6500" dirty="0" smtClean="0"/>
              <a:t>соотношение Политики и иных локальных правовых актов в области интеллектуальной собственности.</a:t>
            </a:r>
          </a:p>
          <a:p>
            <a:pPr marL="800100" indent="-571500" algn="just"/>
            <a:endParaRPr lang="ru-RU" sz="57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8041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1568285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24000" y="2690648"/>
            <a:ext cx="9144000" cy="2133599"/>
          </a:xfrm>
        </p:spPr>
        <p:txBody>
          <a:bodyPr>
            <a:noAutofit/>
          </a:bodyPr>
          <a:lstStyle/>
          <a:p>
            <a:pPr algn="l"/>
            <a:endParaRPr lang="en-US" sz="2000" dirty="0"/>
          </a:p>
          <a:p>
            <a:pPr algn="l"/>
            <a:r>
              <a:rPr lang="ru-RU" sz="2000" dirty="0"/>
              <a:t>Дарья Ландо</a:t>
            </a:r>
          </a:p>
          <a:p>
            <a:pPr algn="l"/>
            <a:r>
              <a:rPr lang="ru-RU" sz="2000" dirty="0"/>
              <a:t>Национальный координатор в рамках Национального проекта по развитию институциональной политики в области интеллектуальной собственности для учреждений высшего образования и научно-исследовательских организаций Беларуси</a:t>
            </a:r>
            <a:endParaRPr lang="ru-RU" altLang="ru-RU" sz="2000" dirty="0"/>
          </a:p>
          <a:p>
            <a:pPr algn="l"/>
            <a:r>
              <a:rPr lang="ru-RU" sz="2000" dirty="0"/>
              <a:t>доцент </a:t>
            </a:r>
            <a:r>
              <a:rPr lang="ru-RU" sz="2000" dirty="0" smtClean="0"/>
              <a:t>кафедры </a:t>
            </a:r>
            <a:r>
              <a:rPr lang="ru-RU" sz="2000" dirty="0"/>
              <a:t>гражданского права Белорусского государственного университета,</a:t>
            </a:r>
            <a:br>
              <a:rPr lang="ru-RU" sz="2000" dirty="0"/>
            </a:br>
            <a:r>
              <a:rPr lang="ru-RU" sz="2000" dirty="0"/>
              <a:t>кандидат юридических наук, доцент</a:t>
            </a:r>
            <a:br>
              <a:rPr lang="ru-RU" sz="2000" dirty="0"/>
            </a:br>
            <a:r>
              <a:rPr lang="ru-RU" sz="2000" dirty="0" err="1" smtClean="0"/>
              <a:t>lando@bsu.by</a:t>
            </a:r>
            <a:endParaRPr lang="ru-RU" sz="2000" dirty="0"/>
          </a:p>
        </p:txBody>
      </p:sp>
      <p:sp>
        <p:nvSpPr>
          <p:cNvPr id="2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  <a:p>
            <a:endParaRPr lang="ru-RU" altLang="ru-RU"/>
          </a:p>
          <a:p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xmlns="" val="387465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Актуальность политик в области интеллектуальной собственности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УВО, НИО - площадка для осуществления научной и инновационной деятельности</a:t>
            </a:r>
          </a:p>
          <a:p>
            <a:r>
              <a:rPr lang="ru-RU" dirty="0"/>
              <a:t>Система управления ИС → коммерциализация РИД → дополнительные источники финансирования → научные исследования</a:t>
            </a:r>
          </a:p>
          <a:p>
            <a:r>
              <a:rPr lang="ru-RU" dirty="0"/>
              <a:t>Сотрудничество с другими организациями → широкое применение результатов → конкурентоспособность → решение социально-экономических проблем</a:t>
            </a:r>
          </a:p>
        </p:txBody>
      </p:sp>
    </p:spTree>
    <p:extLst>
      <p:ext uri="{BB962C8B-B14F-4D97-AF65-F5344CB8AC3E}">
        <p14:creationId xmlns:p14="http://schemas.microsoft.com/office/powerpoint/2010/main" xmlns="" val="2910271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hlinkClick r:id="rId2"/>
              </a:rPr>
              <a:t>https://www.ncip.by/upload/doc/2020/Polit_VO_NIO.pdf</a:t>
            </a:r>
            <a:endParaRPr lang="ru-RU" sz="3200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84DBE6CA-9DDA-48DE-B619-8033EFC746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31453" y="1743242"/>
            <a:ext cx="7529094" cy="3711074"/>
          </a:xfrm>
        </p:spPr>
      </p:pic>
    </p:spTree>
    <p:extLst>
      <p:ext uri="{BB962C8B-B14F-4D97-AF65-F5344CB8AC3E}">
        <p14:creationId xmlns:p14="http://schemas.microsoft.com/office/powerpoint/2010/main" xmlns="" val="2910271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Как все начиналось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e-BY" dirty="0"/>
          </a:p>
          <a:p>
            <a:r>
              <a:rPr lang="be-BY" sz="3600" dirty="0"/>
              <a:t>Рабочая группа создана приказом Государственного комитета по науке и технологиям Республики Беларусь от 23 сентября 2019 г. № 272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910271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Предпосылки разработки Политики в области интеллектуальной собственности для УВО и НИО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ru-RU" sz="4000" dirty="0"/>
          </a:p>
          <a:p>
            <a:r>
              <a:rPr lang="ru-RU" sz="4000" dirty="0"/>
              <a:t>Кадровый потенциал, образование </a:t>
            </a:r>
          </a:p>
          <a:p>
            <a:endParaRPr lang="ru-RU" sz="4000" dirty="0"/>
          </a:p>
          <a:p>
            <a:r>
              <a:rPr lang="ru-RU" sz="4000" dirty="0"/>
              <a:t>Законодательство</a:t>
            </a:r>
          </a:p>
          <a:p>
            <a:endParaRPr lang="ru-RU" sz="4000" dirty="0"/>
          </a:p>
          <a:p>
            <a:r>
              <a:rPr lang="ru-RU" sz="4000" dirty="0"/>
              <a:t>Методологические и статистические материалы</a:t>
            </a:r>
          </a:p>
        </p:txBody>
      </p:sp>
    </p:spTree>
    <p:extLst>
      <p:ext uri="{BB962C8B-B14F-4D97-AF65-F5344CB8AC3E}">
        <p14:creationId xmlns:p14="http://schemas.microsoft.com/office/powerpoint/2010/main" xmlns="" val="3121873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Инструментарий ВОИС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Сайт ВОИС </a:t>
            </a:r>
            <a:r>
              <a:rPr lang="ru-RU" dirty="0" smtClean="0"/>
              <a:t>- </a:t>
            </a:r>
            <a:r>
              <a:rPr lang="en-US" dirty="0" smtClean="0">
                <a:hlinkClick r:id="rId3"/>
              </a:rPr>
              <a:t>https://www.wipo.int/technology-transfer/ru/ip-policies.html#toolkit</a:t>
            </a:r>
            <a:endParaRPr lang="ru-RU" dirty="0" smtClean="0"/>
          </a:p>
          <a:p>
            <a:pPr lvl="0"/>
            <a:r>
              <a:rPr lang="ru-RU" dirty="0" smtClean="0"/>
              <a:t>Типовое </a:t>
            </a:r>
            <a:r>
              <a:rPr lang="ru-RU" dirty="0"/>
              <a:t>положение ВОИС о политике в области ИС для академических и научно-исследовательских учреждений</a:t>
            </a:r>
          </a:p>
          <a:p>
            <a:pPr lvl="0"/>
            <a:r>
              <a:rPr lang="ru-RU" dirty="0" smtClean="0"/>
              <a:t>Рекомендации в отношении адаптации типовых положений политики в области ИС</a:t>
            </a:r>
          </a:p>
          <a:p>
            <a:pPr lvl="0"/>
            <a:r>
              <a:rPr lang="ru-RU" dirty="0" smtClean="0"/>
              <a:t>Контрольный </a:t>
            </a:r>
            <a:r>
              <a:rPr lang="ru-RU" dirty="0"/>
              <a:t>перечень вопросов для </a:t>
            </a:r>
            <a:r>
              <a:rPr lang="ru-RU" dirty="0" smtClean="0"/>
              <a:t>разработчиков </a:t>
            </a:r>
            <a:r>
              <a:rPr lang="ru-RU" dirty="0"/>
              <a:t>политики в области ИС</a:t>
            </a:r>
          </a:p>
          <a:p>
            <a:pPr lvl="0"/>
            <a:r>
              <a:rPr lang="ru-RU" dirty="0"/>
              <a:t>Ответы на часто задаваемые вопросы и база данных </a:t>
            </a:r>
            <a:r>
              <a:rPr lang="ru-RU" dirty="0" smtClean="0"/>
              <a:t>политик </a:t>
            </a:r>
            <a:r>
              <a:rPr lang="ru-RU" dirty="0"/>
              <a:t>в области ИС</a:t>
            </a:r>
          </a:p>
        </p:txBody>
      </p:sp>
    </p:spTree>
    <p:extLst>
      <p:ext uri="{BB962C8B-B14F-4D97-AF65-F5344CB8AC3E}">
        <p14:creationId xmlns:p14="http://schemas.microsoft.com/office/powerpoint/2010/main" xmlns="" val="1781886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Исследование вопросов управления ИС в вузах и научных организациях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0116" y="1465729"/>
            <a:ext cx="10730753" cy="4711234"/>
          </a:xfrm>
        </p:spPr>
        <p:txBody>
          <a:bodyPr>
            <a:normAutofit/>
          </a:bodyPr>
          <a:lstStyle/>
          <a:p>
            <a:endParaRPr lang="ru-RU" sz="3600" dirty="0"/>
          </a:p>
          <a:p>
            <a:r>
              <a:rPr lang="ru-RU" sz="3600" dirty="0"/>
              <a:t>Анкетирование по вопросам:</a:t>
            </a:r>
          </a:p>
          <a:p>
            <a:pPr lvl="1"/>
            <a:r>
              <a:rPr lang="ru-RU" sz="3200" dirty="0"/>
              <a:t>Финансирование научно-исследовательской деятельности и принадлежность прав на ОИС</a:t>
            </a:r>
          </a:p>
          <a:p>
            <a:pPr lvl="1"/>
            <a:r>
              <a:rPr lang="ru-RU" sz="3200" dirty="0"/>
              <a:t>Особенности, касающиеся объектов авторского права и смежных прав</a:t>
            </a:r>
          </a:p>
          <a:p>
            <a:pPr lvl="1"/>
            <a:r>
              <a:rPr lang="ru-RU" sz="3200" dirty="0"/>
              <a:t>Стимулирование авторов</a:t>
            </a:r>
          </a:p>
          <a:p>
            <a:pPr lvl="1"/>
            <a:r>
              <a:rPr lang="ru-RU" sz="3200" dirty="0"/>
              <a:t>Наличие и функционирование служб по управлению ИС</a:t>
            </a:r>
          </a:p>
          <a:p>
            <a:pPr lvl="1"/>
            <a:r>
              <a:rPr lang="ru-RU" sz="3200" dirty="0"/>
              <a:t>Коммерциализация</a:t>
            </a:r>
          </a:p>
        </p:txBody>
      </p:sp>
    </p:spTree>
    <p:extLst>
      <p:ext uri="{BB962C8B-B14F-4D97-AF65-F5344CB8AC3E}">
        <p14:creationId xmlns:p14="http://schemas.microsoft.com/office/powerpoint/2010/main" xmlns="" val="3024697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Политика в области ИС для учреждений высшего образования и научных организаций  Республики Беларусь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/>
          </a:p>
          <a:p>
            <a:r>
              <a:rPr lang="ru-RU"/>
              <a:t>Общие положения</a:t>
            </a:r>
          </a:p>
          <a:p>
            <a:r>
              <a:rPr lang="ru-RU"/>
              <a:t>Цели и принципы</a:t>
            </a:r>
          </a:p>
          <a:p>
            <a:r>
              <a:rPr lang="ru-RU"/>
              <a:t>Субъекты политики</a:t>
            </a:r>
          </a:p>
          <a:p>
            <a:r>
              <a:rPr lang="ru-RU"/>
              <a:t>Объекты интеллектуальной собственности (ОИС), права на них</a:t>
            </a:r>
          </a:p>
          <a:p>
            <a:r>
              <a:rPr lang="ru-RU"/>
              <a:t>Учет и оценка стоимости ОИС </a:t>
            </a:r>
          </a:p>
          <a:p>
            <a:r>
              <a:rPr lang="ru-RU"/>
              <a:t>Коммерциализация ОИС</a:t>
            </a:r>
          </a:p>
          <a:p>
            <a:r>
              <a:rPr lang="ru-RU"/>
              <a:t>Стимулирование</a:t>
            </a:r>
          </a:p>
          <a:p>
            <a:r>
              <a:rPr lang="ru-RU"/>
              <a:t>Защита прав на ИС. Разрешение споров</a:t>
            </a:r>
          </a:p>
          <a:p>
            <a:r>
              <a:rPr lang="ru-RU"/>
              <a:t>Реализация политики на локальном уровне</a:t>
            </a:r>
          </a:p>
          <a:p>
            <a:r>
              <a:rPr lang="ru-RU"/>
              <a:t>Заключительные и переходные положения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1021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Национальный проект в сфере ИС для учреждений высшего образования и научных организаций Республики Беларусь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/>
              <a:t>Меморандум о взаимопонимании между Правительством Республики Беларусь и ВОИС → реализация национального проекта в сфере ИС для учреждений высшего образования и научных организаций</a:t>
            </a:r>
          </a:p>
          <a:p>
            <a:r>
              <a:rPr lang="ru-RU" dirty="0"/>
              <a:t>Проект </a:t>
            </a:r>
            <a:r>
              <a:rPr lang="ru-RU" dirty="0" smtClean="0"/>
              <a:t>предполагал:</a:t>
            </a:r>
            <a:endParaRPr lang="ru-RU" dirty="0"/>
          </a:p>
          <a:p>
            <a:pPr lvl="1"/>
            <a:r>
              <a:rPr lang="ru-RU" dirty="0"/>
              <a:t>разработку модельной политики в области ИС (2020 г.) Дата  утверждения - 10 декабря 2020 г. </a:t>
            </a:r>
          </a:p>
          <a:p>
            <a:pPr lvl="1"/>
            <a:r>
              <a:rPr lang="ru-RU" dirty="0"/>
              <a:t>разработку и принятие политик в области ИС в учреждениях высшего образования и научных организациях Минобразования и НАН Беларуси (2021 – 2022 гг.)</a:t>
            </a:r>
          </a:p>
          <a:p>
            <a:pPr lvl="1"/>
            <a:r>
              <a:rPr lang="ru-RU" dirty="0"/>
              <a:t>распространение положительного опыта реализации проекта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07131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DD01B8-816B-49B7-8C81-03AB51D87C54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a4f35948-e619-41b3-aa29-22878b09cfd2"/>
    <ds:schemaRef ds:uri="http://schemas.microsoft.com/office/infopath/2007/PartnerControls"/>
    <ds:schemaRef ds:uri="http://schemas.openxmlformats.org/package/2006/metadata/core-properties"/>
    <ds:schemaRef ds:uri="40262f94-9f35-4ac3-9a90-690165a166b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powerpointstore.com_14</Template>
  <TotalTime>4331</TotalTime>
  <Words>603</Words>
  <Application>Microsoft Office PowerPoint</Application>
  <PresentationFormat>Произвольный</PresentationFormat>
  <Paragraphs>108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Национальный проект ВОИС по Политике ИС в Беларуси: концепция и полученные результаты</vt:lpstr>
      <vt:lpstr> Актуальность политик в области интеллектуальной собственности</vt:lpstr>
      <vt:lpstr>https://www.ncip.by/upload/doc/2020/Polit_VO_NIO.pdf</vt:lpstr>
      <vt:lpstr> Как все начиналось</vt:lpstr>
      <vt:lpstr>Предпосылки разработки Политики в области интеллектуальной собственности для УВО и НИО</vt:lpstr>
      <vt:lpstr>Инструментарий ВОИС</vt:lpstr>
      <vt:lpstr>Исследование вопросов управления ИС в вузах и научных организациях</vt:lpstr>
      <vt:lpstr> Политика в области ИС для учреждений высшего образования и научных организаций  Республики Беларусь</vt:lpstr>
      <vt:lpstr> Национальный проект в сфере ИС для учреждений высшего образования и научных организаций Республики Беларусь</vt:lpstr>
      <vt:lpstr>Новый поворот</vt:lpstr>
      <vt:lpstr>  Собственные институциональные политики УВО и НИО (WIPO Database of Intellectual Property Policies from Universities and Research Institutions)</vt:lpstr>
      <vt:lpstr>  Собственные институциональные политики УВО и НИО</vt:lpstr>
      <vt:lpstr>  Собственные институциональные политики УВО и НИО</vt:lpstr>
      <vt:lpstr>  Перспективы разработки</vt:lpstr>
      <vt:lpstr>СПАСИБО ЗА ВНИМАНИЕ!</vt:lpstr>
    </vt:vector>
  </TitlesOfParts>
  <Company>NCIP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заголовка</dc:title>
  <dc:creator>Анжела Пленкина</dc:creator>
  <cp:lastModifiedBy>HP</cp:lastModifiedBy>
  <cp:revision>216</cp:revision>
  <dcterms:created xsi:type="dcterms:W3CDTF">2020-02-05T13:24:23Z</dcterms:created>
  <dcterms:modified xsi:type="dcterms:W3CDTF">2023-03-12T09:48:40Z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