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442" r:id="rId3"/>
    <p:sldId id="393" r:id="rId4"/>
    <p:sldId id="394" r:id="rId5"/>
    <p:sldId id="396" r:id="rId6"/>
    <p:sldId id="397" r:id="rId7"/>
    <p:sldId id="473" r:id="rId8"/>
    <p:sldId id="474" r:id="rId9"/>
    <p:sldId id="475" r:id="rId10"/>
    <p:sldId id="476" r:id="rId11"/>
    <p:sldId id="477" r:id="rId12"/>
    <p:sldId id="478" r:id="rId13"/>
    <p:sldId id="480" r:id="rId14"/>
    <p:sldId id="481" r:id="rId15"/>
    <p:sldId id="482" r:id="rId16"/>
    <p:sldId id="483" r:id="rId17"/>
    <p:sldId id="484" r:id="rId18"/>
    <p:sldId id="485" r:id="rId19"/>
    <p:sldId id="488" r:id="rId20"/>
    <p:sldId id="489" r:id="rId21"/>
    <p:sldId id="490" r:id="rId22"/>
    <p:sldId id="491" r:id="rId23"/>
    <p:sldId id="494" r:id="rId24"/>
    <p:sldId id="495" r:id="rId25"/>
    <p:sldId id="496" r:id="rId26"/>
    <p:sldId id="497" r:id="rId27"/>
    <p:sldId id="498" r:id="rId28"/>
    <p:sldId id="499" r:id="rId29"/>
    <p:sldId id="500" r:id="rId30"/>
    <p:sldId id="501" r:id="rId31"/>
    <p:sldId id="502" r:id="rId32"/>
    <p:sldId id="416" r:id="rId33"/>
    <p:sldId id="403" r:id="rId34"/>
    <p:sldId id="404" r:id="rId35"/>
    <p:sldId id="447" r:id="rId36"/>
    <p:sldId id="448" r:id="rId37"/>
    <p:sldId id="449" r:id="rId38"/>
    <p:sldId id="450" r:id="rId39"/>
    <p:sldId id="451" r:id="rId40"/>
    <p:sldId id="446" r:id="rId41"/>
    <p:sldId id="360" r:id="rId42"/>
    <p:sldId id="443" r:id="rId43"/>
    <p:sldId id="438" r:id="rId44"/>
    <p:sldId id="439" r:id="rId45"/>
    <p:sldId id="471" r:id="rId46"/>
  </p:sldIdLst>
  <p:sldSz cx="9144000" cy="5143500" type="screen16x9"/>
  <p:notesSz cx="6797675" cy="9926638"/>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21E"/>
    <a:srgbClr val="6F4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8488" autoAdjust="0"/>
  </p:normalViewPr>
  <p:slideViewPr>
    <p:cSldViewPr>
      <p:cViewPr varScale="1">
        <p:scale>
          <a:sx n="103" d="100"/>
          <a:sy n="103" d="100"/>
        </p:scale>
        <p:origin x="902" y="67"/>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153D76-E50D-40C9-B7FF-BDF7D21880C7}" type="doc">
      <dgm:prSet loTypeId="urn:microsoft.com/office/officeart/2005/8/layout/hList1" loCatId="list" qsTypeId="urn:microsoft.com/office/officeart/2005/8/quickstyle/simple1" qsCatId="simple" csTypeId="urn:microsoft.com/office/officeart/2005/8/colors/accent3_3" csCatId="accent3" phldr="1"/>
      <dgm:spPr/>
      <dgm:t>
        <a:bodyPr/>
        <a:lstStyle/>
        <a:p>
          <a:endParaRPr lang="en-US"/>
        </a:p>
      </dgm:t>
    </dgm:pt>
    <dgm:pt modelId="{B7C76E7E-C88F-4741-8959-EDB29B9229F7}">
      <dgm:prSet phldrT="[Text]" custT="1"/>
      <dgm:spPr/>
      <dgm:t>
        <a:bodyPr/>
        <a:lstStyle/>
        <a:p>
          <a:r>
            <a:rPr lang="en-US" altLang="en-US" sz="1800" b="1" dirty="0">
              <a:solidFill>
                <a:srgbClr val="7030A0"/>
              </a:solidFill>
            </a:rPr>
            <a:t>National Level</a:t>
          </a:r>
          <a:endParaRPr lang="en-US" sz="1800" b="1" dirty="0">
            <a:solidFill>
              <a:srgbClr val="7030A0"/>
            </a:solidFill>
          </a:endParaRPr>
        </a:p>
      </dgm:t>
    </dgm:pt>
    <dgm:pt modelId="{1EF15D45-5134-471D-9C12-C2CCBA8B1605}" type="parTrans" cxnId="{9FAEDBE4-B3CD-4235-B3F6-354C3EC31451}">
      <dgm:prSet/>
      <dgm:spPr/>
      <dgm:t>
        <a:bodyPr/>
        <a:lstStyle/>
        <a:p>
          <a:endParaRPr lang="en-US"/>
        </a:p>
      </dgm:t>
    </dgm:pt>
    <dgm:pt modelId="{6DCECF4B-A4CA-4E67-BBC3-4E66D8EA32F8}" type="sibTrans" cxnId="{9FAEDBE4-B3CD-4235-B3F6-354C3EC31451}">
      <dgm:prSet/>
      <dgm:spPr/>
      <dgm:t>
        <a:bodyPr/>
        <a:lstStyle/>
        <a:p>
          <a:endParaRPr lang="en-US"/>
        </a:p>
      </dgm:t>
    </dgm:pt>
    <dgm:pt modelId="{88F20845-56D9-4D8A-B8DE-9E96852EFCE8}">
      <dgm:prSet phldrT="[Text]"/>
      <dgm:spPr/>
      <dgm:t>
        <a:bodyPr/>
        <a:lstStyle/>
        <a:p>
          <a:r>
            <a:rPr lang="en-US" altLang="en-US" dirty="0"/>
            <a:t>Support for development and improvement  of national legislation with focus on specific technology transfer regulations and guidelines</a:t>
          </a:r>
          <a:endParaRPr lang="en-US" dirty="0"/>
        </a:p>
      </dgm:t>
    </dgm:pt>
    <dgm:pt modelId="{E0527155-4A9F-4F33-9362-17E906158412}" type="parTrans" cxnId="{22BD4B76-31BE-4CEF-9B90-C2C275DD19D3}">
      <dgm:prSet/>
      <dgm:spPr/>
      <dgm:t>
        <a:bodyPr/>
        <a:lstStyle/>
        <a:p>
          <a:endParaRPr lang="en-US"/>
        </a:p>
      </dgm:t>
    </dgm:pt>
    <dgm:pt modelId="{30CE79AA-A0B1-4A6E-8D57-F4D9E2862A1F}" type="sibTrans" cxnId="{22BD4B76-31BE-4CEF-9B90-C2C275DD19D3}">
      <dgm:prSet/>
      <dgm:spPr/>
      <dgm:t>
        <a:bodyPr/>
        <a:lstStyle/>
        <a:p>
          <a:endParaRPr lang="en-US"/>
        </a:p>
      </dgm:t>
    </dgm:pt>
    <dgm:pt modelId="{09058275-63E5-4123-972C-AB66F7907E49}">
      <dgm:prSet phldrT="[Text]"/>
      <dgm:spPr/>
      <dgm:t>
        <a:bodyPr/>
        <a:lstStyle/>
        <a:p>
          <a:r>
            <a:rPr lang="en-US" altLang="en-US"/>
            <a:t>National Projects on the Assessment of Technology Transfer Systems with Recommendations for Improvements – in order to facilitate development of enabling innovation eco system.</a:t>
          </a:r>
          <a:endParaRPr lang="en-US"/>
        </a:p>
      </dgm:t>
    </dgm:pt>
    <dgm:pt modelId="{EDFBDFD0-9526-496A-9C12-19C4AD780730}" type="parTrans" cxnId="{FC73D342-9BF7-47A4-815A-EAB2E8CDF759}">
      <dgm:prSet/>
      <dgm:spPr/>
      <dgm:t>
        <a:bodyPr/>
        <a:lstStyle/>
        <a:p>
          <a:endParaRPr lang="en-US"/>
        </a:p>
      </dgm:t>
    </dgm:pt>
    <dgm:pt modelId="{8B64294A-5E53-4C67-8728-91A8954B437B}" type="sibTrans" cxnId="{FC73D342-9BF7-47A4-815A-EAB2E8CDF759}">
      <dgm:prSet/>
      <dgm:spPr/>
      <dgm:t>
        <a:bodyPr/>
        <a:lstStyle/>
        <a:p>
          <a:endParaRPr lang="en-US"/>
        </a:p>
      </dgm:t>
    </dgm:pt>
    <dgm:pt modelId="{3AA254FE-34EA-4292-B7AC-122B5AC000F6}">
      <dgm:prSet phldrT="[Text]"/>
      <dgm:spPr/>
      <dgm:t>
        <a:bodyPr/>
        <a:lstStyle/>
        <a:p>
          <a:endParaRPr lang="en-US">
            <a:solidFill>
              <a:srgbClr val="00B050"/>
            </a:solidFill>
          </a:endParaRPr>
        </a:p>
      </dgm:t>
    </dgm:pt>
    <dgm:pt modelId="{9CDE5754-A7B8-4E98-8776-C193A1701092}" type="parTrans" cxnId="{E3CB614C-3BF5-463F-9D00-7196DB9EBBEF}">
      <dgm:prSet/>
      <dgm:spPr/>
      <dgm:t>
        <a:bodyPr/>
        <a:lstStyle/>
        <a:p>
          <a:endParaRPr lang="en-US"/>
        </a:p>
      </dgm:t>
    </dgm:pt>
    <dgm:pt modelId="{A55430F3-3A4D-4AD5-B22F-A60331DE9169}" type="sibTrans" cxnId="{E3CB614C-3BF5-463F-9D00-7196DB9EBBEF}">
      <dgm:prSet/>
      <dgm:spPr/>
      <dgm:t>
        <a:bodyPr/>
        <a:lstStyle/>
        <a:p>
          <a:endParaRPr lang="en-US"/>
        </a:p>
      </dgm:t>
    </dgm:pt>
    <dgm:pt modelId="{FA80B69C-8618-4B9E-A3DF-6096CE1EFF83}">
      <dgm:prSet phldrT="[Text]"/>
      <dgm:spPr/>
      <dgm:t>
        <a:bodyPr/>
        <a:lstStyle/>
        <a:p>
          <a:endParaRPr lang="en-US"/>
        </a:p>
      </dgm:t>
    </dgm:pt>
    <dgm:pt modelId="{8EFB4431-9BA4-472D-9741-69B83A2977AE}" type="parTrans" cxnId="{66F8AC98-1FBB-4C0D-B43F-2E23E8C0D47D}">
      <dgm:prSet/>
      <dgm:spPr/>
      <dgm:t>
        <a:bodyPr/>
        <a:lstStyle/>
        <a:p>
          <a:endParaRPr lang="en-US"/>
        </a:p>
      </dgm:t>
    </dgm:pt>
    <dgm:pt modelId="{C809593B-2CD2-465A-AAD3-00C3E534BCA9}" type="sibTrans" cxnId="{66F8AC98-1FBB-4C0D-B43F-2E23E8C0D47D}">
      <dgm:prSet/>
      <dgm:spPr/>
      <dgm:t>
        <a:bodyPr/>
        <a:lstStyle/>
        <a:p>
          <a:endParaRPr lang="en-US"/>
        </a:p>
      </dgm:t>
    </dgm:pt>
    <dgm:pt modelId="{ED829B65-55B6-4E77-8D97-6DE37BE5A745}">
      <dgm:prSet phldrT="[Text]" custT="1"/>
      <dgm:spPr/>
      <dgm:t>
        <a:bodyPr/>
        <a:lstStyle/>
        <a:p>
          <a:r>
            <a:rPr lang="en-US" altLang="en-US" sz="1800" b="1">
              <a:solidFill>
                <a:schemeClr val="tx2"/>
              </a:solidFill>
            </a:rPr>
            <a:t>Institutional Level</a:t>
          </a:r>
          <a:endParaRPr lang="en-US" sz="1800" b="1">
            <a:solidFill>
              <a:schemeClr val="tx2"/>
            </a:solidFill>
          </a:endParaRPr>
        </a:p>
      </dgm:t>
    </dgm:pt>
    <dgm:pt modelId="{9E7EC55C-C67D-4C72-A65B-5A9AEECC1502}" type="parTrans" cxnId="{A20612D4-27C0-4303-9E42-8C5FA5418CB0}">
      <dgm:prSet/>
      <dgm:spPr/>
      <dgm:t>
        <a:bodyPr/>
        <a:lstStyle/>
        <a:p>
          <a:endParaRPr lang="en-US"/>
        </a:p>
      </dgm:t>
    </dgm:pt>
    <dgm:pt modelId="{0CBF8041-2CEA-4242-AD12-0311A5EDEBB0}" type="sibTrans" cxnId="{A20612D4-27C0-4303-9E42-8C5FA5418CB0}">
      <dgm:prSet/>
      <dgm:spPr/>
      <dgm:t>
        <a:bodyPr/>
        <a:lstStyle/>
        <a:p>
          <a:endParaRPr lang="en-US"/>
        </a:p>
      </dgm:t>
    </dgm:pt>
    <dgm:pt modelId="{2106B445-03B7-4431-8A8C-9813EB8D0FE5}">
      <dgm:prSet phldrT="[Text]"/>
      <dgm:spPr/>
      <dgm:t>
        <a:bodyPr/>
        <a:lstStyle/>
        <a:p>
          <a:r>
            <a:rPr lang="en-US" altLang="en-US"/>
            <a:t>Assistance for Development of the National Model of IP Policy for academic institutions –  National IP Policy Template;</a:t>
          </a:r>
          <a:endParaRPr lang="en-US"/>
        </a:p>
      </dgm:t>
    </dgm:pt>
    <dgm:pt modelId="{DE116E4B-5E12-4E60-9196-B5A5D0E6C07E}" type="parTrans" cxnId="{1D263155-AB12-4517-8326-8F5CA4BEF33D}">
      <dgm:prSet/>
      <dgm:spPr/>
      <dgm:t>
        <a:bodyPr/>
        <a:lstStyle/>
        <a:p>
          <a:endParaRPr lang="en-US"/>
        </a:p>
      </dgm:t>
    </dgm:pt>
    <dgm:pt modelId="{45BF7888-9F30-4698-93B7-D03E6BB02004}" type="sibTrans" cxnId="{1D263155-AB12-4517-8326-8F5CA4BEF33D}">
      <dgm:prSet/>
      <dgm:spPr/>
      <dgm:t>
        <a:bodyPr/>
        <a:lstStyle/>
        <a:p>
          <a:endParaRPr lang="en-US"/>
        </a:p>
      </dgm:t>
    </dgm:pt>
    <dgm:pt modelId="{AD1A19DB-DF37-4389-A93F-355D2BEC0CDC}">
      <dgm:prSet phldrT="[Text]"/>
      <dgm:spPr/>
      <dgm:t>
        <a:bodyPr/>
        <a:lstStyle/>
        <a:p>
          <a:r>
            <a:rPr lang="en-US" altLang="en-US" dirty="0"/>
            <a:t>Expert coaching services for professionals working on definition of Institutional IP Policies based on WIPO IP Toolkit for Universities and R&amp;D Institutions.</a:t>
          </a:r>
          <a:endParaRPr lang="en-US" dirty="0"/>
        </a:p>
      </dgm:t>
    </dgm:pt>
    <dgm:pt modelId="{E4D70AA9-8F28-4D4B-B9D7-56C50B6ECB72}" type="parTrans" cxnId="{BD10C172-61A6-429D-A291-6DD5F70879B0}">
      <dgm:prSet/>
      <dgm:spPr/>
      <dgm:t>
        <a:bodyPr/>
        <a:lstStyle/>
        <a:p>
          <a:endParaRPr lang="en-US"/>
        </a:p>
      </dgm:t>
    </dgm:pt>
    <dgm:pt modelId="{EFE7C897-2936-40F4-9807-5EC9EB32C445}" type="sibTrans" cxnId="{BD10C172-61A6-429D-A291-6DD5F70879B0}">
      <dgm:prSet/>
      <dgm:spPr/>
      <dgm:t>
        <a:bodyPr/>
        <a:lstStyle/>
        <a:p>
          <a:endParaRPr lang="en-US"/>
        </a:p>
      </dgm:t>
    </dgm:pt>
    <dgm:pt modelId="{7DF5B1ED-1266-4444-959F-038F9A89FD5D}">
      <dgm:prSet phldrT="[Text]"/>
      <dgm:spPr/>
      <dgm:t>
        <a:bodyPr/>
        <a:lstStyle/>
        <a:p>
          <a:endParaRPr lang="en-US">
            <a:solidFill>
              <a:schemeClr val="tx1"/>
            </a:solidFill>
          </a:endParaRPr>
        </a:p>
      </dgm:t>
    </dgm:pt>
    <dgm:pt modelId="{A572AF14-56C6-4CF1-A381-FCE2615719C3}" type="parTrans" cxnId="{5284C000-3F69-457F-8C74-8FBB92DFB07D}">
      <dgm:prSet/>
      <dgm:spPr/>
      <dgm:t>
        <a:bodyPr/>
        <a:lstStyle/>
        <a:p>
          <a:endParaRPr lang="en-US"/>
        </a:p>
      </dgm:t>
    </dgm:pt>
    <dgm:pt modelId="{20638DA2-787C-44E3-A416-A90C3B6BA29C}" type="sibTrans" cxnId="{5284C000-3F69-457F-8C74-8FBB92DFB07D}">
      <dgm:prSet/>
      <dgm:spPr/>
      <dgm:t>
        <a:bodyPr/>
        <a:lstStyle/>
        <a:p>
          <a:endParaRPr lang="en-US"/>
        </a:p>
      </dgm:t>
    </dgm:pt>
    <dgm:pt modelId="{D63731E2-F781-4ED2-B4E8-A2CD419EC981}">
      <dgm:prSet phldrT="[Text]"/>
      <dgm:spPr/>
      <dgm:t>
        <a:bodyPr/>
        <a:lstStyle/>
        <a:p>
          <a:endParaRPr lang="en-US">
            <a:solidFill>
              <a:schemeClr val="tx1"/>
            </a:solidFill>
          </a:endParaRPr>
        </a:p>
      </dgm:t>
    </dgm:pt>
    <dgm:pt modelId="{DDBF040E-7268-445F-9324-19A7D799D71B}" type="parTrans" cxnId="{BDEB3A48-EE42-4EA1-B504-7DB0853783E4}">
      <dgm:prSet/>
      <dgm:spPr/>
      <dgm:t>
        <a:bodyPr/>
        <a:lstStyle/>
        <a:p>
          <a:endParaRPr lang="en-US"/>
        </a:p>
      </dgm:t>
    </dgm:pt>
    <dgm:pt modelId="{42E7C444-A5BC-497E-B386-A8E78095C0EF}" type="sibTrans" cxnId="{BDEB3A48-EE42-4EA1-B504-7DB0853783E4}">
      <dgm:prSet/>
      <dgm:spPr/>
      <dgm:t>
        <a:bodyPr/>
        <a:lstStyle/>
        <a:p>
          <a:endParaRPr lang="en-US"/>
        </a:p>
      </dgm:t>
    </dgm:pt>
    <dgm:pt modelId="{F4DE8CC2-0D97-4527-9C1A-A668B26B84CD}">
      <dgm:prSet phldrT="[Text]"/>
      <dgm:spPr/>
      <dgm:t>
        <a:bodyPr/>
        <a:lstStyle/>
        <a:p>
          <a:r>
            <a:rPr lang="en-US"/>
            <a:t>Contribution to the national IP Strategy – technology transfer regulations;</a:t>
          </a:r>
        </a:p>
      </dgm:t>
    </dgm:pt>
    <dgm:pt modelId="{59003063-4CC0-4C83-A61F-CF09034AD021}" type="parTrans" cxnId="{7F272FBC-26E2-46D4-878B-56FD30B193E8}">
      <dgm:prSet/>
      <dgm:spPr/>
      <dgm:t>
        <a:bodyPr/>
        <a:lstStyle/>
        <a:p>
          <a:endParaRPr lang="en-US"/>
        </a:p>
      </dgm:t>
    </dgm:pt>
    <dgm:pt modelId="{C5E8028A-39F8-4BF6-9CBA-43D6C52456C8}" type="sibTrans" cxnId="{7F272FBC-26E2-46D4-878B-56FD30B193E8}">
      <dgm:prSet/>
      <dgm:spPr/>
      <dgm:t>
        <a:bodyPr/>
        <a:lstStyle/>
        <a:p>
          <a:endParaRPr lang="en-US"/>
        </a:p>
      </dgm:t>
    </dgm:pt>
    <dgm:pt modelId="{CB93B87E-3C8D-4FAA-9D61-15A9DD86E267}">
      <dgm:prSet phldrT="[Text]"/>
      <dgm:spPr/>
      <dgm:t>
        <a:bodyPr/>
        <a:lstStyle/>
        <a:p>
          <a:r>
            <a:rPr lang="en-US" dirty="0">
              <a:solidFill>
                <a:srgbClr val="00B050"/>
              </a:solidFill>
            </a:rPr>
            <a:t>Launching in </a:t>
          </a:r>
          <a:r>
            <a:rPr lang="en-US" dirty="0" smtClean="0">
              <a:solidFill>
                <a:srgbClr val="00B050"/>
              </a:solidFill>
            </a:rPr>
            <a:t>2023 </a:t>
          </a:r>
          <a:r>
            <a:rPr lang="en-US" dirty="0">
              <a:solidFill>
                <a:srgbClr val="00B050"/>
              </a:solidFill>
            </a:rPr>
            <a:t>- Technology Transfer Provisions database</a:t>
          </a:r>
        </a:p>
      </dgm:t>
    </dgm:pt>
    <dgm:pt modelId="{A84EF668-4921-49B5-86ED-DBEBCFC488C7}" type="parTrans" cxnId="{E068E44A-55F3-432C-BD7D-96519E8A38B1}">
      <dgm:prSet/>
      <dgm:spPr/>
      <dgm:t>
        <a:bodyPr/>
        <a:lstStyle/>
        <a:p>
          <a:endParaRPr lang="en-US"/>
        </a:p>
      </dgm:t>
    </dgm:pt>
    <dgm:pt modelId="{696DEBF9-4CEC-4B86-8430-FEC5AA718002}" type="sibTrans" cxnId="{E068E44A-55F3-432C-BD7D-96519E8A38B1}">
      <dgm:prSet/>
      <dgm:spPr/>
      <dgm:t>
        <a:bodyPr/>
        <a:lstStyle/>
        <a:p>
          <a:endParaRPr lang="en-US"/>
        </a:p>
      </dgm:t>
    </dgm:pt>
    <dgm:pt modelId="{D6F494BB-36D0-4C8C-B7B0-E236BC2AB0FB}" type="pres">
      <dgm:prSet presAssocID="{0C153D76-E50D-40C9-B7FF-BDF7D21880C7}" presName="Name0" presStyleCnt="0">
        <dgm:presLayoutVars>
          <dgm:dir/>
          <dgm:animLvl val="lvl"/>
          <dgm:resizeHandles val="exact"/>
        </dgm:presLayoutVars>
      </dgm:prSet>
      <dgm:spPr/>
      <dgm:t>
        <a:bodyPr/>
        <a:lstStyle/>
        <a:p>
          <a:endParaRPr lang="en-US"/>
        </a:p>
      </dgm:t>
    </dgm:pt>
    <dgm:pt modelId="{6AC3C11B-A9BB-4D61-9225-0FB8BA8A83BE}" type="pres">
      <dgm:prSet presAssocID="{B7C76E7E-C88F-4741-8959-EDB29B9229F7}" presName="composite" presStyleCnt="0"/>
      <dgm:spPr/>
    </dgm:pt>
    <dgm:pt modelId="{8EC2007B-430F-498C-830B-C77531B3538E}" type="pres">
      <dgm:prSet presAssocID="{B7C76E7E-C88F-4741-8959-EDB29B9229F7}" presName="parTx" presStyleLbl="alignNode1" presStyleIdx="0" presStyleCnt="2">
        <dgm:presLayoutVars>
          <dgm:chMax val="0"/>
          <dgm:chPref val="0"/>
          <dgm:bulletEnabled val="1"/>
        </dgm:presLayoutVars>
      </dgm:prSet>
      <dgm:spPr/>
      <dgm:t>
        <a:bodyPr/>
        <a:lstStyle/>
        <a:p>
          <a:endParaRPr lang="en-US"/>
        </a:p>
      </dgm:t>
    </dgm:pt>
    <dgm:pt modelId="{93772B65-8F89-4FA5-BD75-8FBB887B989B}" type="pres">
      <dgm:prSet presAssocID="{B7C76E7E-C88F-4741-8959-EDB29B9229F7}" presName="desTx" presStyleLbl="alignAccFollowNode1" presStyleIdx="0" presStyleCnt="2">
        <dgm:presLayoutVars>
          <dgm:bulletEnabled val="1"/>
        </dgm:presLayoutVars>
      </dgm:prSet>
      <dgm:spPr/>
      <dgm:t>
        <a:bodyPr/>
        <a:lstStyle/>
        <a:p>
          <a:endParaRPr lang="en-US"/>
        </a:p>
      </dgm:t>
    </dgm:pt>
    <dgm:pt modelId="{2D8BD37C-B02C-46E9-8EC5-7AEB0CC5CBAC}" type="pres">
      <dgm:prSet presAssocID="{6DCECF4B-A4CA-4E67-BBC3-4E66D8EA32F8}" presName="space" presStyleCnt="0"/>
      <dgm:spPr/>
    </dgm:pt>
    <dgm:pt modelId="{DA09DBE4-DAAE-4F8E-A3C0-D40E75F4FD80}" type="pres">
      <dgm:prSet presAssocID="{ED829B65-55B6-4E77-8D97-6DE37BE5A745}" presName="composite" presStyleCnt="0"/>
      <dgm:spPr/>
    </dgm:pt>
    <dgm:pt modelId="{6FDEC6E7-585D-41D0-B976-22C5D2C222F3}" type="pres">
      <dgm:prSet presAssocID="{ED829B65-55B6-4E77-8D97-6DE37BE5A745}" presName="parTx" presStyleLbl="alignNode1" presStyleIdx="1" presStyleCnt="2">
        <dgm:presLayoutVars>
          <dgm:chMax val="0"/>
          <dgm:chPref val="0"/>
          <dgm:bulletEnabled val="1"/>
        </dgm:presLayoutVars>
      </dgm:prSet>
      <dgm:spPr/>
      <dgm:t>
        <a:bodyPr/>
        <a:lstStyle/>
        <a:p>
          <a:endParaRPr lang="en-US"/>
        </a:p>
      </dgm:t>
    </dgm:pt>
    <dgm:pt modelId="{4A10392B-CB25-42F8-98CC-164C181DCA7F}" type="pres">
      <dgm:prSet presAssocID="{ED829B65-55B6-4E77-8D97-6DE37BE5A745}" presName="desTx" presStyleLbl="alignAccFollowNode1" presStyleIdx="1" presStyleCnt="2">
        <dgm:presLayoutVars>
          <dgm:bulletEnabled val="1"/>
        </dgm:presLayoutVars>
      </dgm:prSet>
      <dgm:spPr/>
      <dgm:t>
        <a:bodyPr/>
        <a:lstStyle/>
        <a:p>
          <a:endParaRPr lang="en-US"/>
        </a:p>
      </dgm:t>
    </dgm:pt>
  </dgm:ptLst>
  <dgm:cxnLst>
    <dgm:cxn modelId="{BD10C172-61A6-429D-A291-6DD5F70879B0}" srcId="{ED829B65-55B6-4E77-8D97-6DE37BE5A745}" destId="{AD1A19DB-DF37-4389-A93F-355D2BEC0CDC}" srcOrd="2" destOrd="0" parTransId="{E4D70AA9-8F28-4D4B-B9D7-56C50B6ECB72}" sibTransId="{EFE7C897-2936-40F4-9807-5EC9EB32C445}"/>
    <dgm:cxn modelId="{6B2838A6-0C1E-4847-912C-E1C989455864}" type="presOf" srcId="{ED829B65-55B6-4E77-8D97-6DE37BE5A745}" destId="{6FDEC6E7-585D-41D0-B976-22C5D2C222F3}" srcOrd="0" destOrd="0" presId="urn:microsoft.com/office/officeart/2005/8/layout/hList1"/>
    <dgm:cxn modelId="{5284C000-3F69-457F-8C74-8FBB92DFB07D}" srcId="{ED829B65-55B6-4E77-8D97-6DE37BE5A745}" destId="{7DF5B1ED-1266-4444-959F-038F9A89FD5D}" srcOrd="1" destOrd="0" parTransId="{A572AF14-56C6-4CF1-A381-FCE2615719C3}" sibTransId="{20638DA2-787C-44E3-A416-A90C3B6BA29C}"/>
    <dgm:cxn modelId="{7176AEB6-1FC8-4742-A446-5842D477BD37}" type="presOf" srcId="{F4DE8CC2-0D97-4527-9C1A-A668B26B84CD}" destId="{93772B65-8F89-4FA5-BD75-8FBB887B989B}" srcOrd="0" destOrd="1" presId="urn:microsoft.com/office/officeart/2005/8/layout/hList1"/>
    <dgm:cxn modelId="{E068E44A-55F3-432C-BD7D-96519E8A38B1}" srcId="{B7C76E7E-C88F-4741-8959-EDB29B9229F7}" destId="{CB93B87E-3C8D-4FAA-9D61-15A9DD86E267}" srcOrd="4" destOrd="0" parTransId="{A84EF668-4921-49B5-86ED-DBEBCFC488C7}" sibTransId="{696DEBF9-4CEC-4B86-8430-FEC5AA718002}"/>
    <dgm:cxn modelId="{E91392ED-E735-4A30-BA3F-22CD8AEBBBCE}" type="presOf" srcId="{FA80B69C-8618-4B9E-A3DF-6096CE1EFF83}" destId="{93772B65-8F89-4FA5-BD75-8FBB887B989B}" srcOrd="0" destOrd="6" presId="urn:microsoft.com/office/officeart/2005/8/layout/hList1"/>
    <dgm:cxn modelId="{1FE73984-A5E7-4F4B-A4B0-A543AF3A3502}" type="presOf" srcId="{88F20845-56D9-4D8A-B8DE-9E96852EFCE8}" destId="{93772B65-8F89-4FA5-BD75-8FBB887B989B}" srcOrd="0" destOrd="0" presId="urn:microsoft.com/office/officeart/2005/8/layout/hList1"/>
    <dgm:cxn modelId="{7F272FBC-26E2-46D4-878B-56FD30B193E8}" srcId="{B7C76E7E-C88F-4741-8959-EDB29B9229F7}" destId="{F4DE8CC2-0D97-4527-9C1A-A668B26B84CD}" srcOrd="1" destOrd="0" parTransId="{59003063-4CC0-4C83-A61F-CF09034AD021}" sibTransId="{C5E8028A-39F8-4BF6-9CBA-43D6C52456C8}"/>
    <dgm:cxn modelId="{A03A7708-CEC8-43FB-8B12-93693976BDA4}" type="presOf" srcId="{D63731E2-F781-4ED2-B4E8-A2CD419EC981}" destId="{93772B65-8F89-4FA5-BD75-8FBB887B989B}" srcOrd="0" destOrd="2" presId="urn:microsoft.com/office/officeart/2005/8/layout/hList1"/>
    <dgm:cxn modelId="{AE58F21F-E4D7-467D-A8EE-435A4EC9C9F9}" type="presOf" srcId="{2106B445-03B7-4431-8A8C-9813EB8D0FE5}" destId="{4A10392B-CB25-42F8-98CC-164C181DCA7F}" srcOrd="0" destOrd="0" presId="urn:microsoft.com/office/officeart/2005/8/layout/hList1"/>
    <dgm:cxn modelId="{F7CE3DDD-6A3F-4555-8758-22830A981862}" type="presOf" srcId="{CB93B87E-3C8D-4FAA-9D61-15A9DD86E267}" destId="{93772B65-8F89-4FA5-BD75-8FBB887B989B}" srcOrd="0" destOrd="4" presId="urn:microsoft.com/office/officeart/2005/8/layout/hList1"/>
    <dgm:cxn modelId="{22BD4B76-31BE-4CEF-9B90-C2C275DD19D3}" srcId="{B7C76E7E-C88F-4741-8959-EDB29B9229F7}" destId="{88F20845-56D9-4D8A-B8DE-9E96852EFCE8}" srcOrd="0" destOrd="0" parTransId="{E0527155-4A9F-4F33-9362-17E906158412}" sibTransId="{30CE79AA-A0B1-4A6E-8D57-F4D9E2862A1F}"/>
    <dgm:cxn modelId="{A20612D4-27C0-4303-9E42-8C5FA5418CB0}" srcId="{0C153D76-E50D-40C9-B7FF-BDF7D21880C7}" destId="{ED829B65-55B6-4E77-8D97-6DE37BE5A745}" srcOrd="1" destOrd="0" parTransId="{9E7EC55C-C67D-4C72-A65B-5A9AEECC1502}" sibTransId="{0CBF8041-2CEA-4242-AD12-0311A5EDEBB0}"/>
    <dgm:cxn modelId="{251FF0F5-BE1A-48E3-B64E-3454E6AB117A}" type="presOf" srcId="{B7C76E7E-C88F-4741-8959-EDB29B9229F7}" destId="{8EC2007B-430F-498C-830B-C77531B3538E}" srcOrd="0" destOrd="0" presId="urn:microsoft.com/office/officeart/2005/8/layout/hList1"/>
    <dgm:cxn modelId="{FC73D342-9BF7-47A4-815A-EAB2E8CDF759}" srcId="{B7C76E7E-C88F-4741-8959-EDB29B9229F7}" destId="{09058275-63E5-4123-972C-AB66F7907E49}" srcOrd="3" destOrd="0" parTransId="{EDFBDFD0-9526-496A-9C12-19C4AD780730}" sibTransId="{8B64294A-5E53-4C67-8728-91A8954B437B}"/>
    <dgm:cxn modelId="{053B6548-E72E-40D0-B2F9-38C6AC2E92E1}" type="presOf" srcId="{09058275-63E5-4123-972C-AB66F7907E49}" destId="{93772B65-8F89-4FA5-BD75-8FBB887B989B}" srcOrd="0" destOrd="3" presId="urn:microsoft.com/office/officeart/2005/8/layout/hList1"/>
    <dgm:cxn modelId="{4066195E-8B69-4C0B-B2CA-713D077CD77E}" type="presOf" srcId="{3AA254FE-34EA-4292-B7AC-122B5AC000F6}" destId="{93772B65-8F89-4FA5-BD75-8FBB887B989B}" srcOrd="0" destOrd="5" presId="urn:microsoft.com/office/officeart/2005/8/layout/hList1"/>
    <dgm:cxn modelId="{66F8AC98-1FBB-4C0D-B43F-2E23E8C0D47D}" srcId="{CB93B87E-3C8D-4FAA-9D61-15A9DD86E267}" destId="{FA80B69C-8618-4B9E-A3DF-6096CE1EFF83}" srcOrd="1" destOrd="0" parTransId="{8EFB4431-9BA4-472D-9741-69B83A2977AE}" sibTransId="{C809593B-2CD2-465A-AAD3-00C3E534BCA9}"/>
    <dgm:cxn modelId="{BDEB3A48-EE42-4EA1-B504-7DB0853783E4}" srcId="{B7C76E7E-C88F-4741-8959-EDB29B9229F7}" destId="{D63731E2-F781-4ED2-B4E8-A2CD419EC981}" srcOrd="2" destOrd="0" parTransId="{DDBF040E-7268-445F-9324-19A7D799D71B}" sibTransId="{42E7C444-A5BC-497E-B386-A8E78095C0EF}"/>
    <dgm:cxn modelId="{9FAEDBE4-B3CD-4235-B3F6-354C3EC31451}" srcId="{0C153D76-E50D-40C9-B7FF-BDF7D21880C7}" destId="{B7C76E7E-C88F-4741-8959-EDB29B9229F7}" srcOrd="0" destOrd="0" parTransId="{1EF15D45-5134-471D-9C12-C2CCBA8B1605}" sibTransId="{6DCECF4B-A4CA-4E67-BBC3-4E66D8EA32F8}"/>
    <dgm:cxn modelId="{74AC4CA7-0C44-412E-B0E9-A4F5CE18C1B4}" type="presOf" srcId="{7DF5B1ED-1266-4444-959F-038F9A89FD5D}" destId="{4A10392B-CB25-42F8-98CC-164C181DCA7F}" srcOrd="0" destOrd="1" presId="urn:microsoft.com/office/officeart/2005/8/layout/hList1"/>
    <dgm:cxn modelId="{1D263155-AB12-4517-8326-8F5CA4BEF33D}" srcId="{ED829B65-55B6-4E77-8D97-6DE37BE5A745}" destId="{2106B445-03B7-4431-8A8C-9813EB8D0FE5}" srcOrd="0" destOrd="0" parTransId="{DE116E4B-5E12-4E60-9196-B5A5D0E6C07E}" sibTransId="{45BF7888-9F30-4698-93B7-D03E6BB02004}"/>
    <dgm:cxn modelId="{7FE672E8-4A65-4CBD-B8D9-075691E796B3}" type="presOf" srcId="{0C153D76-E50D-40C9-B7FF-BDF7D21880C7}" destId="{D6F494BB-36D0-4C8C-B7B0-E236BC2AB0FB}" srcOrd="0" destOrd="0" presId="urn:microsoft.com/office/officeart/2005/8/layout/hList1"/>
    <dgm:cxn modelId="{E3CB614C-3BF5-463F-9D00-7196DB9EBBEF}" srcId="{CB93B87E-3C8D-4FAA-9D61-15A9DD86E267}" destId="{3AA254FE-34EA-4292-B7AC-122B5AC000F6}" srcOrd="0" destOrd="0" parTransId="{9CDE5754-A7B8-4E98-8776-C193A1701092}" sibTransId="{A55430F3-3A4D-4AD5-B22F-A60331DE9169}"/>
    <dgm:cxn modelId="{947C94A5-B114-4BB5-B57E-DF7D80069085}" type="presOf" srcId="{AD1A19DB-DF37-4389-A93F-355D2BEC0CDC}" destId="{4A10392B-CB25-42F8-98CC-164C181DCA7F}" srcOrd="0" destOrd="2" presId="urn:microsoft.com/office/officeart/2005/8/layout/hList1"/>
    <dgm:cxn modelId="{0E72E006-BBB0-4651-9C60-96459C94EE5D}" type="presParOf" srcId="{D6F494BB-36D0-4C8C-B7B0-E236BC2AB0FB}" destId="{6AC3C11B-A9BB-4D61-9225-0FB8BA8A83BE}" srcOrd="0" destOrd="0" presId="urn:microsoft.com/office/officeart/2005/8/layout/hList1"/>
    <dgm:cxn modelId="{DB0067FB-1130-4295-84A7-548A0CC5A299}" type="presParOf" srcId="{6AC3C11B-A9BB-4D61-9225-0FB8BA8A83BE}" destId="{8EC2007B-430F-498C-830B-C77531B3538E}" srcOrd="0" destOrd="0" presId="urn:microsoft.com/office/officeart/2005/8/layout/hList1"/>
    <dgm:cxn modelId="{2F8FAB0D-9892-4A19-A9D2-B1FD9FD7264F}" type="presParOf" srcId="{6AC3C11B-A9BB-4D61-9225-0FB8BA8A83BE}" destId="{93772B65-8F89-4FA5-BD75-8FBB887B989B}" srcOrd="1" destOrd="0" presId="urn:microsoft.com/office/officeart/2005/8/layout/hList1"/>
    <dgm:cxn modelId="{54238D23-72F6-4979-9AB9-A0879E5C18C7}" type="presParOf" srcId="{D6F494BB-36D0-4C8C-B7B0-E236BC2AB0FB}" destId="{2D8BD37C-B02C-46E9-8EC5-7AEB0CC5CBAC}" srcOrd="1" destOrd="0" presId="urn:microsoft.com/office/officeart/2005/8/layout/hList1"/>
    <dgm:cxn modelId="{B92E421A-C91A-47A3-BA20-117CB0BC0F8A}" type="presParOf" srcId="{D6F494BB-36D0-4C8C-B7B0-E236BC2AB0FB}" destId="{DA09DBE4-DAAE-4F8E-A3C0-D40E75F4FD80}" srcOrd="2" destOrd="0" presId="urn:microsoft.com/office/officeart/2005/8/layout/hList1"/>
    <dgm:cxn modelId="{2641033D-50A0-4BD0-8326-1EC42D973DA5}" type="presParOf" srcId="{DA09DBE4-DAAE-4F8E-A3C0-D40E75F4FD80}" destId="{6FDEC6E7-585D-41D0-B976-22C5D2C222F3}" srcOrd="0" destOrd="0" presId="urn:microsoft.com/office/officeart/2005/8/layout/hList1"/>
    <dgm:cxn modelId="{A9D8079C-3D84-4DB2-A1D8-C5E39B7FFB4A}" type="presParOf" srcId="{DA09DBE4-DAAE-4F8E-A3C0-D40E75F4FD80}" destId="{4A10392B-CB25-42F8-98CC-164C181DCA7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2007B-430F-498C-830B-C77531B3538E}">
      <dsp:nvSpPr>
        <dsp:cNvPr id="0" name=""/>
        <dsp:cNvSpPr/>
      </dsp:nvSpPr>
      <dsp:spPr>
        <a:xfrm>
          <a:off x="35" y="22402"/>
          <a:ext cx="3418284" cy="409457"/>
        </a:xfrm>
        <a:prstGeom prst="rect">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altLang="en-US" sz="1800" b="1" kern="1200" dirty="0">
              <a:solidFill>
                <a:srgbClr val="7030A0"/>
              </a:solidFill>
            </a:rPr>
            <a:t>National Level</a:t>
          </a:r>
          <a:endParaRPr lang="en-US" sz="1800" b="1" kern="1200" dirty="0">
            <a:solidFill>
              <a:srgbClr val="7030A0"/>
            </a:solidFill>
          </a:endParaRPr>
        </a:p>
      </dsp:txBody>
      <dsp:txXfrm>
        <a:off x="35" y="22402"/>
        <a:ext cx="3418284" cy="409457"/>
      </dsp:txXfrm>
    </dsp:sp>
    <dsp:sp modelId="{93772B65-8F89-4FA5-BD75-8FBB887B989B}">
      <dsp:nvSpPr>
        <dsp:cNvPr id="0" name=""/>
        <dsp:cNvSpPr/>
      </dsp:nvSpPr>
      <dsp:spPr>
        <a:xfrm>
          <a:off x="35" y="431860"/>
          <a:ext cx="3418284" cy="270108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altLang="en-US" sz="1200" kern="1200" dirty="0"/>
            <a:t>Support for development and improvement  of national legislation with focus on specific technology transfer regulations and guidelines</a:t>
          </a:r>
          <a:endParaRPr lang="en-US" sz="1200" kern="1200" dirty="0"/>
        </a:p>
        <a:p>
          <a:pPr marL="114300" lvl="1" indent="-114300" algn="l" defTabSz="533400">
            <a:lnSpc>
              <a:spcPct val="90000"/>
            </a:lnSpc>
            <a:spcBef>
              <a:spcPct val="0"/>
            </a:spcBef>
            <a:spcAft>
              <a:spcPct val="15000"/>
            </a:spcAft>
            <a:buChar char="••"/>
          </a:pPr>
          <a:r>
            <a:rPr lang="en-US" sz="1200" kern="1200"/>
            <a:t>Contribution to the national IP Strategy – technology transfer regulations;</a:t>
          </a:r>
        </a:p>
        <a:p>
          <a:pPr marL="114300" lvl="1" indent="-114300" algn="l" defTabSz="533400">
            <a:lnSpc>
              <a:spcPct val="90000"/>
            </a:lnSpc>
            <a:spcBef>
              <a:spcPct val="0"/>
            </a:spcBef>
            <a:spcAft>
              <a:spcPct val="15000"/>
            </a:spcAft>
            <a:buChar char="••"/>
          </a:pPr>
          <a:endParaRPr lang="en-US" sz="1200" kern="1200">
            <a:solidFill>
              <a:schemeClr val="tx1"/>
            </a:solidFill>
          </a:endParaRPr>
        </a:p>
        <a:p>
          <a:pPr marL="114300" lvl="1" indent="-114300" algn="l" defTabSz="533400">
            <a:lnSpc>
              <a:spcPct val="90000"/>
            </a:lnSpc>
            <a:spcBef>
              <a:spcPct val="0"/>
            </a:spcBef>
            <a:spcAft>
              <a:spcPct val="15000"/>
            </a:spcAft>
            <a:buChar char="••"/>
          </a:pPr>
          <a:r>
            <a:rPr lang="en-US" altLang="en-US" sz="1200" kern="1200"/>
            <a:t>National Projects on the Assessment of Technology Transfer Systems with Recommendations for Improvements – in order to facilitate development of enabling innovation eco system.</a:t>
          </a:r>
          <a:endParaRPr lang="en-US" sz="1200" kern="1200"/>
        </a:p>
        <a:p>
          <a:pPr marL="114300" lvl="1" indent="-114300" algn="l" defTabSz="533400">
            <a:lnSpc>
              <a:spcPct val="90000"/>
            </a:lnSpc>
            <a:spcBef>
              <a:spcPct val="0"/>
            </a:spcBef>
            <a:spcAft>
              <a:spcPct val="15000"/>
            </a:spcAft>
            <a:buChar char="••"/>
          </a:pPr>
          <a:r>
            <a:rPr lang="en-US" sz="1200" kern="1200" dirty="0">
              <a:solidFill>
                <a:srgbClr val="00B050"/>
              </a:solidFill>
            </a:rPr>
            <a:t>Launching in </a:t>
          </a:r>
          <a:r>
            <a:rPr lang="en-US" sz="1200" kern="1200" dirty="0" smtClean="0">
              <a:solidFill>
                <a:srgbClr val="00B050"/>
              </a:solidFill>
            </a:rPr>
            <a:t>2023 </a:t>
          </a:r>
          <a:r>
            <a:rPr lang="en-US" sz="1200" kern="1200" dirty="0">
              <a:solidFill>
                <a:srgbClr val="00B050"/>
              </a:solidFill>
            </a:rPr>
            <a:t>- Technology Transfer Provisions database</a:t>
          </a:r>
        </a:p>
        <a:p>
          <a:pPr marL="228600" lvl="2" indent="-114300" algn="l" defTabSz="533400">
            <a:lnSpc>
              <a:spcPct val="90000"/>
            </a:lnSpc>
            <a:spcBef>
              <a:spcPct val="0"/>
            </a:spcBef>
            <a:spcAft>
              <a:spcPct val="15000"/>
            </a:spcAft>
            <a:buChar char="••"/>
          </a:pPr>
          <a:endParaRPr lang="en-US" sz="1200" kern="1200">
            <a:solidFill>
              <a:srgbClr val="00B050"/>
            </a:solidFill>
          </a:endParaRPr>
        </a:p>
        <a:p>
          <a:pPr marL="228600" lvl="2" indent="-114300" algn="l" defTabSz="533400">
            <a:lnSpc>
              <a:spcPct val="90000"/>
            </a:lnSpc>
            <a:spcBef>
              <a:spcPct val="0"/>
            </a:spcBef>
            <a:spcAft>
              <a:spcPct val="15000"/>
            </a:spcAft>
            <a:buChar char="••"/>
          </a:pPr>
          <a:endParaRPr lang="en-US" sz="1200" kern="1200"/>
        </a:p>
      </dsp:txBody>
      <dsp:txXfrm>
        <a:off x="35" y="431860"/>
        <a:ext cx="3418284" cy="2701080"/>
      </dsp:txXfrm>
    </dsp:sp>
    <dsp:sp modelId="{6FDEC6E7-585D-41D0-B976-22C5D2C222F3}">
      <dsp:nvSpPr>
        <dsp:cNvPr id="0" name=""/>
        <dsp:cNvSpPr/>
      </dsp:nvSpPr>
      <dsp:spPr>
        <a:xfrm>
          <a:off x="3896879" y="22402"/>
          <a:ext cx="3418284" cy="409457"/>
        </a:xfrm>
        <a:prstGeom prst="rect">
          <a:avLst/>
        </a:prstGeom>
        <a:solidFill>
          <a:schemeClr val="accent3">
            <a:shade val="80000"/>
            <a:hueOff val="0"/>
            <a:satOff val="0"/>
            <a:lumOff val="9367"/>
            <a:alphaOff val="0"/>
          </a:schemeClr>
        </a:solidFill>
        <a:ln w="25400" cap="flat" cmpd="sng" algn="ctr">
          <a:solidFill>
            <a:schemeClr val="accent3">
              <a:shade val="80000"/>
              <a:hueOff val="0"/>
              <a:satOff val="0"/>
              <a:lumOff val="93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altLang="en-US" sz="1800" b="1" kern="1200">
              <a:solidFill>
                <a:schemeClr val="tx2"/>
              </a:solidFill>
            </a:rPr>
            <a:t>Institutional Level</a:t>
          </a:r>
          <a:endParaRPr lang="en-US" sz="1800" b="1" kern="1200">
            <a:solidFill>
              <a:schemeClr val="tx2"/>
            </a:solidFill>
          </a:endParaRPr>
        </a:p>
      </dsp:txBody>
      <dsp:txXfrm>
        <a:off x="3896879" y="22402"/>
        <a:ext cx="3418284" cy="409457"/>
      </dsp:txXfrm>
    </dsp:sp>
    <dsp:sp modelId="{4A10392B-CB25-42F8-98CC-164C181DCA7F}">
      <dsp:nvSpPr>
        <dsp:cNvPr id="0" name=""/>
        <dsp:cNvSpPr/>
      </dsp:nvSpPr>
      <dsp:spPr>
        <a:xfrm>
          <a:off x="3896879" y="431860"/>
          <a:ext cx="3418284" cy="270108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altLang="en-US" sz="1200" kern="1200"/>
            <a:t>Assistance for Development of the National Model of IP Policy for academic institutions –  National IP Policy Template;</a:t>
          </a:r>
          <a:endParaRPr lang="en-US" sz="1200" kern="1200"/>
        </a:p>
        <a:p>
          <a:pPr marL="114300" lvl="1" indent="-114300" algn="l" defTabSz="533400">
            <a:lnSpc>
              <a:spcPct val="90000"/>
            </a:lnSpc>
            <a:spcBef>
              <a:spcPct val="0"/>
            </a:spcBef>
            <a:spcAft>
              <a:spcPct val="15000"/>
            </a:spcAft>
            <a:buChar char="••"/>
          </a:pPr>
          <a:endParaRPr lang="en-US" sz="1200" kern="1200">
            <a:solidFill>
              <a:schemeClr val="tx1"/>
            </a:solidFill>
          </a:endParaRPr>
        </a:p>
        <a:p>
          <a:pPr marL="114300" lvl="1" indent="-114300" algn="l" defTabSz="533400">
            <a:lnSpc>
              <a:spcPct val="90000"/>
            </a:lnSpc>
            <a:spcBef>
              <a:spcPct val="0"/>
            </a:spcBef>
            <a:spcAft>
              <a:spcPct val="15000"/>
            </a:spcAft>
            <a:buChar char="••"/>
          </a:pPr>
          <a:r>
            <a:rPr lang="en-US" altLang="en-US" sz="1200" kern="1200" dirty="0"/>
            <a:t>Expert coaching services for professionals working on definition of Institutional IP Policies based on WIPO IP Toolkit for Universities and R&amp;D Institutions.</a:t>
          </a:r>
          <a:endParaRPr lang="en-US" sz="1200" kern="1200" dirty="0"/>
        </a:p>
      </dsp:txBody>
      <dsp:txXfrm>
        <a:off x="3896879" y="431860"/>
        <a:ext cx="3418284" cy="27010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xfrm>
            <a:off x="90488" y="744538"/>
            <a:ext cx="6616700" cy="3722687"/>
          </a:xfrm>
          <a:ln/>
        </p:spPr>
      </p:sp>
      <p:sp>
        <p:nvSpPr>
          <p:cNvPr id="614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100" kern="1200" dirty="0" smtClean="0">
                <a:solidFill>
                  <a:schemeClr val="tx1"/>
                </a:solidFill>
                <a:effectLst/>
                <a:latin typeface="Arial" charset="0"/>
                <a:ea typeface="+mn-ea"/>
                <a:cs typeface="Arial" charset="0"/>
              </a:rPr>
              <a:t>This </a:t>
            </a:r>
            <a:r>
              <a:rPr lang="en-ZA" sz="1100" b="1" kern="1200" dirty="0" smtClean="0">
                <a:solidFill>
                  <a:schemeClr val="tx1"/>
                </a:solidFill>
                <a:effectLst/>
                <a:latin typeface="Arial" charset="0"/>
                <a:ea typeface="+mn-ea"/>
                <a:cs typeface="Arial" charset="0"/>
              </a:rPr>
              <a:t>Intellectual Property Policy Template for Universities and Research Institutions </a:t>
            </a:r>
            <a:r>
              <a:rPr lang="en-ZA" sz="1100" kern="1200" dirty="0" smtClean="0">
                <a:solidFill>
                  <a:schemeClr val="tx1"/>
                </a:solidFill>
                <a:effectLst/>
                <a:latin typeface="Arial" charset="0"/>
                <a:ea typeface="+mn-ea"/>
                <a:cs typeface="Arial" charset="0"/>
              </a:rPr>
              <a:t>(IP Policy Template) aims to provide a compendium of key issues that are essential in an IP policy, including ownership, benefit sharing and incentives, confidentiality and publication, IP management and commercialization, recording and maintenance of IP, and IP-related conflicts of interest.  </a:t>
            </a:r>
            <a:endParaRPr lang="en-US" sz="1100" kern="1200" dirty="0" smtClean="0">
              <a:solidFill>
                <a:schemeClr val="tx1"/>
              </a:solidFill>
              <a:effectLst/>
              <a:latin typeface="Arial" charset="0"/>
              <a:ea typeface="+mn-ea"/>
              <a:cs typeface="Arial" charset="0"/>
            </a:endParaRPr>
          </a:p>
          <a:p>
            <a:r>
              <a:rPr lang="en-ZA" sz="1100" kern="1200" dirty="0" smtClean="0">
                <a:solidFill>
                  <a:schemeClr val="tx1"/>
                </a:solidFill>
                <a:effectLst/>
                <a:latin typeface="Arial" charset="0"/>
                <a:ea typeface="+mn-ea"/>
                <a:cs typeface="Arial" charset="0"/>
              </a:rPr>
              <a:t>The Template provides a coherent set of clauses that comprise an effective IP Policy. The clauses may be used as is.  However, there are a variety of policy choices and clauses that may be used instead of those provided in the Template.  </a:t>
            </a:r>
          </a:p>
          <a:p>
            <a:endParaRPr lang="en-ZA" sz="1100" kern="1200" dirty="0" smtClean="0">
              <a:solidFill>
                <a:schemeClr val="tx1"/>
              </a:solidFill>
              <a:effectLst/>
              <a:latin typeface="Arial" charset="0"/>
              <a:ea typeface="+mn-ea"/>
              <a:cs typeface="Arial" charset="0"/>
            </a:endParaRPr>
          </a:p>
          <a:p>
            <a:r>
              <a:rPr lang="en-ZA" sz="1100" kern="1200" dirty="0" smtClean="0">
                <a:solidFill>
                  <a:schemeClr val="tx1"/>
                </a:solidFill>
                <a:effectLst/>
                <a:latin typeface="Arial" charset="0"/>
                <a:ea typeface="+mn-ea"/>
                <a:cs typeface="Arial" charset="0"/>
              </a:rPr>
              <a:t>The </a:t>
            </a:r>
            <a:r>
              <a:rPr lang="en-ZA" sz="1100" b="1" kern="1200" dirty="0" smtClean="0">
                <a:solidFill>
                  <a:schemeClr val="tx1"/>
                </a:solidFill>
                <a:effectLst/>
                <a:latin typeface="Arial" charset="0"/>
                <a:ea typeface="+mn-ea"/>
                <a:cs typeface="Arial" charset="0"/>
              </a:rPr>
              <a:t>Guidelines for Customization of the IP Policy Template</a:t>
            </a:r>
            <a:r>
              <a:rPr lang="en-ZA" sz="1100" kern="1200" dirty="0" smtClean="0">
                <a:solidFill>
                  <a:schemeClr val="tx1"/>
                </a:solidFill>
                <a:effectLst/>
                <a:latin typeface="Arial" charset="0"/>
                <a:ea typeface="+mn-ea"/>
                <a:cs typeface="Arial" charset="0"/>
              </a:rPr>
              <a:t> provide these alternatives and describe</a:t>
            </a:r>
            <a:r>
              <a:rPr lang="en-GB" sz="1100" kern="1200" dirty="0" smtClean="0">
                <a:solidFill>
                  <a:schemeClr val="tx1"/>
                </a:solidFill>
                <a:effectLst/>
                <a:latin typeface="Arial" charset="0"/>
                <a:ea typeface="+mn-ea"/>
                <a:cs typeface="Arial" charset="0"/>
              </a:rPr>
              <a:t> options through different country examples, and an analysis of pros and cons of various approaches.</a:t>
            </a:r>
            <a:endParaRPr lang="en-US" sz="1100" kern="1200" dirty="0" smtClean="0">
              <a:solidFill>
                <a:schemeClr val="tx1"/>
              </a:solidFill>
              <a:effectLst/>
              <a:latin typeface="Arial" charset="0"/>
              <a:ea typeface="+mn-ea"/>
              <a:cs typeface="Arial" charset="0"/>
            </a:endParaRPr>
          </a:p>
          <a:p>
            <a:endParaRPr lang="en-US" sz="11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12</a:t>
            </a:fld>
            <a:endParaRPr lang="en-US"/>
          </a:p>
        </p:txBody>
      </p:sp>
    </p:spTree>
    <p:extLst>
      <p:ext uri="{BB962C8B-B14F-4D97-AF65-F5344CB8AC3E}">
        <p14:creationId xmlns:p14="http://schemas.microsoft.com/office/powerpoint/2010/main" val="290009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Template</a:t>
            </a:r>
            <a:r>
              <a:rPr lang="en-US" baseline="0" dirty="0" smtClean="0"/>
              <a:t> 24 pages</a:t>
            </a:r>
          </a:p>
          <a:p>
            <a:pPr marL="171450" indent="-171450">
              <a:buFontTx/>
              <a:buChar char="-"/>
            </a:pPr>
            <a:r>
              <a:rPr lang="en-US" baseline="0" dirty="0" smtClean="0"/>
              <a:t>Guidelines 80 pages</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13</a:t>
            </a:fld>
            <a:endParaRPr lang="en-US"/>
          </a:p>
        </p:txBody>
      </p:sp>
    </p:spTree>
    <p:extLst>
      <p:ext uri="{BB962C8B-B14F-4D97-AF65-F5344CB8AC3E}">
        <p14:creationId xmlns:p14="http://schemas.microsoft.com/office/powerpoint/2010/main" val="4041273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ZA" sz="1100" kern="1200" dirty="0" smtClean="0">
                <a:solidFill>
                  <a:schemeClr val="tx1"/>
                </a:solidFill>
                <a:effectLst/>
                <a:latin typeface="Arial" charset="0"/>
                <a:ea typeface="+mn-ea"/>
                <a:cs typeface="Arial" charset="0"/>
              </a:rPr>
              <a:t>The </a:t>
            </a:r>
            <a:r>
              <a:rPr lang="en-ZA" sz="1100" b="1" kern="1200" dirty="0" smtClean="0">
                <a:solidFill>
                  <a:schemeClr val="tx1"/>
                </a:solidFill>
                <a:effectLst/>
                <a:latin typeface="Arial" charset="0"/>
                <a:ea typeface="+mn-ea"/>
                <a:cs typeface="Arial" charset="0"/>
              </a:rPr>
              <a:t>Template</a:t>
            </a:r>
            <a:r>
              <a:rPr lang="en-ZA" sz="1100" kern="1200" dirty="0" smtClean="0">
                <a:solidFill>
                  <a:schemeClr val="tx1"/>
                </a:solidFill>
                <a:effectLst/>
                <a:latin typeface="Arial" charset="0"/>
                <a:ea typeface="+mn-ea"/>
                <a:cs typeface="Arial" charset="0"/>
              </a:rPr>
              <a:t> provides a coherent set of clauses that comprise an effective IP Policy. The clauses may be used as is.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100" kern="1200" dirty="0" smtClean="0">
              <a:solidFill>
                <a:schemeClr val="tx1"/>
              </a:solidFill>
              <a:effectLst/>
              <a:latin typeface="Arial" charset="0"/>
              <a:ea typeface="+mn-ea"/>
              <a:cs typeface="Arial"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ZA" sz="1100" kern="1200" dirty="0" smtClean="0">
                <a:solidFill>
                  <a:schemeClr val="tx1"/>
                </a:solidFill>
                <a:effectLst/>
                <a:latin typeface="Arial" charset="0"/>
                <a:ea typeface="+mn-ea"/>
                <a:cs typeface="Arial" charset="0"/>
              </a:rPr>
              <a:t>However, there are a variety of policy choices and clauses that may be used instead of those provided in the Template.  The </a:t>
            </a:r>
            <a:r>
              <a:rPr lang="en-ZA" sz="1100" b="1" kern="1200" dirty="0" smtClean="0">
                <a:solidFill>
                  <a:schemeClr val="tx1"/>
                </a:solidFill>
                <a:effectLst/>
                <a:latin typeface="Arial" charset="0"/>
                <a:ea typeface="+mn-ea"/>
                <a:cs typeface="Arial" charset="0"/>
              </a:rPr>
              <a:t>Guidelines</a:t>
            </a:r>
            <a:r>
              <a:rPr lang="en-ZA" sz="1100" b="0" kern="1200" dirty="0" smtClean="0">
                <a:solidFill>
                  <a:schemeClr val="tx1"/>
                </a:solidFill>
                <a:effectLst/>
                <a:latin typeface="Arial" charset="0"/>
                <a:ea typeface="+mn-ea"/>
                <a:cs typeface="Arial" charset="0"/>
              </a:rPr>
              <a:t> </a:t>
            </a:r>
            <a:r>
              <a:rPr lang="en-ZA" sz="1100" kern="1200" dirty="0" smtClean="0">
                <a:solidFill>
                  <a:schemeClr val="tx1"/>
                </a:solidFill>
                <a:effectLst/>
                <a:latin typeface="Arial" charset="0"/>
                <a:ea typeface="+mn-ea"/>
                <a:cs typeface="Arial" charset="0"/>
              </a:rPr>
              <a:t>provide these alternatives and describe</a:t>
            </a:r>
            <a:r>
              <a:rPr lang="en-GB" sz="1100" kern="1200" dirty="0" smtClean="0">
                <a:solidFill>
                  <a:schemeClr val="tx1"/>
                </a:solidFill>
                <a:effectLst/>
                <a:latin typeface="Arial" charset="0"/>
                <a:ea typeface="+mn-ea"/>
                <a:cs typeface="Arial" charset="0"/>
              </a:rPr>
              <a:t> options through different </a:t>
            </a:r>
            <a:r>
              <a:rPr lang="en-GB" sz="1100" u="sng" kern="1200" dirty="0" smtClean="0">
                <a:solidFill>
                  <a:schemeClr val="tx1"/>
                </a:solidFill>
                <a:effectLst/>
                <a:latin typeface="Arial" charset="0"/>
                <a:ea typeface="+mn-ea"/>
                <a:cs typeface="Arial" charset="0"/>
              </a:rPr>
              <a:t>country examples</a:t>
            </a:r>
            <a:r>
              <a:rPr lang="en-GB" sz="1100" kern="1200" dirty="0" smtClean="0">
                <a:solidFill>
                  <a:schemeClr val="tx1"/>
                </a:solidFill>
                <a:effectLst/>
                <a:latin typeface="Arial" charset="0"/>
                <a:ea typeface="+mn-ea"/>
                <a:cs typeface="Arial" charset="0"/>
              </a:rPr>
              <a:t>, and an analysis of </a:t>
            </a:r>
            <a:r>
              <a:rPr lang="en-GB" sz="1100" u="sng" kern="1200" dirty="0" smtClean="0">
                <a:solidFill>
                  <a:schemeClr val="tx1"/>
                </a:solidFill>
                <a:effectLst/>
                <a:latin typeface="Arial" charset="0"/>
                <a:ea typeface="+mn-ea"/>
                <a:cs typeface="Arial" charset="0"/>
              </a:rPr>
              <a:t>pros and cons </a:t>
            </a:r>
            <a:r>
              <a:rPr lang="en-GB" sz="1100" kern="1200" dirty="0" smtClean="0">
                <a:solidFill>
                  <a:schemeClr val="tx1"/>
                </a:solidFill>
                <a:effectLst/>
                <a:latin typeface="Arial" charset="0"/>
                <a:ea typeface="+mn-ea"/>
                <a:cs typeface="Arial" charset="0"/>
              </a:rPr>
              <a:t>of various approaches.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100" kern="1200" dirty="0" smtClean="0">
              <a:solidFill>
                <a:schemeClr val="tx1"/>
              </a:solidFill>
              <a:effectLst/>
              <a:latin typeface="Arial" charset="0"/>
              <a:ea typeface="+mn-ea"/>
              <a:cs typeface="Arial"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kern="1200" dirty="0" smtClean="0">
                <a:solidFill>
                  <a:schemeClr val="tx1"/>
                </a:solidFill>
                <a:effectLst/>
                <a:latin typeface="Arial" charset="0"/>
                <a:ea typeface="+mn-ea"/>
                <a:cs typeface="Arial" charset="0"/>
              </a:rPr>
              <a:t>The institutions are encouraged to create their</a:t>
            </a:r>
            <a:r>
              <a:rPr lang="en-GB" sz="1100" kern="1200" baseline="0" dirty="0" smtClean="0">
                <a:solidFill>
                  <a:schemeClr val="tx1"/>
                </a:solidFill>
                <a:effectLst/>
                <a:latin typeface="Arial" charset="0"/>
                <a:ea typeface="+mn-ea"/>
                <a:cs typeface="Arial" charset="0"/>
              </a:rPr>
              <a:t> </a:t>
            </a:r>
            <a:r>
              <a:rPr lang="en-GB" sz="1100" b="1" kern="1200" baseline="0" dirty="0" smtClean="0">
                <a:solidFill>
                  <a:schemeClr val="tx1"/>
                </a:solidFill>
                <a:effectLst/>
                <a:latin typeface="Arial" charset="0"/>
                <a:ea typeface="+mn-ea"/>
                <a:cs typeface="Arial" charset="0"/>
              </a:rPr>
              <a:t>individual policy</a:t>
            </a:r>
            <a:r>
              <a:rPr lang="en-GB" sz="1100" kern="1200" baseline="0" dirty="0" smtClean="0">
                <a:solidFill>
                  <a:schemeClr val="tx1"/>
                </a:solidFill>
                <a:effectLst/>
                <a:latin typeface="Arial" charset="0"/>
                <a:ea typeface="+mn-ea"/>
                <a:cs typeface="Arial" charset="0"/>
              </a:rPr>
              <a:t>, and to </a:t>
            </a:r>
            <a:r>
              <a:rPr lang="en-GB" sz="1100" kern="1200" dirty="0" smtClean="0">
                <a:solidFill>
                  <a:schemeClr val="tx1"/>
                </a:solidFill>
                <a:effectLst/>
                <a:latin typeface="Arial" charset="0"/>
                <a:ea typeface="+mn-ea"/>
                <a:cs typeface="Arial" charset="0"/>
              </a:rPr>
              <a:t>customize</a:t>
            </a:r>
            <a:r>
              <a:rPr lang="en-GB" sz="1100" kern="1200" baseline="0" dirty="0" smtClean="0">
                <a:solidFill>
                  <a:schemeClr val="tx1"/>
                </a:solidFill>
                <a:effectLst/>
                <a:latin typeface="Arial" charset="0"/>
                <a:ea typeface="+mn-ea"/>
                <a:cs typeface="Arial" charset="0"/>
              </a:rPr>
              <a:t> the Template policy toward their own needs and characteristics.</a:t>
            </a:r>
            <a:endParaRPr lang="en-GB" sz="1100" kern="1200" dirty="0" smtClean="0">
              <a:solidFill>
                <a:schemeClr val="tx1"/>
              </a:solidFill>
              <a:effectLst/>
              <a:latin typeface="Arial" charset="0"/>
              <a:ea typeface="+mn-ea"/>
              <a:cs typeface="Arial"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kern="1200" dirty="0" smtClean="0">
              <a:solidFill>
                <a:schemeClr val="tx1"/>
              </a:solidFill>
              <a:effectLst/>
              <a:latin typeface="Arial" charset="0"/>
              <a:ea typeface="+mn-ea"/>
              <a:cs typeface="Arial" charset="0"/>
            </a:endParaRPr>
          </a:p>
          <a:p>
            <a:endParaRPr lang="en-US" sz="110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14</a:t>
            </a:fld>
            <a:endParaRPr lang="en-US"/>
          </a:p>
        </p:txBody>
      </p:sp>
    </p:spTree>
    <p:extLst>
      <p:ext uri="{BB962C8B-B14F-4D97-AF65-F5344CB8AC3E}">
        <p14:creationId xmlns:p14="http://schemas.microsoft.com/office/powerpoint/2010/main" val="4217059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15</a:t>
            </a:fld>
            <a:endParaRPr lang="en-US"/>
          </a:p>
        </p:txBody>
      </p:sp>
    </p:spTree>
    <p:extLst>
      <p:ext uri="{BB962C8B-B14F-4D97-AF65-F5344CB8AC3E}">
        <p14:creationId xmlns:p14="http://schemas.microsoft.com/office/powerpoint/2010/main" val="1584535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16</a:t>
            </a:fld>
            <a:endParaRPr lang="en-US"/>
          </a:p>
        </p:txBody>
      </p:sp>
    </p:spTree>
    <p:extLst>
      <p:ext uri="{BB962C8B-B14F-4D97-AF65-F5344CB8AC3E}">
        <p14:creationId xmlns:p14="http://schemas.microsoft.com/office/powerpoint/2010/main" val="3274878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17</a:t>
            </a:fld>
            <a:endParaRPr lang="en-US"/>
          </a:p>
        </p:txBody>
      </p:sp>
    </p:spTree>
    <p:extLst>
      <p:ext uri="{BB962C8B-B14F-4D97-AF65-F5344CB8AC3E}">
        <p14:creationId xmlns:p14="http://schemas.microsoft.com/office/powerpoint/2010/main" val="1966740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mn-ea"/>
                <a:cs typeface="Arial" charset="0"/>
              </a:rPr>
              <a:t>Introductory Note</a:t>
            </a:r>
            <a:endParaRPr lang="en-US" sz="1200" kern="1200" dirty="0" smtClean="0">
              <a:solidFill>
                <a:schemeClr val="tx1"/>
              </a:solidFill>
              <a:effectLst/>
              <a:latin typeface="Arial" charset="0"/>
              <a:ea typeface="+mn-ea"/>
              <a:cs typeface="Arial" charset="0"/>
            </a:endParaRPr>
          </a:p>
          <a:p>
            <a:r>
              <a:rPr lang="en-AU"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en-AU" sz="1200" kern="1200" dirty="0" smtClean="0">
                <a:solidFill>
                  <a:schemeClr val="tx1"/>
                </a:solidFill>
                <a:effectLst/>
                <a:latin typeface="Arial" charset="0"/>
                <a:ea typeface="+mn-ea"/>
                <a:cs typeface="Arial" charset="0"/>
              </a:rPr>
              <a:t>This template is suitable for any exclusive patent license agreement, where the university licenses patents to a commercial partner to be commercialised.</a:t>
            </a:r>
            <a:endParaRPr lang="en-US" sz="1200" kern="1200" dirty="0" smtClean="0">
              <a:solidFill>
                <a:schemeClr val="tx1"/>
              </a:solidFill>
              <a:effectLst/>
              <a:latin typeface="Arial" charset="0"/>
              <a:ea typeface="+mn-ea"/>
              <a:cs typeface="Arial" charset="0"/>
            </a:endParaRPr>
          </a:p>
          <a:p>
            <a:r>
              <a:rPr lang="en-AU" sz="1200" kern="1200" dirty="0" smtClean="0">
                <a:solidFill>
                  <a:schemeClr val="tx1"/>
                </a:solidFill>
                <a:effectLst/>
                <a:latin typeface="Arial" charset="0"/>
                <a:ea typeface="+mn-ea"/>
                <a:cs typeface="Arial" charset="0"/>
              </a:rPr>
              <a:t>It is suitable where the subject matter of the license is a patent, patent application, or intellectual property intended to be patented, or a copyrighted work such as software, whether or not patented or intended to be patented.</a:t>
            </a:r>
            <a:endParaRPr lang="en-US" sz="1200" kern="1200" dirty="0" smtClean="0">
              <a:solidFill>
                <a:schemeClr val="tx1"/>
              </a:solidFill>
              <a:effectLst/>
              <a:latin typeface="Arial" charset="0"/>
              <a:ea typeface="+mn-ea"/>
              <a:cs typeface="Arial" charset="0"/>
            </a:endParaRPr>
          </a:p>
          <a:p>
            <a:r>
              <a:rPr lang="en-AU" sz="1200" kern="1200" dirty="0" smtClean="0">
                <a:solidFill>
                  <a:schemeClr val="tx1"/>
                </a:solidFill>
                <a:effectLst/>
                <a:latin typeface="Arial" charset="0"/>
                <a:ea typeface="+mn-ea"/>
                <a:cs typeface="Arial" charset="0"/>
              </a:rPr>
              <a:t>This template assumes no confidential information will be exchanged and the Licensee will have no control over publications.</a:t>
            </a:r>
            <a:endParaRPr lang="en-US" sz="1200" kern="1200" dirty="0" smtClean="0">
              <a:solidFill>
                <a:schemeClr val="tx1"/>
              </a:solidFill>
              <a:effectLst/>
              <a:latin typeface="Arial" charset="0"/>
              <a:ea typeface="+mn-ea"/>
              <a:cs typeface="Arial" charset="0"/>
            </a:endParaRPr>
          </a:p>
          <a:p>
            <a:r>
              <a:rPr lang="en-AU" sz="1200" kern="1200" dirty="0" smtClean="0">
                <a:solidFill>
                  <a:schemeClr val="tx1"/>
                </a:solidFill>
                <a:effectLst/>
                <a:latin typeface="Arial" charset="0"/>
                <a:ea typeface="+mn-ea"/>
                <a:cs typeface="Arial" charset="0"/>
              </a:rPr>
              <a:t>This template is not suitable to license software to an end user.</a:t>
            </a:r>
            <a:endParaRPr lang="en-US" sz="1200" kern="1200" dirty="0" smtClean="0">
              <a:solidFill>
                <a:schemeClr val="tx1"/>
              </a:solidFill>
              <a:effectLst/>
              <a:latin typeface="Arial" charset="0"/>
              <a:ea typeface="+mn-ea"/>
              <a:cs typeface="Arial"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23</a:t>
            </a:fld>
            <a:endParaRPr lang="en-US"/>
          </a:p>
        </p:txBody>
      </p:sp>
    </p:spTree>
    <p:extLst>
      <p:ext uri="{BB962C8B-B14F-4D97-AF65-F5344CB8AC3E}">
        <p14:creationId xmlns:p14="http://schemas.microsoft.com/office/powerpoint/2010/main" val="1428055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Model agreement – under </a:t>
            </a:r>
            <a:r>
              <a:rPr lang="en-US" altLang="en-US" b="1" smtClean="0"/>
              <a:t>1. PRELIMINARY incl. definitions: Affiliate, Commercialize, Effective Date, Field, Intellectual Property or IP, Licensed IP, Licensed Product, Net Sales Price, Patents, Royalty Period, Sublicense Fees, Sublicensee, Technology, Territory, Third Party</a:t>
            </a:r>
            <a:endParaRPr lang="en-US" altLang="en-US" b="1" u="sng" smtClean="0"/>
          </a:p>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fld id="{A71DC7F4-497B-4534-9F25-861949883D2E}" type="slidenum">
              <a:rPr lang="en-US" altLang="en-US">
                <a:latin typeface="Book Antiqua" panose="02040602050305030304" pitchFamily="18" charset="0"/>
              </a:rPr>
              <a:pPr eaLnBrk="1" hangingPunct="1">
                <a:spcBef>
                  <a:spcPct val="50000"/>
                </a:spcBef>
              </a:pPr>
              <a:t>24</a:t>
            </a:fld>
            <a:endParaRPr lang="en-US" altLang="en-US">
              <a:latin typeface="Book Antiqua" panose="02040602050305030304" pitchFamily="18" charset="0"/>
            </a:endParaRPr>
          </a:p>
        </p:txBody>
      </p:sp>
    </p:spTree>
    <p:extLst>
      <p:ext uri="{BB962C8B-B14F-4D97-AF65-F5344CB8AC3E}">
        <p14:creationId xmlns:p14="http://schemas.microsoft.com/office/powerpoint/2010/main" val="3687794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ZA" sz="1100" kern="1200" dirty="0" smtClean="0">
                <a:solidFill>
                  <a:schemeClr val="tx1"/>
                </a:solidFill>
                <a:effectLst/>
                <a:latin typeface="Arial" charset="0"/>
                <a:ea typeface="+mn-ea"/>
                <a:cs typeface="Arial" charset="0"/>
              </a:rPr>
              <a:t>The </a:t>
            </a:r>
            <a:r>
              <a:rPr lang="en-ZA" sz="1100" b="1" kern="1200" dirty="0" smtClean="0">
                <a:solidFill>
                  <a:schemeClr val="tx1"/>
                </a:solidFill>
                <a:effectLst/>
                <a:latin typeface="Arial" charset="0"/>
                <a:ea typeface="+mn-ea"/>
                <a:cs typeface="Arial" charset="0"/>
              </a:rPr>
              <a:t>Template</a:t>
            </a:r>
            <a:r>
              <a:rPr lang="en-ZA" sz="1100" kern="1200" dirty="0" smtClean="0">
                <a:solidFill>
                  <a:schemeClr val="tx1"/>
                </a:solidFill>
                <a:effectLst/>
                <a:latin typeface="Arial" charset="0"/>
                <a:ea typeface="+mn-ea"/>
                <a:cs typeface="Arial" charset="0"/>
              </a:rPr>
              <a:t> provides a coherent set of clauses that comprise an effective IP Policy. The clauses may be used as is.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100" kern="1200" dirty="0" smtClean="0">
              <a:solidFill>
                <a:schemeClr val="tx1"/>
              </a:solidFill>
              <a:effectLst/>
              <a:latin typeface="Arial" charset="0"/>
              <a:ea typeface="+mn-ea"/>
              <a:cs typeface="Arial"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ZA" sz="1100" kern="1200" dirty="0" smtClean="0">
                <a:solidFill>
                  <a:schemeClr val="tx1"/>
                </a:solidFill>
                <a:effectLst/>
                <a:latin typeface="Arial" charset="0"/>
                <a:ea typeface="+mn-ea"/>
                <a:cs typeface="Arial" charset="0"/>
              </a:rPr>
              <a:t>However, there are a variety of policy choices and clauses that may be used instead of those provided in the Template.  The </a:t>
            </a:r>
            <a:r>
              <a:rPr lang="en-ZA" sz="1100" b="1" kern="1200" dirty="0" smtClean="0">
                <a:solidFill>
                  <a:schemeClr val="tx1"/>
                </a:solidFill>
                <a:effectLst/>
                <a:latin typeface="Arial" charset="0"/>
                <a:ea typeface="+mn-ea"/>
                <a:cs typeface="Arial" charset="0"/>
              </a:rPr>
              <a:t>Guidelines</a:t>
            </a:r>
            <a:r>
              <a:rPr lang="en-ZA" sz="1100" b="0" kern="1200" dirty="0" smtClean="0">
                <a:solidFill>
                  <a:schemeClr val="tx1"/>
                </a:solidFill>
                <a:effectLst/>
                <a:latin typeface="Arial" charset="0"/>
                <a:ea typeface="+mn-ea"/>
                <a:cs typeface="Arial" charset="0"/>
              </a:rPr>
              <a:t> </a:t>
            </a:r>
            <a:r>
              <a:rPr lang="en-ZA" sz="1100" kern="1200" dirty="0" smtClean="0">
                <a:solidFill>
                  <a:schemeClr val="tx1"/>
                </a:solidFill>
                <a:effectLst/>
                <a:latin typeface="Arial" charset="0"/>
                <a:ea typeface="+mn-ea"/>
                <a:cs typeface="Arial" charset="0"/>
              </a:rPr>
              <a:t>provide these alternatives and describe</a:t>
            </a:r>
            <a:r>
              <a:rPr lang="en-GB" sz="1100" kern="1200" dirty="0" smtClean="0">
                <a:solidFill>
                  <a:schemeClr val="tx1"/>
                </a:solidFill>
                <a:effectLst/>
                <a:latin typeface="Arial" charset="0"/>
                <a:ea typeface="+mn-ea"/>
                <a:cs typeface="Arial" charset="0"/>
              </a:rPr>
              <a:t> options through different </a:t>
            </a:r>
            <a:r>
              <a:rPr lang="en-GB" sz="1100" u="sng" kern="1200" dirty="0" smtClean="0">
                <a:solidFill>
                  <a:schemeClr val="tx1"/>
                </a:solidFill>
                <a:effectLst/>
                <a:latin typeface="Arial" charset="0"/>
                <a:ea typeface="+mn-ea"/>
                <a:cs typeface="Arial" charset="0"/>
              </a:rPr>
              <a:t>country examples</a:t>
            </a:r>
            <a:r>
              <a:rPr lang="en-GB" sz="1100" kern="1200" dirty="0" smtClean="0">
                <a:solidFill>
                  <a:schemeClr val="tx1"/>
                </a:solidFill>
                <a:effectLst/>
                <a:latin typeface="Arial" charset="0"/>
                <a:ea typeface="+mn-ea"/>
                <a:cs typeface="Arial" charset="0"/>
              </a:rPr>
              <a:t>, and an analysis of </a:t>
            </a:r>
            <a:r>
              <a:rPr lang="en-GB" sz="1100" u="sng" kern="1200" dirty="0" smtClean="0">
                <a:solidFill>
                  <a:schemeClr val="tx1"/>
                </a:solidFill>
                <a:effectLst/>
                <a:latin typeface="Arial" charset="0"/>
                <a:ea typeface="+mn-ea"/>
                <a:cs typeface="Arial" charset="0"/>
              </a:rPr>
              <a:t>pros and cons </a:t>
            </a:r>
            <a:r>
              <a:rPr lang="en-GB" sz="1100" kern="1200" dirty="0" smtClean="0">
                <a:solidFill>
                  <a:schemeClr val="tx1"/>
                </a:solidFill>
                <a:effectLst/>
                <a:latin typeface="Arial" charset="0"/>
                <a:ea typeface="+mn-ea"/>
                <a:cs typeface="Arial" charset="0"/>
              </a:rPr>
              <a:t>of various approaches.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100" kern="1200" dirty="0" smtClean="0">
              <a:solidFill>
                <a:schemeClr val="tx1"/>
              </a:solidFill>
              <a:effectLst/>
              <a:latin typeface="Arial" charset="0"/>
              <a:ea typeface="+mn-ea"/>
              <a:cs typeface="Arial"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kern="1200" dirty="0" smtClean="0">
                <a:solidFill>
                  <a:schemeClr val="tx1"/>
                </a:solidFill>
                <a:effectLst/>
                <a:latin typeface="Arial" charset="0"/>
                <a:ea typeface="+mn-ea"/>
                <a:cs typeface="Arial" charset="0"/>
              </a:rPr>
              <a:t>The institutions are encouraged to create their</a:t>
            </a:r>
            <a:r>
              <a:rPr lang="en-GB" sz="1100" kern="1200" baseline="0" dirty="0" smtClean="0">
                <a:solidFill>
                  <a:schemeClr val="tx1"/>
                </a:solidFill>
                <a:effectLst/>
                <a:latin typeface="Arial" charset="0"/>
                <a:ea typeface="+mn-ea"/>
                <a:cs typeface="Arial" charset="0"/>
              </a:rPr>
              <a:t> </a:t>
            </a:r>
            <a:r>
              <a:rPr lang="en-GB" sz="1100" b="1" kern="1200" baseline="0" dirty="0" smtClean="0">
                <a:solidFill>
                  <a:schemeClr val="tx1"/>
                </a:solidFill>
                <a:effectLst/>
                <a:latin typeface="Arial" charset="0"/>
                <a:ea typeface="+mn-ea"/>
                <a:cs typeface="Arial" charset="0"/>
              </a:rPr>
              <a:t>individual policy</a:t>
            </a:r>
            <a:r>
              <a:rPr lang="en-GB" sz="1100" kern="1200" baseline="0" dirty="0" smtClean="0">
                <a:solidFill>
                  <a:schemeClr val="tx1"/>
                </a:solidFill>
                <a:effectLst/>
                <a:latin typeface="Arial" charset="0"/>
                <a:ea typeface="+mn-ea"/>
                <a:cs typeface="Arial" charset="0"/>
              </a:rPr>
              <a:t>, and to </a:t>
            </a:r>
            <a:r>
              <a:rPr lang="en-GB" sz="1100" kern="1200" dirty="0" smtClean="0">
                <a:solidFill>
                  <a:schemeClr val="tx1"/>
                </a:solidFill>
                <a:effectLst/>
                <a:latin typeface="Arial" charset="0"/>
                <a:ea typeface="+mn-ea"/>
                <a:cs typeface="Arial" charset="0"/>
              </a:rPr>
              <a:t>customize</a:t>
            </a:r>
            <a:r>
              <a:rPr lang="en-GB" sz="1100" kern="1200" baseline="0" dirty="0" smtClean="0">
                <a:solidFill>
                  <a:schemeClr val="tx1"/>
                </a:solidFill>
                <a:effectLst/>
                <a:latin typeface="Arial" charset="0"/>
                <a:ea typeface="+mn-ea"/>
                <a:cs typeface="Arial" charset="0"/>
              </a:rPr>
              <a:t> the Template policy toward their own needs and characteristics.</a:t>
            </a:r>
            <a:endParaRPr lang="en-GB" sz="1100" kern="1200" dirty="0" smtClean="0">
              <a:solidFill>
                <a:schemeClr val="tx1"/>
              </a:solidFill>
              <a:effectLst/>
              <a:latin typeface="Arial" charset="0"/>
              <a:ea typeface="+mn-ea"/>
              <a:cs typeface="Arial"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kern="1200" dirty="0" smtClean="0">
              <a:solidFill>
                <a:schemeClr val="tx1"/>
              </a:solidFill>
              <a:effectLst/>
              <a:latin typeface="Arial" charset="0"/>
              <a:ea typeface="+mn-ea"/>
              <a:cs typeface="Arial" charset="0"/>
            </a:endParaRPr>
          </a:p>
          <a:p>
            <a:endParaRPr lang="en-US" sz="110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25</a:t>
            </a:fld>
            <a:endParaRPr lang="en-US"/>
          </a:p>
        </p:txBody>
      </p:sp>
    </p:spTree>
    <p:extLst>
      <p:ext uri="{BB962C8B-B14F-4D97-AF65-F5344CB8AC3E}">
        <p14:creationId xmlns:p14="http://schemas.microsoft.com/office/powerpoint/2010/main" val="3264257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26</a:t>
            </a:fld>
            <a:endParaRPr lang="en-US"/>
          </a:p>
        </p:txBody>
      </p:sp>
    </p:spTree>
    <p:extLst>
      <p:ext uri="{BB962C8B-B14F-4D97-AF65-F5344CB8AC3E}">
        <p14:creationId xmlns:p14="http://schemas.microsoft.com/office/powerpoint/2010/main" val="347828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DE85B-4ECD-417B-A87D-8F10E5360BB4}" type="slidenum">
              <a:rPr lang="en-US" smtClean="0"/>
              <a:t>3</a:t>
            </a:fld>
            <a:endParaRPr lang="en-US"/>
          </a:p>
        </p:txBody>
      </p:sp>
    </p:spTree>
    <p:extLst>
      <p:ext uri="{BB962C8B-B14F-4D97-AF65-F5344CB8AC3E}">
        <p14:creationId xmlns:p14="http://schemas.microsoft.com/office/powerpoint/2010/main" val="1942171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fld id="{8D01E8DE-3CE6-4576-A046-7E7A86B06B47}" type="slidenum">
              <a:rPr lang="en-US" altLang="en-US">
                <a:latin typeface="Book Antiqua" panose="02040602050305030304" pitchFamily="18" charset="0"/>
              </a:rPr>
              <a:pPr eaLnBrk="1" hangingPunct="1">
                <a:spcBef>
                  <a:spcPct val="50000"/>
                </a:spcBef>
              </a:pPr>
              <a:t>27</a:t>
            </a:fld>
            <a:endParaRPr lang="en-US" altLang="en-US">
              <a:latin typeface="Book Antiqua" panose="02040602050305030304" pitchFamily="18" charset="0"/>
            </a:endParaRPr>
          </a:p>
        </p:txBody>
      </p:sp>
    </p:spTree>
    <p:extLst>
      <p:ext uri="{BB962C8B-B14F-4D97-AF65-F5344CB8AC3E}">
        <p14:creationId xmlns:p14="http://schemas.microsoft.com/office/powerpoint/2010/main" val="3413188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fld id="{92B193B4-12CF-468D-8F1D-7FAB5D7C7AB5}" type="slidenum">
              <a:rPr lang="en-US" altLang="en-US">
                <a:latin typeface="Book Antiqua" panose="02040602050305030304" pitchFamily="18" charset="0"/>
              </a:rPr>
              <a:pPr eaLnBrk="1" hangingPunct="1">
                <a:spcBef>
                  <a:spcPct val="50000"/>
                </a:spcBef>
              </a:pPr>
              <a:t>28</a:t>
            </a:fld>
            <a:endParaRPr lang="en-US" altLang="en-US">
              <a:latin typeface="Book Antiqua" panose="02040602050305030304" pitchFamily="18" charset="0"/>
            </a:endParaRPr>
          </a:p>
        </p:txBody>
      </p:sp>
    </p:spTree>
    <p:extLst>
      <p:ext uri="{BB962C8B-B14F-4D97-AF65-F5344CB8AC3E}">
        <p14:creationId xmlns:p14="http://schemas.microsoft.com/office/powerpoint/2010/main" val="1164215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explain the format and structure of the workshop:</a:t>
            </a:r>
          </a:p>
          <a:p>
            <a:pPr marL="171450" indent="-171450">
              <a:buFont typeface="Arial" panose="020B0604020202020204" pitchFamily="34" charset="0"/>
              <a:buChar char="•"/>
            </a:pPr>
            <a:r>
              <a:rPr lang="en-GB" dirty="0"/>
              <a:t>Aim is to create a plan to develop the technology towards commercialising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Each sprint builds upon the other</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566DA-4BED-4884-A01F-03194A69F1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171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explain the format and structure of the workshop:</a:t>
            </a:r>
          </a:p>
          <a:p>
            <a:pPr marL="171450" indent="-171450">
              <a:buFont typeface="Arial" panose="020B0604020202020204" pitchFamily="34" charset="0"/>
              <a:buChar char="•"/>
            </a:pPr>
            <a:r>
              <a:rPr lang="en-GB" dirty="0"/>
              <a:t>Aim is to create a plan to develop the technology towards commercialising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Each sprint builds upon the other</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566DA-4BED-4884-A01F-03194A69F1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010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1024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D6638F4C-4D2C-4DC6-B264-798768441E98}" type="slidenum">
              <a:rPr lang="en-US" altLang="en-US" sz="1200" smtClean="0"/>
              <a:pPr/>
              <a:t>44</a:t>
            </a:fld>
            <a:endParaRPr lang="en-US" altLang="en-US" sz="1200"/>
          </a:p>
        </p:txBody>
      </p:sp>
    </p:spTree>
    <p:extLst>
      <p:ext uri="{BB962C8B-B14F-4D97-AF65-F5344CB8AC3E}">
        <p14:creationId xmlns:p14="http://schemas.microsoft.com/office/powerpoint/2010/main" val="850564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a:t>
            </a:fld>
            <a:endParaRPr lang="en-US"/>
          </a:p>
        </p:txBody>
      </p:sp>
    </p:spTree>
    <p:extLst>
      <p:ext uri="{BB962C8B-B14F-4D97-AF65-F5344CB8AC3E}">
        <p14:creationId xmlns:p14="http://schemas.microsoft.com/office/powerpoint/2010/main" val="3930286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a:t>
            </a:fld>
            <a:endParaRPr lang="en-US"/>
          </a:p>
        </p:txBody>
      </p:sp>
    </p:spTree>
    <p:extLst>
      <p:ext uri="{BB962C8B-B14F-4D97-AF65-F5344CB8AC3E}">
        <p14:creationId xmlns:p14="http://schemas.microsoft.com/office/powerpoint/2010/main" val="2401352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Arial" charset="0"/>
                <a:ea typeface="+mn-ea"/>
                <a:cs typeface="Arial" charset="0"/>
              </a:rPr>
              <a:t>IP</a:t>
            </a:r>
            <a:r>
              <a:rPr lang="en-US" sz="1100" kern="1200" baseline="0" dirty="0" smtClean="0">
                <a:solidFill>
                  <a:schemeClr val="tx1"/>
                </a:solidFill>
                <a:effectLst/>
                <a:latin typeface="Arial" charset="0"/>
                <a:ea typeface="+mn-ea"/>
                <a:cs typeface="Arial" charset="0"/>
              </a:rPr>
              <a:t> </a:t>
            </a:r>
            <a:r>
              <a:rPr lang="en-US" sz="1100" kern="1200" dirty="0" smtClean="0">
                <a:solidFill>
                  <a:schemeClr val="tx1"/>
                </a:solidFill>
                <a:effectLst/>
                <a:latin typeface="Arial" charset="0"/>
                <a:ea typeface="+mn-ea"/>
                <a:cs typeface="Arial" charset="0"/>
              </a:rPr>
              <a:t>Policies exist in a variety of forms, scope, length, and degree of specificity. There is no perfect template, superior to others.  What matters is that the Policy works and is owned by its users – the institution and its personnel. </a:t>
            </a:r>
          </a:p>
          <a:p>
            <a:r>
              <a:rPr lang="en-US" sz="1100" kern="1200" dirty="0" smtClean="0">
                <a:solidFill>
                  <a:schemeClr val="tx1"/>
                </a:solidFill>
                <a:effectLst/>
                <a:latin typeface="Arial" charset="0"/>
                <a:ea typeface="+mn-ea"/>
                <a:cs typeface="Arial" charset="0"/>
              </a:rPr>
              <a:t> </a:t>
            </a:r>
          </a:p>
          <a:p>
            <a:r>
              <a:rPr lang="en-US" sz="1100" kern="1200" dirty="0" smtClean="0">
                <a:solidFill>
                  <a:schemeClr val="tx1"/>
                </a:solidFill>
                <a:effectLst/>
                <a:latin typeface="Arial" charset="0"/>
                <a:ea typeface="+mn-ea"/>
                <a:cs typeface="Arial" charset="0"/>
              </a:rPr>
              <a:t>The aim of this Checklist is to set a consistent basis for institutions willing to draft their IP Policy, by providing</a:t>
            </a:r>
          </a:p>
          <a:p>
            <a:pPr marL="171450" indent="-171450">
              <a:buFontTx/>
              <a:buChar char="-"/>
            </a:pPr>
            <a:r>
              <a:rPr lang="en-US" sz="1100" kern="1200" dirty="0" smtClean="0">
                <a:solidFill>
                  <a:schemeClr val="tx1"/>
                </a:solidFill>
                <a:effectLst/>
                <a:latin typeface="Arial" charset="0"/>
                <a:ea typeface="+mn-ea"/>
                <a:cs typeface="Arial" charset="0"/>
              </a:rPr>
              <a:t>step by step information on the different stages the process of creating or improving an IP Policy usually involves,</a:t>
            </a:r>
            <a:r>
              <a:rPr lang="en-US" sz="1100" kern="1200" baseline="0" dirty="0" smtClean="0">
                <a:solidFill>
                  <a:schemeClr val="tx1"/>
                </a:solidFill>
                <a:effectLst/>
                <a:latin typeface="Arial" charset="0"/>
                <a:ea typeface="+mn-ea"/>
                <a:cs typeface="Arial" charset="0"/>
              </a:rPr>
              <a:t> and</a:t>
            </a:r>
            <a:endParaRPr lang="en-US" sz="1100" kern="1200" dirty="0" smtClean="0">
              <a:solidFill>
                <a:schemeClr val="tx1"/>
              </a:solidFill>
              <a:effectLst/>
              <a:latin typeface="Arial" charset="0"/>
              <a:ea typeface="+mn-ea"/>
              <a:cs typeface="Arial" charset="0"/>
            </a:endParaRPr>
          </a:p>
          <a:p>
            <a:pPr marL="171450" indent="-171450">
              <a:buFontTx/>
              <a:buChar char="-"/>
            </a:pPr>
            <a:r>
              <a:rPr lang="en-US" sz="1100" kern="1200" dirty="0" smtClean="0">
                <a:solidFill>
                  <a:schemeClr val="tx1"/>
                </a:solidFill>
                <a:effectLst/>
                <a:latin typeface="Arial" charset="0"/>
                <a:ea typeface="+mn-ea"/>
                <a:cs typeface="Arial" charset="0"/>
              </a:rPr>
              <a:t>guidance on Policy choices</a:t>
            </a:r>
            <a:endParaRPr lang="en-US" sz="11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7</a:t>
            </a:fld>
            <a:endParaRPr lang="en-US"/>
          </a:p>
        </p:txBody>
      </p:sp>
    </p:spTree>
    <p:extLst>
      <p:ext uri="{BB962C8B-B14F-4D97-AF65-F5344CB8AC3E}">
        <p14:creationId xmlns:p14="http://schemas.microsoft.com/office/powerpoint/2010/main" val="1899039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8</a:t>
            </a:fld>
            <a:endParaRPr lang="en-US"/>
          </a:p>
        </p:txBody>
      </p:sp>
    </p:spTree>
    <p:extLst>
      <p:ext uri="{BB962C8B-B14F-4D97-AF65-F5344CB8AC3E}">
        <p14:creationId xmlns:p14="http://schemas.microsoft.com/office/powerpoint/2010/main" val="319279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kern="1200" dirty="0" smtClean="0">
                <a:solidFill>
                  <a:schemeClr val="tx1"/>
                </a:solidFill>
                <a:effectLst/>
                <a:latin typeface="Arial" charset="0"/>
                <a:ea typeface="+mn-ea"/>
                <a:cs typeface="Arial" charset="0"/>
              </a:rPr>
              <a:t>The checklist</a:t>
            </a:r>
            <a:r>
              <a:rPr lang="en-US" sz="1100" b="0" kern="1200" baseline="0" dirty="0" smtClean="0">
                <a:solidFill>
                  <a:schemeClr val="tx1"/>
                </a:solidFill>
                <a:effectLst/>
                <a:latin typeface="Arial" charset="0"/>
                <a:ea typeface="+mn-ea"/>
                <a:cs typeface="Arial" charset="0"/>
              </a:rPr>
              <a:t> </a:t>
            </a:r>
            <a:r>
              <a:rPr lang="en-US" sz="1100" b="1" kern="1200" baseline="0" dirty="0" smtClean="0">
                <a:solidFill>
                  <a:schemeClr val="tx1"/>
                </a:solidFill>
                <a:effectLst/>
                <a:latin typeface="Arial" charset="0"/>
                <a:ea typeface="+mn-ea"/>
                <a:cs typeface="Arial" charset="0"/>
              </a:rPr>
              <a:t>warns</a:t>
            </a:r>
            <a:r>
              <a:rPr lang="en-US" sz="1100" b="0" kern="1200" baseline="0" dirty="0" smtClean="0">
                <a:solidFill>
                  <a:schemeClr val="tx1"/>
                </a:solidFill>
                <a:effectLst/>
                <a:latin typeface="Arial" charset="0"/>
                <a:ea typeface="+mn-ea"/>
                <a:cs typeface="Arial" charset="0"/>
              </a:rPr>
              <a:t> the reader that the policy must be in line with national law.</a:t>
            </a:r>
          </a:p>
          <a:p>
            <a:endParaRPr lang="en-US" sz="1100" b="0" kern="1200" baseline="0" dirty="0" smtClean="0">
              <a:solidFill>
                <a:schemeClr val="tx1"/>
              </a:solidFill>
              <a:effectLst/>
              <a:latin typeface="Arial" charset="0"/>
              <a:ea typeface="+mn-ea"/>
              <a:cs typeface="Arial" charset="0"/>
            </a:endParaRPr>
          </a:p>
          <a:p>
            <a:r>
              <a:rPr lang="en-US" sz="1100" b="0" kern="1200" baseline="0" dirty="0" smtClean="0">
                <a:solidFill>
                  <a:schemeClr val="tx1"/>
                </a:solidFill>
                <a:effectLst/>
                <a:latin typeface="Arial" charset="0"/>
                <a:ea typeface="+mn-ea"/>
                <a:cs typeface="Arial" charset="0"/>
              </a:rPr>
              <a:t>So, one of the</a:t>
            </a:r>
            <a:r>
              <a:rPr lang="en-US" sz="1100" b="0" kern="1200" dirty="0" smtClean="0">
                <a:solidFill>
                  <a:schemeClr val="tx1"/>
                </a:solidFill>
                <a:effectLst/>
                <a:latin typeface="Arial" charset="0"/>
                <a:ea typeface="+mn-ea"/>
                <a:cs typeface="Arial" charset="0"/>
              </a:rPr>
              <a:t> first steps </a:t>
            </a:r>
            <a:r>
              <a:rPr lang="en-US" sz="1100" b="0" i="0" kern="1200" dirty="0" smtClean="0">
                <a:solidFill>
                  <a:schemeClr val="tx1"/>
                </a:solidFill>
                <a:effectLst/>
                <a:latin typeface="Arial" charset="0"/>
                <a:ea typeface="+mn-ea"/>
                <a:cs typeface="Arial" charset="0"/>
              </a:rPr>
              <a:t>is to </a:t>
            </a:r>
            <a:r>
              <a:rPr lang="en-US" sz="1100" b="1" i="0" kern="1200" dirty="0" smtClean="0">
                <a:solidFill>
                  <a:schemeClr val="tx1"/>
                </a:solidFill>
                <a:effectLst/>
                <a:latin typeface="Arial" charset="0"/>
                <a:ea typeface="+mn-ea"/>
                <a:cs typeface="Arial" charset="0"/>
              </a:rPr>
              <a:t>assess</a:t>
            </a:r>
            <a:r>
              <a:rPr lang="en-US" sz="1100" b="0" i="0" kern="1200" dirty="0" smtClean="0">
                <a:solidFill>
                  <a:schemeClr val="tx1"/>
                </a:solidFill>
                <a:effectLst/>
                <a:latin typeface="Arial" charset="0"/>
                <a:ea typeface="+mn-ea"/>
                <a:cs typeface="Arial" charset="0"/>
              </a:rPr>
              <a:t> the national legal </a:t>
            </a:r>
            <a:r>
              <a:rPr lang="en-US" sz="1100" b="0" kern="1200" dirty="0" smtClean="0">
                <a:solidFill>
                  <a:schemeClr val="tx1"/>
                </a:solidFill>
                <a:effectLst/>
                <a:latin typeface="Arial" charset="0"/>
                <a:ea typeface="+mn-ea"/>
                <a:cs typeface="Arial" charset="0"/>
              </a:rPr>
              <a:t>framework.</a:t>
            </a:r>
            <a:endParaRPr lang="en-US" sz="11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9</a:t>
            </a:fld>
            <a:endParaRPr lang="en-US"/>
          </a:p>
        </p:txBody>
      </p:sp>
    </p:spTree>
    <p:extLst>
      <p:ext uri="{BB962C8B-B14F-4D97-AF65-F5344CB8AC3E}">
        <p14:creationId xmlns:p14="http://schemas.microsoft.com/office/powerpoint/2010/main" val="1243024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10</a:t>
            </a:fld>
            <a:endParaRPr lang="en-US"/>
          </a:p>
        </p:txBody>
      </p:sp>
    </p:spTree>
    <p:extLst>
      <p:ext uri="{BB962C8B-B14F-4D97-AF65-F5344CB8AC3E}">
        <p14:creationId xmlns:p14="http://schemas.microsoft.com/office/powerpoint/2010/main" val="149189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11</a:t>
            </a:fld>
            <a:endParaRPr lang="en-US"/>
          </a:p>
        </p:txBody>
      </p:sp>
    </p:spTree>
    <p:extLst>
      <p:ext uri="{BB962C8B-B14F-4D97-AF65-F5344CB8AC3E}">
        <p14:creationId xmlns:p14="http://schemas.microsoft.com/office/powerpoint/2010/main" val="614030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7819"/>
            <a:ext cx="7772400" cy="1102519"/>
          </a:xfr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684213" y="2895600"/>
            <a:ext cx="6400800" cy="1314450"/>
          </a:xfrm>
        </p:spPr>
        <p:txBody>
          <a:bodyPr/>
          <a:lstStyle>
            <a:lvl1pPr marL="0" indent="0">
              <a:buFontTx/>
              <a:buNone/>
              <a:defRPr/>
            </a:lvl1pPr>
          </a:lstStyle>
          <a:p>
            <a:pPr lvl="0"/>
            <a:r>
              <a:rPr lang="en-US" noProof="0"/>
              <a:t>Click to edit Master subtitle style</a:t>
            </a:r>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3">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F2471D5A-A33E-48C1-9184-1630F0F10DFD}"/>
              </a:ext>
            </a:extLst>
          </p:cNvPr>
          <p:cNvSpPr>
            <a:spLocks noGrp="1"/>
          </p:cNvSpPr>
          <p:nvPr>
            <p:ph type="body" sz="quarter" idx="10" hasCustomPrompt="1"/>
          </p:nvPr>
        </p:nvSpPr>
        <p:spPr>
          <a:xfrm>
            <a:off x="405002" y="3445177"/>
            <a:ext cx="8333999" cy="1325927"/>
          </a:xfrm>
          <a:noFill/>
        </p:spPr>
        <p:txBody>
          <a:bodyPr>
            <a:normAutofit/>
          </a:bodyPr>
          <a:lstStyle>
            <a:lvl1pPr marL="0" indent="0">
              <a:buNone/>
              <a:defRPr sz="1350" b="0" i="0">
                <a:solidFill>
                  <a:schemeClr val="tx1"/>
                </a:solidFill>
                <a:latin typeface="Open Sans" pitchFamily="2" charset="0"/>
                <a:ea typeface="Open Sans" pitchFamily="2" charset="0"/>
                <a:cs typeface="Open Sans" pitchFamily="2" charset="0"/>
              </a:defRPr>
            </a:lvl1pPr>
          </a:lstStyle>
          <a:p>
            <a:pPr lvl="0"/>
            <a:r>
              <a:rPr lang="en-GB" noProof="0"/>
              <a:t>Presenter Name</a:t>
            </a:r>
          </a:p>
          <a:p>
            <a:pPr lvl="0"/>
            <a:r>
              <a:rPr lang="en-GB" noProof="0" err="1"/>
              <a:t>Oxentia</a:t>
            </a:r>
            <a:r>
              <a:rPr lang="en-GB" noProof="0"/>
              <a:t> Ltd</a:t>
            </a:r>
          </a:p>
          <a:p>
            <a:pPr lvl="0"/>
            <a:r>
              <a:rPr lang="en-GB" noProof="0"/>
              <a:t>Date</a:t>
            </a:r>
          </a:p>
        </p:txBody>
      </p:sp>
      <p:sp>
        <p:nvSpPr>
          <p:cNvPr id="3" name="Text Placeholder 2">
            <a:extLst>
              <a:ext uri="{FF2B5EF4-FFF2-40B4-BE49-F238E27FC236}">
                <a16:creationId xmlns:a16="http://schemas.microsoft.com/office/drawing/2014/main" id="{316B6595-8886-455B-B2AA-E9D6E481CA7B}"/>
              </a:ext>
            </a:extLst>
          </p:cNvPr>
          <p:cNvSpPr>
            <a:spLocks noGrp="1"/>
          </p:cNvSpPr>
          <p:nvPr>
            <p:ph type="body" sz="quarter" idx="13" hasCustomPrompt="1"/>
          </p:nvPr>
        </p:nvSpPr>
        <p:spPr>
          <a:xfrm>
            <a:off x="405002" y="1987483"/>
            <a:ext cx="8333999" cy="442510"/>
          </a:xfrm>
          <a:noFill/>
        </p:spPr>
        <p:txBody>
          <a:bodyPr>
            <a:noAutofit/>
          </a:bodyPr>
          <a:lstStyle>
            <a:lvl1pPr marL="0" indent="0">
              <a:buNone/>
              <a:defRPr sz="2700" b="1" i="0">
                <a:solidFill>
                  <a:schemeClr val="tx1"/>
                </a:solidFill>
                <a:latin typeface="Open Sans" pitchFamily="2" charset="0"/>
                <a:ea typeface="Open Sans" pitchFamily="2" charset="0"/>
                <a:cs typeface="Open Sans" pitchFamily="2" charset="0"/>
              </a:defRPr>
            </a:lvl1pPr>
          </a:lstStyle>
          <a:p>
            <a:pPr lvl="0"/>
            <a:r>
              <a:rPr lang="en-GB" noProof="0"/>
              <a:t>Presentation Title</a:t>
            </a:r>
          </a:p>
        </p:txBody>
      </p:sp>
      <p:sp>
        <p:nvSpPr>
          <p:cNvPr id="14" name="Text Placeholder 2">
            <a:extLst>
              <a:ext uri="{FF2B5EF4-FFF2-40B4-BE49-F238E27FC236}">
                <a16:creationId xmlns:a16="http://schemas.microsoft.com/office/drawing/2014/main" id="{CFD596D4-1536-407C-8021-B1EF126A1A4F}"/>
              </a:ext>
            </a:extLst>
          </p:cNvPr>
          <p:cNvSpPr>
            <a:spLocks noGrp="1"/>
          </p:cNvSpPr>
          <p:nvPr>
            <p:ph type="body" sz="quarter" idx="14" hasCustomPrompt="1"/>
          </p:nvPr>
        </p:nvSpPr>
        <p:spPr>
          <a:xfrm>
            <a:off x="405001" y="2713508"/>
            <a:ext cx="8333999" cy="512978"/>
          </a:xfrm>
          <a:noFill/>
        </p:spPr>
        <p:txBody>
          <a:bodyPr>
            <a:normAutofit/>
          </a:bodyPr>
          <a:lstStyle>
            <a:lvl1pPr marL="0" indent="0">
              <a:buNone/>
              <a:defRPr sz="1620" b="1" i="0">
                <a:solidFill>
                  <a:schemeClr val="accent1"/>
                </a:solidFill>
                <a:latin typeface="Open Sans" pitchFamily="2" charset="0"/>
                <a:ea typeface="Open Sans" pitchFamily="2" charset="0"/>
                <a:cs typeface="Open Sans" pitchFamily="2" charset="0"/>
              </a:defRPr>
            </a:lvl1pPr>
          </a:lstStyle>
          <a:p>
            <a:pPr lvl="0"/>
            <a:r>
              <a:rPr lang="en-GB" noProof="0"/>
              <a:t>Subtitle here (or delete as appropriate)</a:t>
            </a:r>
          </a:p>
        </p:txBody>
      </p:sp>
    </p:spTree>
    <p:extLst>
      <p:ext uri="{BB962C8B-B14F-4D97-AF65-F5344CB8AC3E}">
        <p14:creationId xmlns:p14="http://schemas.microsoft.com/office/powerpoint/2010/main" val="41787216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fr-CH"/>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457200" y="1329929"/>
            <a:ext cx="4038600" cy="32646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4648200" y="1329929"/>
            <a:ext cx="4038600" cy="32646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H"/>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fr-CH"/>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fr-CH"/>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fr-CH"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329929"/>
            <a:ext cx="8229600" cy="326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7010400" y="0"/>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050" smtClean="0"/>
            </a:lvl1pPr>
          </a:lstStyle>
          <a:p>
            <a:pPr>
              <a:defRPr/>
            </a:pPr>
            <a:fld id="{7F3150A8-B334-48D8-BDDC-A2E01CBB8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xStyles>
    <p:titleStyle>
      <a:lvl1pPr algn="l" rtl="0" eaLnBrk="1" fontAlgn="base" hangingPunct="1">
        <a:spcBef>
          <a:spcPct val="0"/>
        </a:spcBef>
        <a:spcAft>
          <a:spcPct val="0"/>
        </a:spcAft>
        <a:defRPr sz="2700">
          <a:solidFill>
            <a:srgbClr val="00408C"/>
          </a:solidFill>
          <a:latin typeface="+mj-lt"/>
          <a:ea typeface="+mj-ea"/>
          <a:cs typeface="+mj-cs"/>
        </a:defRPr>
      </a:lvl1pPr>
      <a:lvl2pPr algn="l" rtl="0" eaLnBrk="1" fontAlgn="base" hangingPunct="1">
        <a:spcBef>
          <a:spcPct val="0"/>
        </a:spcBef>
        <a:spcAft>
          <a:spcPct val="0"/>
        </a:spcAft>
        <a:defRPr sz="2700">
          <a:solidFill>
            <a:srgbClr val="00408C"/>
          </a:solidFill>
          <a:latin typeface="Arial" charset="0"/>
          <a:cs typeface="Arial" charset="0"/>
        </a:defRPr>
      </a:lvl2pPr>
      <a:lvl3pPr algn="l" rtl="0" eaLnBrk="1" fontAlgn="base" hangingPunct="1">
        <a:spcBef>
          <a:spcPct val="0"/>
        </a:spcBef>
        <a:spcAft>
          <a:spcPct val="0"/>
        </a:spcAft>
        <a:defRPr sz="2700">
          <a:solidFill>
            <a:srgbClr val="00408C"/>
          </a:solidFill>
          <a:latin typeface="Arial" charset="0"/>
          <a:cs typeface="Arial" charset="0"/>
        </a:defRPr>
      </a:lvl3pPr>
      <a:lvl4pPr algn="l" rtl="0" eaLnBrk="1" fontAlgn="base" hangingPunct="1">
        <a:spcBef>
          <a:spcPct val="0"/>
        </a:spcBef>
        <a:spcAft>
          <a:spcPct val="0"/>
        </a:spcAft>
        <a:defRPr sz="2700">
          <a:solidFill>
            <a:srgbClr val="00408C"/>
          </a:solidFill>
          <a:latin typeface="Arial" charset="0"/>
          <a:cs typeface="Arial" charset="0"/>
        </a:defRPr>
      </a:lvl4pPr>
      <a:lvl5pPr algn="l" rtl="0" eaLnBrk="1" fontAlgn="base" hangingPunct="1">
        <a:spcBef>
          <a:spcPct val="0"/>
        </a:spcBef>
        <a:spcAft>
          <a:spcPct val="0"/>
        </a:spcAft>
        <a:defRPr sz="2700">
          <a:solidFill>
            <a:srgbClr val="00408C"/>
          </a:solidFill>
          <a:latin typeface="Arial" charset="0"/>
          <a:cs typeface="Arial" charset="0"/>
        </a:defRPr>
      </a:lvl5pPr>
      <a:lvl6pPr marL="342900" algn="l" rtl="0" eaLnBrk="1" fontAlgn="base" hangingPunct="1">
        <a:spcBef>
          <a:spcPct val="0"/>
        </a:spcBef>
        <a:spcAft>
          <a:spcPct val="0"/>
        </a:spcAft>
        <a:defRPr sz="2700">
          <a:solidFill>
            <a:srgbClr val="00408C"/>
          </a:solidFill>
          <a:latin typeface="Arial" charset="0"/>
          <a:cs typeface="Arial" charset="0"/>
        </a:defRPr>
      </a:lvl6pPr>
      <a:lvl7pPr marL="685800" algn="l" rtl="0" eaLnBrk="1" fontAlgn="base" hangingPunct="1">
        <a:spcBef>
          <a:spcPct val="0"/>
        </a:spcBef>
        <a:spcAft>
          <a:spcPct val="0"/>
        </a:spcAft>
        <a:defRPr sz="2700">
          <a:solidFill>
            <a:srgbClr val="00408C"/>
          </a:solidFill>
          <a:latin typeface="Arial" charset="0"/>
          <a:cs typeface="Arial" charset="0"/>
        </a:defRPr>
      </a:lvl7pPr>
      <a:lvl8pPr marL="1028700" algn="l" rtl="0" eaLnBrk="1" fontAlgn="base" hangingPunct="1">
        <a:spcBef>
          <a:spcPct val="0"/>
        </a:spcBef>
        <a:spcAft>
          <a:spcPct val="0"/>
        </a:spcAft>
        <a:defRPr sz="2700">
          <a:solidFill>
            <a:srgbClr val="00408C"/>
          </a:solidFill>
          <a:latin typeface="Arial" charset="0"/>
          <a:cs typeface="Arial" charset="0"/>
        </a:defRPr>
      </a:lvl8pPr>
      <a:lvl9pPr marL="1371600" algn="l" rtl="0" eaLnBrk="1" fontAlgn="base" hangingPunct="1">
        <a:spcBef>
          <a:spcPct val="0"/>
        </a:spcBef>
        <a:spcAft>
          <a:spcPct val="0"/>
        </a:spcAft>
        <a:defRPr sz="2700">
          <a:solidFill>
            <a:srgbClr val="00408C"/>
          </a:solidFill>
          <a:latin typeface="Arial" charset="0"/>
          <a:cs typeface="Arial" charset="0"/>
        </a:defRPr>
      </a:lvl9pPr>
    </p:titleStyle>
    <p:bodyStyle>
      <a:lvl1pPr marL="257175" indent="-257175" algn="l" rtl="0" eaLnBrk="1" fontAlgn="base" hangingPunct="1">
        <a:spcBef>
          <a:spcPct val="20000"/>
        </a:spcBef>
        <a:spcAft>
          <a:spcPct val="0"/>
        </a:spcAft>
        <a:buBlip>
          <a:blip r:embed="rId15"/>
        </a:buBlip>
        <a:defRPr sz="1800">
          <a:solidFill>
            <a:schemeClr val="tx1"/>
          </a:solidFill>
          <a:latin typeface="+mn-lt"/>
          <a:ea typeface="+mn-ea"/>
          <a:cs typeface="+mn-cs"/>
        </a:defRPr>
      </a:lvl1pPr>
      <a:lvl2pPr marL="557213" indent="-214313" algn="l" rtl="0" eaLnBrk="1" fontAlgn="base" hangingPunct="1">
        <a:spcBef>
          <a:spcPct val="20000"/>
        </a:spcBef>
        <a:spcAft>
          <a:spcPct val="0"/>
        </a:spcAft>
        <a:buBlip>
          <a:blip r:embed="rId15"/>
        </a:buBlip>
        <a:defRPr sz="1800">
          <a:solidFill>
            <a:schemeClr val="tx1"/>
          </a:solidFill>
          <a:latin typeface="+mn-lt"/>
          <a:cs typeface="+mn-cs"/>
        </a:defRPr>
      </a:lvl2pPr>
      <a:lvl3pPr marL="857250" indent="-171450" algn="l" rtl="0" eaLnBrk="1" fontAlgn="base" hangingPunct="1">
        <a:spcBef>
          <a:spcPct val="20000"/>
        </a:spcBef>
        <a:spcAft>
          <a:spcPct val="0"/>
        </a:spcAft>
        <a:buBlip>
          <a:blip r:embed="rId15"/>
        </a:buBlip>
        <a:defRPr sz="1800">
          <a:solidFill>
            <a:schemeClr val="tx1"/>
          </a:solidFill>
          <a:latin typeface="+mn-lt"/>
          <a:cs typeface="+mn-cs"/>
        </a:defRPr>
      </a:lvl3pPr>
      <a:lvl4pPr marL="1200150" indent="-171450" algn="l" rtl="0" eaLnBrk="1" fontAlgn="base" hangingPunct="1">
        <a:spcBef>
          <a:spcPct val="20000"/>
        </a:spcBef>
        <a:spcAft>
          <a:spcPct val="0"/>
        </a:spcAft>
        <a:buBlip>
          <a:blip r:embed="rId15"/>
        </a:buBlip>
        <a:defRPr sz="1800">
          <a:solidFill>
            <a:schemeClr val="tx1"/>
          </a:solidFill>
          <a:latin typeface="+mn-lt"/>
          <a:cs typeface="+mn-cs"/>
        </a:defRPr>
      </a:lvl4pPr>
      <a:lvl5pPr marL="1543050" indent="-171450" algn="l" rtl="0" eaLnBrk="1" fontAlgn="base" hangingPunct="1">
        <a:spcBef>
          <a:spcPct val="20000"/>
        </a:spcBef>
        <a:spcAft>
          <a:spcPct val="0"/>
        </a:spcAft>
        <a:buBlip>
          <a:blip r:embed="rId15"/>
        </a:buBlip>
        <a:defRPr sz="1800">
          <a:solidFill>
            <a:schemeClr val="tx1"/>
          </a:solidFill>
          <a:latin typeface="+mn-lt"/>
          <a:cs typeface="+mn-cs"/>
        </a:defRPr>
      </a:lvl5pPr>
      <a:lvl6pPr marL="1885950" indent="-171450" algn="l" rtl="0" eaLnBrk="1" fontAlgn="base" hangingPunct="1">
        <a:spcBef>
          <a:spcPct val="20000"/>
        </a:spcBef>
        <a:spcAft>
          <a:spcPct val="0"/>
        </a:spcAft>
        <a:buBlip>
          <a:blip r:embed="rId15"/>
        </a:buBlip>
        <a:defRPr sz="1800">
          <a:solidFill>
            <a:schemeClr val="tx1"/>
          </a:solidFill>
          <a:latin typeface="+mn-lt"/>
          <a:cs typeface="+mn-cs"/>
        </a:defRPr>
      </a:lvl6pPr>
      <a:lvl7pPr marL="2228850" indent="-171450" algn="l" rtl="0" eaLnBrk="1" fontAlgn="base" hangingPunct="1">
        <a:spcBef>
          <a:spcPct val="20000"/>
        </a:spcBef>
        <a:spcAft>
          <a:spcPct val="0"/>
        </a:spcAft>
        <a:buBlip>
          <a:blip r:embed="rId15"/>
        </a:buBlip>
        <a:defRPr sz="1800">
          <a:solidFill>
            <a:schemeClr val="tx1"/>
          </a:solidFill>
          <a:latin typeface="+mn-lt"/>
          <a:cs typeface="+mn-cs"/>
        </a:defRPr>
      </a:lvl7pPr>
      <a:lvl8pPr marL="2571750" indent="-171450" algn="l" rtl="0" eaLnBrk="1" fontAlgn="base" hangingPunct="1">
        <a:spcBef>
          <a:spcPct val="20000"/>
        </a:spcBef>
        <a:spcAft>
          <a:spcPct val="0"/>
        </a:spcAft>
        <a:buBlip>
          <a:blip r:embed="rId15"/>
        </a:buBlip>
        <a:defRPr sz="1800">
          <a:solidFill>
            <a:schemeClr val="tx1"/>
          </a:solidFill>
          <a:latin typeface="+mn-lt"/>
          <a:cs typeface="+mn-cs"/>
        </a:defRPr>
      </a:lvl8pPr>
      <a:lvl9pPr marL="2914650" indent="-171450" algn="l" rtl="0" eaLnBrk="1" fontAlgn="base" hangingPunct="1">
        <a:spcBef>
          <a:spcPct val="20000"/>
        </a:spcBef>
        <a:spcAft>
          <a:spcPct val="0"/>
        </a:spcAft>
        <a:buBlip>
          <a:blip r:embed="rId15"/>
        </a:buBlip>
        <a:defRPr sz="1800">
          <a:solidFill>
            <a:schemeClr val="tx1"/>
          </a:solidFill>
          <a:latin typeface="+mn-lt"/>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tem.com.cn/english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4cxIUrPH6B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wipo.int/meetings/en/doc_details.jsp?doc_id=331542" TargetMode="External"/><Relationship Id="rId13" Type="http://schemas.openxmlformats.org/officeDocument/2006/relationships/image" Target="../media/image17.emf"/><Relationship Id="rId3" Type="http://schemas.openxmlformats.org/officeDocument/2006/relationships/image" Target="../media/image9.jpeg"/><Relationship Id="rId7" Type="http://schemas.openxmlformats.org/officeDocument/2006/relationships/hyperlink" Target="https://www.wipo.int/technology-transfer/en/agreements.html" TargetMode="External"/><Relationship Id="rId12"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hyperlink" Target="https://www.wipo.int/publications/en/details.jsp?id=296" TargetMode="External"/><Relationship Id="rId11" Type="http://schemas.openxmlformats.org/officeDocument/2006/relationships/image" Target="../media/image18.jpeg"/><Relationship Id="rId5" Type="http://schemas.openxmlformats.org/officeDocument/2006/relationships/hyperlink" Target="https://www.wipo.int/technology-transfer/en/ip-policies.html" TargetMode="External"/><Relationship Id="rId10" Type="http://schemas.openxmlformats.org/officeDocument/2006/relationships/hyperlink" Target="https://www.wipo.int/technology-transfer/en/index.html" TargetMode="External"/><Relationship Id="rId4" Type="http://schemas.openxmlformats.org/officeDocument/2006/relationships/hyperlink" Target="https://www.wipo.int/technology-transfer/en/academic-assets-management.html" TargetMode="External"/><Relationship Id="rId9" Type="http://schemas.openxmlformats.org/officeDocument/2006/relationships/hyperlink" Target="https://www.wipo.int/meetings/en/doc_details.jsp?doc_id=332588" TargetMode="Externa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34.xml.rels><?xml version="1.0" encoding="UTF-8" standalone="yes"?>
<Relationships xmlns="http://schemas.openxmlformats.org/package/2006/relationships"><Relationship Id="rId3" Type="http://schemas.openxmlformats.org/officeDocument/2006/relationships/hyperlink" Target="https://www.wipo.int/meetings/en/doc_details.jsp?doc_id=332588" TargetMode="External"/><Relationship Id="rId2" Type="http://schemas.openxmlformats.org/officeDocument/2006/relationships/hyperlink" Target="https://www.wipo.int/meetings/en/doc_details.jsp?doc_id=331542" TargetMode="Externa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hyperlink" Target="https://www.wipo.int/technology-transfer/en/access-market.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wipo.int/meetings/en/doc_details.jsp?doc_id=332588" TargetMode="External"/><Relationship Id="rId2" Type="http://schemas.openxmlformats.org/officeDocument/2006/relationships/hyperlink" Target="https://www.wipo.int/meetings/en/doc_details.jsp?doc_id=331542" TargetMode="Externa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hyperlink" Target="https://www.wipo.int/technology-transfer/en/access-market.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inspire.wipo.in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wipo.int/technology-transfer/en/ip-policies.html"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594711" y="2495550"/>
            <a:ext cx="7762142" cy="641441"/>
          </a:xfrm>
          <a:noFill/>
        </p:spPr>
        <p:txBody>
          <a:bodyPr/>
          <a:lstStyle/>
          <a:p>
            <a:pPr>
              <a:spcBef>
                <a:spcPts val="0"/>
              </a:spcBef>
              <a:spcAft>
                <a:spcPts val="0"/>
              </a:spcAft>
            </a:pPr>
            <a:r>
              <a:rPr lang="en-US" b="1" dirty="0">
                <a:solidFill>
                  <a:srgbClr val="002060"/>
                </a:solidFill>
              </a:rPr>
              <a:t>WIPO Existing Tools and Programs to Support Techno-Parks in Defining their Institutional IP Policies</a:t>
            </a:r>
          </a:p>
        </p:txBody>
      </p:sp>
      <p:sp>
        <p:nvSpPr>
          <p:cNvPr id="3075" name="Text Box 5"/>
          <p:cNvSpPr txBox="1">
            <a:spLocks noChangeArrowheads="1"/>
          </p:cNvSpPr>
          <p:nvPr/>
        </p:nvSpPr>
        <p:spPr bwMode="auto">
          <a:xfrm>
            <a:off x="7525202" y="3790950"/>
            <a:ext cx="1610915" cy="545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endParaRPr lang="fr-CH" sz="975" dirty="0" smtClean="0">
              <a:solidFill>
                <a:srgbClr val="3399FF"/>
              </a:solidFill>
              <a:latin typeface="Arial Black" pitchFamily="34" charset="0"/>
              <a:ea typeface="ヒラギノ角ゴ Pro W3" pitchFamily="1" charset="-128"/>
            </a:endParaRPr>
          </a:p>
        </p:txBody>
      </p:sp>
      <p:sp>
        <p:nvSpPr>
          <p:cNvPr id="3077" name="Rectangle 7"/>
          <p:cNvSpPr>
            <a:spLocks noChangeArrowheads="1"/>
          </p:cNvSpPr>
          <p:nvPr/>
        </p:nvSpPr>
        <p:spPr bwMode="auto">
          <a:xfrm>
            <a:off x="594711" y="3409950"/>
            <a:ext cx="5200650" cy="1069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fr-CH" sz="1350" dirty="0" smtClean="0">
                <a:solidFill>
                  <a:srgbClr val="00408C"/>
                </a:solidFill>
                <a:ea typeface="ヒラギノ角ゴ Pro W3" pitchFamily="1" charset="-128"/>
              </a:rPr>
              <a:t>Alejandro Roca Campana</a:t>
            </a:r>
          </a:p>
          <a:p>
            <a:pPr>
              <a:spcBef>
                <a:spcPct val="20000"/>
              </a:spcBef>
            </a:pPr>
            <a:r>
              <a:rPr lang="fr-CH" sz="1350" dirty="0" smtClean="0">
                <a:solidFill>
                  <a:srgbClr val="00408C"/>
                </a:solidFill>
                <a:ea typeface="ヒラギノ角ゴ Pro W3" pitchFamily="1" charset="-128"/>
              </a:rPr>
              <a:t>Senior </a:t>
            </a:r>
            <a:r>
              <a:rPr lang="fr-CH" sz="1350" dirty="0" err="1" smtClean="0">
                <a:solidFill>
                  <a:srgbClr val="00408C"/>
                </a:solidFill>
                <a:ea typeface="ヒラギノ角ゴ Pro W3" pitchFamily="1" charset="-128"/>
              </a:rPr>
              <a:t>Director</a:t>
            </a:r>
            <a:endParaRPr lang="fr-CH" sz="1350" dirty="0" smtClean="0">
              <a:solidFill>
                <a:srgbClr val="00408C"/>
              </a:solidFill>
              <a:ea typeface="ヒラギノ角ゴ Pro W3" pitchFamily="1" charset="-128"/>
            </a:endParaRPr>
          </a:p>
          <a:p>
            <a:pPr>
              <a:spcBef>
                <a:spcPct val="20000"/>
              </a:spcBef>
            </a:pPr>
            <a:r>
              <a:rPr lang="fr-CH" sz="1350" dirty="0" smtClean="0">
                <a:solidFill>
                  <a:srgbClr val="00408C"/>
                </a:solidFill>
                <a:ea typeface="ヒラギノ角ゴ Pro W3" pitchFamily="1" charset="-128"/>
              </a:rPr>
              <a:t>IP for </a:t>
            </a:r>
            <a:r>
              <a:rPr lang="fr-CH" sz="1350" dirty="0" err="1" smtClean="0">
                <a:solidFill>
                  <a:srgbClr val="00408C"/>
                </a:solidFill>
                <a:ea typeface="ヒラギノ角ゴ Pro W3" pitchFamily="1" charset="-128"/>
              </a:rPr>
              <a:t>Innovators</a:t>
            </a:r>
            <a:r>
              <a:rPr lang="fr-CH" sz="1350" dirty="0" smtClean="0">
                <a:solidFill>
                  <a:srgbClr val="00408C"/>
                </a:solidFill>
                <a:ea typeface="ヒラギノ角ゴ Pro W3" pitchFamily="1" charset="-128"/>
              </a:rPr>
              <a:t> </a:t>
            </a:r>
            <a:r>
              <a:rPr lang="fr-CH" sz="1350" dirty="0" err="1" smtClean="0">
                <a:solidFill>
                  <a:srgbClr val="00408C"/>
                </a:solidFill>
                <a:ea typeface="ヒラギノ角ゴ Pro W3" pitchFamily="1" charset="-128"/>
              </a:rPr>
              <a:t>Department</a:t>
            </a:r>
            <a:r>
              <a:rPr lang="fr-CH" sz="1350" dirty="0" smtClean="0">
                <a:solidFill>
                  <a:srgbClr val="00408C"/>
                </a:solidFill>
                <a:ea typeface="ヒラギノ角ゴ Pro W3" pitchFamily="1" charset="-128"/>
              </a:rPr>
              <a:t> (IPID)</a:t>
            </a:r>
          </a:p>
          <a:p>
            <a:pPr>
              <a:spcBef>
                <a:spcPct val="20000"/>
              </a:spcBef>
            </a:pPr>
            <a:r>
              <a:rPr lang="fr-CH" sz="1350" dirty="0" smtClean="0">
                <a:solidFill>
                  <a:srgbClr val="00408C"/>
                </a:solidFill>
                <a:ea typeface="ヒラギノ角ゴ Pro W3" pitchFamily="1" charset="-128"/>
              </a:rPr>
              <a:t>IP </a:t>
            </a:r>
            <a:r>
              <a:rPr lang="fr-CH" sz="1350" dirty="0">
                <a:solidFill>
                  <a:srgbClr val="00408C"/>
                </a:solidFill>
                <a:ea typeface="ヒラギノ角ゴ Pro W3" pitchFamily="1" charset="-128"/>
              </a:rPr>
              <a:t>&amp; Innovation </a:t>
            </a:r>
            <a:r>
              <a:rPr lang="fr-CH" sz="1350" dirty="0" err="1">
                <a:solidFill>
                  <a:srgbClr val="00408C"/>
                </a:solidFill>
                <a:ea typeface="ヒラギノ角ゴ Pro W3" pitchFamily="1" charset="-128"/>
              </a:rPr>
              <a:t>Ecosystems</a:t>
            </a:r>
            <a:r>
              <a:rPr lang="fr-CH" sz="1350" dirty="0">
                <a:solidFill>
                  <a:srgbClr val="00408C"/>
                </a:solidFill>
                <a:ea typeface="ヒラギノ角ゴ Pro W3" pitchFamily="1" charset="-128"/>
              </a:rPr>
              <a:t> </a:t>
            </a:r>
            <a:r>
              <a:rPr lang="fr-CH" sz="1350" dirty="0" err="1" smtClean="0">
                <a:solidFill>
                  <a:srgbClr val="00408C"/>
                </a:solidFill>
                <a:ea typeface="ヒラギノ角ゴ Pro W3" pitchFamily="1" charset="-128"/>
              </a:rPr>
              <a:t>Sector</a:t>
            </a:r>
            <a:endParaRPr lang="en-US" sz="1350" dirty="0">
              <a:solidFill>
                <a:srgbClr val="00408C"/>
              </a:solidFill>
              <a:ea typeface="ヒラギノ角ゴ Pro W3" pitchFamily="1"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85750"/>
            <a:ext cx="6743700" cy="4230216"/>
          </a:xfrm>
        </p:spPr>
        <p:txBody>
          <a:bodyPr/>
          <a:lstStyle/>
          <a:p>
            <a:pPr marL="0" indent="0">
              <a:buNone/>
            </a:pPr>
            <a:r>
              <a:rPr lang="en-US" sz="1200" b="1" u="sng" dirty="0">
                <a:solidFill>
                  <a:srgbClr val="002060"/>
                </a:solidFill>
              </a:rPr>
              <a:t>Checklist </a:t>
            </a:r>
            <a:r>
              <a:rPr lang="en-US" sz="1200" u="sng" dirty="0">
                <a:solidFill>
                  <a:srgbClr val="002060"/>
                </a:solidFill>
              </a:rPr>
              <a:t>– </a:t>
            </a:r>
            <a:r>
              <a:rPr lang="en-US" sz="1200" b="1" u="sng" dirty="0">
                <a:solidFill>
                  <a:srgbClr val="002060"/>
                </a:solidFill>
              </a:rPr>
              <a:t>Key Legal Framework Issues</a:t>
            </a:r>
            <a:endParaRPr lang="en-US" sz="1200" dirty="0">
              <a:solidFill>
                <a:srgbClr val="002060"/>
              </a:solidFill>
            </a:endParaRPr>
          </a:p>
          <a:p>
            <a:pPr marL="0" indent="0">
              <a:buNone/>
            </a:pPr>
            <a:r>
              <a:rPr lang="en-US" sz="1200" dirty="0">
                <a:solidFill>
                  <a:srgbClr val="002060"/>
                </a:solidFill>
              </a:rPr>
              <a:t>Does your country have any laws, regulations, or policies that focus on:</a:t>
            </a:r>
          </a:p>
          <a:p>
            <a:pPr marL="0" indent="0">
              <a:buNone/>
            </a:pPr>
            <a:endParaRPr lang="en-US" sz="1200" dirty="0">
              <a:solidFill>
                <a:srgbClr val="002060"/>
              </a:solidFill>
            </a:endParaRPr>
          </a:p>
          <a:p>
            <a:pPr lvl="0"/>
            <a:r>
              <a:rPr lang="en-US" sz="1200" b="1" dirty="0">
                <a:solidFill>
                  <a:srgbClr val="002060"/>
                </a:solidFill>
              </a:rPr>
              <a:t>Default legal regime for employee’s inventions/creative output;</a:t>
            </a:r>
          </a:p>
          <a:p>
            <a:pPr lvl="0"/>
            <a:r>
              <a:rPr lang="en-US" sz="1200" b="1" dirty="0">
                <a:solidFill>
                  <a:srgbClr val="002060"/>
                </a:solidFill>
              </a:rPr>
              <a:t>Ownership of research results in publicly sponsored research;</a:t>
            </a:r>
          </a:p>
          <a:p>
            <a:pPr lvl="0"/>
            <a:r>
              <a:rPr lang="en-US" sz="1200" b="1" dirty="0">
                <a:solidFill>
                  <a:srgbClr val="002060"/>
                </a:solidFill>
              </a:rPr>
              <a:t>Specific ownership rules for public research organizations and possibility to modify them contractually;</a:t>
            </a:r>
          </a:p>
          <a:p>
            <a:pPr lvl="0"/>
            <a:r>
              <a:rPr lang="en-US" sz="1200" b="1" dirty="0">
                <a:solidFill>
                  <a:srgbClr val="002060"/>
                </a:solidFill>
              </a:rPr>
              <a:t>Specific ownership regime for students/visiting researchers/doctoral students and possibility to modify it contractually;</a:t>
            </a:r>
          </a:p>
          <a:p>
            <a:pPr lvl="0"/>
            <a:r>
              <a:rPr lang="en-US" sz="1200" b="1" dirty="0">
                <a:solidFill>
                  <a:srgbClr val="002060"/>
                </a:solidFill>
              </a:rPr>
              <a:t>Specific regime for commercialization procedures;</a:t>
            </a:r>
          </a:p>
          <a:p>
            <a:pPr lvl="0"/>
            <a:r>
              <a:rPr lang="en-US" sz="1200" b="1" dirty="0">
                <a:solidFill>
                  <a:srgbClr val="002060"/>
                </a:solidFill>
              </a:rPr>
              <a:t>Requirements regarding transfer of IP and licensing;</a:t>
            </a:r>
          </a:p>
          <a:p>
            <a:pPr lvl="0"/>
            <a:r>
              <a:rPr lang="en-US" sz="1200" b="1" dirty="0">
                <a:solidFill>
                  <a:srgbClr val="002060"/>
                </a:solidFill>
              </a:rPr>
              <a:t>Creation of spin-offs;</a:t>
            </a:r>
          </a:p>
          <a:p>
            <a:pPr lvl="0"/>
            <a:r>
              <a:rPr lang="en-US" sz="1200" b="1" dirty="0">
                <a:solidFill>
                  <a:srgbClr val="002060"/>
                </a:solidFill>
              </a:rPr>
              <a:t>Specific regulation on organization and support of commercialization processes within the Institution (e.g. technology transfer office);</a:t>
            </a:r>
          </a:p>
          <a:p>
            <a:pPr lvl="0"/>
            <a:r>
              <a:rPr lang="en-US" sz="1200" b="1" dirty="0">
                <a:solidFill>
                  <a:srgbClr val="002060"/>
                </a:solidFill>
              </a:rPr>
              <a:t>Rules of apportionment of expenses and revenues from R&amp;D activities and the subsequent exploitation of the results;</a:t>
            </a:r>
          </a:p>
          <a:p>
            <a:pPr lvl="0"/>
            <a:r>
              <a:rPr lang="en-US" sz="1200" b="1" dirty="0">
                <a:solidFill>
                  <a:srgbClr val="002060"/>
                </a:solidFill>
              </a:rPr>
              <a:t>Exemptions for research use;</a:t>
            </a:r>
          </a:p>
          <a:p>
            <a:pPr lvl="0"/>
            <a:r>
              <a:rPr lang="en-US" sz="1200" b="1" dirty="0">
                <a:solidFill>
                  <a:srgbClr val="002060"/>
                </a:solidFill>
              </a:rPr>
              <a:t>Specific rules regarding publication of scientific results financed by public bodies;</a:t>
            </a:r>
          </a:p>
        </p:txBody>
      </p:sp>
    </p:spTree>
    <p:extLst>
      <p:ext uri="{BB962C8B-B14F-4D97-AF65-F5344CB8AC3E}">
        <p14:creationId xmlns:p14="http://schemas.microsoft.com/office/powerpoint/2010/main" val="3976374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14350"/>
            <a:ext cx="6667500" cy="4038600"/>
          </a:xfrm>
        </p:spPr>
        <p:txBody>
          <a:bodyPr/>
          <a:lstStyle/>
          <a:p>
            <a:pPr marL="0" lvl="0" indent="0">
              <a:buNone/>
            </a:pPr>
            <a:endParaRPr lang="en-US" sz="1200" b="1" dirty="0"/>
          </a:p>
          <a:p>
            <a:pPr lvl="0"/>
            <a:r>
              <a:rPr lang="en-US" sz="1200" b="1" dirty="0"/>
              <a:t>Biodiversity laws regarding the possession, use and transfer of biological materials;</a:t>
            </a:r>
          </a:p>
          <a:p>
            <a:pPr lvl="0"/>
            <a:r>
              <a:rPr lang="en-US" sz="1200" b="1" dirty="0"/>
              <a:t>Traditional Knowledge laws that may impact Institution research and creative activity;</a:t>
            </a:r>
          </a:p>
          <a:p>
            <a:pPr lvl="0"/>
            <a:r>
              <a:rPr lang="en-US" sz="1200" b="1" dirty="0"/>
              <a:t>Non-disclosure and non-compete clauses in research contracts;</a:t>
            </a:r>
          </a:p>
          <a:p>
            <a:pPr lvl="0"/>
            <a:r>
              <a:rPr lang="en-US" sz="1200" b="1" dirty="0"/>
              <a:t>Incentives provided by law (e.g., legal requirements for researchers to disclose; royalty sharing or equity participation in start-ups; tax reduction for incomes from IP commercialization, number of inventions filed or patented as one of criteria for academic achievements’ assessment);</a:t>
            </a:r>
          </a:p>
          <a:p>
            <a:pPr lvl="0"/>
            <a:r>
              <a:rPr lang="en-US" sz="1200" b="1" dirty="0"/>
              <a:t>National guidelines concerning conflicts of interests involving research staff and IP activities;</a:t>
            </a:r>
          </a:p>
          <a:p>
            <a:pPr lvl="0"/>
            <a:r>
              <a:rPr lang="en-US" sz="1200" b="1" dirty="0"/>
              <a:t>Mandatory IP licensing requirements.</a:t>
            </a:r>
          </a:p>
          <a:p>
            <a:pPr marL="0" indent="0">
              <a:buNone/>
            </a:pPr>
            <a:endParaRPr lang="en-US" sz="1200" dirty="0">
              <a:solidFill>
                <a:srgbClr val="002060"/>
              </a:solidFill>
            </a:endParaRPr>
          </a:p>
          <a:p>
            <a:pPr marL="0" indent="0">
              <a:buNone/>
            </a:pPr>
            <a:endParaRPr lang="en-US" sz="1200" dirty="0">
              <a:solidFill>
                <a:srgbClr val="002060"/>
              </a:solidFill>
            </a:endParaRPr>
          </a:p>
          <a:p>
            <a:pPr marL="0" indent="0">
              <a:buNone/>
            </a:pPr>
            <a:endParaRPr lang="en-US" sz="1350" dirty="0">
              <a:solidFill>
                <a:srgbClr val="002060"/>
              </a:solidFill>
            </a:endParaRPr>
          </a:p>
        </p:txBody>
      </p:sp>
    </p:spTree>
    <p:extLst>
      <p:ext uri="{BB962C8B-B14F-4D97-AF65-F5344CB8AC3E}">
        <p14:creationId xmlns:p14="http://schemas.microsoft.com/office/powerpoint/2010/main" val="263737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87474"/>
            <a:ext cx="6172200" cy="857250"/>
          </a:xfrm>
        </p:spPr>
        <p:txBody>
          <a:bodyPr/>
          <a:lstStyle/>
          <a:p>
            <a:r>
              <a:rPr lang="en-US" sz="2100" b="1" dirty="0"/>
              <a:t>2.  IP Policy Template</a:t>
            </a:r>
            <a:br>
              <a:rPr lang="en-US" sz="2100" b="1" dirty="0"/>
            </a:br>
            <a:r>
              <a:rPr lang="en-US" sz="2100" b="1" dirty="0"/>
              <a:t>3.  Guidelines for Customization</a:t>
            </a:r>
          </a:p>
        </p:txBody>
      </p:sp>
      <p:sp>
        <p:nvSpPr>
          <p:cNvPr id="3" name="Content Placeholder 2"/>
          <p:cNvSpPr>
            <a:spLocks noGrp="1"/>
          </p:cNvSpPr>
          <p:nvPr>
            <p:ph idx="1"/>
          </p:nvPr>
        </p:nvSpPr>
        <p:spPr>
          <a:xfrm>
            <a:off x="1485900" y="1275606"/>
            <a:ext cx="6172200" cy="3672408"/>
          </a:xfrm>
        </p:spPr>
        <p:txBody>
          <a:bodyPr/>
          <a:lstStyle/>
          <a:p>
            <a:pPr marL="0" indent="0">
              <a:buNone/>
            </a:pPr>
            <a:r>
              <a:rPr lang="en-GB" sz="1500" b="1" u="sng" kern="1200" dirty="0">
                <a:latin typeface="Arial" charset="0"/>
                <a:ea typeface="ヒラギノ角ゴ Pro W3" pitchFamily="1" charset="-128"/>
                <a:cs typeface="Arial" charset="0"/>
              </a:rPr>
              <a:t>Template </a:t>
            </a:r>
          </a:p>
          <a:p>
            <a:r>
              <a:rPr lang="en-GB" sz="1500" kern="1200" dirty="0">
                <a:latin typeface="Arial" charset="0"/>
                <a:ea typeface="ヒラギノ角ゴ Pro W3" pitchFamily="1" charset="-128"/>
                <a:cs typeface="Arial" charset="0"/>
              </a:rPr>
              <a:t>A “model”, but </a:t>
            </a:r>
            <a:r>
              <a:rPr lang="en-GB" sz="1500" kern="1200" dirty="0">
                <a:solidFill>
                  <a:srgbClr val="0070C0"/>
                </a:solidFill>
                <a:latin typeface="Arial" charset="0"/>
                <a:ea typeface="ヒラギノ角ゴ Pro W3" pitchFamily="1" charset="-128"/>
                <a:cs typeface="Arial" charset="0"/>
              </a:rPr>
              <a:t>customizable.</a:t>
            </a:r>
          </a:p>
          <a:p>
            <a:r>
              <a:rPr lang="en-ZA" sz="1500" dirty="0"/>
              <a:t>Compendium of </a:t>
            </a:r>
            <a:r>
              <a:rPr lang="en-GB" sz="1500" dirty="0">
                <a:solidFill>
                  <a:srgbClr val="0070C0"/>
                </a:solidFill>
              </a:rPr>
              <a:t>key issues </a:t>
            </a:r>
            <a:r>
              <a:rPr lang="en-GB" sz="1500" dirty="0"/>
              <a:t>to be regulated </a:t>
            </a:r>
            <a:r>
              <a:rPr lang="en-ZA" sz="1500" dirty="0"/>
              <a:t>in an IP Policy.</a:t>
            </a:r>
          </a:p>
          <a:p>
            <a:endParaRPr lang="en-ZA" sz="1500" b="1" kern="1200" dirty="0">
              <a:latin typeface="Arial" charset="0"/>
              <a:ea typeface="ヒラギノ角ゴ Pro W3" pitchFamily="1" charset="-128"/>
              <a:cs typeface="Arial" charset="0"/>
            </a:endParaRPr>
          </a:p>
          <a:p>
            <a:pPr marL="0" indent="0">
              <a:buNone/>
            </a:pPr>
            <a:r>
              <a:rPr lang="en-ZA" sz="1500" b="1" u="sng" kern="1200" dirty="0">
                <a:latin typeface="Arial" charset="0"/>
                <a:ea typeface="ヒラギノ角ゴ Pro W3" pitchFamily="1" charset="-128"/>
                <a:cs typeface="Arial" charset="0"/>
              </a:rPr>
              <a:t>Guidelines</a:t>
            </a:r>
          </a:p>
          <a:p>
            <a:r>
              <a:rPr lang="en-GB" sz="1500" dirty="0"/>
              <a:t>Explain the contents and describe the </a:t>
            </a:r>
            <a:r>
              <a:rPr lang="en-GB" sz="1500" dirty="0">
                <a:solidFill>
                  <a:srgbClr val="0070C0"/>
                </a:solidFill>
              </a:rPr>
              <a:t>background</a:t>
            </a:r>
            <a:r>
              <a:rPr lang="en-GB" sz="1500" dirty="0"/>
              <a:t> of each proposed article in the Template.</a:t>
            </a:r>
          </a:p>
          <a:p>
            <a:r>
              <a:rPr lang="en-GB" sz="1500" dirty="0"/>
              <a:t>The aim is not to give absolute directions, but to present and explain different available </a:t>
            </a:r>
            <a:r>
              <a:rPr lang="en-GB" sz="1500" dirty="0">
                <a:solidFill>
                  <a:srgbClr val="0070C0"/>
                </a:solidFill>
              </a:rPr>
              <a:t>options</a:t>
            </a:r>
            <a:r>
              <a:rPr lang="en-GB" sz="1500" dirty="0"/>
              <a:t>, leaving to individual institutions the choice of solutions best applicable to their needs.</a:t>
            </a:r>
            <a:endParaRPr lang="en-GB" sz="1350" kern="1200" dirty="0">
              <a:solidFill>
                <a:srgbClr val="00408C"/>
              </a:solidFill>
              <a:latin typeface="Arial" charset="0"/>
              <a:ea typeface="ヒラギノ角ゴ Pro W3" pitchFamily="1" charset="-128"/>
              <a:cs typeface="Arial" charset="0"/>
            </a:endParaRPr>
          </a:p>
          <a:p>
            <a:pPr marL="0" indent="0">
              <a:buNone/>
            </a:pPr>
            <a:endParaRPr lang="en-GB" sz="1500" i="1" dirty="0">
              <a:solidFill>
                <a:schemeClr val="accent6"/>
              </a:solidFill>
            </a:endParaRPr>
          </a:p>
          <a:p>
            <a:endParaRPr lang="en-GB" i="1" dirty="0" smtClean="0">
              <a:solidFill>
                <a:schemeClr val="accent6"/>
              </a:solidFill>
            </a:endParaRPr>
          </a:p>
          <a:p>
            <a:pPr marL="0" indent="0">
              <a:buNone/>
            </a:pPr>
            <a:endParaRPr lang="en-GB" i="1" dirty="0"/>
          </a:p>
          <a:p>
            <a:endParaRPr lang="en-US" dirty="0"/>
          </a:p>
        </p:txBody>
      </p:sp>
    </p:spTree>
    <p:extLst>
      <p:ext uri="{BB962C8B-B14F-4D97-AF65-F5344CB8AC3E}">
        <p14:creationId xmlns:p14="http://schemas.microsoft.com/office/powerpoint/2010/main" val="1750004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87474"/>
            <a:ext cx="6172200" cy="857250"/>
          </a:xfrm>
        </p:spPr>
        <p:txBody>
          <a:bodyPr/>
          <a:lstStyle/>
          <a:p>
            <a:r>
              <a:rPr lang="en-US" sz="2400" dirty="0"/>
              <a:t>WIPO Template and Guidelines: </a:t>
            </a:r>
            <a:br>
              <a:rPr lang="en-US" sz="2400" dirty="0"/>
            </a:br>
            <a:r>
              <a:rPr lang="en-US" sz="2400" dirty="0"/>
              <a:t>Content</a:t>
            </a:r>
          </a:p>
        </p:txBody>
      </p:sp>
      <p:sp>
        <p:nvSpPr>
          <p:cNvPr id="3" name="Content Placeholder 2"/>
          <p:cNvSpPr>
            <a:spLocks noGrp="1"/>
          </p:cNvSpPr>
          <p:nvPr>
            <p:ph idx="1"/>
          </p:nvPr>
        </p:nvSpPr>
        <p:spPr>
          <a:xfrm>
            <a:off x="1485900" y="1113588"/>
            <a:ext cx="6172200" cy="3888432"/>
          </a:xfrm>
        </p:spPr>
        <p:txBody>
          <a:bodyPr/>
          <a:lstStyle/>
          <a:p>
            <a:r>
              <a:rPr lang="en-GB" sz="1500" kern="1200" dirty="0">
                <a:latin typeface="Arial" charset="0"/>
                <a:ea typeface="ヒラギノ角ゴ Pro W3" pitchFamily="1" charset="-128"/>
                <a:cs typeface="Arial" charset="0"/>
              </a:rPr>
              <a:t>Art.1 – Preface</a:t>
            </a:r>
          </a:p>
          <a:p>
            <a:r>
              <a:rPr lang="en-GB" sz="1500" kern="1200" dirty="0">
                <a:latin typeface="Arial" charset="0"/>
                <a:ea typeface="ヒラギノ角ゴ Pro W3" pitchFamily="1" charset="-128"/>
                <a:cs typeface="Arial" charset="0"/>
              </a:rPr>
              <a:t>Art.2 – Definitions</a:t>
            </a:r>
          </a:p>
          <a:p>
            <a:r>
              <a:rPr lang="en-GB" sz="1500" kern="1200" dirty="0">
                <a:latin typeface="Arial" charset="0"/>
                <a:ea typeface="ヒラギノ角ゴ Pro W3" pitchFamily="1" charset="-128"/>
                <a:cs typeface="Arial" charset="0"/>
              </a:rPr>
              <a:t>Art.3 – Scope</a:t>
            </a:r>
          </a:p>
          <a:p>
            <a:r>
              <a:rPr lang="en-GB" sz="1500" kern="1200" dirty="0">
                <a:latin typeface="Arial" charset="0"/>
                <a:ea typeface="ヒラギノ角ゴ Pro W3" pitchFamily="1" charset="-128"/>
                <a:cs typeface="Arial" charset="0"/>
              </a:rPr>
              <a:t>Art.4 – Governance and Operation</a:t>
            </a:r>
          </a:p>
          <a:p>
            <a:r>
              <a:rPr lang="en-GB" sz="1500" kern="1200" dirty="0">
                <a:latin typeface="Arial" charset="0"/>
                <a:ea typeface="ヒラギノ角ゴ Pro W3" pitchFamily="1" charset="-128"/>
                <a:cs typeface="Arial" charset="0"/>
              </a:rPr>
              <a:t>Art.5 – Ownership of IP and Rights of Use</a:t>
            </a:r>
          </a:p>
          <a:p>
            <a:r>
              <a:rPr lang="en-GB" sz="1500" kern="1200" dirty="0">
                <a:latin typeface="Arial" charset="0"/>
                <a:ea typeface="ヒラギノ角ゴ Pro W3" pitchFamily="1" charset="-128"/>
                <a:cs typeface="Arial" charset="0"/>
              </a:rPr>
              <a:t>Art.6 – Publication, Confidentiality, Non-Disclosure, Trade Secrets</a:t>
            </a:r>
          </a:p>
          <a:p>
            <a:r>
              <a:rPr lang="en-GB" sz="1500" kern="1200" dirty="0">
                <a:latin typeface="Arial" charset="0"/>
                <a:ea typeface="ヒラギノ角ゴ Pro W3" pitchFamily="1" charset="-128"/>
                <a:cs typeface="Arial" charset="0"/>
              </a:rPr>
              <a:t>Art.7 – Research Contracts</a:t>
            </a:r>
          </a:p>
          <a:p>
            <a:r>
              <a:rPr lang="en-GB" sz="1500" kern="1200" dirty="0">
                <a:latin typeface="Arial" charset="0"/>
                <a:ea typeface="ヒラギノ角ゴ Pro W3" pitchFamily="1" charset="-128"/>
                <a:cs typeface="Arial" charset="0"/>
              </a:rPr>
              <a:t>Art.8 – IP Disclosure and Determination of IP Ownership</a:t>
            </a:r>
          </a:p>
          <a:p>
            <a:r>
              <a:rPr lang="en-GB" sz="1500" kern="1200" dirty="0">
                <a:latin typeface="Arial" charset="0"/>
                <a:ea typeface="ヒラギノ角ゴ Pro W3" pitchFamily="1" charset="-128"/>
                <a:cs typeface="Arial" charset="0"/>
              </a:rPr>
              <a:t>Art.9 – Commercialization of IP</a:t>
            </a:r>
          </a:p>
          <a:p>
            <a:r>
              <a:rPr lang="en-GB" sz="1500" kern="1200" dirty="0">
                <a:latin typeface="Arial" charset="0"/>
                <a:ea typeface="ヒラギノ角ゴ Pro W3" pitchFamily="1" charset="-128"/>
                <a:cs typeface="Arial" charset="0"/>
              </a:rPr>
              <a:t>Art.10 – Incentives and Distribution of Revenues</a:t>
            </a:r>
          </a:p>
          <a:p>
            <a:r>
              <a:rPr lang="en-GB" sz="1500" kern="1200" dirty="0">
                <a:latin typeface="Arial" charset="0"/>
                <a:ea typeface="ヒラギノ角ゴ Pro W3" pitchFamily="1" charset="-128"/>
                <a:cs typeface="Arial" charset="0"/>
              </a:rPr>
              <a:t>Art.11 – Recording and Maintenance of IP</a:t>
            </a:r>
          </a:p>
          <a:p>
            <a:r>
              <a:rPr lang="en-GB" sz="1500" kern="1200" dirty="0">
                <a:latin typeface="Arial" charset="0"/>
                <a:ea typeface="ヒラギノ角ゴ Pro W3" pitchFamily="1" charset="-128"/>
                <a:cs typeface="Arial" charset="0"/>
              </a:rPr>
              <a:t>Art.12 – Traditional Knowledge and Genetic Resources</a:t>
            </a:r>
          </a:p>
          <a:p>
            <a:r>
              <a:rPr lang="en-GB" sz="1500" kern="1200" dirty="0">
                <a:latin typeface="Arial" charset="0"/>
                <a:ea typeface="ヒラギノ角ゴ Pro W3" pitchFamily="1" charset="-128"/>
                <a:cs typeface="Arial" charset="0"/>
              </a:rPr>
              <a:t>Art.13 – Conflicts of Interest </a:t>
            </a:r>
          </a:p>
          <a:p>
            <a:r>
              <a:rPr lang="en-GB" sz="1500" kern="1200" dirty="0">
                <a:latin typeface="Arial" charset="0"/>
                <a:ea typeface="ヒラギノ角ゴ Pro W3" pitchFamily="1" charset="-128"/>
                <a:cs typeface="Arial" charset="0"/>
              </a:rPr>
              <a:t>Art.14 – Miscellaneous</a:t>
            </a:r>
          </a:p>
        </p:txBody>
      </p:sp>
    </p:spTree>
    <p:extLst>
      <p:ext uri="{BB962C8B-B14F-4D97-AF65-F5344CB8AC3E}">
        <p14:creationId xmlns:p14="http://schemas.microsoft.com/office/powerpoint/2010/main" val="2087632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166" y="33468"/>
            <a:ext cx="6172200" cy="857250"/>
          </a:xfrm>
        </p:spPr>
        <p:txBody>
          <a:bodyPr/>
          <a:lstStyle/>
          <a:p>
            <a:r>
              <a:rPr lang="en-US" sz="2400" dirty="0"/>
              <a:t>How it works</a:t>
            </a:r>
          </a:p>
        </p:txBody>
      </p:sp>
      <p:sp>
        <p:nvSpPr>
          <p:cNvPr id="6" name="Rounded Rectangle 5"/>
          <p:cNvSpPr/>
          <p:nvPr/>
        </p:nvSpPr>
        <p:spPr bwMode="auto">
          <a:xfrm>
            <a:off x="1715970" y="1491631"/>
            <a:ext cx="2346117" cy="383084"/>
          </a:xfrm>
          <a:prstGeom prst="roundRect">
            <a:avLst/>
          </a:prstGeom>
          <a:solidFill>
            <a:srgbClr val="003366"/>
          </a:solidFill>
          <a:ln>
            <a:no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defTabSz="685800"/>
            <a:endParaRPr lang="en-US" sz="1800"/>
          </a:p>
        </p:txBody>
      </p:sp>
      <p:sp>
        <p:nvSpPr>
          <p:cNvPr id="7" name="Rounded Rectangle 6"/>
          <p:cNvSpPr/>
          <p:nvPr/>
        </p:nvSpPr>
        <p:spPr bwMode="auto">
          <a:xfrm>
            <a:off x="1715970" y="897564"/>
            <a:ext cx="2346117" cy="485239"/>
          </a:xfrm>
          <a:prstGeom prst="roundRect">
            <a:avLst/>
          </a:prstGeom>
          <a:solidFill>
            <a:srgbClr val="003366"/>
          </a:solidFill>
          <a:ln>
            <a:noFill/>
          </a:ln>
          <a:effectLst>
            <a:reflection blurRad="6350" stA="52000" endA="300" endPos="35000" dir="5400000" sy="-100000" algn="bl" rotWithShape="0"/>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algn="ctr" defTabSz="685800"/>
            <a:r>
              <a:rPr lang="en-US" b="1" dirty="0">
                <a:solidFill>
                  <a:schemeClr val="bg1"/>
                </a:solidFill>
                <a:effectLst>
                  <a:outerShdw blurRad="38100" dist="38100" dir="2700000" algn="tl">
                    <a:srgbClr val="000000">
                      <a:alpha val="43137"/>
                    </a:srgbClr>
                  </a:outerShdw>
                </a:effectLst>
              </a:rPr>
              <a:t>IP</a:t>
            </a:r>
            <a:r>
              <a:rPr lang="en-US" sz="2100" b="1" dirty="0">
                <a:solidFill>
                  <a:schemeClr val="bg1"/>
                </a:solidFill>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Policy</a:t>
            </a:r>
            <a:r>
              <a:rPr lang="en-US" sz="2100" b="1" dirty="0">
                <a:solidFill>
                  <a:schemeClr val="bg1"/>
                </a:solidFill>
                <a:effectLst>
                  <a:outerShdw blurRad="38100" dist="38100" dir="2700000" algn="tl">
                    <a:srgbClr val="000000">
                      <a:alpha val="43137"/>
                    </a:srgbClr>
                  </a:outerShdw>
                </a:effectLst>
              </a:rPr>
              <a:t> </a:t>
            </a:r>
          </a:p>
        </p:txBody>
      </p:sp>
      <p:sp>
        <p:nvSpPr>
          <p:cNvPr id="8" name="Rounded Rectangle 7"/>
          <p:cNvSpPr/>
          <p:nvPr/>
        </p:nvSpPr>
        <p:spPr bwMode="auto">
          <a:xfrm>
            <a:off x="1901847" y="1611155"/>
            <a:ext cx="1944216" cy="1481257"/>
          </a:xfrm>
          <a:prstGeom prst="roundRect">
            <a:avLst/>
          </a:prstGeom>
          <a:solidFill>
            <a:srgbClr val="0070C0"/>
          </a:solidFill>
          <a:ln>
            <a:noFill/>
          </a:ln>
          <a:effectLst/>
          <a:extLst/>
        </p:spPr>
        <p:txBody>
          <a:bodyPr vert="horz" wrap="square" lIns="68580" tIns="34290" rIns="68580" bIns="34290" numCol="1" rtlCol="0" anchor="t" anchorCtr="0" compatLnSpc="1">
            <a:prstTxWarp prst="textNoShape">
              <a:avLst/>
            </a:prstTxWarp>
            <a:spAutoFit/>
          </a:bodyPr>
          <a:lstStyle/>
          <a:p>
            <a:pPr algn="ctr" defTabSz="685800"/>
            <a:endParaRPr lang="en-US" sz="1050" b="1" dirty="0">
              <a:solidFill>
                <a:schemeClr val="bg1"/>
              </a:solidFill>
            </a:endParaRPr>
          </a:p>
          <a:p>
            <a:pPr algn="ctr" defTabSz="685800"/>
            <a:r>
              <a:rPr lang="en-US" sz="1800" b="1" dirty="0">
                <a:solidFill>
                  <a:schemeClr val="bg1"/>
                </a:solidFill>
              </a:rPr>
              <a:t>Template Policy</a:t>
            </a:r>
          </a:p>
          <a:p>
            <a:pPr algn="ctr" defTabSz="685800"/>
            <a:endParaRPr lang="en-US" sz="1800" b="1" dirty="0">
              <a:solidFill>
                <a:schemeClr val="bg1"/>
              </a:solidFill>
            </a:endParaRPr>
          </a:p>
        </p:txBody>
      </p:sp>
      <p:sp>
        <p:nvSpPr>
          <p:cNvPr id="9" name="Rounded Rectangle 8"/>
          <p:cNvSpPr/>
          <p:nvPr/>
        </p:nvSpPr>
        <p:spPr bwMode="auto">
          <a:xfrm>
            <a:off x="1925706" y="3327834"/>
            <a:ext cx="1944216" cy="1481257"/>
          </a:xfrm>
          <a:prstGeom prst="roundRect">
            <a:avLst/>
          </a:prstGeom>
          <a:solidFill>
            <a:srgbClr val="FFFF00"/>
          </a:solidFill>
          <a:ln>
            <a:noFill/>
          </a:ln>
          <a:effectLst/>
          <a:extLst/>
        </p:spPr>
        <p:txBody>
          <a:bodyPr vert="horz" wrap="square" lIns="68580" tIns="34290" rIns="68580" bIns="34290" numCol="1" rtlCol="0" anchor="t" anchorCtr="0" compatLnSpc="1">
            <a:prstTxWarp prst="textNoShape">
              <a:avLst/>
            </a:prstTxWarp>
            <a:spAutoFit/>
          </a:bodyPr>
          <a:lstStyle/>
          <a:p>
            <a:pPr algn="ctr" defTabSz="685800"/>
            <a:endParaRPr lang="en-US" sz="1050" b="1" dirty="0">
              <a:solidFill>
                <a:schemeClr val="tx2"/>
              </a:solidFill>
            </a:endParaRPr>
          </a:p>
          <a:p>
            <a:pPr algn="ctr" defTabSz="685800"/>
            <a:r>
              <a:rPr lang="en-US" sz="1800" b="1" dirty="0">
                <a:solidFill>
                  <a:schemeClr val="tx2"/>
                </a:solidFill>
              </a:rPr>
              <a:t>Individual Policy</a:t>
            </a:r>
          </a:p>
          <a:p>
            <a:pPr algn="ctr" defTabSz="685800"/>
            <a:endParaRPr lang="en-US" sz="1800" b="1" dirty="0">
              <a:solidFill>
                <a:schemeClr val="tx2"/>
              </a:solidFill>
            </a:endParaRPr>
          </a:p>
        </p:txBody>
      </p:sp>
      <p:sp>
        <p:nvSpPr>
          <p:cNvPr id="10" name="Down Arrow 9"/>
          <p:cNvSpPr/>
          <p:nvPr/>
        </p:nvSpPr>
        <p:spPr bwMode="auto">
          <a:xfrm>
            <a:off x="2657931" y="2733768"/>
            <a:ext cx="509913" cy="460102"/>
          </a:xfrm>
          <a:prstGeom prst="downArrow">
            <a:avLst/>
          </a:prstGeom>
          <a:solidFill>
            <a:srgbClr val="00B0F0"/>
          </a:solidFill>
          <a:ln w="28575">
            <a:solidFill>
              <a:schemeClr val="accent3"/>
            </a:solid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defTabSz="685800"/>
            <a:endParaRPr lang="en-US" sz="1800"/>
          </a:p>
        </p:txBody>
      </p:sp>
      <p:sp>
        <p:nvSpPr>
          <p:cNvPr id="11" name="Rounded Rectangle 10"/>
          <p:cNvSpPr/>
          <p:nvPr/>
        </p:nvSpPr>
        <p:spPr bwMode="auto">
          <a:xfrm>
            <a:off x="5148960" y="1493743"/>
            <a:ext cx="2346117" cy="3351848"/>
          </a:xfrm>
          <a:prstGeom prst="roundRect">
            <a:avLst/>
          </a:prstGeom>
          <a:solidFill>
            <a:srgbClr val="00B050"/>
          </a:solidFill>
          <a:ln>
            <a:no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algn="ctr" defTabSz="685800"/>
            <a:endParaRPr lang="en-US" sz="1050" b="1" dirty="0">
              <a:solidFill>
                <a:schemeClr val="bg1"/>
              </a:solidFill>
            </a:endParaRPr>
          </a:p>
          <a:p>
            <a:pPr algn="ctr" defTabSz="685800"/>
            <a:endParaRPr lang="en-US" sz="1800" b="1" dirty="0">
              <a:solidFill>
                <a:schemeClr val="bg1"/>
              </a:solidFill>
            </a:endParaRPr>
          </a:p>
          <a:p>
            <a:pPr algn="ctr" defTabSz="685800"/>
            <a:endParaRPr lang="en-US" sz="1800" b="1" dirty="0">
              <a:solidFill>
                <a:schemeClr val="bg1"/>
              </a:solidFill>
            </a:endParaRPr>
          </a:p>
          <a:p>
            <a:pPr algn="ctr" defTabSz="685800"/>
            <a:r>
              <a:rPr lang="en-US" sz="1800" b="1" dirty="0">
                <a:solidFill>
                  <a:schemeClr val="bg1"/>
                </a:solidFill>
              </a:rPr>
              <a:t>Explanations</a:t>
            </a:r>
          </a:p>
          <a:p>
            <a:pPr algn="ctr" defTabSz="685800"/>
            <a:r>
              <a:rPr lang="en-US" sz="1800" b="1" dirty="0">
                <a:solidFill>
                  <a:schemeClr val="bg1"/>
                </a:solidFill>
              </a:rPr>
              <a:t>Options</a:t>
            </a:r>
          </a:p>
          <a:p>
            <a:pPr algn="ctr" defTabSz="685800"/>
            <a:endParaRPr lang="en-US" sz="1800" b="1" dirty="0">
              <a:solidFill>
                <a:schemeClr val="bg1"/>
              </a:solidFill>
            </a:endParaRPr>
          </a:p>
          <a:p>
            <a:pPr algn="ctr" defTabSz="685800"/>
            <a:endParaRPr lang="en-US" sz="1800" b="1" dirty="0">
              <a:solidFill>
                <a:schemeClr val="bg1"/>
              </a:solidFill>
            </a:endParaRPr>
          </a:p>
          <a:p>
            <a:pPr algn="ctr" defTabSz="685800"/>
            <a:endParaRPr lang="en-US" sz="1800" b="1" dirty="0">
              <a:solidFill>
                <a:schemeClr val="bg1"/>
              </a:solidFill>
            </a:endParaRPr>
          </a:p>
        </p:txBody>
      </p:sp>
      <p:sp>
        <p:nvSpPr>
          <p:cNvPr id="12" name="Rounded Rectangle 11"/>
          <p:cNvSpPr/>
          <p:nvPr/>
        </p:nvSpPr>
        <p:spPr bwMode="auto">
          <a:xfrm>
            <a:off x="5148960" y="897564"/>
            <a:ext cx="2346117" cy="485239"/>
          </a:xfrm>
          <a:prstGeom prst="roundRect">
            <a:avLst/>
          </a:prstGeom>
          <a:solidFill>
            <a:srgbClr val="00B050"/>
          </a:solidFill>
          <a:ln>
            <a:no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algn="ctr" defTabSz="685800"/>
            <a:r>
              <a:rPr lang="en-US" b="1" dirty="0">
                <a:solidFill>
                  <a:schemeClr val="bg1"/>
                </a:solidFill>
                <a:effectLst>
                  <a:outerShdw blurRad="38100" dist="38100" dir="2700000" algn="tl">
                    <a:srgbClr val="000000">
                      <a:alpha val="43137"/>
                    </a:srgbClr>
                  </a:outerShdw>
                </a:effectLst>
              </a:rPr>
              <a:t>Guidelines</a:t>
            </a:r>
            <a:r>
              <a:rPr lang="en-US" sz="2100" b="1" dirty="0">
                <a:solidFill>
                  <a:schemeClr val="bg1"/>
                </a:solidFill>
                <a:effectLst>
                  <a:outerShdw blurRad="38100" dist="38100" dir="2700000" algn="tl">
                    <a:srgbClr val="000000">
                      <a:alpha val="43137"/>
                    </a:srgbClr>
                  </a:outerShdw>
                </a:effectLst>
              </a:rPr>
              <a:t> </a:t>
            </a:r>
          </a:p>
        </p:txBody>
      </p:sp>
      <p:sp>
        <p:nvSpPr>
          <p:cNvPr id="13" name="Right Arrow 12"/>
          <p:cNvSpPr/>
          <p:nvPr/>
        </p:nvSpPr>
        <p:spPr bwMode="auto">
          <a:xfrm>
            <a:off x="3977934" y="1923679"/>
            <a:ext cx="1404155" cy="687809"/>
          </a:xfrm>
          <a:prstGeom prst="rightArrow">
            <a:avLst>
              <a:gd name="adj1" fmla="val 50001"/>
              <a:gd name="adj2" fmla="val 67637"/>
            </a:avLst>
          </a:prstGeom>
          <a:solidFill>
            <a:schemeClr val="bg2">
              <a:lumMod val="60000"/>
              <a:lumOff val="40000"/>
            </a:schemeClr>
          </a:solidFill>
          <a:ln>
            <a:solidFill>
              <a:srgbClr val="003399"/>
            </a:solid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defTabSz="685800"/>
            <a:endParaRPr lang="en-US" sz="1800"/>
          </a:p>
        </p:txBody>
      </p:sp>
      <p:sp>
        <p:nvSpPr>
          <p:cNvPr id="14" name="Right Arrow 13"/>
          <p:cNvSpPr/>
          <p:nvPr/>
        </p:nvSpPr>
        <p:spPr bwMode="auto">
          <a:xfrm rot="10800000">
            <a:off x="3923929" y="3684120"/>
            <a:ext cx="1458161" cy="637580"/>
          </a:xfrm>
          <a:prstGeom prst="rightArrow">
            <a:avLst>
              <a:gd name="adj1" fmla="val 53920"/>
              <a:gd name="adj2" fmla="val 67637"/>
            </a:avLst>
          </a:prstGeom>
          <a:solidFill>
            <a:schemeClr val="bg1">
              <a:lumMod val="65000"/>
            </a:schemeClr>
          </a:solidFill>
          <a:ln>
            <a:solidFill>
              <a:schemeClr val="tx1">
                <a:lumMod val="65000"/>
                <a:lumOff val="35000"/>
              </a:schemeClr>
            </a:solid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defTabSz="685800"/>
            <a:endParaRPr lang="en-US" sz="1800"/>
          </a:p>
        </p:txBody>
      </p:sp>
    </p:spTree>
    <p:extLst>
      <p:ext uri="{BB962C8B-B14F-4D97-AF65-F5344CB8AC3E}">
        <p14:creationId xmlns:p14="http://schemas.microsoft.com/office/powerpoint/2010/main" val="28470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314061" y="1271055"/>
            <a:ext cx="2663873" cy="3431947"/>
          </a:xfrm>
          <a:prstGeom prst="roundRect">
            <a:avLst/>
          </a:prstGeom>
          <a:solidFill>
            <a:schemeClr val="bg1"/>
          </a:solidFill>
          <a:ln w="28575">
            <a:solidFill>
              <a:srgbClr val="003399"/>
            </a:solid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r>
              <a:rPr lang="en-ZA" sz="1350" b="1" dirty="0"/>
              <a:t>4.2.The IP Management Office (IPMO)</a:t>
            </a:r>
            <a:endParaRPr lang="en-US" sz="1350" dirty="0"/>
          </a:p>
          <a:p>
            <a:r>
              <a:rPr lang="en-ZA" sz="1350" dirty="0"/>
              <a:t> 4.2.1. The Institution shall establish an </a:t>
            </a:r>
            <a:r>
              <a:rPr lang="en-ZA" sz="1350" dirty="0">
                <a:solidFill>
                  <a:srgbClr val="C00000"/>
                </a:solidFill>
              </a:rPr>
              <a:t>IP Management Office (IPMO)</a:t>
            </a:r>
            <a:r>
              <a:rPr lang="en-ZA" sz="1350" dirty="0"/>
              <a:t> or designate a function within the Institution or another organisation to act as such, to assist the Institution in managing its IP </a:t>
            </a:r>
            <a:r>
              <a:rPr lang="en-US" sz="1350" dirty="0"/>
              <a:t>in a form that will most effectively promote its development and use for economic and social benefit</a:t>
            </a:r>
            <a:r>
              <a:rPr lang="en-ZA" sz="1350" dirty="0"/>
              <a:t>. </a:t>
            </a:r>
            <a:endParaRPr lang="en-US" sz="1350" dirty="0"/>
          </a:p>
          <a:p>
            <a:endParaRPr lang="en-US" sz="1350" dirty="0"/>
          </a:p>
        </p:txBody>
      </p:sp>
      <p:sp>
        <p:nvSpPr>
          <p:cNvPr id="7" name="Rounded Rectangle 6"/>
          <p:cNvSpPr/>
          <p:nvPr/>
        </p:nvSpPr>
        <p:spPr bwMode="auto">
          <a:xfrm>
            <a:off x="1314061" y="87474"/>
            <a:ext cx="2663873" cy="485239"/>
          </a:xfrm>
          <a:prstGeom prst="roundRect">
            <a:avLst/>
          </a:prstGeom>
          <a:solidFill>
            <a:srgbClr val="003366"/>
          </a:solidFill>
          <a:ln>
            <a:noFill/>
          </a:ln>
          <a:effectLst>
            <a:reflection blurRad="6350" stA="50000" endA="300" endPos="38500" dist="50800" dir="5400000" sy="-100000" algn="bl" rotWithShape="0"/>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algn="ctr" defTabSz="685800"/>
            <a:r>
              <a:rPr lang="en-US" b="1" dirty="0">
                <a:solidFill>
                  <a:schemeClr val="bg1"/>
                </a:solidFill>
                <a:effectLst>
                  <a:outerShdw blurRad="38100" dist="38100" dir="2700000" algn="tl">
                    <a:srgbClr val="000000">
                      <a:alpha val="43137"/>
                    </a:srgbClr>
                  </a:outerShdw>
                </a:effectLst>
              </a:rPr>
              <a:t>Template</a:t>
            </a:r>
            <a:r>
              <a:rPr lang="en-US" sz="2100" b="1" dirty="0">
                <a:solidFill>
                  <a:schemeClr val="bg1"/>
                </a:solidFill>
                <a:effectLst>
                  <a:outerShdw blurRad="38100" dist="38100" dir="2700000" algn="tl">
                    <a:srgbClr val="000000">
                      <a:alpha val="43137"/>
                    </a:srgbClr>
                  </a:outerShdw>
                </a:effectLst>
              </a:rPr>
              <a:t> </a:t>
            </a:r>
          </a:p>
        </p:txBody>
      </p:sp>
      <p:sp>
        <p:nvSpPr>
          <p:cNvPr id="11" name="Rounded Rectangle 10"/>
          <p:cNvSpPr/>
          <p:nvPr/>
        </p:nvSpPr>
        <p:spPr bwMode="auto">
          <a:xfrm>
            <a:off x="4517994" y="801533"/>
            <a:ext cx="3078342" cy="3817419"/>
          </a:xfrm>
          <a:prstGeom prst="roundRect">
            <a:avLst/>
          </a:prstGeom>
          <a:solidFill>
            <a:schemeClr val="bg1"/>
          </a:solidFill>
          <a:ln w="19050">
            <a:solidFill>
              <a:srgbClr val="00B050"/>
            </a:solid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r>
              <a:rPr lang="en-ZA" sz="1050" b="1" dirty="0"/>
              <a:t>4.2.The IP Management Office (IPMO)</a:t>
            </a:r>
            <a:endParaRPr lang="en-US" sz="1050" dirty="0"/>
          </a:p>
          <a:p>
            <a:pPr lvl="0"/>
            <a:r>
              <a:rPr lang="en-ZA" sz="1050" b="1" dirty="0">
                <a:solidFill>
                  <a:srgbClr val="C00000"/>
                </a:solidFill>
              </a:rPr>
              <a:t>Terminology.</a:t>
            </a:r>
            <a:r>
              <a:rPr lang="en-ZA" sz="1050" dirty="0"/>
              <a:t> Common names for offices responsible for day-to-day management of IP, technology transfer and commercialization differ (see page XX Guidelines). </a:t>
            </a:r>
          </a:p>
          <a:p>
            <a:pPr lvl="0"/>
            <a:r>
              <a:rPr lang="en-ZA" sz="1050" dirty="0"/>
              <a:t>In deciding on the term, it is important to (1) </a:t>
            </a:r>
            <a:r>
              <a:rPr lang="en-ZA" sz="1050" u="sng" dirty="0"/>
              <a:t>use the official terms</a:t>
            </a:r>
            <a:r>
              <a:rPr lang="en-ZA" sz="1050" dirty="0"/>
              <a:t> that were already established in any existing university regulations, local practices or national regulations; (2) in the absence thereof, chose a term that </a:t>
            </a:r>
            <a:r>
              <a:rPr lang="en-ZA" sz="1050" u="sng" dirty="0"/>
              <a:t>reflects the main duties</a:t>
            </a:r>
            <a:r>
              <a:rPr lang="en-ZA" sz="1050" dirty="0"/>
              <a:t> of the unit.  </a:t>
            </a:r>
          </a:p>
          <a:p>
            <a:pPr lvl="0"/>
            <a:r>
              <a:rPr lang="en-ZA" sz="1050" dirty="0"/>
              <a:t>Examples of common names include: Technology Transfer Office (TTO), Technology Licensing Office (TLO), Technology Management Office, Research Contracts and Intellectual Property Services Office, Office of Technology Transfer, Office of Technology Development, Technology Transfer Interface, and Industry Liaisons Office</a:t>
            </a:r>
            <a:r>
              <a:rPr lang="en-ZA" sz="1050" i="1" dirty="0"/>
              <a:t>.</a:t>
            </a:r>
            <a:r>
              <a:rPr lang="en-ZA" sz="1050" dirty="0"/>
              <a:t> </a:t>
            </a:r>
            <a:endParaRPr lang="en-US" sz="1050" dirty="0"/>
          </a:p>
        </p:txBody>
      </p:sp>
      <p:sp>
        <p:nvSpPr>
          <p:cNvPr id="12" name="Rounded Rectangle 11"/>
          <p:cNvSpPr/>
          <p:nvPr/>
        </p:nvSpPr>
        <p:spPr bwMode="auto">
          <a:xfrm>
            <a:off x="4572000" y="87474"/>
            <a:ext cx="2970330" cy="485239"/>
          </a:xfrm>
          <a:prstGeom prst="roundRect">
            <a:avLst/>
          </a:prstGeom>
          <a:solidFill>
            <a:srgbClr val="00B050"/>
          </a:solidFill>
          <a:ln>
            <a:noFill/>
          </a:ln>
          <a:effectLst>
            <a:reflection blurRad="6350" stA="50000" endA="300" endPos="55000" dir="5400000" sy="-100000" algn="bl" rotWithShape="0"/>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algn="ctr" defTabSz="685800"/>
            <a:r>
              <a:rPr lang="en-US" b="1" dirty="0">
                <a:solidFill>
                  <a:schemeClr val="bg1"/>
                </a:solidFill>
                <a:effectLst>
                  <a:outerShdw blurRad="38100" dist="38100" dir="2700000" algn="tl">
                    <a:srgbClr val="000000">
                      <a:alpha val="43137"/>
                    </a:srgbClr>
                  </a:outerShdw>
                </a:effectLst>
              </a:rPr>
              <a:t>Guidelines</a:t>
            </a:r>
            <a:r>
              <a:rPr lang="en-US" sz="21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8552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005826" y="735547"/>
            <a:ext cx="4860540" cy="1885414"/>
          </a:xfrm>
          <a:prstGeom prst="roundRect">
            <a:avLst>
              <a:gd name="adj" fmla="val 10993"/>
            </a:avLst>
          </a:prstGeom>
          <a:solidFill>
            <a:schemeClr val="bg1"/>
          </a:solidFill>
          <a:ln w="19050">
            <a:solidFill>
              <a:srgbClr val="00B050"/>
            </a:solid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lvl="0"/>
            <a:r>
              <a:rPr lang="en-ZA" sz="1050" b="1" dirty="0"/>
              <a:t>Article 4.2.1, </a:t>
            </a:r>
            <a:r>
              <a:rPr lang="en-ZA" sz="1050" b="1" i="1" dirty="0"/>
              <a:t>shall establish</a:t>
            </a:r>
            <a:r>
              <a:rPr lang="en-ZA" sz="1050" i="1" dirty="0"/>
              <a:t>:</a:t>
            </a:r>
            <a:r>
              <a:rPr lang="en-ZA" sz="1050" dirty="0"/>
              <a:t> Taking the </a:t>
            </a:r>
            <a:r>
              <a:rPr lang="en-ZA" sz="1050" dirty="0">
                <a:solidFill>
                  <a:srgbClr val="C00000"/>
                </a:solidFill>
              </a:rPr>
              <a:t>decision to establish a new IPMO </a:t>
            </a:r>
            <a:r>
              <a:rPr lang="en-ZA" sz="1050" dirty="0"/>
              <a:t>is a significant undertaking, and the decision to create one should be made in the context of a long-term plan that takes into consideration the following :</a:t>
            </a:r>
            <a:endParaRPr lang="en-US" sz="1050" dirty="0"/>
          </a:p>
          <a:p>
            <a:pPr marL="214313" indent="-214313">
              <a:spcBef>
                <a:spcPts val="0"/>
              </a:spcBef>
              <a:buFont typeface="Wingdings" panose="05000000000000000000" pitchFamily="2" charset="2"/>
              <a:buChar char="§"/>
            </a:pPr>
            <a:r>
              <a:rPr lang="en-US" sz="1050" dirty="0"/>
              <a:t>Does “IP commercialization” align with your institution’s mission? </a:t>
            </a:r>
          </a:p>
          <a:p>
            <a:pPr marL="214313" indent="-214313">
              <a:spcBef>
                <a:spcPts val="0"/>
              </a:spcBef>
              <a:buFont typeface="Wingdings" panose="05000000000000000000" pitchFamily="2" charset="2"/>
              <a:buChar char="§"/>
            </a:pPr>
            <a:r>
              <a:rPr lang="en-US" sz="1050" dirty="0"/>
              <a:t>Do the quality and quantity of research within the institution warrant the establishment of an IPMO? </a:t>
            </a:r>
          </a:p>
          <a:p>
            <a:pPr marL="214313" indent="-214313">
              <a:spcBef>
                <a:spcPts val="0"/>
              </a:spcBef>
              <a:buFont typeface="Wingdings" panose="05000000000000000000" pitchFamily="2" charset="2"/>
              <a:buChar char="§"/>
            </a:pPr>
            <a:r>
              <a:rPr lang="en-US" sz="1050" dirty="0"/>
              <a:t>Is the institution willing to make a long-term commitment to necessary institutional changes and to adequately invest in resources and people?</a:t>
            </a:r>
          </a:p>
          <a:p>
            <a:pPr lvl="0"/>
            <a:r>
              <a:rPr lang="en-ZA" sz="1050" dirty="0"/>
              <a:t>In some countries, national law or government has </a:t>
            </a:r>
            <a:r>
              <a:rPr lang="en-ZA" sz="1050" dirty="0">
                <a:solidFill>
                  <a:srgbClr val="C00000"/>
                </a:solidFill>
              </a:rPr>
              <a:t>required</a:t>
            </a:r>
            <a:r>
              <a:rPr lang="en-ZA" sz="1050" dirty="0"/>
              <a:t> that an IPMO (or similar unit) exists before allowing an Institution the right to exploit IP. </a:t>
            </a:r>
            <a:endParaRPr lang="en-US" sz="1050" dirty="0"/>
          </a:p>
        </p:txBody>
      </p:sp>
      <p:sp>
        <p:nvSpPr>
          <p:cNvPr id="12" name="Rounded Rectangle 11"/>
          <p:cNvSpPr/>
          <p:nvPr/>
        </p:nvSpPr>
        <p:spPr bwMode="auto">
          <a:xfrm>
            <a:off x="3005826" y="87474"/>
            <a:ext cx="4860540" cy="485239"/>
          </a:xfrm>
          <a:prstGeom prst="roundRect">
            <a:avLst/>
          </a:prstGeom>
          <a:solidFill>
            <a:srgbClr val="00B050"/>
          </a:solidFill>
          <a:ln>
            <a:noFill/>
          </a:ln>
          <a:effectLst>
            <a:reflection blurRad="6350" stA="50000" endA="300" endPos="55000" dir="5400000" sy="-100000" algn="bl" rotWithShape="0"/>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algn="ctr" defTabSz="685800"/>
            <a:r>
              <a:rPr lang="en-US" b="1" dirty="0">
                <a:solidFill>
                  <a:schemeClr val="bg1"/>
                </a:solidFill>
                <a:effectLst>
                  <a:outerShdw blurRad="38100" dist="38100" dir="2700000" algn="tl">
                    <a:srgbClr val="000000">
                      <a:alpha val="43137"/>
                    </a:srgbClr>
                  </a:outerShdw>
                </a:effectLst>
              </a:rPr>
              <a:t>Guidelines</a:t>
            </a:r>
            <a:r>
              <a:rPr lang="en-US" sz="2100" b="1" dirty="0">
                <a:solidFill>
                  <a:schemeClr val="bg1"/>
                </a:solidFill>
                <a:effectLst>
                  <a:outerShdw blurRad="38100" dist="38100" dir="2700000" algn="tl">
                    <a:srgbClr val="000000">
                      <a:alpha val="43137"/>
                    </a:srgbClr>
                  </a:outerShdw>
                </a:effectLst>
              </a:rPr>
              <a:t> </a:t>
            </a:r>
          </a:p>
        </p:txBody>
      </p:sp>
      <p:sp>
        <p:nvSpPr>
          <p:cNvPr id="8" name="Rounded Rectangle 7"/>
          <p:cNvSpPr/>
          <p:nvPr/>
        </p:nvSpPr>
        <p:spPr bwMode="auto">
          <a:xfrm>
            <a:off x="1314061" y="735546"/>
            <a:ext cx="1421735" cy="4061758"/>
          </a:xfrm>
          <a:prstGeom prst="roundRect">
            <a:avLst/>
          </a:prstGeom>
          <a:solidFill>
            <a:schemeClr val="bg1"/>
          </a:solidFill>
          <a:ln w="28575">
            <a:solidFill>
              <a:srgbClr val="003399"/>
            </a:solid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r>
              <a:rPr lang="en-ZA" sz="1050" b="1" dirty="0"/>
              <a:t>4.2.The IP Management Office (IPMO)</a:t>
            </a:r>
            <a:endParaRPr lang="en-US" sz="1050" dirty="0"/>
          </a:p>
          <a:p>
            <a:r>
              <a:rPr lang="en-ZA" sz="1050" dirty="0"/>
              <a:t> 4.2.1. The Institution </a:t>
            </a:r>
            <a:r>
              <a:rPr lang="en-ZA" sz="1050" dirty="0">
                <a:solidFill>
                  <a:srgbClr val="C00000"/>
                </a:solidFill>
              </a:rPr>
              <a:t>shall establish</a:t>
            </a:r>
            <a:r>
              <a:rPr lang="en-ZA" sz="1050" dirty="0"/>
              <a:t> an IP Management Office (IPMO) or designate a function within the Institution or another organisation to act as such, to assist the Institution in managing its IP </a:t>
            </a:r>
            <a:r>
              <a:rPr lang="en-US" sz="1050" dirty="0"/>
              <a:t>in a form that will most effectively promote its development and use for economic and social benefit</a:t>
            </a:r>
            <a:r>
              <a:rPr lang="en-ZA" sz="1050" dirty="0"/>
              <a:t>. </a:t>
            </a:r>
            <a:endParaRPr lang="en-US" sz="1050" dirty="0"/>
          </a:p>
          <a:p>
            <a:endParaRPr lang="en-US" sz="1050" dirty="0"/>
          </a:p>
        </p:txBody>
      </p:sp>
      <p:sp>
        <p:nvSpPr>
          <p:cNvPr id="9" name="Rounded Rectangle 8"/>
          <p:cNvSpPr/>
          <p:nvPr/>
        </p:nvSpPr>
        <p:spPr bwMode="auto">
          <a:xfrm>
            <a:off x="1277634" y="141480"/>
            <a:ext cx="1512168" cy="434161"/>
          </a:xfrm>
          <a:prstGeom prst="roundRect">
            <a:avLst/>
          </a:prstGeom>
          <a:solidFill>
            <a:srgbClr val="003366"/>
          </a:solidFill>
          <a:ln>
            <a:noFill/>
          </a:ln>
          <a:effectLst>
            <a:reflection blurRad="6350" stA="52000" endA="300" endPos="35000" dir="5400000" sy="-100000" algn="bl" rotWithShape="0"/>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algn="ctr" defTabSz="685800"/>
            <a:r>
              <a:rPr lang="en-US" sz="2100" b="1" dirty="0">
                <a:solidFill>
                  <a:schemeClr val="bg1"/>
                </a:solidFill>
                <a:effectLst>
                  <a:outerShdw blurRad="38100" dist="38100" dir="2700000" algn="tl">
                    <a:srgbClr val="000000">
                      <a:alpha val="43137"/>
                    </a:srgbClr>
                  </a:outerShdw>
                </a:effectLst>
              </a:rPr>
              <a:t>Template</a:t>
            </a:r>
            <a:r>
              <a:rPr lang="en-US" sz="1800" b="1" dirty="0">
                <a:solidFill>
                  <a:schemeClr val="bg1"/>
                </a:solidFill>
                <a:effectLst>
                  <a:outerShdw blurRad="38100" dist="38100" dir="2700000" algn="tl">
                    <a:srgbClr val="000000">
                      <a:alpha val="43137"/>
                    </a:srgbClr>
                  </a:outerShdw>
                </a:effectLst>
              </a:rPr>
              <a:t> </a:t>
            </a:r>
          </a:p>
        </p:txBody>
      </p:sp>
      <p:sp>
        <p:nvSpPr>
          <p:cNvPr id="6" name="Rounded Rectangle 5"/>
          <p:cNvSpPr/>
          <p:nvPr/>
        </p:nvSpPr>
        <p:spPr bwMode="auto">
          <a:xfrm>
            <a:off x="3005826" y="2735261"/>
            <a:ext cx="4860540" cy="2274957"/>
          </a:xfrm>
          <a:prstGeom prst="roundRect">
            <a:avLst>
              <a:gd name="adj" fmla="val 10993"/>
            </a:avLst>
          </a:prstGeom>
          <a:solidFill>
            <a:schemeClr val="bg1">
              <a:lumMod val="85000"/>
            </a:schemeClr>
          </a:solidFill>
          <a:ln w="19050">
            <a:solidFill>
              <a:srgbClr val="00B050"/>
            </a:solid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lvl="0"/>
            <a:r>
              <a:rPr lang="en-GB" sz="788" b="1" dirty="0"/>
              <a:t>Example: South Africa’s IPRs from Publicly Financed Research and Development Act, 2008 </a:t>
            </a:r>
            <a:r>
              <a:rPr lang="en-GB" sz="788" dirty="0"/>
              <a:t>requires that institutions establish an office for technology transfer or designate this function to an existing structure within the institution.  See wording of section 6 of the South African Act:</a:t>
            </a:r>
            <a:r>
              <a:rPr lang="en-GB" sz="788" i="1" dirty="0"/>
              <a:t> </a:t>
            </a:r>
            <a:endParaRPr lang="en-US" sz="788" dirty="0"/>
          </a:p>
          <a:p>
            <a:r>
              <a:rPr lang="en-GB" sz="788" b="1" i="1" dirty="0"/>
              <a:t>“Establishment of office of technology transfer at institutions</a:t>
            </a:r>
            <a:endParaRPr lang="en-US" sz="788" dirty="0"/>
          </a:p>
          <a:p>
            <a:r>
              <a:rPr lang="en-GB" sz="788" i="1" dirty="0"/>
              <a:t>6. (1) Unless determined otherwise by the Minister in consultation with the Minister responsible for higher education, or any other Cabinet minister to which an institution reports, any institution must, within 12 months of the coming into effect of this Act— </a:t>
            </a:r>
            <a:endParaRPr lang="en-US" sz="788" dirty="0"/>
          </a:p>
          <a:p>
            <a:r>
              <a:rPr lang="en-GB" sz="788" i="1" dirty="0"/>
              <a:t>(a) establish and maintain an office of technology transfer; or</a:t>
            </a:r>
            <a:endParaRPr lang="en-US" sz="788" dirty="0"/>
          </a:p>
          <a:p>
            <a:r>
              <a:rPr lang="en-GB" sz="788" i="1" dirty="0"/>
              <a:t>(b) designate persons or an existing structure within the institution to undertake the responsibilities of the office of technology transfer.</a:t>
            </a:r>
            <a:endParaRPr lang="en-US" sz="788" dirty="0"/>
          </a:p>
          <a:p>
            <a:r>
              <a:rPr lang="en-GB" sz="788" i="1" dirty="0"/>
              <a:t>(2) An office of technology transfer is responsible for undertaking the obligations of the institution in terms of this Act.</a:t>
            </a:r>
            <a:endParaRPr lang="en-US" sz="788" dirty="0"/>
          </a:p>
          <a:p>
            <a:r>
              <a:rPr lang="en-GB" sz="788" i="1" dirty="0"/>
              <a:t>(3) Two or more institutions may with the concurrence of NIPMO establish a regional office of technology transfer.”</a:t>
            </a:r>
            <a:endParaRPr lang="en-US" sz="788" dirty="0"/>
          </a:p>
        </p:txBody>
      </p:sp>
    </p:spTree>
    <p:extLst>
      <p:ext uri="{BB962C8B-B14F-4D97-AF65-F5344CB8AC3E}">
        <p14:creationId xmlns:p14="http://schemas.microsoft.com/office/powerpoint/2010/main" val="23495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2951820" y="722006"/>
            <a:ext cx="4860540" cy="3371136"/>
          </a:xfrm>
          <a:prstGeom prst="roundRect">
            <a:avLst/>
          </a:prstGeom>
          <a:solidFill>
            <a:schemeClr val="bg1"/>
          </a:solidFill>
          <a:ln w="19050">
            <a:solidFill>
              <a:srgbClr val="00B050"/>
            </a:solid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r>
              <a:rPr lang="en-ZA" sz="1050" b="1" dirty="0"/>
              <a:t>Article 4.2.1, </a:t>
            </a:r>
            <a:r>
              <a:rPr lang="en-ZA" sz="1050" b="1" i="1" dirty="0"/>
              <a:t>or designate a function</a:t>
            </a:r>
            <a:r>
              <a:rPr lang="en-ZA" sz="1050" b="1" dirty="0"/>
              <a:t> </a:t>
            </a:r>
            <a:r>
              <a:rPr lang="en-ZA" sz="1050" b="1" i="1" dirty="0"/>
              <a:t>within the Institution or another organisation </a:t>
            </a:r>
            <a:r>
              <a:rPr lang="en-ZA" sz="1050" i="1" dirty="0"/>
              <a:t>:</a:t>
            </a:r>
            <a:r>
              <a:rPr lang="en-ZA" sz="1050" dirty="0"/>
              <a:t>  </a:t>
            </a:r>
            <a:r>
              <a:rPr lang="en-GB" sz="1050" dirty="0"/>
              <a:t>There is no single “right” way to set up an IPMO, but success requires considering some specific issues.</a:t>
            </a:r>
            <a:endParaRPr lang="en-US" sz="1050" dirty="0"/>
          </a:p>
          <a:p>
            <a:pPr lvl="0"/>
            <a:r>
              <a:rPr lang="en-GB" sz="1050" b="1" dirty="0">
                <a:solidFill>
                  <a:srgbClr val="C00000"/>
                </a:solidFill>
              </a:rPr>
              <a:t>Internal Office</a:t>
            </a:r>
            <a:r>
              <a:rPr lang="en-GB" sz="1050" b="1" dirty="0"/>
              <a:t>.</a:t>
            </a:r>
            <a:r>
              <a:rPr lang="en-GB" sz="1050" dirty="0"/>
              <a:t> </a:t>
            </a:r>
            <a:r>
              <a:rPr lang="en-GB" sz="825" dirty="0"/>
              <a:t>Currently the most widely used form is an internal IPMO. Decades of experience has demonstrated that having an organizational unit or specialized department embedded </a:t>
            </a:r>
            <a:r>
              <a:rPr lang="en-GB" sz="825" u="sng" dirty="0"/>
              <a:t>within the institution</a:t>
            </a:r>
            <a:r>
              <a:rPr lang="en-GB" sz="825" dirty="0"/>
              <a:t> is best to win the confidence of the researchers, and to be able to recognize new opportunities.  [….].</a:t>
            </a:r>
            <a:endParaRPr lang="en-US" sz="825" dirty="0"/>
          </a:p>
          <a:p>
            <a:r>
              <a:rPr lang="en-GB" sz="1050" b="1" dirty="0">
                <a:solidFill>
                  <a:srgbClr val="C00000"/>
                </a:solidFill>
              </a:rPr>
              <a:t>Separate Wholly Owned Company</a:t>
            </a:r>
            <a:r>
              <a:rPr lang="en-GB" sz="1050" dirty="0"/>
              <a:t>.  </a:t>
            </a:r>
            <a:r>
              <a:rPr lang="en-GB" sz="825" dirty="0"/>
              <a:t>This structure offers the added advantage of shielding the university from direct risks associated with IP commercialisation in that it can be sued and can sue in its own name, whereas an internal office structure IPMO does not have separate legal persona.</a:t>
            </a:r>
            <a:endParaRPr lang="en-US" sz="825" dirty="0"/>
          </a:p>
          <a:p>
            <a:pPr lvl="0"/>
            <a:r>
              <a:rPr lang="en-GB" sz="1050" b="1" dirty="0">
                <a:solidFill>
                  <a:srgbClr val="C00000"/>
                </a:solidFill>
              </a:rPr>
              <a:t>Private IP service provider</a:t>
            </a:r>
            <a:r>
              <a:rPr lang="en-GB" sz="1050" dirty="0"/>
              <a:t>. </a:t>
            </a:r>
            <a:r>
              <a:rPr lang="en-GB" sz="825" dirty="0"/>
              <a:t>The main alternative to creating an in-house IPMO is to outsource some or all of the IPMO functions to specialists from the private sector. Often in long-term arrangements, there are a number of types of private sector service providers who can be employed in the development or exploitation of IP.  These can be loosely labelled as advisers, managers and scouts. [….].</a:t>
            </a:r>
            <a:endParaRPr lang="en-US" sz="825" dirty="0"/>
          </a:p>
          <a:p>
            <a:r>
              <a:rPr lang="en-GB" sz="1050" b="1" dirty="0">
                <a:solidFill>
                  <a:srgbClr val="C00000"/>
                </a:solidFill>
              </a:rPr>
              <a:t>An IP Management consortium </a:t>
            </a:r>
            <a:r>
              <a:rPr lang="en-GB" sz="825" dirty="0"/>
              <a:t>is a group of institutions cooperating to establish and operate a communal IPMO.</a:t>
            </a:r>
            <a:r>
              <a:rPr lang="en-GB" sz="825" b="1" dirty="0"/>
              <a:t> </a:t>
            </a:r>
            <a:r>
              <a:rPr lang="en-GB" sz="825" dirty="0"/>
              <a:t>This</a:t>
            </a:r>
            <a:r>
              <a:rPr lang="en-GB" sz="825" b="1" dirty="0"/>
              <a:t> </a:t>
            </a:r>
            <a:r>
              <a:rPr lang="en-GB" sz="825" dirty="0"/>
              <a:t>may be a viable option for some institutions who can find other institution, in a similar situation, willing to pool resources. [….].</a:t>
            </a:r>
          </a:p>
        </p:txBody>
      </p:sp>
      <p:sp>
        <p:nvSpPr>
          <p:cNvPr id="12" name="Rounded Rectangle 11"/>
          <p:cNvSpPr/>
          <p:nvPr/>
        </p:nvSpPr>
        <p:spPr bwMode="auto">
          <a:xfrm>
            <a:off x="2951820" y="102724"/>
            <a:ext cx="4860540" cy="485239"/>
          </a:xfrm>
          <a:prstGeom prst="roundRect">
            <a:avLst/>
          </a:prstGeom>
          <a:solidFill>
            <a:srgbClr val="00B050"/>
          </a:solidFill>
          <a:ln>
            <a:noFill/>
          </a:ln>
          <a:effectLst>
            <a:reflection blurRad="6350" stA="50000" endA="300" endPos="55000" dir="5400000" sy="-100000" algn="bl" rotWithShape="0"/>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algn="ctr" defTabSz="685800"/>
            <a:r>
              <a:rPr lang="en-US" b="1" dirty="0">
                <a:solidFill>
                  <a:schemeClr val="bg1"/>
                </a:solidFill>
                <a:effectLst>
                  <a:outerShdw blurRad="38100" dist="38100" dir="2700000" algn="tl">
                    <a:srgbClr val="000000">
                      <a:alpha val="43137"/>
                    </a:srgbClr>
                  </a:outerShdw>
                </a:effectLst>
              </a:rPr>
              <a:t>Guidelines</a:t>
            </a:r>
            <a:r>
              <a:rPr lang="en-US" sz="2100" b="1" dirty="0">
                <a:solidFill>
                  <a:schemeClr val="bg1"/>
                </a:solidFill>
                <a:effectLst>
                  <a:outerShdw blurRad="38100" dist="38100" dir="2700000" algn="tl">
                    <a:srgbClr val="000000">
                      <a:alpha val="43137"/>
                    </a:srgbClr>
                  </a:outerShdw>
                </a:effectLst>
              </a:rPr>
              <a:t> </a:t>
            </a:r>
          </a:p>
        </p:txBody>
      </p:sp>
      <p:sp>
        <p:nvSpPr>
          <p:cNvPr id="6" name="Rounded Rectangle 5"/>
          <p:cNvSpPr/>
          <p:nvPr/>
        </p:nvSpPr>
        <p:spPr bwMode="auto">
          <a:xfrm>
            <a:off x="1314061" y="735546"/>
            <a:ext cx="1421735" cy="4061758"/>
          </a:xfrm>
          <a:prstGeom prst="roundRect">
            <a:avLst/>
          </a:prstGeom>
          <a:solidFill>
            <a:schemeClr val="bg1"/>
          </a:solidFill>
          <a:ln w="28575">
            <a:solidFill>
              <a:srgbClr val="003399"/>
            </a:solid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r>
              <a:rPr lang="en-ZA" sz="1050" b="1" dirty="0"/>
              <a:t>4.2.The IP Management Office (IPMO)</a:t>
            </a:r>
            <a:endParaRPr lang="en-US" sz="1050" dirty="0"/>
          </a:p>
          <a:p>
            <a:r>
              <a:rPr lang="en-ZA" sz="1050" dirty="0"/>
              <a:t> 4.2.1. The Institution shall establish an IP Management Office (IPMO) </a:t>
            </a:r>
            <a:r>
              <a:rPr lang="en-ZA" sz="1050" dirty="0">
                <a:solidFill>
                  <a:srgbClr val="C00000"/>
                </a:solidFill>
              </a:rPr>
              <a:t>or designate</a:t>
            </a:r>
            <a:r>
              <a:rPr lang="en-ZA" sz="1050" dirty="0"/>
              <a:t> a function within the Institution or </a:t>
            </a:r>
            <a:r>
              <a:rPr lang="en-ZA" sz="1050" dirty="0">
                <a:solidFill>
                  <a:srgbClr val="C00000"/>
                </a:solidFill>
              </a:rPr>
              <a:t>another organisation</a:t>
            </a:r>
            <a:r>
              <a:rPr lang="en-ZA" sz="1050" dirty="0"/>
              <a:t> to act as such, to assist the Institution in managing its IP </a:t>
            </a:r>
            <a:r>
              <a:rPr lang="en-US" sz="1050" dirty="0"/>
              <a:t>in a form that will most effectively promote its development and use for economic and social benefit</a:t>
            </a:r>
            <a:r>
              <a:rPr lang="en-ZA" sz="1050" dirty="0"/>
              <a:t>. </a:t>
            </a:r>
            <a:endParaRPr lang="en-US" sz="1050" dirty="0"/>
          </a:p>
          <a:p>
            <a:endParaRPr lang="en-US" sz="1050" dirty="0"/>
          </a:p>
        </p:txBody>
      </p:sp>
      <p:sp>
        <p:nvSpPr>
          <p:cNvPr id="7" name="Rounded Rectangle 6"/>
          <p:cNvSpPr/>
          <p:nvPr/>
        </p:nvSpPr>
        <p:spPr bwMode="auto">
          <a:xfrm>
            <a:off x="1277634" y="141480"/>
            <a:ext cx="1512168" cy="434161"/>
          </a:xfrm>
          <a:prstGeom prst="roundRect">
            <a:avLst/>
          </a:prstGeom>
          <a:solidFill>
            <a:srgbClr val="003366"/>
          </a:solidFill>
          <a:ln>
            <a:noFill/>
          </a:ln>
          <a:effectLst>
            <a:reflection blurRad="6350" stA="52000" endA="300" endPos="35000" dir="5400000" sy="-100000" algn="bl" rotWithShape="0"/>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algn="ctr" defTabSz="685800"/>
            <a:r>
              <a:rPr lang="en-US" sz="2100" b="1" dirty="0">
                <a:solidFill>
                  <a:schemeClr val="bg1"/>
                </a:solidFill>
                <a:effectLst>
                  <a:outerShdw blurRad="38100" dist="38100" dir="2700000" algn="tl">
                    <a:srgbClr val="000000">
                      <a:alpha val="43137"/>
                    </a:srgbClr>
                  </a:outerShdw>
                </a:effectLst>
              </a:rPr>
              <a:t>Template</a:t>
            </a:r>
            <a:r>
              <a:rPr lang="en-US" sz="1800" b="1" dirty="0">
                <a:solidFill>
                  <a:schemeClr val="bg1"/>
                </a:solidFill>
                <a:effectLst>
                  <a:outerShdw blurRad="38100" dist="38100" dir="2700000" algn="tl">
                    <a:srgbClr val="000000">
                      <a:alpha val="43137"/>
                    </a:srgbClr>
                  </a:outerShdw>
                </a:effectLst>
              </a:rPr>
              <a:t> </a:t>
            </a:r>
          </a:p>
        </p:txBody>
      </p:sp>
      <p:sp>
        <p:nvSpPr>
          <p:cNvPr id="10" name="Rounded Rectangle 9"/>
          <p:cNvSpPr/>
          <p:nvPr/>
        </p:nvSpPr>
        <p:spPr bwMode="auto">
          <a:xfrm>
            <a:off x="3005826" y="3759882"/>
            <a:ext cx="4806534" cy="1109684"/>
          </a:xfrm>
          <a:prstGeom prst="roundRect">
            <a:avLst>
              <a:gd name="adj" fmla="val 10993"/>
            </a:avLst>
          </a:prstGeom>
          <a:solidFill>
            <a:schemeClr val="bg1">
              <a:lumMod val="85000"/>
            </a:schemeClr>
          </a:solidFill>
          <a:ln w="19050">
            <a:solidFill>
              <a:srgbClr val="00B050"/>
            </a:solid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r>
              <a:rPr lang="en-GB" sz="788" b="1" dirty="0"/>
              <a:t>Example: Consortium - Northern Technology Exchange Market, China</a:t>
            </a:r>
            <a:endParaRPr lang="en-US" sz="788" dirty="0"/>
          </a:p>
          <a:p>
            <a:r>
              <a:rPr lang="en-GB" sz="788" dirty="0"/>
              <a:t>The Chinese Northern Technology Exchange Market (NTEM), as a state-level standing technology market jointly constructed by the Ministry of Science and Technology and the Tianjin Municipal Government in March of 1995, is one of the most important regional technology transfer institutions, the distributing centre of technological achievements and information and the technology trading centre. See: </a:t>
            </a:r>
            <a:r>
              <a:rPr lang="en-GB" sz="788" dirty="0">
                <a:hlinkClick r:id="rId3"/>
              </a:rPr>
              <a:t>http://www.ntem.com.cn/english1/</a:t>
            </a:r>
            <a:endParaRPr lang="en-US" sz="788" dirty="0"/>
          </a:p>
          <a:p>
            <a:r>
              <a:rPr lang="en-GB" sz="788" dirty="0"/>
              <a:t> </a:t>
            </a:r>
            <a:endParaRPr lang="en-US" sz="788" dirty="0"/>
          </a:p>
        </p:txBody>
      </p:sp>
    </p:spTree>
    <p:extLst>
      <p:ext uri="{BB962C8B-B14F-4D97-AF65-F5344CB8AC3E}">
        <p14:creationId xmlns:p14="http://schemas.microsoft.com/office/powerpoint/2010/main" val="418054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IP Toolkit for Academic Institutions - Volume </a:t>
            </a:r>
            <a:r>
              <a:rPr lang="en-US" sz="2400" dirty="0"/>
              <a:t>II</a:t>
            </a:r>
          </a:p>
        </p:txBody>
      </p:sp>
      <p:sp>
        <p:nvSpPr>
          <p:cNvPr id="3" name="Content Placeholder 2"/>
          <p:cNvSpPr>
            <a:spLocks noGrp="1"/>
          </p:cNvSpPr>
          <p:nvPr>
            <p:ph sz="half" idx="1"/>
          </p:nvPr>
        </p:nvSpPr>
        <p:spPr>
          <a:xfrm>
            <a:off x="1485900" y="1221601"/>
            <a:ext cx="3028950" cy="3373022"/>
          </a:xfrm>
        </p:spPr>
        <p:txBody>
          <a:bodyPr/>
          <a:lstStyle/>
          <a:p>
            <a:r>
              <a:rPr lang="en-US" sz="2000" dirty="0" smtClean="0">
                <a:solidFill>
                  <a:srgbClr val="002060"/>
                </a:solidFill>
              </a:rPr>
              <a:t>Models of Technology Transfer Agreements</a:t>
            </a:r>
          </a:p>
          <a:p>
            <a:r>
              <a:rPr lang="en-US" sz="2000" dirty="0" smtClean="0">
                <a:solidFill>
                  <a:srgbClr val="002060"/>
                </a:solidFill>
              </a:rPr>
              <a:t>Hypothetical case studies – for training purposes</a:t>
            </a:r>
            <a:endParaRPr lang="en-US" sz="2000" dirty="0">
              <a:solidFill>
                <a:srgbClr val="002060"/>
              </a:solidFill>
            </a:endParaRPr>
          </a:p>
        </p:txBody>
      </p:sp>
      <p:pic>
        <p:nvPicPr>
          <p:cNvPr id="5" name="Content Placeholder 4" descr="cover 2"/>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1221601"/>
            <a:ext cx="2654052" cy="3186354"/>
          </a:xfrm>
          <a:prstGeom prst="rect">
            <a:avLst/>
          </a:prstGeom>
          <a:noFill/>
          <a:ln>
            <a:noFill/>
          </a:ln>
        </p:spPr>
      </p:pic>
    </p:spTree>
    <p:extLst>
      <p:ext uri="{BB962C8B-B14F-4D97-AF65-F5344CB8AC3E}">
        <p14:creationId xmlns:p14="http://schemas.microsoft.com/office/powerpoint/2010/main" val="2640543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WIPO Models of Agreements</a:t>
            </a:r>
          </a:p>
        </p:txBody>
      </p:sp>
      <p:sp>
        <p:nvSpPr>
          <p:cNvPr id="3" name="Content Placeholder 2"/>
          <p:cNvSpPr>
            <a:spLocks noGrp="1"/>
          </p:cNvSpPr>
          <p:nvPr>
            <p:ph sz="half" idx="1"/>
          </p:nvPr>
        </p:nvSpPr>
        <p:spPr>
          <a:xfrm>
            <a:off x="762000" y="1085850"/>
            <a:ext cx="3686175" cy="3330179"/>
          </a:xfrm>
        </p:spPr>
        <p:txBody>
          <a:bodyPr/>
          <a:lstStyle/>
          <a:p>
            <a:pPr>
              <a:defRPr/>
            </a:pPr>
            <a:r>
              <a:rPr lang="en-US" sz="1050" b="1" dirty="0">
                <a:solidFill>
                  <a:schemeClr val="accent6"/>
                </a:solidFill>
              </a:rPr>
              <a:t>Exclusive IP License with Company</a:t>
            </a:r>
          </a:p>
          <a:p>
            <a:pPr>
              <a:defRPr/>
            </a:pPr>
            <a:r>
              <a:rPr lang="en-US" sz="1050" b="1" dirty="0">
                <a:solidFill>
                  <a:schemeClr val="accent6"/>
                </a:solidFill>
              </a:rPr>
              <a:t>Inter – Institutional Licensing Agreement</a:t>
            </a:r>
          </a:p>
          <a:p>
            <a:pPr>
              <a:defRPr/>
            </a:pPr>
            <a:r>
              <a:rPr lang="en-ZA" sz="1050" b="1" dirty="0">
                <a:solidFill>
                  <a:schemeClr val="accent6"/>
                </a:solidFill>
              </a:rPr>
              <a:t>Exclusive IP and Technology License Agreement </a:t>
            </a:r>
          </a:p>
          <a:p>
            <a:pPr lvl="1">
              <a:defRPr/>
            </a:pPr>
            <a:r>
              <a:rPr lang="en-AU" sz="1050" dirty="0">
                <a:solidFill>
                  <a:schemeClr val="accent6"/>
                </a:solidFill>
              </a:rPr>
              <a:t>suitable for any exclusive patent and technology license agreement, where the university licenses </a:t>
            </a:r>
            <a:r>
              <a:rPr lang="en-AU" sz="1050" b="1" dirty="0">
                <a:solidFill>
                  <a:schemeClr val="accent6"/>
                </a:solidFill>
              </a:rPr>
              <a:t>its patents and associated unpatented technology to a commercial partner to be commercialised.</a:t>
            </a:r>
            <a:endParaRPr lang="en-US" sz="1050" b="1" dirty="0">
              <a:solidFill>
                <a:schemeClr val="accent6"/>
              </a:solidFill>
            </a:endParaRPr>
          </a:p>
          <a:p>
            <a:pPr lvl="1">
              <a:defRPr/>
            </a:pPr>
            <a:r>
              <a:rPr lang="en-AU" sz="1050" dirty="0">
                <a:solidFill>
                  <a:schemeClr val="accent6"/>
                </a:solidFill>
              </a:rPr>
              <a:t>It is suitable where the subject matter of the license is:</a:t>
            </a:r>
            <a:endParaRPr lang="en-US" sz="1050" dirty="0">
              <a:solidFill>
                <a:schemeClr val="accent6"/>
              </a:solidFill>
            </a:endParaRPr>
          </a:p>
          <a:p>
            <a:pPr lvl="1">
              <a:defRPr/>
            </a:pPr>
            <a:r>
              <a:rPr lang="en-AU" sz="1050" dirty="0">
                <a:solidFill>
                  <a:schemeClr val="accent6"/>
                </a:solidFill>
              </a:rPr>
              <a:t>1.	a patent, patent application, or intellectual property intended to be patented</a:t>
            </a:r>
            <a:endParaRPr lang="en-US" sz="1050" dirty="0">
              <a:solidFill>
                <a:schemeClr val="accent6"/>
              </a:solidFill>
            </a:endParaRPr>
          </a:p>
          <a:p>
            <a:pPr lvl="1">
              <a:defRPr/>
            </a:pPr>
            <a:r>
              <a:rPr lang="en-AU" sz="1050" dirty="0">
                <a:solidFill>
                  <a:schemeClr val="accent6"/>
                </a:solidFill>
              </a:rPr>
              <a:t>2.	software, whether or not patented or intended to be patented</a:t>
            </a:r>
            <a:endParaRPr lang="en-US" sz="1050" dirty="0">
              <a:solidFill>
                <a:schemeClr val="accent6"/>
              </a:solidFill>
            </a:endParaRPr>
          </a:p>
          <a:p>
            <a:pPr lvl="1">
              <a:defRPr/>
            </a:pPr>
            <a:r>
              <a:rPr lang="en-AU" sz="1050" dirty="0">
                <a:solidFill>
                  <a:schemeClr val="accent6"/>
                </a:solidFill>
              </a:rPr>
              <a:t>3.	know how</a:t>
            </a:r>
            <a:endParaRPr lang="en-US" sz="1050" dirty="0">
              <a:solidFill>
                <a:schemeClr val="accent6"/>
              </a:solidFill>
            </a:endParaRPr>
          </a:p>
          <a:p>
            <a:pPr lvl="1">
              <a:defRPr/>
            </a:pPr>
            <a:r>
              <a:rPr lang="en-AU" sz="1050" dirty="0">
                <a:solidFill>
                  <a:schemeClr val="accent6"/>
                </a:solidFill>
              </a:rPr>
              <a:t>4.	any combination of the above.</a:t>
            </a:r>
            <a:endParaRPr lang="en-US" sz="1050" dirty="0">
              <a:solidFill>
                <a:schemeClr val="accent6"/>
              </a:solidFill>
            </a:endParaRPr>
          </a:p>
          <a:p>
            <a:pPr marL="342900" lvl="1" indent="0">
              <a:buNone/>
              <a:defRPr/>
            </a:pPr>
            <a:endParaRPr lang="en-US" sz="1050" dirty="0">
              <a:solidFill>
                <a:schemeClr val="accent6"/>
              </a:solidFill>
            </a:endParaRPr>
          </a:p>
          <a:p>
            <a:pPr lvl="1">
              <a:defRPr/>
            </a:pPr>
            <a:endParaRPr lang="en-ZA" sz="1050" dirty="0">
              <a:solidFill>
                <a:schemeClr val="accent6"/>
              </a:solidFill>
            </a:endParaRPr>
          </a:p>
          <a:p>
            <a:pPr lvl="1">
              <a:defRPr/>
            </a:pPr>
            <a:endParaRPr lang="en-US" sz="1050" dirty="0">
              <a:solidFill>
                <a:schemeClr val="accent6"/>
              </a:solidFill>
            </a:endParaRPr>
          </a:p>
          <a:p>
            <a:pPr marL="0" indent="0">
              <a:buNone/>
              <a:defRPr/>
            </a:pPr>
            <a:r>
              <a:rPr lang="en-AU" sz="1050" dirty="0">
                <a:solidFill>
                  <a:schemeClr val="accent6"/>
                </a:solidFill>
              </a:rPr>
              <a:t> </a:t>
            </a:r>
            <a:endParaRPr lang="en-US" sz="1050" dirty="0">
              <a:solidFill>
                <a:schemeClr val="accent6"/>
              </a:solidFill>
            </a:endParaRPr>
          </a:p>
          <a:p>
            <a:pPr>
              <a:defRPr/>
            </a:pPr>
            <a:endParaRPr lang="en-US" sz="1050" dirty="0"/>
          </a:p>
        </p:txBody>
      </p:sp>
      <p:sp>
        <p:nvSpPr>
          <p:cNvPr id="4" name="Content Placeholder 3"/>
          <p:cNvSpPr>
            <a:spLocks noGrp="1"/>
          </p:cNvSpPr>
          <p:nvPr>
            <p:ph sz="half" idx="2"/>
          </p:nvPr>
        </p:nvSpPr>
        <p:spPr>
          <a:xfrm>
            <a:off x="4562475" y="1143000"/>
            <a:ext cx="3057525" cy="3273029"/>
          </a:xfrm>
        </p:spPr>
        <p:txBody>
          <a:bodyPr/>
          <a:lstStyle/>
          <a:p>
            <a:pPr>
              <a:defRPr/>
            </a:pPr>
            <a:r>
              <a:rPr lang="en-ZA" sz="1050" b="1" dirty="0">
                <a:solidFill>
                  <a:schemeClr val="accent6"/>
                </a:solidFill>
              </a:rPr>
              <a:t>Exclusive Technology License on Know How and Trade Secret</a:t>
            </a:r>
          </a:p>
          <a:p>
            <a:pPr lvl="1">
              <a:defRPr/>
            </a:pPr>
            <a:r>
              <a:rPr lang="en-AU" sz="1050" dirty="0">
                <a:solidFill>
                  <a:schemeClr val="accent6"/>
                </a:solidFill>
              </a:rPr>
              <a:t>suitable for any exclusive technology license agreement, where the university licenses its unpatented technology to a commercial partner to be commercialised.  No patent license is included.</a:t>
            </a:r>
            <a:endParaRPr lang="en-US" sz="1050" dirty="0">
              <a:solidFill>
                <a:schemeClr val="accent6"/>
              </a:solidFill>
            </a:endParaRPr>
          </a:p>
          <a:p>
            <a:pPr lvl="1">
              <a:defRPr/>
            </a:pPr>
            <a:r>
              <a:rPr lang="en-AU" sz="1050" dirty="0">
                <a:solidFill>
                  <a:schemeClr val="accent6"/>
                </a:solidFill>
              </a:rPr>
              <a:t>It is suitable where the subject matter of the license is:</a:t>
            </a:r>
            <a:endParaRPr lang="en-US" sz="1050" dirty="0">
              <a:solidFill>
                <a:schemeClr val="accent6"/>
              </a:solidFill>
            </a:endParaRPr>
          </a:p>
          <a:p>
            <a:pPr marL="342900" lvl="1" indent="0">
              <a:buNone/>
              <a:defRPr/>
            </a:pPr>
            <a:r>
              <a:rPr lang="en-AU" sz="1050" dirty="0">
                <a:solidFill>
                  <a:schemeClr val="accent6"/>
                </a:solidFill>
              </a:rPr>
              <a:t>	know how, trade secrets or other 	unpatented information</a:t>
            </a:r>
            <a:endParaRPr lang="en-ZA" sz="1050" dirty="0">
              <a:solidFill>
                <a:schemeClr val="accent6"/>
              </a:solidFill>
            </a:endParaRPr>
          </a:p>
          <a:p>
            <a:pPr>
              <a:defRPr/>
            </a:pPr>
            <a:r>
              <a:rPr lang="en-ZA" sz="1050" b="1" dirty="0">
                <a:solidFill>
                  <a:schemeClr val="accent6"/>
                </a:solidFill>
              </a:rPr>
              <a:t>Technology License on Copyright</a:t>
            </a:r>
          </a:p>
          <a:p>
            <a:pPr lvl="1">
              <a:defRPr/>
            </a:pPr>
            <a:r>
              <a:rPr lang="en-AU" sz="1050" dirty="0">
                <a:solidFill>
                  <a:schemeClr val="accent6"/>
                </a:solidFill>
              </a:rPr>
              <a:t>This template is suitable for use when licensing any works in which copyright subsists.</a:t>
            </a:r>
            <a:endParaRPr lang="en-US" sz="1050" dirty="0">
              <a:solidFill>
                <a:schemeClr val="accent6"/>
              </a:solidFill>
            </a:endParaRPr>
          </a:p>
          <a:p>
            <a:pPr lvl="1">
              <a:defRPr/>
            </a:pPr>
            <a:endParaRPr lang="en-US" sz="1050" dirty="0">
              <a:solidFill>
                <a:schemeClr val="accent6"/>
              </a:solidFill>
            </a:endParaRPr>
          </a:p>
          <a:p>
            <a:pPr marL="0" indent="0">
              <a:buNone/>
              <a:defRPr/>
            </a:pPr>
            <a:endParaRPr lang="en-US" sz="1050" dirty="0"/>
          </a:p>
        </p:txBody>
      </p:sp>
    </p:spTree>
    <p:extLst>
      <p:ext uri="{BB962C8B-B14F-4D97-AF65-F5344CB8AC3E}">
        <p14:creationId xmlns:p14="http://schemas.microsoft.com/office/powerpoint/2010/main" val="3073576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Video about Technology Transfer on IP and TT webpage</a:t>
            </a:r>
            <a:endParaRPr lang="en-US" dirty="0">
              <a:solidFill>
                <a:schemeClr val="accent6">
                  <a:lumMod val="75000"/>
                </a:schemeClr>
              </a:solidFill>
            </a:endParaRPr>
          </a:p>
        </p:txBody>
      </p:sp>
      <p:pic>
        <p:nvPicPr>
          <p:cNvPr id="4" name="4cxIUrPH6B8"/>
          <p:cNvPicPr>
            <a:picLocks noGrp="1" noRot="1" noChangeAspect="1"/>
          </p:cNvPicPr>
          <p:nvPr>
            <p:ph idx="1"/>
            <a:videoFile r:link="rId1"/>
          </p:nvPr>
        </p:nvPicPr>
        <p:blipFill>
          <a:blip r:embed="rId3"/>
          <a:stretch>
            <a:fillRect/>
          </a:stretch>
        </p:blipFill>
        <p:spPr>
          <a:xfrm>
            <a:off x="1219200" y="1200150"/>
            <a:ext cx="5960533" cy="3352800"/>
          </a:xfrm>
          <a:prstGeom prst="rect">
            <a:avLst/>
          </a:prstGeom>
        </p:spPr>
      </p:pic>
    </p:spTree>
    <p:extLst>
      <p:ext uri="{BB962C8B-B14F-4D97-AF65-F5344CB8AC3E}">
        <p14:creationId xmlns:p14="http://schemas.microsoft.com/office/powerpoint/2010/main" val="2528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Examples of Issues Addressed – How to Manage Sublicenses</a:t>
            </a:r>
          </a:p>
        </p:txBody>
      </p:sp>
      <p:sp>
        <p:nvSpPr>
          <p:cNvPr id="3" name="Content Placeholder 2"/>
          <p:cNvSpPr>
            <a:spLocks noGrp="1"/>
          </p:cNvSpPr>
          <p:nvPr>
            <p:ph idx="1"/>
          </p:nvPr>
        </p:nvSpPr>
        <p:spPr/>
        <p:txBody>
          <a:bodyPr/>
          <a:lstStyle/>
          <a:p>
            <a:pPr>
              <a:defRPr/>
            </a:pPr>
            <a:r>
              <a:rPr lang="en-AU" sz="1350" b="1" dirty="0">
                <a:solidFill>
                  <a:schemeClr val="accent6"/>
                </a:solidFill>
              </a:rPr>
              <a:t>Terms of Sublicense </a:t>
            </a:r>
            <a:endParaRPr lang="en-US" sz="1350" b="1" dirty="0">
              <a:solidFill>
                <a:schemeClr val="accent6"/>
              </a:solidFill>
            </a:endParaRPr>
          </a:p>
          <a:p>
            <a:pPr lvl="1">
              <a:defRPr/>
            </a:pPr>
            <a:r>
              <a:rPr lang="en-AU" sz="1350" dirty="0">
                <a:solidFill>
                  <a:schemeClr val="accent6"/>
                </a:solidFill>
              </a:rPr>
              <a:t>Each such sublicense (</a:t>
            </a:r>
            <a:r>
              <a:rPr lang="en-AU" sz="1350" dirty="0" err="1">
                <a:solidFill>
                  <a:schemeClr val="accent6"/>
                </a:solidFill>
              </a:rPr>
              <a:t>i</a:t>
            </a:r>
            <a:r>
              <a:rPr lang="en-AU" sz="1350" dirty="0">
                <a:solidFill>
                  <a:schemeClr val="accent6"/>
                </a:solidFill>
              </a:rPr>
              <a:t>) must be in </a:t>
            </a:r>
            <a:r>
              <a:rPr lang="en-AU" sz="1350" b="1" dirty="0">
                <a:solidFill>
                  <a:schemeClr val="accent6"/>
                </a:solidFill>
              </a:rPr>
              <a:t>writing</a:t>
            </a:r>
            <a:r>
              <a:rPr lang="en-AU" sz="1350" dirty="0">
                <a:solidFill>
                  <a:schemeClr val="accent6"/>
                </a:solidFill>
              </a:rPr>
              <a:t> and a signed copy thereof must be delivered to University within 30 days after it is signed, (ii) may not grant rights </a:t>
            </a:r>
            <a:r>
              <a:rPr lang="en-AU" sz="1350" b="1" dirty="0">
                <a:solidFill>
                  <a:schemeClr val="accent6"/>
                </a:solidFill>
              </a:rPr>
              <a:t>that are greater than or impose obligations that are less than those granted to Licensee in this Agreement</a:t>
            </a:r>
            <a:r>
              <a:rPr lang="en-AU" sz="1350" dirty="0">
                <a:solidFill>
                  <a:schemeClr val="accent6"/>
                </a:solidFill>
              </a:rPr>
              <a:t>, (iii) must </a:t>
            </a:r>
            <a:r>
              <a:rPr lang="en-AU" sz="1350" b="1" dirty="0">
                <a:solidFill>
                  <a:schemeClr val="accent6"/>
                </a:solidFill>
              </a:rPr>
              <a:t>identify the University as an intended beneficiary </a:t>
            </a:r>
            <a:r>
              <a:rPr lang="en-AU" sz="1350" dirty="0">
                <a:solidFill>
                  <a:schemeClr val="accent6"/>
                </a:solidFill>
              </a:rPr>
              <a:t>with </a:t>
            </a:r>
            <a:r>
              <a:rPr lang="en-AU" sz="1350" b="1" dirty="0">
                <a:solidFill>
                  <a:schemeClr val="accent6"/>
                </a:solidFill>
              </a:rPr>
              <a:t>the right to enforce its rights if Licensee does not,</a:t>
            </a:r>
            <a:r>
              <a:rPr lang="en-AU" sz="1350" dirty="0">
                <a:solidFill>
                  <a:schemeClr val="accent6"/>
                </a:solidFill>
              </a:rPr>
              <a:t> (iv) must permit University to </a:t>
            </a:r>
            <a:r>
              <a:rPr lang="en-AU" sz="1350" b="1" dirty="0">
                <a:solidFill>
                  <a:schemeClr val="accent6"/>
                </a:solidFill>
              </a:rPr>
              <a:t>audit the accounts of Sublicense </a:t>
            </a:r>
            <a:r>
              <a:rPr lang="en-AU" sz="1350" dirty="0">
                <a:solidFill>
                  <a:schemeClr val="accent6"/>
                </a:solidFill>
              </a:rPr>
              <a:t>relevant to the sublicense if Licensee does not, (v) must provide for its </a:t>
            </a:r>
            <a:r>
              <a:rPr lang="en-AU" sz="1350" b="1" dirty="0">
                <a:solidFill>
                  <a:schemeClr val="accent6"/>
                </a:solidFill>
              </a:rPr>
              <a:t>automatic termination coincident with termination of this Agreement</a:t>
            </a:r>
            <a:r>
              <a:rPr lang="en-AU" sz="1350" dirty="0">
                <a:solidFill>
                  <a:schemeClr val="accent6"/>
                </a:solidFill>
              </a:rPr>
              <a:t>, (vi) may </a:t>
            </a:r>
            <a:r>
              <a:rPr lang="en-AU" sz="1350" b="1" dirty="0">
                <a:solidFill>
                  <a:schemeClr val="accent6"/>
                </a:solidFill>
              </a:rPr>
              <a:t>not grant the right to grant further sublicenses</a:t>
            </a:r>
            <a:r>
              <a:rPr lang="en-AU" sz="1350" dirty="0">
                <a:solidFill>
                  <a:schemeClr val="accent6"/>
                </a:solidFill>
              </a:rPr>
              <a:t>, and (vii) may </a:t>
            </a:r>
            <a:r>
              <a:rPr lang="en-AU" sz="1350" b="1" dirty="0">
                <a:solidFill>
                  <a:schemeClr val="accent6"/>
                </a:solidFill>
              </a:rPr>
              <a:t>not combine consideration for the sublicense </a:t>
            </a:r>
            <a:r>
              <a:rPr lang="en-AU" sz="1350" dirty="0">
                <a:solidFill>
                  <a:schemeClr val="accent6"/>
                </a:solidFill>
              </a:rPr>
              <a:t>with consideration for other benefits conveyed by Licensee.</a:t>
            </a:r>
            <a:endParaRPr lang="en-US" sz="1350" dirty="0">
              <a:solidFill>
                <a:schemeClr val="accent6"/>
              </a:solidFill>
            </a:endParaRPr>
          </a:p>
          <a:p>
            <a:pPr>
              <a:defRPr/>
            </a:pPr>
            <a:endParaRPr lang="en-US" sz="1350" dirty="0"/>
          </a:p>
        </p:txBody>
      </p:sp>
    </p:spTree>
    <p:extLst>
      <p:ext uri="{BB962C8B-B14F-4D97-AF65-F5344CB8AC3E}">
        <p14:creationId xmlns:p14="http://schemas.microsoft.com/office/powerpoint/2010/main" val="2649287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How to Audit Accounts of Licensees – Big Challenge </a:t>
            </a:r>
          </a:p>
        </p:txBody>
      </p:sp>
      <p:sp>
        <p:nvSpPr>
          <p:cNvPr id="3" name="Content Placeholder 2"/>
          <p:cNvSpPr>
            <a:spLocks noGrp="1"/>
          </p:cNvSpPr>
          <p:nvPr>
            <p:ph idx="1"/>
          </p:nvPr>
        </p:nvSpPr>
        <p:spPr/>
        <p:txBody>
          <a:bodyPr/>
          <a:lstStyle/>
          <a:p>
            <a:pPr>
              <a:defRPr/>
            </a:pPr>
            <a:r>
              <a:rPr lang="en-AU" sz="1350" b="1" dirty="0">
                <a:solidFill>
                  <a:schemeClr val="accent6"/>
                </a:solidFill>
              </a:rPr>
              <a:t>Inspection of Accounts by the University</a:t>
            </a:r>
            <a:endParaRPr lang="en-US" sz="1350" b="1" dirty="0">
              <a:solidFill>
                <a:schemeClr val="accent6"/>
              </a:solidFill>
            </a:endParaRPr>
          </a:p>
          <a:p>
            <a:pPr lvl="1">
              <a:defRPr/>
            </a:pPr>
            <a:r>
              <a:rPr lang="en-US" sz="1350" dirty="0">
                <a:solidFill>
                  <a:schemeClr val="accent6"/>
                </a:solidFill>
              </a:rPr>
              <a:t>Upon 7 days notice;</a:t>
            </a:r>
          </a:p>
          <a:p>
            <a:pPr lvl="1">
              <a:defRPr/>
            </a:pPr>
            <a:r>
              <a:rPr lang="en-US" sz="1350" dirty="0">
                <a:solidFill>
                  <a:schemeClr val="accent6"/>
                </a:solidFill>
              </a:rPr>
              <a:t>Inspect and copy accounts</a:t>
            </a:r>
          </a:p>
          <a:p>
            <a:pPr lvl="1">
              <a:defRPr/>
            </a:pPr>
            <a:r>
              <a:rPr lang="en-US" sz="1350" dirty="0">
                <a:solidFill>
                  <a:schemeClr val="accent6"/>
                </a:solidFill>
              </a:rPr>
              <a:t>Only once in every 12 months</a:t>
            </a:r>
          </a:p>
          <a:p>
            <a:pPr>
              <a:defRPr/>
            </a:pPr>
            <a:r>
              <a:rPr lang="en-AU" sz="1350" dirty="0">
                <a:solidFill>
                  <a:schemeClr val="accent6"/>
                </a:solidFill>
              </a:rPr>
              <a:t>If because of any inspection the University discovers any underpayment of the amounts required to be paid by the Licensee to the University pursuant to this Agreement and the underpayment </a:t>
            </a:r>
            <a:r>
              <a:rPr lang="en-AU" sz="1350" b="1" dirty="0">
                <a:solidFill>
                  <a:schemeClr val="accent6"/>
                </a:solidFill>
              </a:rPr>
              <a:t>exceeds five percent (5%) of the amount that should have been paid, the Licensee shall reimburse the University for all reasonable costs incurred in relation to that inspection.</a:t>
            </a:r>
            <a:endParaRPr lang="en-US" sz="1350" b="1" dirty="0">
              <a:solidFill>
                <a:schemeClr val="accent6"/>
              </a:solidFill>
            </a:endParaRPr>
          </a:p>
          <a:p>
            <a:pPr>
              <a:defRPr/>
            </a:pPr>
            <a:r>
              <a:rPr lang="en-AU" sz="1350" dirty="0">
                <a:solidFill>
                  <a:schemeClr val="accent6"/>
                </a:solidFill>
              </a:rPr>
              <a:t>If Licensee elects to inspect the accounts of any </a:t>
            </a:r>
            <a:r>
              <a:rPr lang="en-AU" sz="1350" b="1" dirty="0">
                <a:solidFill>
                  <a:schemeClr val="accent6"/>
                </a:solidFill>
              </a:rPr>
              <a:t>Sublicense,</a:t>
            </a:r>
            <a:r>
              <a:rPr lang="en-AU" sz="1350" dirty="0">
                <a:solidFill>
                  <a:schemeClr val="accent6"/>
                </a:solidFill>
              </a:rPr>
              <a:t> Licensee will provide with advance written notice of such inspection, which notice will identify the reasons for such inspection.  Licensee will give University a copy of any report of the results of such inspection. </a:t>
            </a:r>
            <a:endParaRPr lang="en-US" sz="1350" dirty="0">
              <a:solidFill>
                <a:schemeClr val="accent6"/>
              </a:solidFill>
            </a:endParaRPr>
          </a:p>
          <a:p>
            <a:pPr lvl="1">
              <a:defRPr/>
            </a:pPr>
            <a:endParaRPr lang="en-US" dirty="0"/>
          </a:p>
        </p:txBody>
      </p:sp>
    </p:spTree>
    <p:extLst>
      <p:ext uri="{BB962C8B-B14F-4D97-AF65-F5344CB8AC3E}">
        <p14:creationId xmlns:p14="http://schemas.microsoft.com/office/powerpoint/2010/main" val="171513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Licensing Insurance</a:t>
            </a:r>
          </a:p>
        </p:txBody>
      </p:sp>
      <p:sp>
        <p:nvSpPr>
          <p:cNvPr id="3" name="Content Placeholder 2"/>
          <p:cNvSpPr>
            <a:spLocks noGrp="1"/>
          </p:cNvSpPr>
          <p:nvPr>
            <p:ph idx="1"/>
          </p:nvPr>
        </p:nvSpPr>
        <p:spPr>
          <a:xfrm>
            <a:off x="914400" y="1063229"/>
            <a:ext cx="5991225" cy="3330179"/>
          </a:xfrm>
        </p:spPr>
        <p:txBody>
          <a:bodyPr/>
          <a:lstStyle/>
          <a:p>
            <a:pPr>
              <a:defRPr/>
            </a:pPr>
            <a:r>
              <a:rPr lang="en-AU" sz="1200" b="1" dirty="0">
                <a:solidFill>
                  <a:schemeClr val="accent6"/>
                </a:solidFill>
              </a:rPr>
              <a:t>INSURANCE </a:t>
            </a:r>
            <a:endParaRPr lang="en-US" sz="1200" b="1" dirty="0">
              <a:solidFill>
                <a:schemeClr val="accent6"/>
              </a:solidFill>
            </a:endParaRPr>
          </a:p>
          <a:p>
            <a:pPr>
              <a:defRPr/>
            </a:pPr>
            <a:r>
              <a:rPr lang="en-AU" sz="1200" b="1" dirty="0">
                <a:solidFill>
                  <a:schemeClr val="accent6"/>
                </a:solidFill>
              </a:rPr>
              <a:t>11.1	The Licensee to Take Out Insurance</a:t>
            </a:r>
            <a:endParaRPr lang="en-US" sz="1200" b="1" dirty="0">
              <a:solidFill>
                <a:schemeClr val="accent6"/>
              </a:solidFill>
            </a:endParaRPr>
          </a:p>
          <a:p>
            <a:pPr>
              <a:defRPr/>
            </a:pPr>
            <a:r>
              <a:rPr lang="en-AU" sz="1200" dirty="0">
                <a:solidFill>
                  <a:schemeClr val="accent6"/>
                </a:solidFill>
              </a:rPr>
              <a:t>(a)	</a:t>
            </a:r>
            <a:r>
              <a:rPr lang="en-AU" sz="1200" b="1" dirty="0">
                <a:solidFill>
                  <a:schemeClr val="accent6"/>
                </a:solidFill>
              </a:rPr>
              <a:t>Before</a:t>
            </a:r>
            <a:r>
              <a:rPr lang="en-AU" sz="1200" dirty="0">
                <a:solidFill>
                  <a:schemeClr val="accent6"/>
                </a:solidFill>
              </a:rPr>
              <a:t> the Licensee Commercialises Licensed IP or sells any Licensed Product, </a:t>
            </a:r>
            <a:r>
              <a:rPr lang="en-AU" sz="1200" b="1" dirty="0">
                <a:solidFill>
                  <a:schemeClr val="accent6"/>
                </a:solidFill>
              </a:rPr>
              <a:t>the Licensee must take out a product liability policy of insurance </a:t>
            </a:r>
            <a:r>
              <a:rPr lang="en-AU" sz="1200" dirty="0">
                <a:solidFill>
                  <a:schemeClr val="accent6"/>
                </a:solidFill>
              </a:rPr>
              <a:t>covering all usual risks covered by such policies, including any loss or damage or injury of any kind whatsoever and howsoever caused to any person or property, and special, direct, indirect or consequential, including consequential financial loss suffered by any person, arising out of the Commercialisation of the Licensed IP or the use of the Licensed Products, </a:t>
            </a:r>
            <a:r>
              <a:rPr lang="en-AU" sz="1200" b="1" dirty="0">
                <a:solidFill>
                  <a:schemeClr val="accent6"/>
                </a:solidFill>
              </a:rPr>
              <a:t>for an amount not less than $10,000,000.00 per claim or such other reasonable amount as the University shall from time to time notify the Licensee.</a:t>
            </a:r>
            <a:endParaRPr lang="en-US" sz="1200" b="1" dirty="0">
              <a:solidFill>
                <a:schemeClr val="accent6"/>
              </a:solidFill>
            </a:endParaRPr>
          </a:p>
          <a:p>
            <a:pPr>
              <a:defRPr/>
            </a:pPr>
            <a:r>
              <a:rPr lang="en-AU" sz="1200" dirty="0">
                <a:solidFill>
                  <a:schemeClr val="accent6"/>
                </a:solidFill>
              </a:rPr>
              <a:t>(b)	Before any </a:t>
            </a:r>
            <a:r>
              <a:rPr lang="en-AU" sz="1200" dirty="0" err="1">
                <a:solidFill>
                  <a:schemeClr val="accent6"/>
                </a:solidFill>
              </a:rPr>
              <a:t>Sublicensee</a:t>
            </a:r>
            <a:r>
              <a:rPr lang="en-AU" sz="1200" dirty="0">
                <a:solidFill>
                  <a:schemeClr val="accent6"/>
                </a:solidFill>
              </a:rPr>
              <a:t> Commercialises any Licensed IP or sells any Licensee Product, the Licensee must ensure that the </a:t>
            </a:r>
            <a:r>
              <a:rPr lang="en-AU" sz="1200" dirty="0" err="1">
                <a:solidFill>
                  <a:schemeClr val="accent6"/>
                </a:solidFill>
              </a:rPr>
              <a:t>Sublicensee</a:t>
            </a:r>
            <a:r>
              <a:rPr lang="en-AU" sz="1200" dirty="0">
                <a:solidFill>
                  <a:schemeClr val="accent6"/>
                </a:solidFill>
              </a:rPr>
              <a:t> </a:t>
            </a:r>
            <a:r>
              <a:rPr lang="en-AU" sz="1200" b="1" dirty="0">
                <a:solidFill>
                  <a:schemeClr val="accent6"/>
                </a:solidFill>
              </a:rPr>
              <a:t>takes out a product liability policy of insurance of the same scope as required by clause </a:t>
            </a:r>
            <a:r>
              <a:rPr lang="en-AU" sz="1200" dirty="0">
                <a:solidFill>
                  <a:schemeClr val="accent6"/>
                </a:solidFill>
              </a:rPr>
              <a:t>11.1(a). </a:t>
            </a:r>
          </a:p>
          <a:p>
            <a:pPr>
              <a:defRPr/>
            </a:pPr>
            <a:r>
              <a:rPr lang="en-AU" sz="1200" b="1" dirty="0">
                <a:solidFill>
                  <a:schemeClr val="accent6"/>
                </a:solidFill>
              </a:rPr>
              <a:t>The University May Insure if the Licensee Fails to Insure - </a:t>
            </a:r>
            <a:r>
              <a:rPr lang="en-AU" sz="1200" dirty="0">
                <a:solidFill>
                  <a:schemeClr val="accent6"/>
                </a:solidFill>
              </a:rPr>
              <a:t>and Licensee must reimburse the University for all costs incurred by doing so.</a:t>
            </a:r>
            <a:endParaRPr lang="en-US" sz="1200" b="1" dirty="0">
              <a:solidFill>
                <a:schemeClr val="accent6"/>
              </a:solidFill>
            </a:endParaRPr>
          </a:p>
          <a:p>
            <a:pPr marL="0" indent="0">
              <a:buNone/>
              <a:defRPr/>
            </a:pPr>
            <a:endParaRPr lang="en-US" sz="1200" dirty="0">
              <a:solidFill>
                <a:schemeClr val="accent6"/>
              </a:solidFill>
            </a:endParaRPr>
          </a:p>
          <a:p>
            <a:pPr marL="0" indent="0">
              <a:buNone/>
              <a:defRPr/>
            </a:pPr>
            <a:r>
              <a:rPr lang="en-AU" sz="1200" dirty="0">
                <a:solidFill>
                  <a:schemeClr val="accent6"/>
                </a:solidFill>
              </a:rPr>
              <a:t> </a:t>
            </a:r>
            <a:endParaRPr lang="en-US" sz="1200" dirty="0">
              <a:solidFill>
                <a:schemeClr val="accent6"/>
              </a:solidFill>
            </a:endParaRPr>
          </a:p>
          <a:p>
            <a:pPr>
              <a:defRPr/>
            </a:pPr>
            <a:endParaRPr lang="en-US" sz="1350" dirty="0">
              <a:solidFill>
                <a:schemeClr val="accent6"/>
              </a:solidFill>
            </a:endParaRPr>
          </a:p>
          <a:p>
            <a:pPr>
              <a:defRPr/>
            </a:pPr>
            <a:endParaRPr lang="en-US" sz="1350" dirty="0">
              <a:solidFill>
                <a:schemeClr val="accent6"/>
              </a:solidFill>
            </a:endParaRPr>
          </a:p>
        </p:txBody>
      </p:sp>
    </p:spTree>
    <p:extLst>
      <p:ext uri="{BB962C8B-B14F-4D97-AF65-F5344CB8AC3E}">
        <p14:creationId xmlns:p14="http://schemas.microsoft.com/office/powerpoint/2010/main" val="1771849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333399"/>
                </a:solidFill>
              </a:rPr>
              <a:t>Model Agreement vs. Guidelines (1/2)</a:t>
            </a:r>
            <a:br>
              <a:rPr lang="en-US" sz="2400" dirty="0">
                <a:solidFill>
                  <a:srgbClr val="333399"/>
                </a:solidFill>
              </a:rPr>
            </a:br>
            <a:r>
              <a:rPr lang="en-US" sz="2100" dirty="0">
                <a:solidFill>
                  <a:srgbClr val="333399"/>
                </a:solidFill>
              </a:rPr>
              <a:t>Exclusive IP License Agreement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97865">
            <a:off x="1607255" y="1226495"/>
            <a:ext cx="2538138" cy="351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60914">
            <a:off x="4736252" y="1328083"/>
            <a:ext cx="2647919" cy="291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473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4"/>
          <p:cNvSpPr>
            <a:spLocks noGrp="1"/>
          </p:cNvSpPr>
          <p:nvPr>
            <p:ph sz="half" idx="2"/>
          </p:nvPr>
        </p:nvSpPr>
        <p:spPr>
          <a:xfrm>
            <a:off x="1485900" y="1631157"/>
            <a:ext cx="3030141" cy="3479006"/>
          </a:xfrm>
        </p:spPr>
        <p:txBody>
          <a:bodyPr/>
          <a:lstStyle/>
          <a:p>
            <a:r>
              <a:rPr lang="en-US" altLang="en-US" sz="900" b="1">
                <a:solidFill>
                  <a:srgbClr val="0070C0"/>
                </a:solidFill>
              </a:rPr>
              <a:t>1</a:t>
            </a:r>
            <a:r>
              <a:rPr lang="en-US" altLang="en-US" sz="900" b="1"/>
              <a:t>. </a:t>
            </a:r>
            <a:r>
              <a:rPr lang="en-US" altLang="en-US" sz="900" b="1">
                <a:solidFill>
                  <a:srgbClr val="0070C0"/>
                </a:solidFill>
              </a:rPr>
              <a:t>PRELIMINARY </a:t>
            </a:r>
          </a:p>
          <a:p>
            <a:r>
              <a:rPr lang="en-US" altLang="en-US" sz="900" b="1">
                <a:solidFill>
                  <a:srgbClr val="0070C0"/>
                </a:solidFill>
              </a:rPr>
              <a:t>2. TERM</a:t>
            </a:r>
            <a:endParaRPr lang="en-US" altLang="en-US" sz="900" b="1" u="sng">
              <a:solidFill>
                <a:srgbClr val="0070C0"/>
              </a:solidFill>
            </a:endParaRPr>
          </a:p>
          <a:p>
            <a:r>
              <a:rPr lang="en-US" altLang="en-US" sz="900" b="1">
                <a:solidFill>
                  <a:srgbClr val="0070C0"/>
                </a:solidFill>
              </a:rPr>
              <a:t>3. GRANT OF LICENSE</a:t>
            </a:r>
            <a:endParaRPr lang="en-US" altLang="en-US" sz="900" b="1" u="sng">
              <a:solidFill>
                <a:srgbClr val="0070C0"/>
              </a:solidFill>
            </a:endParaRPr>
          </a:p>
          <a:p>
            <a:r>
              <a:rPr lang="en-US" altLang="en-US" sz="900" b="1">
                <a:solidFill>
                  <a:srgbClr val="0070C0"/>
                </a:solidFill>
              </a:rPr>
              <a:t>4. GRANT OF SUB-LICENSES</a:t>
            </a:r>
            <a:endParaRPr lang="en-US" altLang="en-US" sz="900">
              <a:solidFill>
                <a:srgbClr val="0070C0"/>
              </a:solidFill>
            </a:endParaRPr>
          </a:p>
          <a:p>
            <a:r>
              <a:rPr lang="en-US" altLang="en-US" sz="900" b="1">
                <a:solidFill>
                  <a:srgbClr val="0070C0"/>
                </a:solidFill>
              </a:rPr>
              <a:t>5. FINANCIAL TERMS</a:t>
            </a:r>
            <a:endParaRPr lang="en-US" altLang="en-US" sz="900" b="1" u="sng">
              <a:solidFill>
                <a:srgbClr val="0070C0"/>
              </a:solidFill>
            </a:endParaRPr>
          </a:p>
          <a:p>
            <a:r>
              <a:rPr lang="en-US" altLang="en-US" sz="900" b="1">
                <a:solidFill>
                  <a:srgbClr val="0070C0"/>
                </a:solidFill>
              </a:rPr>
              <a:t>6. ACCOUNTS</a:t>
            </a:r>
            <a:endParaRPr lang="en-US" altLang="en-US" sz="900">
              <a:solidFill>
                <a:srgbClr val="0070C0"/>
              </a:solidFill>
            </a:endParaRPr>
          </a:p>
          <a:p>
            <a:r>
              <a:rPr lang="en-US" altLang="en-US" sz="900" b="1">
                <a:solidFill>
                  <a:srgbClr val="0070C0"/>
                </a:solidFill>
              </a:rPr>
              <a:t>7. DILIGENCE OBLIGATIONS</a:t>
            </a:r>
            <a:endParaRPr lang="en-US" altLang="en-US" sz="900">
              <a:solidFill>
                <a:srgbClr val="0070C0"/>
              </a:solidFill>
            </a:endParaRPr>
          </a:p>
          <a:p>
            <a:r>
              <a:rPr lang="en-US" altLang="en-US" sz="900" b="1">
                <a:solidFill>
                  <a:srgbClr val="0070C0"/>
                </a:solidFill>
              </a:rPr>
              <a:t>8. GENERAL OBLIGATIONS OF LICENSEE</a:t>
            </a:r>
            <a:endParaRPr lang="en-US" altLang="en-US" sz="900">
              <a:solidFill>
                <a:srgbClr val="0070C0"/>
              </a:solidFill>
            </a:endParaRPr>
          </a:p>
          <a:p>
            <a:r>
              <a:rPr lang="en-US" altLang="en-US" sz="900" b="1">
                <a:solidFill>
                  <a:srgbClr val="0070C0"/>
                </a:solidFill>
              </a:rPr>
              <a:t>9. INTELLECTUAL PROPERTY</a:t>
            </a:r>
          </a:p>
          <a:p>
            <a:r>
              <a:rPr lang="en-US" altLang="en-US" sz="900" b="1">
                <a:solidFill>
                  <a:srgbClr val="0070C0"/>
                </a:solidFill>
              </a:rPr>
              <a:t>10. PATENTS</a:t>
            </a:r>
            <a:endParaRPr lang="en-US" altLang="en-US" sz="900" b="1" u="sng">
              <a:solidFill>
                <a:srgbClr val="0070C0"/>
              </a:solidFill>
            </a:endParaRPr>
          </a:p>
          <a:p>
            <a:r>
              <a:rPr lang="en-US" altLang="en-US" sz="900" b="1">
                <a:solidFill>
                  <a:srgbClr val="0070C0"/>
                </a:solidFill>
              </a:rPr>
              <a:t>11. INSURANCE</a:t>
            </a:r>
            <a:endParaRPr lang="en-US" altLang="en-US" sz="900">
              <a:solidFill>
                <a:srgbClr val="0070C0"/>
              </a:solidFill>
            </a:endParaRPr>
          </a:p>
          <a:p>
            <a:r>
              <a:rPr lang="en-US" altLang="en-US" sz="900" b="1">
                <a:solidFill>
                  <a:srgbClr val="0070C0"/>
                </a:solidFill>
              </a:rPr>
              <a:t>12. WARRANTIES</a:t>
            </a:r>
            <a:endParaRPr lang="en-US" altLang="en-US" sz="900">
              <a:solidFill>
                <a:srgbClr val="0070C0"/>
              </a:solidFill>
            </a:endParaRPr>
          </a:p>
          <a:p>
            <a:r>
              <a:rPr lang="en-US" altLang="en-US" sz="900" b="1">
                <a:solidFill>
                  <a:srgbClr val="0070C0"/>
                </a:solidFill>
              </a:rPr>
              <a:t>13. RELEASE AND INDEMNITY</a:t>
            </a:r>
            <a:endParaRPr lang="en-US" altLang="en-US" sz="900">
              <a:solidFill>
                <a:srgbClr val="0070C0"/>
              </a:solidFill>
            </a:endParaRPr>
          </a:p>
          <a:p>
            <a:r>
              <a:rPr lang="en-US" altLang="en-US" sz="900" b="1">
                <a:solidFill>
                  <a:srgbClr val="0070C0"/>
                </a:solidFill>
              </a:rPr>
              <a:t>14. DISPUTE RESOLUTION</a:t>
            </a:r>
            <a:endParaRPr lang="en-US" altLang="en-US" sz="900" b="1" u="sng">
              <a:solidFill>
                <a:srgbClr val="0070C0"/>
              </a:solidFill>
            </a:endParaRPr>
          </a:p>
          <a:p>
            <a:r>
              <a:rPr lang="en-US" altLang="en-US" sz="900" b="1">
                <a:solidFill>
                  <a:srgbClr val="0070C0"/>
                </a:solidFill>
              </a:rPr>
              <a:t>15. TERMINATION</a:t>
            </a:r>
            <a:endParaRPr lang="en-US" altLang="en-US" sz="900" b="1" u="sng">
              <a:solidFill>
                <a:srgbClr val="0070C0"/>
              </a:solidFill>
            </a:endParaRPr>
          </a:p>
          <a:p>
            <a:r>
              <a:rPr lang="en-US" altLang="en-US" sz="900" b="1">
                <a:solidFill>
                  <a:srgbClr val="0070C0"/>
                </a:solidFill>
              </a:rPr>
              <a:t>16. SERVICE OF NOTICES</a:t>
            </a:r>
            <a:endParaRPr lang="en-US" altLang="en-US" sz="900" b="1" u="sng">
              <a:solidFill>
                <a:srgbClr val="0070C0"/>
              </a:solidFill>
            </a:endParaRPr>
          </a:p>
          <a:p>
            <a:r>
              <a:rPr lang="en-US" altLang="en-US" sz="900" b="1">
                <a:solidFill>
                  <a:srgbClr val="0070C0"/>
                </a:solidFill>
              </a:rPr>
              <a:t>SIGNATURES OF PARTIES</a:t>
            </a:r>
            <a:endParaRPr lang="en-US" altLang="en-US" sz="900">
              <a:solidFill>
                <a:srgbClr val="0070C0"/>
              </a:solidFill>
            </a:endParaRPr>
          </a:p>
        </p:txBody>
      </p:sp>
      <p:sp>
        <p:nvSpPr>
          <p:cNvPr id="21507" name="Content Placeholder 6"/>
          <p:cNvSpPr>
            <a:spLocks noGrp="1"/>
          </p:cNvSpPr>
          <p:nvPr>
            <p:ph sz="quarter" idx="4"/>
          </p:nvPr>
        </p:nvSpPr>
        <p:spPr>
          <a:xfrm>
            <a:off x="4626769" y="1631157"/>
            <a:ext cx="3031331" cy="3479006"/>
          </a:xfrm>
        </p:spPr>
        <p:txBody>
          <a:bodyPr/>
          <a:lstStyle/>
          <a:p>
            <a:r>
              <a:rPr lang="en-AU" altLang="en-US" sz="900" b="1"/>
              <a:t>1.	</a:t>
            </a:r>
            <a:r>
              <a:rPr lang="en-AU" altLang="en-US" sz="900" b="1">
                <a:solidFill>
                  <a:srgbClr val="0070C0"/>
                </a:solidFill>
              </a:rPr>
              <a:t>INTRODUCTION</a:t>
            </a:r>
            <a:endParaRPr lang="en-US" altLang="en-US" sz="900" b="1">
              <a:solidFill>
                <a:srgbClr val="0070C0"/>
              </a:solidFill>
            </a:endParaRPr>
          </a:p>
          <a:p>
            <a:r>
              <a:rPr lang="en-AU" altLang="en-US" sz="900" b="1">
                <a:solidFill>
                  <a:srgbClr val="0070C0"/>
                </a:solidFill>
              </a:rPr>
              <a:t>2.	WHAT IS A LICENSE ?</a:t>
            </a:r>
            <a:endParaRPr lang="en-US" altLang="en-US" sz="900" b="1">
              <a:solidFill>
                <a:srgbClr val="0070C0"/>
              </a:solidFill>
            </a:endParaRPr>
          </a:p>
          <a:p>
            <a:r>
              <a:rPr lang="en-AU" altLang="en-US" sz="900" b="1">
                <a:solidFill>
                  <a:srgbClr val="0070C0"/>
                </a:solidFill>
              </a:rPr>
              <a:t>3.	WHAT IS LICENSED</a:t>
            </a:r>
            <a:endParaRPr lang="en-US" altLang="en-US" sz="900" b="1">
              <a:solidFill>
                <a:srgbClr val="0070C0"/>
              </a:solidFill>
            </a:endParaRPr>
          </a:p>
          <a:p>
            <a:r>
              <a:rPr lang="en-AU" altLang="en-US" sz="900" b="1">
                <a:solidFill>
                  <a:srgbClr val="0070C0"/>
                </a:solidFill>
              </a:rPr>
              <a:t>4.	EXCLUSIVITY </a:t>
            </a:r>
            <a:endParaRPr lang="en-US" altLang="en-US" sz="900" b="1">
              <a:solidFill>
                <a:srgbClr val="0070C0"/>
              </a:solidFill>
            </a:endParaRPr>
          </a:p>
          <a:p>
            <a:r>
              <a:rPr lang="en-AU" altLang="en-US" sz="900" b="1">
                <a:solidFill>
                  <a:srgbClr val="0070C0"/>
                </a:solidFill>
              </a:rPr>
              <a:t>5.	FIELD </a:t>
            </a:r>
            <a:endParaRPr lang="en-US" altLang="en-US" sz="900" b="1">
              <a:solidFill>
                <a:srgbClr val="0070C0"/>
              </a:solidFill>
            </a:endParaRPr>
          </a:p>
          <a:p>
            <a:r>
              <a:rPr lang="en-AU" altLang="en-US" sz="900" b="1">
                <a:solidFill>
                  <a:srgbClr val="0070C0"/>
                </a:solidFill>
              </a:rPr>
              <a:t>6.	TERRITORY </a:t>
            </a:r>
            <a:endParaRPr lang="en-US" altLang="en-US" sz="900" b="1">
              <a:solidFill>
                <a:srgbClr val="0070C0"/>
              </a:solidFill>
            </a:endParaRPr>
          </a:p>
          <a:p>
            <a:r>
              <a:rPr lang="en-AU" altLang="en-US" sz="900" b="1">
                <a:solidFill>
                  <a:srgbClr val="0070C0"/>
                </a:solidFill>
              </a:rPr>
              <a:t>7.	TERM </a:t>
            </a:r>
            <a:endParaRPr lang="en-US" altLang="en-US" sz="900" b="1">
              <a:solidFill>
                <a:srgbClr val="0070C0"/>
              </a:solidFill>
            </a:endParaRPr>
          </a:p>
          <a:p>
            <a:r>
              <a:rPr lang="en-AU" altLang="en-US" sz="900" b="1">
                <a:solidFill>
                  <a:srgbClr val="0070C0"/>
                </a:solidFill>
              </a:rPr>
              <a:t>8.	SUBLICENSING </a:t>
            </a:r>
            <a:endParaRPr lang="en-US" altLang="en-US" sz="900" b="1">
              <a:solidFill>
                <a:srgbClr val="0070C0"/>
              </a:solidFill>
            </a:endParaRPr>
          </a:p>
          <a:p>
            <a:r>
              <a:rPr lang="en-AU" altLang="en-US" sz="900" b="1">
                <a:solidFill>
                  <a:srgbClr val="0070C0"/>
                </a:solidFill>
              </a:rPr>
              <a:t>9.	DILIGENCE OBLIGATIONS</a:t>
            </a:r>
            <a:endParaRPr lang="en-US" altLang="en-US" sz="900" b="1">
              <a:solidFill>
                <a:srgbClr val="0070C0"/>
              </a:solidFill>
            </a:endParaRPr>
          </a:p>
          <a:p>
            <a:r>
              <a:rPr lang="en-AU" altLang="en-US" sz="900" b="1">
                <a:solidFill>
                  <a:srgbClr val="0070C0"/>
                </a:solidFill>
              </a:rPr>
              <a:t>10.	PATENT APPLICATIONS</a:t>
            </a:r>
            <a:endParaRPr lang="en-US" altLang="en-US" sz="900" b="1">
              <a:solidFill>
                <a:srgbClr val="0070C0"/>
              </a:solidFill>
            </a:endParaRPr>
          </a:p>
          <a:p>
            <a:r>
              <a:rPr lang="en-AU" altLang="en-US" sz="900" b="1">
                <a:solidFill>
                  <a:srgbClr val="0070C0"/>
                </a:solidFill>
              </a:rPr>
              <a:t>11.	WARRANTIES </a:t>
            </a:r>
            <a:endParaRPr lang="en-US" altLang="en-US" sz="900" b="1">
              <a:solidFill>
                <a:srgbClr val="0070C0"/>
              </a:solidFill>
            </a:endParaRPr>
          </a:p>
          <a:p>
            <a:r>
              <a:rPr lang="en-AU" altLang="en-US" sz="900" b="1">
                <a:solidFill>
                  <a:srgbClr val="0070C0"/>
                </a:solidFill>
              </a:rPr>
              <a:t>12.	CONFIDENTIAL INFORMATION</a:t>
            </a:r>
            <a:endParaRPr lang="en-US" altLang="en-US" sz="900" b="1">
              <a:solidFill>
                <a:srgbClr val="0070C0"/>
              </a:solidFill>
            </a:endParaRPr>
          </a:p>
          <a:p>
            <a:r>
              <a:rPr lang="en-AU" altLang="en-US" sz="900" b="1">
                <a:solidFill>
                  <a:srgbClr val="0070C0"/>
                </a:solidFill>
              </a:rPr>
              <a:t>13.	PUBLICATIONS </a:t>
            </a:r>
            <a:endParaRPr lang="en-US" altLang="en-US" sz="900" b="1">
              <a:solidFill>
                <a:srgbClr val="0070C0"/>
              </a:solidFill>
            </a:endParaRPr>
          </a:p>
          <a:p>
            <a:r>
              <a:rPr lang="en-AU" altLang="en-US" sz="900" b="1">
                <a:solidFill>
                  <a:srgbClr val="0070C0"/>
                </a:solidFill>
              </a:rPr>
              <a:t>14.	STUDENTS </a:t>
            </a:r>
            <a:endParaRPr lang="en-US" altLang="en-US" sz="900" b="1">
              <a:solidFill>
                <a:srgbClr val="0070C0"/>
              </a:solidFill>
            </a:endParaRPr>
          </a:p>
          <a:p>
            <a:r>
              <a:rPr lang="en-AU" altLang="en-US" sz="900" b="1">
                <a:solidFill>
                  <a:srgbClr val="0070C0"/>
                </a:solidFill>
              </a:rPr>
              <a:t>15.	INFRINGEMENT </a:t>
            </a:r>
            <a:endParaRPr lang="en-US" altLang="en-US" sz="900" b="1">
              <a:solidFill>
                <a:srgbClr val="0070C0"/>
              </a:solidFill>
            </a:endParaRPr>
          </a:p>
          <a:p>
            <a:r>
              <a:rPr lang="en-AU" altLang="en-US" sz="900" b="1">
                <a:solidFill>
                  <a:srgbClr val="0070C0"/>
                </a:solidFill>
              </a:rPr>
              <a:t>16.	INSURANCE </a:t>
            </a:r>
            <a:endParaRPr lang="en-US" altLang="en-US" sz="900" b="1">
              <a:solidFill>
                <a:srgbClr val="0070C0"/>
              </a:solidFill>
            </a:endParaRPr>
          </a:p>
          <a:p>
            <a:r>
              <a:rPr lang="en-AU" altLang="en-US" sz="900" b="1">
                <a:solidFill>
                  <a:srgbClr val="0070C0"/>
                </a:solidFill>
              </a:rPr>
              <a:t>17.	RELEASE</a:t>
            </a:r>
            <a:endParaRPr lang="en-US" altLang="en-US" sz="900" b="1">
              <a:solidFill>
                <a:srgbClr val="0070C0"/>
              </a:solidFill>
            </a:endParaRPr>
          </a:p>
          <a:p>
            <a:r>
              <a:rPr lang="en-AU" altLang="en-US" sz="900" b="1">
                <a:solidFill>
                  <a:srgbClr val="0070C0"/>
                </a:solidFill>
              </a:rPr>
              <a:t>18.	INDEMNITY</a:t>
            </a:r>
            <a:endParaRPr lang="en-US" altLang="en-US" sz="900" b="1">
              <a:solidFill>
                <a:srgbClr val="0070C0"/>
              </a:solidFill>
            </a:endParaRPr>
          </a:p>
          <a:p>
            <a:r>
              <a:rPr lang="en-AU" altLang="en-US" sz="900" b="1">
                <a:solidFill>
                  <a:srgbClr val="0070C0"/>
                </a:solidFill>
              </a:rPr>
              <a:t>19.	TERMINATION </a:t>
            </a:r>
            <a:endParaRPr lang="en-US" altLang="en-US" sz="900" b="1">
              <a:solidFill>
                <a:srgbClr val="0070C0"/>
              </a:solidFill>
            </a:endParaRPr>
          </a:p>
          <a:p>
            <a:r>
              <a:rPr lang="en-AU" altLang="en-US" sz="900" b="1">
                <a:solidFill>
                  <a:srgbClr val="0070C0"/>
                </a:solidFill>
              </a:rPr>
              <a:t>20.	GOVERNING LAW </a:t>
            </a:r>
            <a:endParaRPr lang="en-US" altLang="en-US" sz="900" b="1">
              <a:solidFill>
                <a:srgbClr val="0070C0"/>
              </a:solidFill>
            </a:endParaRPr>
          </a:p>
        </p:txBody>
      </p:sp>
      <p:sp>
        <p:nvSpPr>
          <p:cNvPr id="21508" name="Title 1"/>
          <p:cNvSpPr>
            <a:spLocks noGrp="1"/>
          </p:cNvSpPr>
          <p:nvPr>
            <p:ph type="title"/>
          </p:nvPr>
        </p:nvSpPr>
        <p:spPr/>
        <p:txBody>
          <a:bodyPr/>
          <a:lstStyle/>
          <a:p>
            <a:r>
              <a:rPr lang="en-US" altLang="en-US" smtClean="0">
                <a:solidFill>
                  <a:srgbClr val="333399"/>
                </a:solidFill>
              </a:rPr>
              <a:t>Model Agreement vs. Guidelines (2/2)</a:t>
            </a:r>
            <a:br>
              <a:rPr lang="en-US" altLang="en-US" smtClean="0">
                <a:solidFill>
                  <a:srgbClr val="333399"/>
                </a:solidFill>
              </a:rPr>
            </a:br>
            <a:r>
              <a:rPr lang="en-US" altLang="en-US" sz="2100">
                <a:solidFill>
                  <a:srgbClr val="333399"/>
                </a:solidFill>
              </a:rPr>
              <a:t>Exclusive IP License Agreement</a:t>
            </a:r>
          </a:p>
        </p:txBody>
      </p:sp>
      <p:cxnSp>
        <p:nvCxnSpPr>
          <p:cNvPr id="21509" name="Straight Arrow Connector 2"/>
          <p:cNvCxnSpPr>
            <a:cxnSpLocks noChangeShapeType="1"/>
          </p:cNvCxnSpPr>
          <p:nvPr/>
        </p:nvCxnSpPr>
        <p:spPr bwMode="auto">
          <a:xfrm>
            <a:off x="3545681" y="2225278"/>
            <a:ext cx="1404938" cy="594122"/>
          </a:xfrm>
          <a:prstGeom prst="straightConnector1">
            <a:avLst/>
          </a:prstGeom>
          <a:noFill/>
          <a:ln w="285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ounded Rectangle 9"/>
          <p:cNvSpPr/>
          <p:nvPr/>
        </p:nvSpPr>
        <p:spPr bwMode="auto">
          <a:xfrm>
            <a:off x="1715970" y="1137014"/>
            <a:ext cx="2346117" cy="434161"/>
          </a:xfrm>
          <a:prstGeom prst="roundRect">
            <a:avLst/>
          </a:prstGeom>
          <a:solidFill>
            <a:srgbClr val="003366"/>
          </a:solidFill>
          <a:ln>
            <a:noFill/>
          </a:ln>
          <a:effectLst>
            <a:reflection blurRad="6350" stA="52000" endA="300" endPos="35000" dir="5400000" sy="-100000" algn="bl" rotWithShape="0"/>
          </a:effectLst>
          <a:scene3d>
            <a:camera prst="orthographicFront"/>
            <a:lightRig rig="threePt" dir="t"/>
          </a:scene3d>
          <a:sp3d>
            <a:bevelT/>
          </a:sp3d>
          <a:extLst/>
        </p:spPr>
        <p:txBody>
          <a:bodyPr>
            <a:spAutoFit/>
          </a:bodyPr>
          <a:lstStyle/>
          <a:p>
            <a:pPr algn="ctr">
              <a:spcBef>
                <a:spcPct val="50000"/>
              </a:spcBef>
              <a:defRPr/>
            </a:pPr>
            <a:r>
              <a:rPr lang="en-US" sz="1950" b="1" dirty="0">
                <a:solidFill>
                  <a:schemeClr val="bg1"/>
                </a:solidFill>
                <a:effectLst>
                  <a:outerShdw blurRad="38100" dist="38100" dir="2700000" algn="tl">
                    <a:srgbClr val="000000">
                      <a:alpha val="43137"/>
                    </a:srgbClr>
                  </a:outerShdw>
                </a:effectLst>
              </a:rPr>
              <a:t>Model Agreement  </a:t>
            </a:r>
          </a:p>
        </p:txBody>
      </p:sp>
      <p:sp>
        <p:nvSpPr>
          <p:cNvPr id="11" name="Rounded Rectangle 10"/>
          <p:cNvSpPr/>
          <p:nvPr/>
        </p:nvSpPr>
        <p:spPr bwMode="auto">
          <a:xfrm>
            <a:off x="5148960" y="1137014"/>
            <a:ext cx="2346117" cy="434161"/>
          </a:xfrm>
          <a:prstGeom prst="roundRect">
            <a:avLst/>
          </a:prstGeom>
          <a:solidFill>
            <a:srgbClr val="00B050"/>
          </a:solidFill>
          <a:ln>
            <a:noFill/>
          </a:ln>
          <a:effectLst/>
          <a:scene3d>
            <a:camera prst="orthographicFront"/>
            <a:lightRig rig="threePt" dir="t"/>
          </a:scene3d>
          <a:sp3d>
            <a:bevelT/>
          </a:sp3d>
          <a:extLst/>
        </p:spPr>
        <p:txBody>
          <a:bodyPr>
            <a:spAutoFit/>
          </a:bodyPr>
          <a:lstStyle/>
          <a:p>
            <a:pPr algn="ctr">
              <a:spcBef>
                <a:spcPct val="50000"/>
              </a:spcBef>
              <a:defRPr/>
            </a:pPr>
            <a:r>
              <a:rPr lang="en-US" sz="1950" b="1" dirty="0">
                <a:solidFill>
                  <a:schemeClr val="bg1"/>
                </a:solidFill>
                <a:effectLst>
                  <a:outerShdw blurRad="38100" dist="38100" dir="2700000" algn="tl">
                    <a:srgbClr val="000000">
                      <a:alpha val="43137"/>
                    </a:srgbClr>
                  </a:outerShdw>
                </a:effectLst>
              </a:rPr>
              <a:t>Guidelines </a:t>
            </a:r>
          </a:p>
        </p:txBody>
      </p:sp>
    </p:spTree>
    <p:extLst>
      <p:ext uri="{BB962C8B-B14F-4D97-AF65-F5344CB8AC3E}">
        <p14:creationId xmlns:p14="http://schemas.microsoft.com/office/powerpoint/2010/main" val="1222675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41480"/>
            <a:ext cx="6172200" cy="810090"/>
          </a:xfrm>
        </p:spPr>
        <p:txBody>
          <a:bodyPr/>
          <a:lstStyle/>
          <a:p>
            <a:r>
              <a:rPr lang="en-US" sz="2400" dirty="0">
                <a:solidFill>
                  <a:srgbClr val="333399"/>
                </a:solidFill>
              </a:rPr>
              <a:t>Model Agreement vs. Guidelines</a:t>
            </a:r>
            <a:r>
              <a:rPr lang="en-US" sz="2400" dirty="0"/>
              <a:t/>
            </a:r>
            <a:br>
              <a:rPr lang="en-US" sz="2400" dirty="0"/>
            </a:br>
            <a:r>
              <a:rPr lang="en-US" sz="2100" dirty="0">
                <a:solidFill>
                  <a:srgbClr val="333399"/>
                </a:solidFill>
              </a:rPr>
              <a:t>How it works (ex. Exclusive IP License Agreement) </a:t>
            </a:r>
          </a:p>
        </p:txBody>
      </p:sp>
      <p:sp>
        <p:nvSpPr>
          <p:cNvPr id="6" name="Rounded Rectangle 5"/>
          <p:cNvSpPr/>
          <p:nvPr/>
        </p:nvSpPr>
        <p:spPr bwMode="auto">
          <a:xfrm>
            <a:off x="2033718" y="1653649"/>
            <a:ext cx="2136381" cy="383084"/>
          </a:xfrm>
          <a:prstGeom prst="roundRect">
            <a:avLst/>
          </a:prstGeom>
          <a:solidFill>
            <a:srgbClr val="003366"/>
          </a:solidFill>
          <a:ln>
            <a:no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defTabSz="685800"/>
            <a:endParaRPr lang="en-US" sz="1800"/>
          </a:p>
        </p:txBody>
      </p:sp>
      <p:sp>
        <p:nvSpPr>
          <p:cNvPr id="7" name="Rounded Rectangle 6"/>
          <p:cNvSpPr/>
          <p:nvPr/>
        </p:nvSpPr>
        <p:spPr bwMode="auto">
          <a:xfrm>
            <a:off x="1925706" y="1137014"/>
            <a:ext cx="2346117" cy="408623"/>
          </a:xfrm>
          <a:prstGeom prst="roundRect">
            <a:avLst/>
          </a:prstGeom>
          <a:solidFill>
            <a:srgbClr val="003366"/>
          </a:solidFill>
          <a:ln>
            <a:noFill/>
          </a:ln>
          <a:effectLst>
            <a:reflection blurRad="6350" stA="52000" endA="300" endPos="35000" dir="5400000" sy="-100000" algn="bl" rotWithShape="0"/>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algn="ctr"/>
            <a:r>
              <a:rPr lang="en-US" sz="1950" b="1" dirty="0">
                <a:solidFill>
                  <a:schemeClr val="bg1"/>
                </a:solidFill>
                <a:effectLst>
                  <a:outerShdw blurRad="38100" dist="38100" dir="2700000" algn="tl">
                    <a:srgbClr val="000000">
                      <a:alpha val="43137"/>
                    </a:srgbClr>
                  </a:outerShdw>
                </a:effectLst>
              </a:rPr>
              <a:t>Model Agreement  </a:t>
            </a:r>
          </a:p>
        </p:txBody>
      </p:sp>
      <p:sp>
        <p:nvSpPr>
          <p:cNvPr id="8" name="Rounded Rectangle 7"/>
          <p:cNvSpPr/>
          <p:nvPr/>
        </p:nvSpPr>
        <p:spPr bwMode="auto">
          <a:xfrm>
            <a:off x="2249742" y="1761661"/>
            <a:ext cx="1704333" cy="1481257"/>
          </a:xfrm>
          <a:prstGeom prst="roundRect">
            <a:avLst/>
          </a:prstGeom>
          <a:solidFill>
            <a:srgbClr val="0070C0"/>
          </a:solidFill>
          <a:ln>
            <a:noFill/>
          </a:ln>
          <a:effectLst/>
          <a:extLst/>
        </p:spPr>
        <p:txBody>
          <a:bodyPr vert="horz" wrap="square" lIns="68580" tIns="34290" rIns="68580" bIns="34290" numCol="1" rtlCol="0" anchor="t" anchorCtr="0" compatLnSpc="1">
            <a:prstTxWarp prst="textNoShape">
              <a:avLst/>
            </a:prstTxWarp>
            <a:spAutoFit/>
          </a:bodyPr>
          <a:lstStyle/>
          <a:p>
            <a:pPr algn="ctr" defTabSz="685800"/>
            <a:endParaRPr lang="en-US" sz="1050" b="1" dirty="0">
              <a:solidFill>
                <a:schemeClr val="bg1"/>
              </a:solidFill>
            </a:endParaRPr>
          </a:p>
          <a:p>
            <a:pPr algn="ctr" defTabSz="685800"/>
            <a:r>
              <a:rPr lang="en-US" sz="1800" b="1" dirty="0">
                <a:solidFill>
                  <a:schemeClr val="bg1"/>
                </a:solidFill>
              </a:rPr>
              <a:t>Model Agreement</a:t>
            </a:r>
          </a:p>
          <a:p>
            <a:pPr algn="ctr" defTabSz="685800"/>
            <a:endParaRPr lang="en-US" sz="1800" b="1" dirty="0">
              <a:solidFill>
                <a:schemeClr val="bg1"/>
              </a:solidFill>
            </a:endParaRPr>
          </a:p>
        </p:txBody>
      </p:sp>
      <p:sp>
        <p:nvSpPr>
          <p:cNvPr id="9" name="Rounded Rectangle 8"/>
          <p:cNvSpPr/>
          <p:nvPr/>
        </p:nvSpPr>
        <p:spPr bwMode="auto">
          <a:xfrm>
            <a:off x="2249742" y="3327835"/>
            <a:ext cx="1728192" cy="1481257"/>
          </a:xfrm>
          <a:prstGeom prst="roundRect">
            <a:avLst/>
          </a:prstGeom>
          <a:solidFill>
            <a:srgbClr val="FFFF00"/>
          </a:solidFill>
          <a:ln>
            <a:noFill/>
          </a:ln>
          <a:effectLst/>
          <a:extLst/>
        </p:spPr>
        <p:txBody>
          <a:bodyPr vert="horz" wrap="square" lIns="68580" tIns="34290" rIns="68580" bIns="34290" numCol="1" rtlCol="0" anchor="t" anchorCtr="0" compatLnSpc="1">
            <a:prstTxWarp prst="textNoShape">
              <a:avLst/>
            </a:prstTxWarp>
            <a:spAutoFit/>
          </a:bodyPr>
          <a:lstStyle/>
          <a:p>
            <a:pPr algn="ctr" defTabSz="685800"/>
            <a:endParaRPr lang="en-US" sz="1050" b="1" dirty="0">
              <a:solidFill>
                <a:schemeClr val="tx2"/>
              </a:solidFill>
            </a:endParaRPr>
          </a:p>
          <a:p>
            <a:pPr algn="ctr" defTabSz="685800"/>
            <a:r>
              <a:rPr lang="en-US" sz="1800" b="1" dirty="0">
                <a:solidFill>
                  <a:schemeClr val="tx2"/>
                </a:solidFill>
              </a:rPr>
              <a:t>Individual Agreement</a:t>
            </a:r>
          </a:p>
          <a:p>
            <a:pPr algn="ctr" defTabSz="685800"/>
            <a:endParaRPr lang="en-US" sz="1800" b="1" dirty="0">
              <a:solidFill>
                <a:schemeClr val="tx2"/>
              </a:solidFill>
            </a:endParaRPr>
          </a:p>
        </p:txBody>
      </p:sp>
      <p:sp>
        <p:nvSpPr>
          <p:cNvPr id="10" name="Down Arrow 9"/>
          <p:cNvSpPr/>
          <p:nvPr/>
        </p:nvSpPr>
        <p:spPr bwMode="auto">
          <a:xfrm>
            <a:off x="2981967" y="2949792"/>
            <a:ext cx="293889" cy="416570"/>
          </a:xfrm>
          <a:prstGeom prst="downArrow">
            <a:avLst/>
          </a:prstGeom>
          <a:solidFill>
            <a:srgbClr val="00B0F0"/>
          </a:solidFill>
          <a:ln w="28575">
            <a:solidFill>
              <a:schemeClr val="accent3"/>
            </a:solid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defTabSz="685800"/>
            <a:endParaRPr lang="en-US" sz="1800"/>
          </a:p>
        </p:txBody>
      </p:sp>
      <p:sp>
        <p:nvSpPr>
          <p:cNvPr id="11" name="Rounded Rectangle 10"/>
          <p:cNvSpPr/>
          <p:nvPr/>
        </p:nvSpPr>
        <p:spPr bwMode="auto">
          <a:xfrm>
            <a:off x="5112060" y="1653648"/>
            <a:ext cx="2106234" cy="3321487"/>
          </a:xfrm>
          <a:prstGeom prst="roundRect">
            <a:avLst/>
          </a:prstGeom>
          <a:solidFill>
            <a:srgbClr val="00B050"/>
          </a:solidFill>
          <a:ln>
            <a:no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algn="ctr" defTabSz="685800"/>
            <a:endParaRPr lang="en-US" sz="1050" b="1" dirty="0">
              <a:solidFill>
                <a:schemeClr val="bg1"/>
              </a:solidFill>
            </a:endParaRPr>
          </a:p>
          <a:p>
            <a:pPr algn="ctr" defTabSz="685800"/>
            <a:endParaRPr lang="en-US" sz="1800" b="1" dirty="0">
              <a:solidFill>
                <a:schemeClr val="bg1"/>
              </a:solidFill>
            </a:endParaRPr>
          </a:p>
          <a:p>
            <a:pPr algn="ctr" defTabSz="685800"/>
            <a:endParaRPr lang="en-US" sz="1800" b="1" dirty="0">
              <a:solidFill>
                <a:schemeClr val="bg1"/>
              </a:solidFill>
            </a:endParaRPr>
          </a:p>
          <a:p>
            <a:pPr algn="ctr" defTabSz="685800"/>
            <a:r>
              <a:rPr lang="en-US" sz="1800" b="1" dirty="0">
                <a:solidFill>
                  <a:schemeClr val="bg1"/>
                </a:solidFill>
              </a:rPr>
              <a:t>Explanations</a:t>
            </a:r>
          </a:p>
          <a:p>
            <a:pPr algn="ctr" defTabSz="685800"/>
            <a:r>
              <a:rPr lang="en-US" sz="1800" b="1" dirty="0">
                <a:solidFill>
                  <a:schemeClr val="bg1"/>
                </a:solidFill>
              </a:rPr>
              <a:t>Options</a:t>
            </a:r>
          </a:p>
          <a:p>
            <a:pPr algn="ctr" defTabSz="685800"/>
            <a:endParaRPr lang="en-US" sz="1800" b="1" dirty="0">
              <a:solidFill>
                <a:schemeClr val="bg1"/>
              </a:solidFill>
            </a:endParaRPr>
          </a:p>
          <a:p>
            <a:pPr algn="ctr" defTabSz="685800"/>
            <a:endParaRPr lang="en-US" sz="1800" b="1" dirty="0">
              <a:solidFill>
                <a:schemeClr val="bg1"/>
              </a:solidFill>
            </a:endParaRPr>
          </a:p>
          <a:p>
            <a:pPr algn="ctr" defTabSz="685800"/>
            <a:endParaRPr lang="en-US" sz="1800" b="1" dirty="0">
              <a:solidFill>
                <a:schemeClr val="bg1"/>
              </a:solidFill>
            </a:endParaRPr>
          </a:p>
        </p:txBody>
      </p:sp>
      <p:sp>
        <p:nvSpPr>
          <p:cNvPr id="12" name="Rounded Rectangle 11"/>
          <p:cNvSpPr/>
          <p:nvPr/>
        </p:nvSpPr>
        <p:spPr bwMode="auto">
          <a:xfrm>
            <a:off x="5058054" y="1137014"/>
            <a:ext cx="2166993" cy="408623"/>
          </a:xfrm>
          <a:prstGeom prst="roundRect">
            <a:avLst/>
          </a:prstGeom>
          <a:solidFill>
            <a:srgbClr val="00B050"/>
          </a:solidFill>
          <a:ln>
            <a:no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algn="ctr" defTabSz="685800"/>
            <a:r>
              <a:rPr lang="en-US" sz="1950" b="1" dirty="0">
                <a:solidFill>
                  <a:schemeClr val="bg1"/>
                </a:solidFill>
                <a:effectLst>
                  <a:outerShdw blurRad="38100" dist="38100" dir="2700000" algn="tl">
                    <a:srgbClr val="000000">
                      <a:alpha val="43137"/>
                    </a:srgbClr>
                  </a:outerShdw>
                </a:effectLst>
              </a:rPr>
              <a:t>Guidelines </a:t>
            </a:r>
          </a:p>
        </p:txBody>
      </p:sp>
      <p:sp>
        <p:nvSpPr>
          <p:cNvPr id="13" name="Right Arrow 12"/>
          <p:cNvSpPr/>
          <p:nvPr/>
        </p:nvSpPr>
        <p:spPr bwMode="auto">
          <a:xfrm>
            <a:off x="4031940" y="2679763"/>
            <a:ext cx="1296145" cy="687809"/>
          </a:xfrm>
          <a:prstGeom prst="rightArrow">
            <a:avLst>
              <a:gd name="adj1" fmla="val 50001"/>
              <a:gd name="adj2" fmla="val 67637"/>
            </a:avLst>
          </a:prstGeom>
          <a:solidFill>
            <a:schemeClr val="bg2">
              <a:lumMod val="60000"/>
              <a:lumOff val="40000"/>
            </a:schemeClr>
          </a:solidFill>
          <a:ln>
            <a:solidFill>
              <a:srgbClr val="003399"/>
            </a:solid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defTabSz="685800"/>
            <a:endParaRPr lang="en-US" sz="1800"/>
          </a:p>
        </p:txBody>
      </p:sp>
      <p:sp>
        <p:nvSpPr>
          <p:cNvPr id="14" name="Right Arrow 13"/>
          <p:cNvSpPr/>
          <p:nvPr/>
        </p:nvSpPr>
        <p:spPr bwMode="auto">
          <a:xfrm rot="10800000">
            <a:off x="3977932" y="3333081"/>
            <a:ext cx="1296146" cy="637580"/>
          </a:xfrm>
          <a:prstGeom prst="rightArrow">
            <a:avLst>
              <a:gd name="adj1" fmla="val 53920"/>
              <a:gd name="adj2" fmla="val 67637"/>
            </a:avLst>
          </a:prstGeom>
          <a:solidFill>
            <a:schemeClr val="bg1">
              <a:lumMod val="65000"/>
            </a:schemeClr>
          </a:solidFill>
          <a:ln>
            <a:solidFill>
              <a:schemeClr val="tx1">
                <a:lumMod val="65000"/>
                <a:lumOff val="35000"/>
              </a:schemeClr>
            </a:solid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defTabSz="685800"/>
            <a:endParaRPr lang="en-US" sz="1800"/>
          </a:p>
        </p:txBody>
      </p:sp>
    </p:spTree>
    <p:extLst>
      <p:ext uri="{BB962C8B-B14F-4D97-AF65-F5344CB8AC3E}">
        <p14:creationId xmlns:p14="http://schemas.microsoft.com/office/powerpoint/2010/main" val="67412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2951820" y="822138"/>
            <a:ext cx="4860540" cy="3747834"/>
          </a:xfrm>
          <a:prstGeom prst="roundRect">
            <a:avLst/>
          </a:prstGeom>
          <a:solidFill>
            <a:schemeClr val="bg1"/>
          </a:solidFill>
          <a:ln w="19050">
            <a:solidFill>
              <a:srgbClr val="00B050"/>
            </a:solid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r>
              <a:rPr lang="en-US" sz="825" b="1" dirty="0"/>
              <a:t>8.	</a:t>
            </a:r>
            <a:r>
              <a:rPr lang="en-US" sz="825" dirty="0"/>
              <a:t>SUBLICENSING </a:t>
            </a:r>
          </a:p>
          <a:p>
            <a:r>
              <a:rPr lang="en-US" sz="825" b="1" dirty="0"/>
              <a:t>Most exclusive licenses grant the licensee the right to grant sublicenses.  Because the IP owner, by granting an exclusive license, agrees not to grant any more licenses, without a sublicense right neither party would be able to grant further rights without amending the contract.  It is good practice, therefore, to give the licensee a right to grant sublicenses</a:t>
            </a:r>
            <a:r>
              <a:rPr lang="en-US" sz="825" dirty="0"/>
              <a:t>.</a:t>
            </a:r>
          </a:p>
          <a:p>
            <a:r>
              <a:rPr lang="en-US" sz="825" dirty="0"/>
              <a:t>8.1	With or Without Consent </a:t>
            </a:r>
          </a:p>
          <a:p>
            <a:r>
              <a:rPr lang="en-US" sz="825" b="1" dirty="0"/>
              <a:t>The right to grant sublicenses may be conditioned on the prior approval of the IP owner-licensor</a:t>
            </a:r>
            <a:r>
              <a:rPr lang="en-US" sz="825" dirty="0"/>
              <a:t>.  Where the IP owner is a commercial entity, prior approval is usually </a:t>
            </a:r>
            <a:r>
              <a:rPr lang="en-US" sz="825" b="1" dirty="0"/>
              <a:t>objectionable because it introduces questions of competitive motive for approval or not.  </a:t>
            </a:r>
            <a:r>
              <a:rPr lang="en-US" sz="825" dirty="0"/>
              <a:t>Where the IP owner is a </a:t>
            </a:r>
            <a:r>
              <a:rPr lang="en-US" sz="825" b="1" dirty="0"/>
              <a:t>university, however, competition is usually not an issue, and a university may have a legitimate interest in insuring the sublicenses are qualified to commercialize the IP.</a:t>
            </a:r>
            <a:r>
              <a:rPr lang="en-US" sz="825" dirty="0"/>
              <a:t>  Normally, where the university has the right of prior approval, it cannot unreasonably withhold, delay or condition approval.  This general limit of the university’s right of approval is undefined but often more acceptable than specific criteria for </a:t>
            </a:r>
            <a:r>
              <a:rPr lang="en-US" sz="825" dirty="0" err="1"/>
              <a:t>sublicensees</a:t>
            </a:r>
            <a:r>
              <a:rPr lang="en-US" sz="825" dirty="0"/>
              <a:t>.</a:t>
            </a:r>
          </a:p>
          <a:p>
            <a:r>
              <a:rPr lang="en-US" sz="825" dirty="0"/>
              <a:t>A prior consent requirement is often of concern to a company licensee because a sublicense may be only part of or broader deal with another company under confidential terms.  </a:t>
            </a:r>
            <a:r>
              <a:rPr lang="en-US" sz="825" b="1" dirty="0"/>
              <a:t>By law, a licensee cannot grant greater rights or lesser restrictions to a </a:t>
            </a:r>
            <a:r>
              <a:rPr lang="en-US" sz="825" b="1" dirty="0" err="1"/>
              <a:t>sublicensee</a:t>
            </a:r>
            <a:r>
              <a:rPr lang="en-US" sz="825" b="1" dirty="0"/>
              <a:t> than those in the licensee agreement.</a:t>
            </a:r>
            <a:r>
              <a:rPr lang="en-US" sz="825" dirty="0"/>
              <a:t>  The company will contend prior approval risks disclosure of confidential information, the scope of a sublicense is limited by law, and license has the same interest as the IP owner in granting </a:t>
            </a:r>
            <a:r>
              <a:rPr lang="en-US" sz="825" dirty="0" err="1"/>
              <a:t>sublicensees</a:t>
            </a:r>
            <a:r>
              <a:rPr lang="en-US" sz="825" dirty="0"/>
              <a:t> to qualified companies. </a:t>
            </a:r>
          </a:p>
          <a:p>
            <a:r>
              <a:rPr lang="en-US" sz="825" b="1" dirty="0"/>
              <a:t>The Exclusive License Agreement templates include sublicense provisions but do not require prior approval.  Such a restriction can be added without difficulty.  </a:t>
            </a:r>
          </a:p>
          <a:p>
            <a:endParaRPr lang="en-US" sz="900" dirty="0"/>
          </a:p>
        </p:txBody>
      </p:sp>
      <p:sp>
        <p:nvSpPr>
          <p:cNvPr id="12" name="Rounded Rectangle 11"/>
          <p:cNvSpPr/>
          <p:nvPr/>
        </p:nvSpPr>
        <p:spPr bwMode="auto">
          <a:xfrm>
            <a:off x="2951820" y="243322"/>
            <a:ext cx="4860540" cy="485239"/>
          </a:xfrm>
          <a:prstGeom prst="roundRect">
            <a:avLst/>
          </a:prstGeom>
          <a:solidFill>
            <a:srgbClr val="00B050"/>
          </a:solidFill>
          <a:ln>
            <a:noFill/>
          </a:ln>
          <a:effectLst>
            <a:reflection blurRad="6350" stA="50000" endA="300" endPos="55000" dir="5400000" sy="-100000" algn="bl" rotWithShape="0"/>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algn="ctr" defTabSz="685800"/>
            <a:r>
              <a:rPr lang="en-US" b="1" dirty="0">
                <a:solidFill>
                  <a:schemeClr val="bg1"/>
                </a:solidFill>
                <a:effectLst>
                  <a:outerShdw blurRad="38100" dist="38100" dir="2700000" algn="tl">
                    <a:srgbClr val="000000">
                      <a:alpha val="43137"/>
                    </a:srgbClr>
                  </a:outerShdw>
                </a:effectLst>
              </a:rPr>
              <a:t>Guidelines</a:t>
            </a:r>
            <a:r>
              <a:rPr lang="en-US" sz="2100" b="1" dirty="0">
                <a:solidFill>
                  <a:schemeClr val="bg1"/>
                </a:solidFill>
                <a:effectLst>
                  <a:outerShdw blurRad="38100" dist="38100" dir="2700000" algn="tl">
                    <a:srgbClr val="000000">
                      <a:alpha val="43137"/>
                    </a:srgbClr>
                  </a:outerShdw>
                </a:effectLst>
              </a:rPr>
              <a:t> </a:t>
            </a:r>
          </a:p>
        </p:txBody>
      </p:sp>
      <p:sp>
        <p:nvSpPr>
          <p:cNvPr id="6" name="Rounded Rectangle 5"/>
          <p:cNvSpPr/>
          <p:nvPr/>
        </p:nvSpPr>
        <p:spPr bwMode="auto">
          <a:xfrm>
            <a:off x="1314061" y="876144"/>
            <a:ext cx="1421735" cy="1784364"/>
          </a:xfrm>
          <a:prstGeom prst="roundRect">
            <a:avLst/>
          </a:prstGeom>
          <a:solidFill>
            <a:schemeClr val="bg1"/>
          </a:solidFill>
          <a:ln w="28575">
            <a:solidFill>
              <a:srgbClr val="003399"/>
            </a:solidFill>
          </a:ln>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r>
              <a:rPr lang="en-AU" sz="825" b="1" dirty="0"/>
              <a:t>4. GRANT OF SUB-LICENSES </a:t>
            </a:r>
            <a:endParaRPr lang="en-US" sz="825" b="1" dirty="0"/>
          </a:p>
          <a:p>
            <a:r>
              <a:rPr lang="en-AU" sz="825" b="1" dirty="0"/>
              <a:t>4.1 Grant</a:t>
            </a:r>
            <a:endParaRPr lang="en-US" sz="825" b="1" dirty="0"/>
          </a:p>
          <a:p>
            <a:r>
              <a:rPr lang="en-AU" sz="825" dirty="0"/>
              <a:t>The University grants to Licensee the right to grant a sub-license to any Affiliate or Third Party (</a:t>
            </a:r>
            <a:r>
              <a:rPr lang="en-AU" sz="825" b="1" dirty="0" err="1"/>
              <a:t>Sublicensee</a:t>
            </a:r>
            <a:r>
              <a:rPr lang="en-AU" sz="825" dirty="0"/>
              <a:t>) to Commercialise Licensed Technology.</a:t>
            </a:r>
          </a:p>
          <a:p>
            <a:r>
              <a:rPr lang="en-AU" sz="825" dirty="0"/>
              <a:t> […]</a:t>
            </a:r>
            <a:r>
              <a:rPr lang="en-AU" sz="825" baseline="30000" dirty="0"/>
              <a:t> </a:t>
            </a:r>
            <a:endParaRPr lang="en-US" sz="825" dirty="0"/>
          </a:p>
        </p:txBody>
      </p:sp>
      <p:sp>
        <p:nvSpPr>
          <p:cNvPr id="7" name="Rounded Rectangle 6"/>
          <p:cNvSpPr/>
          <p:nvPr/>
        </p:nvSpPr>
        <p:spPr bwMode="auto">
          <a:xfrm>
            <a:off x="1277634" y="282077"/>
            <a:ext cx="1512168" cy="434161"/>
          </a:xfrm>
          <a:prstGeom prst="roundRect">
            <a:avLst/>
          </a:prstGeom>
          <a:solidFill>
            <a:srgbClr val="003366"/>
          </a:solidFill>
          <a:ln>
            <a:noFill/>
          </a:ln>
          <a:effectLst>
            <a:reflection blurRad="6350" stA="52000" endA="300" endPos="35000" dir="5400000" sy="-100000" algn="bl" rotWithShape="0"/>
          </a:effectLst>
          <a:scene3d>
            <a:camera prst="orthographicFront"/>
            <a:lightRig rig="threePt" dir="t"/>
          </a:scene3d>
          <a:sp3d>
            <a:bevelT/>
          </a:sp3d>
          <a:extLst/>
        </p:spPr>
        <p:txBody>
          <a:bodyPr vert="horz" wrap="square" lIns="68580" tIns="34290" rIns="68580" bIns="34290" numCol="1" rtlCol="0" anchor="t" anchorCtr="0" compatLnSpc="1">
            <a:prstTxWarp prst="textNoShape">
              <a:avLst/>
            </a:prstTxWarp>
            <a:spAutoFit/>
          </a:bodyPr>
          <a:lstStyle/>
          <a:p>
            <a:pPr algn="ctr" defTabSz="685800"/>
            <a:r>
              <a:rPr lang="en-US" sz="2100" b="1" dirty="0">
                <a:solidFill>
                  <a:schemeClr val="bg1"/>
                </a:solidFill>
                <a:effectLst>
                  <a:outerShdw blurRad="38100" dist="38100" dir="2700000" algn="tl">
                    <a:srgbClr val="000000">
                      <a:alpha val="43137"/>
                    </a:srgbClr>
                  </a:outerShdw>
                </a:effectLst>
              </a:rPr>
              <a:t>Template</a:t>
            </a:r>
            <a:r>
              <a:rPr lang="en-US" sz="18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30765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2951820" y="923380"/>
            <a:ext cx="4860540" cy="3773373"/>
          </a:xfrm>
          <a:prstGeom prst="roundRect">
            <a:avLst/>
          </a:prstGeom>
          <a:solidFill>
            <a:schemeClr val="bg1"/>
          </a:solidFill>
          <a:ln w="19050">
            <a:solidFill>
              <a:srgbClr val="00B050"/>
            </a:solidFill>
          </a:ln>
          <a:effectLst/>
          <a:scene3d>
            <a:camera prst="orthographicFront"/>
            <a:lightRig rig="threePt" dir="t"/>
          </a:scene3d>
          <a:sp3d>
            <a:bevelT/>
          </a:sp3d>
          <a:extLst/>
        </p:spPr>
        <p:txBody>
          <a:bodyPr>
            <a:spAutoFit/>
          </a:bodyPr>
          <a:lstStyle/>
          <a:p>
            <a:pPr>
              <a:defRPr/>
            </a:pPr>
            <a:r>
              <a:rPr lang="en-AU" sz="825" b="1" dirty="0"/>
              <a:t>8.2	Other Sublicense Terms</a:t>
            </a:r>
            <a:endParaRPr lang="en-US" sz="825" b="1" dirty="0"/>
          </a:p>
          <a:p>
            <a:pPr>
              <a:defRPr/>
            </a:pPr>
            <a:r>
              <a:rPr lang="en-AU" sz="825" dirty="0"/>
              <a:t>The provisions in the templates do address other issues arising from the grant of a sublicense.  </a:t>
            </a:r>
            <a:endParaRPr lang="en-US" sz="825" dirty="0"/>
          </a:p>
          <a:p>
            <a:pPr marL="171450" indent="-171450">
              <a:buFont typeface="+mj-lt"/>
              <a:buAutoNum type="alphaLcPeriod"/>
              <a:defRPr/>
            </a:pPr>
            <a:r>
              <a:rPr lang="en-AU" sz="825" dirty="0">
                <a:solidFill>
                  <a:srgbClr val="FF0000"/>
                </a:solidFill>
              </a:rPr>
              <a:t>The sublicense should be in writing and copy delivered to the university.  Like any license, a sublicense could be granted orally.  </a:t>
            </a:r>
            <a:r>
              <a:rPr lang="en-AU" sz="825" dirty="0"/>
              <a:t>Companies often direct their affiliates to practice IP without bothering with formal paperwork.  Requiring sublicenses to be in writing and copied to the licensor means the licensor will know who is sublicensed and on what terms.  While it may not be prior approval, the university is entitled to know how its IP is sublicensed.  If the sublicense is part of a larger confidential deal, the licensee may be permitted to redact terms that are not part of the sublicense.</a:t>
            </a:r>
            <a:endParaRPr lang="en-US" sz="825" dirty="0"/>
          </a:p>
          <a:p>
            <a:pPr marL="171450" indent="-171450">
              <a:buFont typeface="+mj-lt"/>
              <a:buAutoNum type="alphaLcPeriod"/>
              <a:defRPr/>
            </a:pPr>
            <a:r>
              <a:rPr lang="en-AU" sz="825" dirty="0"/>
              <a:t>The sublicense </a:t>
            </a:r>
            <a:r>
              <a:rPr lang="en-AU" sz="825" dirty="0">
                <a:solidFill>
                  <a:srgbClr val="FF0000"/>
                </a:solidFill>
              </a:rPr>
              <a:t>should identify the university or licensor </a:t>
            </a:r>
            <a:r>
              <a:rPr lang="en-AU" sz="825" dirty="0"/>
              <a:t>as an intended beneficiary.  In some countries, this would permit the licensor or university to enforce the sublicense if the licensee fails to do so.  Also, </a:t>
            </a:r>
            <a:r>
              <a:rPr lang="en-AU" sz="825" dirty="0">
                <a:solidFill>
                  <a:srgbClr val="FF0000"/>
                </a:solidFill>
              </a:rPr>
              <a:t>permitting the university to audit </a:t>
            </a:r>
            <a:r>
              <a:rPr lang="en-AU" sz="825" dirty="0"/>
              <a:t>the </a:t>
            </a:r>
            <a:r>
              <a:rPr lang="en-AU" sz="825" dirty="0" err="1"/>
              <a:t>sublicensee’s</a:t>
            </a:r>
            <a:r>
              <a:rPr lang="en-AU" sz="825" dirty="0"/>
              <a:t> records if the licensee does not, will aid the university in enforcing its rights to revenue based on the </a:t>
            </a:r>
            <a:r>
              <a:rPr lang="en-AU" sz="825" dirty="0" err="1"/>
              <a:t>sublicensee’s</a:t>
            </a:r>
            <a:r>
              <a:rPr lang="en-AU" sz="825" dirty="0"/>
              <a:t> sales.</a:t>
            </a:r>
            <a:endParaRPr lang="en-US" sz="825" dirty="0"/>
          </a:p>
          <a:p>
            <a:pPr marL="171450" indent="-171450">
              <a:buFont typeface="+mj-lt"/>
              <a:buAutoNum type="alphaLcPeriod"/>
              <a:defRPr/>
            </a:pPr>
            <a:r>
              <a:rPr lang="en-AU" sz="825" dirty="0"/>
              <a:t>Normally, if the license agreement is terminated early, before it otherwise would expire, the sublicense could continue in effect with the </a:t>
            </a:r>
            <a:r>
              <a:rPr lang="en-AU" sz="825" dirty="0" err="1"/>
              <a:t>sublicensee</a:t>
            </a:r>
            <a:r>
              <a:rPr lang="en-AU" sz="825" dirty="0"/>
              <a:t> reporting to the licensor</a:t>
            </a:r>
            <a:r>
              <a:rPr lang="en-AU" sz="825" dirty="0">
                <a:solidFill>
                  <a:srgbClr val="FF0000"/>
                </a:solidFill>
              </a:rPr>
              <a:t>.  If the licensor wishes </a:t>
            </a:r>
            <a:r>
              <a:rPr lang="en-AU" sz="825" dirty="0" err="1">
                <a:solidFill>
                  <a:srgbClr val="FF0000"/>
                </a:solidFill>
              </a:rPr>
              <a:t>sublicensees</a:t>
            </a:r>
            <a:r>
              <a:rPr lang="en-AU" sz="825" dirty="0">
                <a:solidFill>
                  <a:srgbClr val="FF0000"/>
                </a:solidFill>
              </a:rPr>
              <a:t> to terminate with the license agreement</a:t>
            </a:r>
            <a:r>
              <a:rPr lang="en-AU" sz="825" dirty="0"/>
              <a:t>, this must be specified.  The templates provide for automatic termination with the license agreement.</a:t>
            </a:r>
            <a:endParaRPr lang="en-US" sz="825" dirty="0"/>
          </a:p>
          <a:p>
            <a:pPr marL="171450" indent="-171450">
              <a:buFont typeface="+mj-lt"/>
              <a:buAutoNum type="alphaLcPeriod"/>
              <a:defRPr/>
            </a:pPr>
            <a:r>
              <a:rPr lang="en-AU" sz="825" dirty="0"/>
              <a:t>Consideration for the sublicense—royalties, upfront fees, milestone payments—should not be combined with payments for other benefits conveyed to the </a:t>
            </a:r>
            <a:r>
              <a:rPr lang="en-AU" sz="825" dirty="0" err="1"/>
              <a:t>sublicensee</a:t>
            </a:r>
            <a:r>
              <a:rPr lang="en-AU" sz="825" dirty="0"/>
              <a:t> as part of a broader deal.  If the </a:t>
            </a:r>
            <a:r>
              <a:rPr lang="en-AU" sz="825" dirty="0" err="1"/>
              <a:t>sublicensee</a:t>
            </a:r>
            <a:r>
              <a:rPr lang="en-AU" sz="825" dirty="0"/>
              <a:t> were to pay a combined payment, it would be hard to determine if it was paying for the sublicense or for something else.</a:t>
            </a:r>
            <a:endParaRPr lang="en-US" sz="825" dirty="0"/>
          </a:p>
          <a:p>
            <a:pPr>
              <a:defRPr/>
            </a:pPr>
            <a:endParaRPr lang="en-US" sz="900" b="1" dirty="0"/>
          </a:p>
        </p:txBody>
      </p:sp>
      <p:sp>
        <p:nvSpPr>
          <p:cNvPr id="12" name="Rounded Rectangle 11"/>
          <p:cNvSpPr/>
          <p:nvPr/>
        </p:nvSpPr>
        <p:spPr bwMode="auto">
          <a:xfrm>
            <a:off x="2951820" y="290558"/>
            <a:ext cx="4860540" cy="510778"/>
          </a:xfrm>
          <a:prstGeom prst="roundRect">
            <a:avLst/>
          </a:prstGeom>
          <a:solidFill>
            <a:srgbClr val="00B050"/>
          </a:solidFill>
          <a:ln>
            <a:noFill/>
          </a:ln>
          <a:effectLst>
            <a:reflection blurRad="6350" stA="50000" endA="300" endPos="55000" dir="5400000" sy="-100000" algn="bl" rotWithShape="0"/>
          </a:effectLst>
          <a:scene3d>
            <a:camera prst="orthographicFront"/>
            <a:lightRig rig="threePt" dir="t"/>
          </a:scene3d>
          <a:sp3d>
            <a:bevelT/>
          </a:sp3d>
          <a:extLst/>
        </p:spPr>
        <p:txBody>
          <a:bodyPr>
            <a:spAutoFit/>
          </a:bodyPr>
          <a:lstStyle/>
          <a:p>
            <a:pPr algn="ctr">
              <a:spcBef>
                <a:spcPct val="50000"/>
              </a:spcBef>
              <a:defRPr/>
            </a:pPr>
            <a:r>
              <a:rPr lang="en-US" b="1" dirty="0">
                <a:solidFill>
                  <a:schemeClr val="bg1"/>
                </a:solidFill>
                <a:effectLst>
                  <a:outerShdw blurRad="38100" dist="38100" dir="2700000" algn="tl">
                    <a:srgbClr val="000000">
                      <a:alpha val="43137"/>
                    </a:srgbClr>
                  </a:outerShdw>
                </a:effectLst>
              </a:rPr>
              <a:t>Guidelines</a:t>
            </a:r>
            <a:r>
              <a:rPr lang="en-US" sz="2100" b="1" dirty="0">
                <a:solidFill>
                  <a:schemeClr val="bg1"/>
                </a:solidFill>
                <a:effectLst>
                  <a:outerShdw blurRad="38100" dist="38100" dir="2700000" algn="tl">
                    <a:srgbClr val="000000">
                      <a:alpha val="43137"/>
                    </a:srgbClr>
                  </a:outerShdw>
                </a:effectLst>
              </a:rPr>
              <a:t> </a:t>
            </a:r>
          </a:p>
        </p:txBody>
      </p:sp>
      <p:sp>
        <p:nvSpPr>
          <p:cNvPr id="6" name="Rounded Rectangle 5"/>
          <p:cNvSpPr/>
          <p:nvPr/>
        </p:nvSpPr>
        <p:spPr bwMode="auto">
          <a:xfrm>
            <a:off x="1314061" y="946201"/>
            <a:ext cx="1421735" cy="4210214"/>
          </a:xfrm>
          <a:prstGeom prst="roundRect">
            <a:avLst/>
          </a:prstGeom>
          <a:solidFill>
            <a:schemeClr val="bg1"/>
          </a:solidFill>
          <a:ln w="28575">
            <a:solidFill>
              <a:srgbClr val="003399"/>
            </a:solidFill>
          </a:ln>
          <a:effectLst/>
          <a:scene3d>
            <a:camera prst="orthographicFront"/>
            <a:lightRig rig="threePt" dir="t"/>
          </a:scene3d>
          <a:sp3d>
            <a:bevelT/>
          </a:sp3d>
          <a:extLst/>
        </p:spPr>
        <p:txBody>
          <a:bodyPr>
            <a:spAutoFit/>
          </a:bodyPr>
          <a:lstStyle/>
          <a:p>
            <a:pPr>
              <a:defRPr/>
            </a:pPr>
            <a:r>
              <a:rPr lang="en-AU" sz="825" dirty="0"/>
              <a:t>[…]</a:t>
            </a:r>
            <a:r>
              <a:rPr lang="en-AU" sz="825" baseline="30000" dirty="0"/>
              <a:t>  </a:t>
            </a:r>
            <a:r>
              <a:rPr lang="en-AU" sz="825" b="1" dirty="0"/>
              <a:t>4.2 Terms of Sublicense</a:t>
            </a:r>
            <a:endParaRPr lang="en-US" sz="825" b="1" dirty="0"/>
          </a:p>
          <a:p>
            <a:pPr>
              <a:defRPr/>
            </a:pPr>
            <a:r>
              <a:rPr lang="en-AU" sz="825" dirty="0"/>
              <a:t>Each such sublicense (</a:t>
            </a:r>
            <a:r>
              <a:rPr lang="en-AU" sz="825" dirty="0" err="1"/>
              <a:t>i</a:t>
            </a:r>
            <a:r>
              <a:rPr lang="en-AU" sz="825" dirty="0"/>
              <a:t>) </a:t>
            </a:r>
            <a:r>
              <a:rPr lang="en-AU" sz="825" dirty="0">
                <a:solidFill>
                  <a:srgbClr val="FF0000"/>
                </a:solidFill>
              </a:rPr>
              <a:t>must be in writing and a signed copy thereof must be delivered to University</a:t>
            </a:r>
            <a:r>
              <a:rPr lang="en-AU" sz="825" dirty="0"/>
              <a:t> within 30 days after it is signed, (ii) may not grant rights that are greater than or impose obligations that are less than those granted to Licensee in this Agreement, (iii)</a:t>
            </a:r>
            <a:r>
              <a:rPr lang="en-AU" sz="825" dirty="0">
                <a:solidFill>
                  <a:srgbClr val="FF0000"/>
                </a:solidFill>
              </a:rPr>
              <a:t> must identify the University as an intended beneficiary </a:t>
            </a:r>
            <a:r>
              <a:rPr lang="en-AU" sz="825" dirty="0"/>
              <a:t>with the right to enforce its rights if Licensee does not, (iv) </a:t>
            </a:r>
            <a:r>
              <a:rPr lang="en-AU" sz="825" dirty="0">
                <a:solidFill>
                  <a:srgbClr val="FF0000"/>
                </a:solidFill>
              </a:rPr>
              <a:t>must permit University to audit</a:t>
            </a:r>
            <a:r>
              <a:rPr lang="en-AU" sz="825" dirty="0"/>
              <a:t> the accounts of </a:t>
            </a:r>
            <a:r>
              <a:rPr lang="en-AU" sz="825" dirty="0" err="1"/>
              <a:t>Sublicensee</a:t>
            </a:r>
            <a:r>
              <a:rPr lang="en-AU" sz="825" dirty="0"/>
              <a:t> relevant to the sublicense if Licensee does not, (v) </a:t>
            </a:r>
            <a:r>
              <a:rPr lang="en-AU" sz="825" dirty="0">
                <a:solidFill>
                  <a:srgbClr val="FF0000"/>
                </a:solidFill>
              </a:rPr>
              <a:t>must provide for its automatic termination coincident with termination of this Agreement,</a:t>
            </a:r>
            <a:r>
              <a:rPr lang="en-AU" sz="825" dirty="0"/>
              <a:t> […]</a:t>
            </a:r>
            <a:r>
              <a:rPr lang="en-AU" sz="825" baseline="30000" dirty="0"/>
              <a:t> </a:t>
            </a:r>
            <a:endParaRPr lang="en-US" sz="825" dirty="0"/>
          </a:p>
        </p:txBody>
      </p:sp>
      <p:sp>
        <p:nvSpPr>
          <p:cNvPr id="7" name="Rounded Rectangle 6"/>
          <p:cNvSpPr/>
          <p:nvPr/>
        </p:nvSpPr>
        <p:spPr bwMode="auto">
          <a:xfrm>
            <a:off x="1277634" y="329314"/>
            <a:ext cx="1512168" cy="459700"/>
          </a:xfrm>
          <a:prstGeom prst="roundRect">
            <a:avLst/>
          </a:prstGeom>
          <a:solidFill>
            <a:srgbClr val="003366"/>
          </a:solidFill>
          <a:ln>
            <a:noFill/>
          </a:ln>
          <a:effectLst>
            <a:reflection blurRad="6350" stA="52000" endA="300" endPos="35000" dir="5400000" sy="-100000" algn="bl" rotWithShape="0"/>
          </a:effectLst>
          <a:scene3d>
            <a:camera prst="orthographicFront"/>
            <a:lightRig rig="threePt" dir="t"/>
          </a:scene3d>
          <a:sp3d>
            <a:bevelT/>
          </a:sp3d>
          <a:extLst/>
        </p:spPr>
        <p:txBody>
          <a:bodyPr>
            <a:spAutoFit/>
          </a:bodyPr>
          <a:lstStyle/>
          <a:p>
            <a:pPr algn="ctr">
              <a:spcBef>
                <a:spcPct val="50000"/>
              </a:spcBef>
              <a:defRPr/>
            </a:pPr>
            <a:r>
              <a:rPr lang="en-US" sz="2100" b="1" dirty="0">
                <a:solidFill>
                  <a:schemeClr val="bg1"/>
                </a:solidFill>
                <a:effectLst>
                  <a:outerShdw blurRad="38100" dist="38100" dir="2700000" algn="tl">
                    <a:srgbClr val="000000">
                      <a:alpha val="43137"/>
                    </a:srgbClr>
                  </a:outerShdw>
                </a:effectLst>
              </a:rPr>
              <a:t>Template</a:t>
            </a:r>
            <a:r>
              <a:rPr lang="en-US" sz="18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129882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2951820" y="1098337"/>
            <a:ext cx="4860540" cy="3090208"/>
          </a:xfrm>
          <a:prstGeom prst="roundRect">
            <a:avLst/>
          </a:prstGeom>
          <a:solidFill>
            <a:schemeClr val="bg1"/>
          </a:solidFill>
          <a:ln w="19050">
            <a:solidFill>
              <a:srgbClr val="00B050"/>
            </a:solidFill>
          </a:ln>
          <a:effectLst/>
          <a:scene3d>
            <a:camera prst="orthographicFront"/>
            <a:lightRig rig="threePt" dir="t"/>
          </a:scene3d>
          <a:sp3d>
            <a:bevelT/>
          </a:sp3d>
          <a:extLst/>
        </p:spPr>
        <p:txBody>
          <a:bodyPr>
            <a:spAutoFit/>
          </a:bodyPr>
          <a:lstStyle/>
          <a:p>
            <a:pPr marL="171450" indent="-171450">
              <a:buFont typeface="+mj-lt"/>
              <a:buAutoNum type="alphaLcPeriod" startAt="4"/>
              <a:defRPr/>
            </a:pPr>
            <a:r>
              <a:rPr lang="en-AU" sz="900" dirty="0"/>
              <a:t>Because the licensee may grant all rights it received to a </a:t>
            </a:r>
            <a:r>
              <a:rPr lang="en-AU" sz="900" dirty="0" err="1"/>
              <a:t>sublicensee</a:t>
            </a:r>
            <a:r>
              <a:rPr lang="en-AU" sz="900" dirty="0"/>
              <a:t> and must impose all restrictions on a </a:t>
            </a:r>
            <a:r>
              <a:rPr lang="en-AU" sz="900" dirty="0" err="1"/>
              <a:t>sublicensee</a:t>
            </a:r>
            <a:r>
              <a:rPr lang="en-AU" sz="900" dirty="0"/>
              <a:t>, the license agreement should be clear about what rights cannot be sublicensed or what restrictions need not be imposed.  In the templates, it provides that the licensee cannot grant a </a:t>
            </a:r>
            <a:r>
              <a:rPr lang="en-AU" sz="900" dirty="0" err="1"/>
              <a:t>sublicensee</a:t>
            </a:r>
            <a:r>
              <a:rPr lang="en-AU" sz="900" dirty="0"/>
              <a:t> the right grant further sublicenses.  The university also may wish to prevent grant of exclusive sublicenses without associated diligence requirements or may wish to waive the requirement of an upfront fee from </a:t>
            </a:r>
            <a:r>
              <a:rPr lang="en-AU" sz="900" dirty="0" err="1"/>
              <a:t>sublicensees</a:t>
            </a:r>
            <a:r>
              <a:rPr lang="en-AU" sz="900" dirty="0"/>
              <a:t>.  </a:t>
            </a:r>
            <a:endParaRPr lang="en-US" sz="900" dirty="0"/>
          </a:p>
          <a:p>
            <a:pPr>
              <a:defRPr/>
            </a:pPr>
            <a:r>
              <a:rPr lang="en-AU" sz="900" b="1" dirty="0"/>
              <a:t>Finally,</a:t>
            </a:r>
            <a:r>
              <a:rPr lang="en-AU" sz="900" dirty="0"/>
              <a:t> a sublicense will require consideration like that in the license agreement.  There may be upfront payments, milestone payments and royalties of the same type required by the license, but nothing prevents a licensee from obtaining more of these payments or additional payments.  The templates require a licensee to pay to the licensor not only the royalties on </a:t>
            </a:r>
            <a:r>
              <a:rPr lang="en-AU" sz="900" dirty="0" err="1"/>
              <a:t>sublicensee</a:t>
            </a:r>
            <a:r>
              <a:rPr lang="en-AU" sz="900" dirty="0"/>
              <a:t> sales (clause 5.3(a)), but also a percentage of any other fees received from a </a:t>
            </a:r>
            <a:r>
              <a:rPr lang="en-AU" sz="900" dirty="0" err="1"/>
              <a:t>sublicensee</a:t>
            </a:r>
            <a:r>
              <a:rPr lang="en-AU" sz="900" dirty="0"/>
              <a:t> (clause 5.3(b)).</a:t>
            </a:r>
            <a:endParaRPr lang="en-US" sz="900" dirty="0"/>
          </a:p>
          <a:p>
            <a:pPr>
              <a:defRPr/>
            </a:pPr>
            <a:r>
              <a:rPr lang="en-AU" sz="900" dirty="0"/>
              <a:t>In some situations where broad sublicensing would be beneficial to spread the use of the IP, a university can agree to share sublicense revenue with the licensee.  Thus, a license that permits the licensee to retain 20% of the royalties paid by </a:t>
            </a:r>
            <a:r>
              <a:rPr lang="en-AU" sz="900" dirty="0" err="1"/>
              <a:t>sublicensees</a:t>
            </a:r>
            <a:r>
              <a:rPr lang="en-AU" sz="900" dirty="0"/>
              <a:t> may be a financial incentive to grant many sublicenses.</a:t>
            </a:r>
            <a:endParaRPr lang="en-US" sz="900" dirty="0"/>
          </a:p>
          <a:p>
            <a:pPr>
              <a:defRPr/>
            </a:pPr>
            <a:endParaRPr lang="en-US" sz="900" b="1" dirty="0"/>
          </a:p>
        </p:txBody>
      </p:sp>
      <p:sp>
        <p:nvSpPr>
          <p:cNvPr id="12" name="Rounded Rectangle 11"/>
          <p:cNvSpPr/>
          <p:nvPr/>
        </p:nvSpPr>
        <p:spPr bwMode="auto">
          <a:xfrm>
            <a:off x="2951820" y="465516"/>
            <a:ext cx="4860540" cy="510778"/>
          </a:xfrm>
          <a:prstGeom prst="roundRect">
            <a:avLst/>
          </a:prstGeom>
          <a:solidFill>
            <a:srgbClr val="00B050"/>
          </a:solidFill>
          <a:ln>
            <a:noFill/>
          </a:ln>
          <a:effectLst>
            <a:reflection blurRad="6350" stA="50000" endA="300" endPos="55000" dir="5400000" sy="-100000" algn="bl" rotWithShape="0"/>
          </a:effectLst>
          <a:scene3d>
            <a:camera prst="orthographicFront"/>
            <a:lightRig rig="threePt" dir="t"/>
          </a:scene3d>
          <a:sp3d>
            <a:bevelT/>
          </a:sp3d>
          <a:extLst/>
        </p:spPr>
        <p:txBody>
          <a:bodyPr>
            <a:spAutoFit/>
          </a:bodyPr>
          <a:lstStyle/>
          <a:p>
            <a:pPr algn="ctr">
              <a:spcBef>
                <a:spcPct val="50000"/>
              </a:spcBef>
              <a:defRPr/>
            </a:pPr>
            <a:r>
              <a:rPr lang="en-US" b="1" dirty="0">
                <a:solidFill>
                  <a:schemeClr val="bg1"/>
                </a:solidFill>
                <a:effectLst>
                  <a:outerShdw blurRad="38100" dist="38100" dir="2700000" algn="tl">
                    <a:srgbClr val="000000">
                      <a:alpha val="43137"/>
                    </a:srgbClr>
                  </a:outerShdw>
                </a:effectLst>
              </a:rPr>
              <a:t>Guidelines</a:t>
            </a:r>
            <a:r>
              <a:rPr lang="en-US" sz="2100" b="1" dirty="0">
                <a:solidFill>
                  <a:schemeClr val="bg1"/>
                </a:solidFill>
                <a:effectLst>
                  <a:outerShdw blurRad="38100" dist="38100" dir="2700000" algn="tl">
                    <a:srgbClr val="000000">
                      <a:alpha val="43137"/>
                    </a:srgbClr>
                  </a:outerShdw>
                </a:effectLst>
              </a:rPr>
              <a:t> </a:t>
            </a:r>
          </a:p>
        </p:txBody>
      </p:sp>
      <p:sp>
        <p:nvSpPr>
          <p:cNvPr id="6" name="Rounded Rectangle 5"/>
          <p:cNvSpPr/>
          <p:nvPr/>
        </p:nvSpPr>
        <p:spPr bwMode="auto">
          <a:xfrm>
            <a:off x="1314061" y="1098338"/>
            <a:ext cx="1421735" cy="2728488"/>
          </a:xfrm>
          <a:prstGeom prst="roundRect">
            <a:avLst/>
          </a:prstGeom>
          <a:solidFill>
            <a:schemeClr val="bg1"/>
          </a:solidFill>
          <a:ln w="28575">
            <a:solidFill>
              <a:srgbClr val="003399"/>
            </a:solidFill>
          </a:ln>
          <a:effectLst/>
          <a:scene3d>
            <a:camera prst="orthographicFront"/>
            <a:lightRig rig="threePt" dir="t"/>
          </a:scene3d>
          <a:sp3d>
            <a:bevelT/>
          </a:sp3d>
          <a:extLst/>
        </p:spPr>
        <p:txBody>
          <a:bodyPr>
            <a:spAutoFit/>
          </a:bodyPr>
          <a:lstStyle/>
          <a:p>
            <a:pPr>
              <a:defRPr/>
            </a:pPr>
            <a:r>
              <a:rPr lang="en-AU" sz="1050" dirty="0"/>
              <a:t> </a:t>
            </a:r>
            <a:r>
              <a:rPr lang="en-AU" sz="825" dirty="0"/>
              <a:t>[…] (vi) </a:t>
            </a:r>
            <a:r>
              <a:rPr lang="en-AU" sz="825" dirty="0">
                <a:solidFill>
                  <a:srgbClr val="FF0000"/>
                </a:solidFill>
              </a:rPr>
              <a:t>may not grant the right to grant further sublicenses</a:t>
            </a:r>
            <a:r>
              <a:rPr lang="en-AU" sz="825" dirty="0"/>
              <a:t>, and (vii) may not combine consideration for the sublicense with consideration for other benefits conveyed by Licensee.</a:t>
            </a:r>
            <a:endParaRPr lang="en-US" sz="825" dirty="0"/>
          </a:p>
          <a:p>
            <a:pPr>
              <a:defRPr/>
            </a:pPr>
            <a:r>
              <a:rPr lang="en-AU" sz="825" dirty="0"/>
              <a:t>If University requires prior approval of sublicenses, add at end of clause “, subject to prior written consent of University which consent will not be unreasonably withheld, delayed or conditioned.”</a:t>
            </a:r>
            <a:endParaRPr lang="en-US" sz="825" dirty="0"/>
          </a:p>
        </p:txBody>
      </p:sp>
      <p:sp>
        <p:nvSpPr>
          <p:cNvPr id="7" name="Rounded Rectangle 6"/>
          <p:cNvSpPr/>
          <p:nvPr/>
        </p:nvSpPr>
        <p:spPr bwMode="auto">
          <a:xfrm>
            <a:off x="1277634" y="504272"/>
            <a:ext cx="1512168" cy="459700"/>
          </a:xfrm>
          <a:prstGeom prst="roundRect">
            <a:avLst/>
          </a:prstGeom>
          <a:solidFill>
            <a:srgbClr val="003366"/>
          </a:solidFill>
          <a:ln>
            <a:noFill/>
          </a:ln>
          <a:effectLst>
            <a:reflection blurRad="6350" stA="52000" endA="300" endPos="35000" dir="5400000" sy="-100000" algn="bl" rotWithShape="0"/>
          </a:effectLst>
          <a:scene3d>
            <a:camera prst="orthographicFront"/>
            <a:lightRig rig="threePt" dir="t"/>
          </a:scene3d>
          <a:sp3d>
            <a:bevelT/>
          </a:sp3d>
          <a:extLst/>
        </p:spPr>
        <p:txBody>
          <a:bodyPr>
            <a:spAutoFit/>
          </a:bodyPr>
          <a:lstStyle/>
          <a:p>
            <a:pPr algn="ctr">
              <a:spcBef>
                <a:spcPct val="50000"/>
              </a:spcBef>
              <a:defRPr/>
            </a:pPr>
            <a:r>
              <a:rPr lang="en-US" sz="2100" b="1" dirty="0">
                <a:solidFill>
                  <a:schemeClr val="bg1"/>
                </a:solidFill>
                <a:effectLst>
                  <a:outerShdw blurRad="38100" dist="38100" dir="2700000" algn="tl">
                    <a:srgbClr val="000000">
                      <a:alpha val="43137"/>
                    </a:srgbClr>
                  </a:outerShdw>
                </a:effectLst>
              </a:rPr>
              <a:t>Template</a:t>
            </a:r>
            <a:r>
              <a:rPr lang="en-US" sz="18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579611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Guidelines on Joint Ownership </a:t>
            </a:r>
          </a:p>
        </p:txBody>
      </p:sp>
      <p:sp>
        <p:nvSpPr>
          <p:cNvPr id="3" name="Content Placeholder 2"/>
          <p:cNvSpPr>
            <a:spLocks noGrp="1"/>
          </p:cNvSpPr>
          <p:nvPr>
            <p:ph idx="1"/>
          </p:nvPr>
        </p:nvSpPr>
        <p:spPr>
          <a:xfrm>
            <a:off x="609600" y="951570"/>
            <a:ext cx="7048500" cy="3996444"/>
          </a:xfrm>
        </p:spPr>
        <p:txBody>
          <a:bodyPr/>
          <a:lstStyle/>
          <a:p>
            <a:pPr>
              <a:defRPr/>
            </a:pPr>
            <a:r>
              <a:rPr lang="en-AU" sz="1050" b="1" dirty="0">
                <a:solidFill>
                  <a:schemeClr val="accent6"/>
                </a:solidFill>
              </a:rPr>
              <a:t>Research Agreement </a:t>
            </a:r>
            <a:endParaRPr lang="en-US" sz="1050" b="1" dirty="0">
              <a:solidFill>
                <a:schemeClr val="accent6"/>
              </a:solidFill>
            </a:endParaRPr>
          </a:p>
          <a:p>
            <a:pPr>
              <a:defRPr/>
            </a:pPr>
            <a:r>
              <a:rPr lang="en-AU" sz="1050" b="1" dirty="0">
                <a:solidFill>
                  <a:schemeClr val="accent6"/>
                </a:solidFill>
              </a:rPr>
              <a:t>The first type of agreement where joint ownership of intellectual property can arise is under a research agreement</a:t>
            </a:r>
            <a:r>
              <a:rPr lang="en-AU" sz="1050" dirty="0">
                <a:solidFill>
                  <a:schemeClr val="accent6"/>
                </a:solidFill>
              </a:rPr>
              <a:t>.  In each form of research </a:t>
            </a:r>
            <a:r>
              <a:rPr lang="en-AU" sz="1050" b="1" dirty="0">
                <a:solidFill>
                  <a:schemeClr val="accent6"/>
                </a:solidFill>
              </a:rPr>
              <a:t>agreement—Contract Research, Sponsored Research, Collaborative Research</a:t>
            </a:r>
            <a:r>
              <a:rPr lang="en-AU" sz="1050" dirty="0">
                <a:solidFill>
                  <a:schemeClr val="accent6"/>
                </a:solidFill>
              </a:rPr>
              <a:t>—each party contributes to the result.  Even where one party just pays for research conducted by the other party, the paying party has an expectation which may be ownership or joint ownership of intellectual property arising from the research.</a:t>
            </a:r>
            <a:endParaRPr lang="en-US" sz="1050" dirty="0">
              <a:solidFill>
                <a:schemeClr val="accent6"/>
              </a:solidFill>
            </a:endParaRPr>
          </a:p>
          <a:p>
            <a:pPr>
              <a:defRPr/>
            </a:pPr>
            <a:r>
              <a:rPr lang="en-AU" sz="1050" dirty="0">
                <a:solidFill>
                  <a:schemeClr val="accent6"/>
                </a:solidFill>
              </a:rPr>
              <a:t>The parties are often drawn to joint ownership of the intellectual property because it sounds equitable.  The parties, however, rarely appreciate the complex legal consequences of joint ownership of intellectual property.</a:t>
            </a:r>
            <a:endParaRPr lang="en-US" sz="1050" dirty="0">
              <a:solidFill>
                <a:schemeClr val="accent6"/>
              </a:solidFill>
            </a:endParaRPr>
          </a:p>
          <a:p>
            <a:pPr>
              <a:defRPr/>
            </a:pPr>
            <a:r>
              <a:rPr lang="en-AU" sz="1050" b="1" dirty="0">
                <a:solidFill>
                  <a:schemeClr val="accent6"/>
                </a:solidFill>
              </a:rPr>
              <a:t>2.2	Material Transfer Agreement </a:t>
            </a:r>
            <a:endParaRPr lang="en-US" sz="1050" b="1" dirty="0">
              <a:solidFill>
                <a:schemeClr val="accent6"/>
              </a:solidFill>
            </a:endParaRPr>
          </a:p>
          <a:p>
            <a:pPr>
              <a:defRPr/>
            </a:pPr>
            <a:r>
              <a:rPr lang="en-AU" sz="1050" dirty="0">
                <a:solidFill>
                  <a:schemeClr val="accent6"/>
                </a:solidFill>
              </a:rPr>
              <a:t>The second type of agreement where joint ownership of intellectual property can arise is under a material transfer agreement.  One party may provide biological (or non-biological) material to the other for a research purpose.  </a:t>
            </a:r>
            <a:r>
              <a:rPr lang="en-AU" sz="1050" b="1" dirty="0">
                <a:solidFill>
                  <a:schemeClr val="accent6"/>
                </a:solidFill>
              </a:rPr>
              <a:t>That one party believes the other party’s research would not have been possible without the transferred material.  The one party, therefore, has an expectation of return, often in the form of joint ownership of any intellectual property arising from the research.</a:t>
            </a:r>
            <a:endParaRPr lang="en-US" sz="1050" b="1" dirty="0">
              <a:solidFill>
                <a:schemeClr val="accent6"/>
              </a:solidFill>
            </a:endParaRPr>
          </a:p>
          <a:p>
            <a:pPr>
              <a:defRPr/>
            </a:pPr>
            <a:r>
              <a:rPr lang="en-AU" sz="1050" b="1" dirty="0">
                <a:solidFill>
                  <a:schemeClr val="accent6"/>
                </a:solidFill>
              </a:rPr>
              <a:t>2.3	When There is No Agreement </a:t>
            </a:r>
            <a:endParaRPr lang="en-US" sz="1050" b="1" dirty="0">
              <a:solidFill>
                <a:schemeClr val="accent6"/>
              </a:solidFill>
            </a:endParaRPr>
          </a:p>
          <a:p>
            <a:pPr>
              <a:defRPr/>
            </a:pPr>
            <a:r>
              <a:rPr lang="en-AU" sz="1050" dirty="0">
                <a:solidFill>
                  <a:schemeClr val="accent6"/>
                </a:solidFill>
              </a:rPr>
              <a:t>Joint ownership arises </a:t>
            </a:r>
            <a:r>
              <a:rPr lang="en-AU" sz="1050" b="1" dirty="0">
                <a:solidFill>
                  <a:schemeClr val="accent6"/>
                </a:solidFill>
              </a:rPr>
              <a:t>by law </a:t>
            </a:r>
            <a:r>
              <a:rPr lang="en-AU" sz="1050" dirty="0">
                <a:solidFill>
                  <a:schemeClr val="accent6"/>
                </a:solidFill>
              </a:rPr>
              <a:t>where two or more parties contribute to an invention or an original work of authorship.  Under patent law, for example, </a:t>
            </a:r>
            <a:r>
              <a:rPr lang="en-AU" sz="1050" b="1" dirty="0">
                <a:solidFill>
                  <a:schemeClr val="accent6"/>
                </a:solidFill>
              </a:rPr>
              <a:t>joint inventors, absent some assignment by them, will be joint owners of the patent.  Where such inventors are employed by the same employer, the employer may be the sole owner of the patent, but if the joint inventors are employed by different employers, the latter would be joint owners.</a:t>
            </a:r>
            <a:endParaRPr lang="en-US" sz="1050" b="1" dirty="0">
              <a:solidFill>
                <a:schemeClr val="accent6"/>
              </a:solidFill>
            </a:endParaRPr>
          </a:p>
          <a:p>
            <a:pPr>
              <a:defRPr/>
            </a:pPr>
            <a:endParaRPr lang="en-US" sz="750" dirty="0"/>
          </a:p>
        </p:txBody>
      </p:sp>
    </p:spTree>
    <p:extLst>
      <p:ext uri="{BB962C8B-B14F-4D97-AF65-F5344CB8AC3E}">
        <p14:creationId xmlns:p14="http://schemas.microsoft.com/office/powerpoint/2010/main" val="421829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222705" y="1307629"/>
            <a:ext cx="8439652" cy="2537668"/>
            <a:chOff x="-1508929" y="1605172"/>
            <a:chExt cx="13754933" cy="4136884"/>
          </a:xfrm>
        </p:grpSpPr>
        <p:cxnSp>
          <p:nvCxnSpPr>
            <p:cNvPr id="86" name="Прямая соединительная линия 75">
              <a:extLst>
                <a:ext uri="{FF2B5EF4-FFF2-40B4-BE49-F238E27FC236}">
                  <a16:creationId xmlns:a16="http://schemas.microsoft.com/office/drawing/2014/main" id="{BB6CA72D-5CD2-4B01-B0A4-2B2BFBFA4C38}"/>
                </a:ext>
              </a:extLst>
            </p:cNvPr>
            <p:cNvCxnSpPr>
              <a:cxnSpLocks/>
              <a:endCxn id="52" idx="1"/>
            </p:cNvCxnSpPr>
            <p:nvPr/>
          </p:nvCxnSpPr>
          <p:spPr>
            <a:xfrm flipV="1">
              <a:off x="10396161" y="2660330"/>
              <a:ext cx="592986" cy="744404"/>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3">
              <a:extLst>
                <a:ext uri="{FF2B5EF4-FFF2-40B4-BE49-F238E27FC236}">
                  <a16:creationId xmlns:a16="http://schemas.microsoft.com/office/drawing/2014/main" id="{1B296227-7CAE-49B8-89B0-3B758E57F8CF}"/>
                </a:ext>
              </a:extLst>
            </p:cNvPr>
            <p:cNvCxnSpPr>
              <a:cxnSpLocks/>
              <a:stCxn id="18" idx="0"/>
            </p:cNvCxnSpPr>
            <p:nvPr/>
          </p:nvCxnSpPr>
          <p:spPr>
            <a:xfrm>
              <a:off x="3045047" y="3599607"/>
              <a:ext cx="899065" cy="412090"/>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3">
              <a:extLst>
                <a:ext uri="{FF2B5EF4-FFF2-40B4-BE49-F238E27FC236}">
                  <a16:creationId xmlns:a16="http://schemas.microsoft.com/office/drawing/2014/main" id="{1B296227-7CAE-49B8-89B0-3B758E57F8CF}"/>
                </a:ext>
              </a:extLst>
            </p:cNvPr>
            <p:cNvCxnSpPr>
              <a:cxnSpLocks/>
              <a:stCxn id="18" idx="0"/>
              <a:endCxn id="15" idx="2"/>
            </p:cNvCxnSpPr>
            <p:nvPr/>
          </p:nvCxnSpPr>
          <p:spPr>
            <a:xfrm flipV="1">
              <a:off x="3045047" y="3314663"/>
              <a:ext cx="757085" cy="284944"/>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3">
              <a:extLst>
                <a:ext uri="{FF2B5EF4-FFF2-40B4-BE49-F238E27FC236}">
                  <a16:creationId xmlns:a16="http://schemas.microsoft.com/office/drawing/2014/main" id="{1B296227-7CAE-49B8-89B0-3B758E57F8CF}"/>
                </a:ext>
              </a:extLst>
            </p:cNvPr>
            <p:cNvCxnSpPr>
              <a:cxnSpLocks/>
              <a:stCxn id="18" idx="0"/>
            </p:cNvCxnSpPr>
            <p:nvPr/>
          </p:nvCxnSpPr>
          <p:spPr>
            <a:xfrm flipV="1">
              <a:off x="3045047" y="2837849"/>
              <a:ext cx="850186" cy="761758"/>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3">
              <a:extLst>
                <a:ext uri="{FF2B5EF4-FFF2-40B4-BE49-F238E27FC236}">
                  <a16:creationId xmlns:a16="http://schemas.microsoft.com/office/drawing/2014/main" id="{1B296227-7CAE-49B8-89B0-3B758E57F8CF}"/>
                </a:ext>
              </a:extLst>
            </p:cNvPr>
            <p:cNvCxnSpPr>
              <a:cxnSpLocks/>
            </p:cNvCxnSpPr>
            <p:nvPr/>
          </p:nvCxnSpPr>
          <p:spPr>
            <a:xfrm>
              <a:off x="3068942" y="3589253"/>
              <a:ext cx="760454" cy="982306"/>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63">
              <a:extLst>
                <a:ext uri="{FF2B5EF4-FFF2-40B4-BE49-F238E27FC236}">
                  <a16:creationId xmlns:a16="http://schemas.microsoft.com/office/drawing/2014/main" id="{1B296227-7CAE-49B8-89B0-3B758E57F8CF}"/>
                </a:ext>
              </a:extLst>
            </p:cNvPr>
            <p:cNvCxnSpPr>
              <a:cxnSpLocks/>
            </p:cNvCxnSpPr>
            <p:nvPr/>
          </p:nvCxnSpPr>
          <p:spPr>
            <a:xfrm flipH="1">
              <a:off x="3030957" y="3602653"/>
              <a:ext cx="13431" cy="1243496"/>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63">
              <a:extLst>
                <a:ext uri="{FF2B5EF4-FFF2-40B4-BE49-F238E27FC236}">
                  <a16:creationId xmlns:a16="http://schemas.microsoft.com/office/drawing/2014/main" id="{1B296227-7CAE-49B8-89B0-3B758E57F8CF}"/>
                </a:ext>
              </a:extLst>
            </p:cNvPr>
            <p:cNvCxnSpPr>
              <a:cxnSpLocks/>
              <a:stCxn id="18" idx="0"/>
            </p:cNvCxnSpPr>
            <p:nvPr/>
          </p:nvCxnSpPr>
          <p:spPr>
            <a:xfrm flipH="1">
              <a:off x="2262780" y="3599607"/>
              <a:ext cx="782267" cy="1060470"/>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63">
              <a:extLst>
                <a:ext uri="{FF2B5EF4-FFF2-40B4-BE49-F238E27FC236}">
                  <a16:creationId xmlns:a16="http://schemas.microsoft.com/office/drawing/2014/main" id="{1B296227-7CAE-49B8-89B0-3B758E57F8CF}"/>
                </a:ext>
              </a:extLst>
            </p:cNvPr>
            <p:cNvCxnSpPr>
              <a:cxnSpLocks/>
              <a:stCxn id="18" idx="0"/>
            </p:cNvCxnSpPr>
            <p:nvPr/>
          </p:nvCxnSpPr>
          <p:spPr>
            <a:xfrm flipH="1">
              <a:off x="2017368" y="3599607"/>
              <a:ext cx="1027679" cy="480799"/>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63">
              <a:extLst>
                <a:ext uri="{FF2B5EF4-FFF2-40B4-BE49-F238E27FC236}">
                  <a16:creationId xmlns:a16="http://schemas.microsoft.com/office/drawing/2014/main" id="{1B296227-7CAE-49B8-89B0-3B758E57F8CF}"/>
                </a:ext>
              </a:extLst>
            </p:cNvPr>
            <p:cNvCxnSpPr>
              <a:cxnSpLocks/>
              <a:stCxn id="18" idx="0"/>
            </p:cNvCxnSpPr>
            <p:nvPr/>
          </p:nvCxnSpPr>
          <p:spPr>
            <a:xfrm flipH="1" flipV="1">
              <a:off x="1745616" y="3385101"/>
              <a:ext cx="1299431" cy="214506"/>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63">
              <a:extLst>
                <a:ext uri="{FF2B5EF4-FFF2-40B4-BE49-F238E27FC236}">
                  <a16:creationId xmlns:a16="http://schemas.microsoft.com/office/drawing/2014/main" id="{1B296227-7CAE-49B8-89B0-3B758E57F8CF}"/>
                </a:ext>
              </a:extLst>
            </p:cNvPr>
            <p:cNvCxnSpPr>
              <a:cxnSpLocks/>
            </p:cNvCxnSpPr>
            <p:nvPr/>
          </p:nvCxnSpPr>
          <p:spPr>
            <a:xfrm flipH="1" flipV="1">
              <a:off x="2051153" y="2703855"/>
              <a:ext cx="993236" cy="908508"/>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63">
              <a:extLst>
                <a:ext uri="{FF2B5EF4-FFF2-40B4-BE49-F238E27FC236}">
                  <a16:creationId xmlns:a16="http://schemas.microsoft.com/office/drawing/2014/main" id="{1B296227-7CAE-49B8-89B0-3B758E57F8CF}"/>
                </a:ext>
              </a:extLst>
            </p:cNvPr>
            <p:cNvCxnSpPr>
              <a:cxnSpLocks/>
            </p:cNvCxnSpPr>
            <p:nvPr/>
          </p:nvCxnSpPr>
          <p:spPr>
            <a:xfrm flipV="1">
              <a:off x="3030956" y="2365011"/>
              <a:ext cx="13432" cy="1224242"/>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id="{63362395-B102-422F-AB61-9910C9F33321}"/>
                </a:ext>
              </a:extLst>
            </p:cNvPr>
            <p:cNvCxnSpPr>
              <a:cxnSpLocks/>
              <a:endCxn id="59" idx="1"/>
            </p:cNvCxnSpPr>
            <p:nvPr/>
          </p:nvCxnSpPr>
          <p:spPr>
            <a:xfrm>
              <a:off x="10494428" y="3871800"/>
              <a:ext cx="494719" cy="715315"/>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a16="http://schemas.microsoft.com/office/drawing/2014/main" id="{BB6CA72D-5CD2-4B01-B0A4-2B2BFBFA4C38}"/>
                </a:ext>
              </a:extLst>
            </p:cNvPr>
            <p:cNvCxnSpPr>
              <a:cxnSpLocks/>
              <a:endCxn id="55" idx="1"/>
            </p:cNvCxnSpPr>
            <p:nvPr/>
          </p:nvCxnSpPr>
          <p:spPr>
            <a:xfrm flipV="1">
              <a:off x="10389985" y="2009808"/>
              <a:ext cx="599162" cy="1571795"/>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id="{7027CE5D-4762-4693-9731-388D8DF13E3C}"/>
                </a:ext>
              </a:extLst>
            </p:cNvPr>
            <p:cNvCxnSpPr>
              <a:cxnSpLocks/>
              <a:endCxn id="58" idx="1"/>
            </p:cNvCxnSpPr>
            <p:nvPr/>
          </p:nvCxnSpPr>
          <p:spPr>
            <a:xfrm>
              <a:off x="10482611" y="3612363"/>
              <a:ext cx="506535" cy="330858"/>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id="{BE8912FA-81F0-4A4B-BEE5-52C3558A2A85}"/>
                </a:ext>
              </a:extLst>
            </p:cNvPr>
            <p:cNvCxnSpPr>
              <a:cxnSpLocks/>
              <a:endCxn id="57" idx="1"/>
            </p:cNvCxnSpPr>
            <p:nvPr/>
          </p:nvCxnSpPr>
          <p:spPr>
            <a:xfrm flipV="1">
              <a:off x="10482611" y="3301775"/>
              <a:ext cx="506535" cy="133720"/>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id="{95B141E5-E7C8-4ED2-84C0-6F79C85521ED}"/>
                </a:ext>
              </a:extLst>
            </p:cNvPr>
            <p:cNvCxnSpPr>
              <a:cxnSpLocks/>
              <a:endCxn id="60" idx="1"/>
            </p:cNvCxnSpPr>
            <p:nvPr/>
          </p:nvCxnSpPr>
          <p:spPr>
            <a:xfrm>
              <a:off x="10342425" y="3632632"/>
              <a:ext cx="646722" cy="1598376"/>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id="{1B296227-7CAE-49B8-89B0-3B758E57F8CF}"/>
                </a:ext>
              </a:extLst>
            </p:cNvPr>
            <p:cNvCxnSpPr>
              <a:cxnSpLocks/>
            </p:cNvCxnSpPr>
            <p:nvPr/>
          </p:nvCxnSpPr>
          <p:spPr>
            <a:xfrm>
              <a:off x="8550311" y="3837678"/>
              <a:ext cx="1363031" cy="0"/>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sp>
          <p:nvSpPr>
            <p:cNvPr id="3" name="Овал 2">
              <a:extLst>
                <a:ext uri="{FF2B5EF4-FFF2-40B4-BE49-F238E27FC236}">
                  <a16:creationId xmlns:a16="http://schemas.microsoft.com/office/drawing/2014/main" id="{F3F9C7F5-4836-421B-A6A4-832268D207E7}"/>
                </a:ext>
              </a:extLst>
            </p:cNvPr>
            <p:cNvSpPr/>
            <p:nvPr/>
          </p:nvSpPr>
          <p:spPr>
            <a:xfrm>
              <a:off x="1120646" y="2245700"/>
              <a:ext cx="3896593" cy="2915201"/>
            </a:xfrm>
            <a:prstGeom prst="ellipse">
              <a:avLst/>
            </a:prstGeom>
            <a:noFill/>
            <a:ln w="57150">
              <a:solidFill>
                <a:srgbClr val="B4C7E7">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45"/>
            </a:p>
          </p:txBody>
        </p:sp>
        <p:pic>
          <p:nvPicPr>
            <p:cNvPr id="5" name="Рисунок 4">
              <a:extLst>
                <a:ext uri="{FF2B5EF4-FFF2-40B4-BE49-F238E27FC236}">
                  <a16:creationId xmlns:a16="http://schemas.microsoft.com/office/drawing/2014/main" id="{014673CF-8B74-4301-B2D9-C6DDD84463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929" y="2313269"/>
              <a:ext cx="3118552" cy="2614273"/>
            </a:xfrm>
            <a:prstGeom prst="rect">
              <a:avLst/>
            </a:prstGeom>
          </p:spPr>
        </p:pic>
        <p:sp>
          <p:nvSpPr>
            <p:cNvPr id="73" name="Полилиния: фигура 72">
              <a:extLst>
                <a:ext uri="{FF2B5EF4-FFF2-40B4-BE49-F238E27FC236}">
                  <a16:creationId xmlns:a16="http://schemas.microsoft.com/office/drawing/2014/main" id="{96E41CAD-A73F-4D33-8931-33BD77579FE1}"/>
                </a:ext>
              </a:extLst>
            </p:cNvPr>
            <p:cNvSpPr/>
            <p:nvPr/>
          </p:nvSpPr>
          <p:spPr>
            <a:xfrm flipV="1">
              <a:off x="-785215" y="2417716"/>
              <a:ext cx="9956040" cy="3164547"/>
            </a:xfrm>
            <a:custGeom>
              <a:avLst/>
              <a:gdLst>
                <a:gd name="connsiteX0" fmla="*/ 219515 w 10475138"/>
                <a:gd name="connsiteY0" fmla="*/ 2971696 h 3055543"/>
                <a:gd name="connsiteX1" fmla="*/ 22291 w 10475138"/>
                <a:gd name="connsiteY1" fmla="*/ 3016519 h 3055543"/>
                <a:gd name="connsiteX2" fmla="*/ 129868 w 10475138"/>
                <a:gd name="connsiteY2" fmla="*/ 2478637 h 3055543"/>
                <a:gd name="connsiteX3" fmla="*/ 1133915 w 10475138"/>
                <a:gd name="connsiteY3" fmla="*/ 927743 h 3055543"/>
                <a:gd name="connsiteX4" fmla="*/ 2774456 w 10475138"/>
                <a:gd name="connsiteY4" fmla="*/ 4378 h 3055543"/>
                <a:gd name="connsiteX5" fmla="*/ 5105279 w 10475138"/>
                <a:gd name="connsiteY5" fmla="*/ 613978 h 3055543"/>
                <a:gd name="connsiteX6" fmla="*/ 6943044 w 10475138"/>
                <a:gd name="connsiteY6" fmla="*/ 1402872 h 3055543"/>
                <a:gd name="connsiteX7" fmla="*/ 9524879 w 10475138"/>
                <a:gd name="connsiteY7" fmla="*/ 1474590 h 3055543"/>
                <a:gd name="connsiteX8" fmla="*/ 10475138 w 10475138"/>
                <a:gd name="connsiteY8" fmla="*/ 1949719 h 3055543"/>
                <a:gd name="connsiteX0" fmla="*/ 219515 w 10475138"/>
                <a:gd name="connsiteY0" fmla="*/ 2971696 h 3055543"/>
                <a:gd name="connsiteX1" fmla="*/ 22291 w 10475138"/>
                <a:gd name="connsiteY1" fmla="*/ 3016519 h 3055543"/>
                <a:gd name="connsiteX2" fmla="*/ 129868 w 10475138"/>
                <a:gd name="connsiteY2" fmla="*/ 2478637 h 3055543"/>
                <a:gd name="connsiteX3" fmla="*/ 1133915 w 10475138"/>
                <a:gd name="connsiteY3" fmla="*/ 927743 h 3055543"/>
                <a:gd name="connsiteX4" fmla="*/ 2774456 w 10475138"/>
                <a:gd name="connsiteY4" fmla="*/ 4378 h 3055543"/>
                <a:gd name="connsiteX5" fmla="*/ 5105279 w 10475138"/>
                <a:gd name="connsiteY5" fmla="*/ 613978 h 3055543"/>
                <a:gd name="connsiteX6" fmla="*/ 6943044 w 10475138"/>
                <a:gd name="connsiteY6" fmla="*/ 1402872 h 3055543"/>
                <a:gd name="connsiteX7" fmla="*/ 9004926 w 10475138"/>
                <a:gd name="connsiteY7" fmla="*/ 1734566 h 3055543"/>
                <a:gd name="connsiteX8" fmla="*/ 10475138 w 10475138"/>
                <a:gd name="connsiteY8" fmla="*/ 1949719 h 3055543"/>
                <a:gd name="connsiteX0" fmla="*/ 219515 w 10475138"/>
                <a:gd name="connsiteY0" fmla="*/ 2955821 h 3050490"/>
                <a:gd name="connsiteX1" fmla="*/ 22291 w 10475138"/>
                <a:gd name="connsiteY1" fmla="*/ 3016519 h 3050490"/>
                <a:gd name="connsiteX2" fmla="*/ 129868 w 10475138"/>
                <a:gd name="connsiteY2" fmla="*/ 2478637 h 3050490"/>
                <a:gd name="connsiteX3" fmla="*/ 1133915 w 10475138"/>
                <a:gd name="connsiteY3" fmla="*/ 927743 h 3050490"/>
                <a:gd name="connsiteX4" fmla="*/ 2774456 w 10475138"/>
                <a:gd name="connsiteY4" fmla="*/ 4378 h 3050490"/>
                <a:gd name="connsiteX5" fmla="*/ 5105279 w 10475138"/>
                <a:gd name="connsiteY5" fmla="*/ 613978 h 3050490"/>
                <a:gd name="connsiteX6" fmla="*/ 6943044 w 10475138"/>
                <a:gd name="connsiteY6" fmla="*/ 1402872 h 3050490"/>
                <a:gd name="connsiteX7" fmla="*/ 9004926 w 10475138"/>
                <a:gd name="connsiteY7" fmla="*/ 1734566 h 3050490"/>
                <a:gd name="connsiteX8" fmla="*/ 10475138 w 10475138"/>
                <a:gd name="connsiteY8" fmla="*/ 1949719 h 3050490"/>
                <a:gd name="connsiteX0" fmla="*/ 220900 w 10476523"/>
                <a:gd name="connsiteY0" fmla="*/ 2957900 h 3052569"/>
                <a:gd name="connsiteX1" fmla="*/ 23676 w 10476523"/>
                <a:gd name="connsiteY1" fmla="*/ 3018598 h 3052569"/>
                <a:gd name="connsiteX2" fmla="*/ 131253 w 10476523"/>
                <a:gd name="connsiteY2" fmla="*/ 2480716 h 3052569"/>
                <a:gd name="connsiteX3" fmla="*/ 1160700 w 10476523"/>
                <a:gd name="connsiteY3" fmla="*/ 1006022 h 3052569"/>
                <a:gd name="connsiteX4" fmla="*/ 2775841 w 10476523"/>
                <a:gd name="connsiteY4" fmla="*/ 6457 h 3052569"/>
                <a:gd name="connsiteX5" fmla="*/ 5106664 w 10476523"/>
                <a:gd name="connsiteY5" fmla="*/ 616057 h 3052569"/>
                <a:gd name="connsiteX6" fmla="*/ 6944429 w 10476523"/>
                <a:gd name="connsiteY6" fmla="*/ 1404951 h 3052569"/>
                <a:gd name="connsiteX7" fmla="*/ 9006311 w 10476523"/>
                <a:gd name="connsiteY7" fmla="*/ 1736645 h 3052569"/>
                <a:gd name="connsiteX8" fmla="*/ 10476523 w 10476523"/>
                <a:gd name="connsiteY8" fmla="*/ 1951798 h 3052569"/>
                <a:gd name="connsiteX0" fmla="*/ 220900 w 10476523"/>
                <a:gd name="connsiteY0" fmla="*/ 2865969 h 2960638"/>
                <a:gd name="connsiteX1" fmla="*/ 23676 w 10476523"/>
                <a:gd name="connsiteY1" fmla="*/ 2926667 h 2960638"/>
                <a:gd name="connsiteX2" fmla="*/ 131253 w 10476523"/>
                <a:gd name="connsiteY2" fmla="*/ 2388785 h 2960638"/>
                <a:gd name="connsiteX3" fmla="*/ 1160700 w 10476523"/>
                <a:gd name="connsiteY3" fmla="*/ 914091 h 2960638"/>
                <a:gd name="connsiteX4" fmla="*/ 3300775 w 10476523"/>
                <a:gd name="connsiteY4" fmla="*/ 7659 h 2960638"/>
                <a:gd name="connsiteX5" fmla="*/ 5106664 w 10476523"/>
                <a:gd name="connsiteY5" fmla="*/ 524126 h 2960638"/>
                <a:gd name="connsiteX6" fmla="*/ 6944429 w 10476523"/>
                <a:gd name="connsiteY6" fmla="*/ 1313020 h 2960638"/>
                <a:gd name="connsiteX7" fmla="*/ 9006311 w 10476523"/>
                <a:gd name="connsiteY7" fmla="*/ 1644714 h 2960638"/>
                <a:gd name="connsiteX8" fmla="*/ 10476523 w 10476523"/>
                <a:gd name="connsiteY8" fmla="*/ 1859867 h 2960638"/>
                <a:gd name="connsiteX0" fmla="*/ 220900 w 10491763"/>
                <a:gd name="connsiteY0" fmla="*/ 2865969 h 2960638"/>
                <a:gd name="connsiteX1" fmla="*/ 23676 w 10491763"/>
                <a:gd name="connsiteY1" fmla="*/ 2926667 h 2960638"/>
                <a:gd name="connsiteX2" fmla="*/ 131253 w 10491763"/>
                <a:gd name="connsiteY2" fmla="*/ 2388785 h 2960638"/>
                <a:gd name="connsiteX3" fmla="*/ 1160700 w 10491763"/>
                <a:gd name="connsiteY3" fmla="*/ 914091 h 2960638"/>
                <a:gd name="connsiteX4" fmla="*/ 3300775 w 10491763"/>
                <a:gd name="connsiteY4" fmla="*/ 7659 h 2960638"/>
                <a:gd name="connsiteX5" fmla="*/ 5106664 w 10491763"/>
                <a:gd name="connsiteY5" fmla="*/ 524126 h 2960638"/>
                <a:gd name="connsiteX6" fmla="*/ 6944429 w 10491763"/>
                <a:gd name="connsiteY6" fmla="*/ 1313020 h 2960638"/>
                <a:gd name="connsiteX7" fmla="*/ 9006311 w 10491763"/>
                <a:gd name="connsiteY7" fmla="*/ 1644714 h 2960638"/>
                <a:gd name="connsiteX8" fmla="*/ 10491763 w 10491763"/>
                <a:gd name="connsiteY8" fmla="*/ 1646507 h 2960638"/>
                <a:gd name="connsiteX0" fmla="*/ 220900 w 10446043"/>
                <a:gd name="connsiteY0" fmla="*/ 2865969 h 2960638"/>
                <a:gd name="connsiteX1" fmla="*/ 23676 w 10446043"/>
                <a:gd name="connsiteY1" fmla="*/ 2926667 h 2960638"/>
                <a:gd name="connsiteX2" fmla="*/ 131253 w 10446043"/>
                <a:gd name="connsiteY2" fmla="*/ 2388785 h 2960638"/>
                <a:gd name="connsiteX3" fmla="*/ 1160700 w 10446043"/>
                <a:gd name="connsiteY3" fmla="*/ 914091 h 2960638"/>
                <a:gd name="connsiteX4" fmla="*/ 3300775 w 10446043"/>
                <a:gd name="connsiteY4" fmla="*/ 7659 h 2960638"/>
                <a:gd name="connsiteX5" fmla="*/ 5106664 w 10446043"/>
                <a:gd name="connsiteY5" fmla="*/ 524126 h 2960638"/>
                <a:gd name="connsiteX6" fmla="*/ 6944429 w 10446043"/>
                <a:gd name="connsiteY6" fmla="*/ 1313020 h 2960638"/>
                <a:gd name="connsiteX7" fmla="*/ 9006311 w 10446043"/>
                <a:gd name="connsiteY7" fmla="*/ 1644714 h 2960638"/>
                <a:gd name="connsiteX8" fmla="*/ 10446043 w 10446043"/>
                <a:gd name="connsiteY8" fmla="*/ 1758267 h 2960638"/>
                <a:gd name="connsiteX0" fmla="*/ 10855 w 10957043"/>
                <a:gd name="connsiteY0" fmla="*/ 3626174 h 3631188"/>
                <a:gd name="connsiteX1" fmla="*/ 534676 w 10957043"/>
                <a:gd name="connsiteY1" fmla="*/ 2926667 h 3631188"/>
                <a:gd name="connsiteX2" fmla="*/ 642253 w 10957043"/>
                <a:gd name="connsiteY2" fmla="*/ 2388785 h 3631188"/>
                <a:gd name="connsiteX3" fmla="*/ 1671700 w 10957043"/>
                <a:gd name="connsiteY3" fmla="*/ 914091 h 3631188"/>
                <a:gd name="connsiteX4" fmla="*/ 3811775 w 10957043"/>
                <a:gd name="connsiteY4" fmla="*/ 7659 h 3631188"/>
                <a:gd name="connsiteX5" fmla="*/ 5617664 w 10957043"/>
                <a:gd name="connsiteY5" fmla="*/ 524126 h 3631188"/>
                <a:gd name="connsiteX6" fmla="*/ 7455429 w 10957043"/>
                <a:gd name="connsiteY6" fmla="*/ 1313020 h 3631188"/>
                <a:gd name="connsiteX7" fmla="*/ 9517311 w 10957043"/>
                <a:gd name="connsiteY7" fmla="*/ 1644714 h 3631188"/>
                <a:gd name="connsiteX8" fmla="*/ 10957043 w 10957043"/>
                <a:gd name="connsiteY8" fmla="*/ 1758267 h 3631188"/>
                <a:gd name="connsiteX0" fmla="*/ 637601 w 11583789"/>
                <a:gd name="connsiteY0" fmla="*/ 3626174 h 3807394"/>
                <a:gd name="connsiteX1" fmla="*/ 11646 w 11583789"/>
                <a:gd name="connsiteY1" fmla="*/ 3725857 h 3807394"/>
                <a:gd name="connsiteX2" fmla="*/ 1268999 w 11583789"/>
                <a:gd name="connsiteY2" fmla="*/ 2388785 h 3807394"/>
                <a:gd name="connsiteX3" fmla="*/ 2298446 w 11583789"/>
                <a:gd name="connsiteY3" fmla="*/ 914091 h 3807394"/>
                <a:gd name="connsiteX4" fmla="*/ 4438521 w 11583789"/>
                <a:gd name="connsiteY4" fmla="*/ 7659 h 3807394"/>
                <a:gd name="connsiteX5" fmla="*/ 6244410 w 11583789"/>
                <a:gd name="connsiteY5" fmla="*/ 524126 h 3807394"/>
                <a:gd name="connsiteX6" fmla="*/ 8082175 w 11583789"/>
                <a:gd name="connsiteY6" fmla="*/ 1313020 h 3807394"/>
                <a:gd name="connsiteX7" fmla="*/ 10144057 w 11583789"/>
                <a:gd name="connsiteY7" fmla="*/ 1644714 h 3807394"/>
                <a:gd name="connsiteX8" fmla="*/ 11583789 w 11583789"/>
                <a:gd name="connsiteY8" fmla="*/ 1758267 h 3807394"/>
                <a:gd name="connsiteX0" fmla="*/ 626523 w 11572711"/>
                <a:gd name="connsiteY0" fmla="*/ 3626174 h 3834030"/>
                <a:gd name="connsiteX1" fmla="*/ 568 w 11572711"/>
                <a:gd name="connsiteY1" fmla="*/ 3725857 h 3834030"/>
                <a:gd name="connsiteX2" fmla="*/ 751240 w 11572711"/>
                <a:gd name="connsiteY2" fmla="*/ 2024927 h 3834030"/>
                <a:gd name="connsiteX3" fmla="*/ 2287368 w 11572711"/>
                <a:gd name="connsiteY3" fmla="*/ 914091 h 3834030"/>
                <a:gd name="connsiteX4" fmla="*/ 4427443 w 11572711"/>
                <a:gd name="connsiteY4" fmla="*/ 7659 h 3834030"/>
                <a:gd name="connsiteX5" fmla="*/ 6233332 w 11572711"/>
                <a:gd name="connsiteY5" fmla="*/ 524126 h 3834030"/>
                <a:gd name="connsiteX6" fmla="*/ 8071097 w 11572711"/>
                <a:gd name="connsiteY6" fmla="*/ 1313020 h 3834030"/>
                <a:gd name="connsiteX7" fmla="*/ 10132979 w 11572711"/>
                <a:gd name="connsiteY7" fmla="*/ 1644714 h 3834030"/>
                <a:gd name="connsiteX8" fmla="*/ 11572711 w 11572711"/>
                <a:gd name="connsiteY8" fmla="*/ 1758267 h 3834030"/>
                <a:gd name="connsiteX0" fmla="*/ 645837 w 11572538"/>
                <a:gd name="connsiteY0" fmla="*/ 3665160 h 3845815"/>
                <a:gd name="connsiteX1" fmla="*/ 395 w 11572538"/>
                <a:gd name="connsiteY1" fmla="*/ 3725857 h 3845815"/>
                <a:gd name="connsiteX2" fmla="*/ 751067 w 11572538"/>
                <a:gd name="connsiteY2" fmla="*/ 2024927 h 3845815"/>
                <a:gd name="connsiteX3" fmla="*/ 2287195 w 11572538"/>
                <a:gd name="connsiteY3" fmla="*/ 914091 h 3845815"/>
                <a:gd name="connsiteX4" fmla="*/ 4427270 w 11572538"/>
                <a:gd name="connsiteY4" fmla="*/ 7659 h 3845815"/>
                <a:gd name="connsiteX5" fmla="*/ 6233159 w 11572538"/>
                <a:gd name="connsiteY5" fmla="*/ 524126 h 3845815"/>
                <a:gd name="connsiteX6" fmla="*/ 8070924 w 11572538"/>
                <a:gd name="connsiteY6" fmla="*/ 1313020 h 3845815"/>
                <a:gd name="connsiteX7" fmla="*/ 10132806 w 11572538"/>
                <a:gd name="connsiteY7" fmla="*/ 1644714 h 3845815"/>
                <a:gd name="connsiteX8" fmla="*/ 11572538 w 11572538"/>
                <a:gd name="connsiteY8" fmla="*/ 1758267 h 3845815"/>
                <a:gd name="connsiteX0" fmla="*/ 658732 w 11572442"/>
                <a:gd name="connsiteY0" fmla="*/ 3704144 h 3859077"/>
                <a:gd name="connsiteX1" fmla="*/ 299 w 11572442"/>
                <a:gd name="connsiteY1" fmla="*/ 3725857 h 3859077"/>
                <a:gd name="connsiteX2" fmla="*/ 750971 w 11572442"/>
                <a:gd name="connsiteY2" fmla="*/ 2024927 h 3859077"/>
                <a:gd name="connsiteX3" fmla="*/ 2287099 w 11572442"/>
                <a:gd name="connsiteY3" fmla="*/ 914091 h 3859077"/>
                <a:gd name="connsiteX4" fmla="*/ 4427174 w 11572442"/>
                <a:gd name="connsiteY4" fmla="*/ 7659 h 3859077"/>
                <a:gd name="connsiteX5" fmla="*/ 6233063 w 11572442"/>
                <a:gd name="connsiteY5" fmla="*/ 524126 h 3859077"/>
                <a:gd name="connsiteX6" fmla="*/ 8070828 w 11572442"/>
                <a:gd name="connsiteY6" fmla="*/ 1313020 h 3859077"/>
                <a:gd name="connsiteX7" fmla="*/ 10132710 w 11572442"/>
                <a:gd name="connsiteY7" fmla="*/ 1644714 h 3859077"/>
                <a:gd name="connsiteX8" fmla="*/ 11572442 w 11572442"/>
                <a:gd name="connsiteY8" fmla="*/ 1758267 h 3859077"/>
                <a:gd name="connsiteX0" fmla="*/ 658732 w 11572442"/>
                <a:gd name="connsiteY0" fmla="*/ 3523393 h 3678326"/>
                <a:gd name="connsiteX1" fmla="*/ 299 w 11572442"/>
                <a:gd name="connsiteY1" fmla="*/ 3545106 h 3678326"/>
                <a:gd name="connsiteX2" fmla="*/ 750971 w 11572442"/>
                <a:gd name="connsiteY2" fmla="*/ 1844176 h 3678326"/>
                <a:gd name="connsiteX3" fmla="*/ 2287099 w 11572442"/>
                <a:gd name="connsiteY3" fmla="*/ 733340 h 3678326"/>
                <a:gd name="connsiteX4" fmla="*/ 4300504 w 11572442"/>
                <a:gd name="connsiteY4" fmla="*/ 12086 h 3678326"/>
                <a:gd name="connsiteX5" fmla="*/ 6233063 w 11572442"/>
                <a:gd name="connsiteY5" fmla="*/ 343375 h 3678326"/>
                <a:gd name="connsiteX6" fmla="*/ 8070828 w 11572442"/>
                <a:gd name="connsiteY6" fmla="*/ 1132269 h 3678326"/>
                <a:gd name="connsiteX7" fmla="*/ 10132710 w 11572442"/>
                <a:gd name="connsiteY7" fmla="*/ 1463963 h 3678326"/>
                <a:gd name="connsiteX8" fmla="*/ 11572442 w 11572442"/>
                <a:gd name="connsiteY8" fmla="*/ 1577516 h 367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2442" h="3678326">
                  <a:moveTo>
                    <a:pt x="658732" y="3523393"/>
                  </a:moveTo>
                  <a:cubicBezTo>
                    <a:pt x="567590" y="3586892"/>
                    <a:pt x="-15074" y="3824975"/>
                    <a:pt x="299" y="3545106"/>
                  </a:cubicBezTo>
                  <a:cubicBezTo>
                    <a:pt x="15672" y="3265237"/>
                    <a:pt x="369838" y="2312804"/>
                    <a:pt x="750971" y="1844176"/>
                  </a:cubicBezTo>
                  <a:cubicBezTo>
                    <a:pt x="1132104" y="1375548"/>
                    <a:pt x="1695510" y="1038688"/>
                    <a:pt x="2287099" y="733340"/>
                  </a:cubicBezTo>
                  <a:cubicBezTo>
                    <a:pt x="2878688" y="427992"/>
                    <a:pt x="3642843" y="77080"/>
                    <a:pt x="4300504" y="12086"/>
                  </a:cubicBezTo>
                  <a:cubicBezTo>
                    <a:pt x="4958165" y="-52908"/>
                    <a:pt x="5604676" y="156678"/>
                    <a:pt x="6233063" y="343375"/>
                  </a:cubicBezTo>
                  <a:cubicBezTo>
                    <a:pt x="6861450" y="530072"/>
                    <a:pt x="7420887" y="945504"/>
                    <a:pt x="8070828" y="1132269"/>
                  </a:cubicBezTo>
                  <a:cubicBezTo>
                    <a:pt x="8720769" y="1319034"/>
                    <a:pt x="9544028" y="1372822"/>
                    <a:pt x="10132710" y="1463963"/>
                  </a:cubicBezTo>
                  <a:cubicBezTo>
                    <a:pt x="10721392" y="1555104"/>
                    <a:pt x="11405101" y="1483387"/>
                    <a:pt x="11572442" y="1577516"/>
                  </a:cubicBezTo>
                </a:path>
              </a:pathLst>
            </a:custGeom>
            <a:noFill/>
            <a:ln w="57150">
              <a:solidFill>
                <a:srgbClr val="B4C7E7">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45"/>
            </a:p>
          </p:txBody>
        </p:sp>
        <p:sp>
          <p:nvSpPr>
            <p:cNvPr id="72" name="Полилиния: фигура 71">
              <a:extLst>
                <a:ext uri="{FF2B5EF4-FFF2-40B4-BE49-F238E27FC236}">
                  <a16:creationId xmlns:a16="http://schemas.microsoft.com/office/drawing/2014/main" id="{1916B515-BF06-445C-AA94-CA21216CFA67}"/>
                </a:ext>
              </a:extLst>
            </p:cNvPr>
            <p:cNvSpPr/>
            <p:nvPr/>
          </p:nvSpPr>
          <p:spPr>
            <a:xfrm>
              <a:off x="-931148" y="1605172"/>
              <a:ext cx="9962208" cy="2998586"/>
            </a:xfrm>
            <a:custGeom>
              <a:avLst/>
              <a:gdLst>
                <a:gd name="connsiteX0" fmla="*/ 219515 w 10475138"/>
                <a:gd name="connsiteY0" fmla="*/ 2971696 h 3055543"/>
                <a:gd name="connsiteX1" fmla="*/ 22291 w 10475138"/>
                <a:gd name="connsiteY1" fmla="*/ 3016519 h 3055543"/>
                <a:gd name="connsiteX2" fmla="*/ 129868 w 10475138"/>
                <a:gd name="connsiteY2" fmla="*/ 2478637 h 3055543"/>
                <a:gd name="connsiteX3" fmla="*/ 1133915 w 10475138"/>
                <a:gd name="connsiteY3" fmla="*/ 927743 h 3055543"/>
                <a:gd name="connsiteX4" fmla="*/ 2774456 w 10475138"/>
                <a:gd name="connsiteY4" fmla="*/ 4378 h 3055543"/>
                <a:gd name="connsiteX5" fmla="*/ 5105279 w 10475138"/>
                <a:gd name="connsiteY5" fmla="*/ 613978 h 3055543"/>
                <a:gd name="connsiteX6" fmla="*/ 6943044 w 10475138"/>
                <a:gd name="connsiteY6" fmla="*/ 1402872 h 3055543"/>
                <a:gd name="connsiteX7" fmla="*/ 9524879 w 10475138"/>
                <a:gd name="connsiteY7" fmla="*/ 1474590 h 3055543"/>
                <a:gd name="connsiteX8" fmla="*/ 10475138 w 10475138"/>
                <a:gd name="connsiteY8" fmla="*/ 1949719 h 3055543"/>
                <a:gd name="connsiteX0" fmla="*/ 219515 w 10475138"/>
                <a:gd name="connsiteY0" fmla="*/ 2971696 h 3055543"/>
                <a:gd name="connsiteX1" fmla="*/ 22291 w 10475138"/>
                <a:gd name="connsiteY1" fmla="*/ 3016519 h 3055543"/>
                <a:gd name="connsiteX2" fmla="*/ 129868 w 10475138"/>
                <a:gd name="connsiteY2" fmla="*/ 2478637 h 3055543"/>
                <a:gd name="connsiteX3" fmla="*/ 1133915 w 10475138"/>
                <a:gd name="connsiteY3" fmla="*/ 927743 h 3055543"/>
                <a:gd name="connsiteX4" fmla="*/ 2774456 w 10475138"/>
                <a:gd name="connsiteY4" fmla="*/ 4378 h 3055543"/>
                <a:gd name="connsiteX5" fmla="*/ 5105279 w 10475138"/>
                <a:gd name="connsiteY5" fmla="*/ 613978 h 3055543"/>
                <a:gd name="connsiteX6" fmla="*/ 6943044 w 10475138"/>
                <a:gd name="connsiteY6" fmla="*/ 1402872 h 3055543"/>
                <a:gd name="connsiteX7" fmla="*/ 9004926 w 10475138"/>
                <a:gd name="connsiteY7" fmla="*/ 1734566 h 3055543"/>
                <a:gd name="connsiteX8" fmla="*/ 10475138 w 10475138"/>
                <a:gd name="connsiteY8" fmla="*/ 1949719 h 3055543"/>
                <a:gd name="connsiteX0" fmla="*/ 221213 w 10475248"/>
                <a:gd name="connsiteY0" fmla="*/ 2932008 h 3044155"/>
                <a:gd name="connsiteX1" fmla="*/ 22401 w 10475248"/>
                <a:gd name="connsiteY1" fmla="*/ 3016519 h 3044155"/>
                <a:gd name="connsiteX2" fmla="*/ 129978 w 10475248"/>
                <a:gd name="connsiteY2" fmla="*/ 2478637 h 3044155"/>
                <a:gd name="connsiteX3" fmla="*/ 1134025 w 10475248"/>
                <a:gd name="connsiteY3" fmla="*/ 927743 h 3044155"/>
                <a:gd name="connsiteX4" fmla="*/ 2774566 w 10475248"/>
                <a:gd name="connsiteY4" fmla="*/ 4378 h 3044155"/>
                <a:gd name="connsiteX5" fmla="*/ 5105389 w 10475248"/>
                <a:gd name="connsiteY5" fmla="*/ 613978 h 3044155"/>
                <a:gd name="connsiteX6" fmla="*/ 6943154 w 10475248"/>
                <a:gd name="connsiteY6" fmla="*/ 1402872 h 3044155"/>
                <a:gd name="connsiteX7" fmla="*/ 9005036 w 10475248"/>
                <a:gd name="connsiteY7" fmla="*/ 1734566 h 3044155"/>
                <a:gd name="connsiteX8" fmla="*/ 10475248 w 10475248"/>
                <a:gd name="connsiteY8" fmla="*/ 1949719 h 3044155"/>
                <a:gd name="connsiteX0" fmla="*/ 221213 w 10475248"/>
                <a:gd name="connsiteY0" fmla="*/ 2940753 h 3052900"/>
                <a:gd name="connsiteX1" fmla="*/ 22401 w 10475248"/>
                <a:gd name="connsiteY1" fmla="*/ 3025264 h 3052900"/>
                <a:gd name="connsiteX2" fmla="*/ 129978 w 10475248"/>
                <a:gd name="connsiteY2" fmla="*/ 2487382 h 3052900"/>
                <a:gd name="connsiteX3" fmla="*/ 1134025 w 10475248"/>
                <a:gd name="connsiteY3" fmla="*/ 936488 h 3052900"/>
                <a:gd name="connsiteX4" fmla="*/ 2774566 w 10475248"/>
                <a:gd name="connsiteY4" fmla="*/ 13123 h 3052900"/>
                <a:gd name="connsiteX5" fmla="*/ 5190055 w 10475248"/>
                <a:gd name="connsiteY5" fmla="*/ 461857 h 3052900"/>
                <a:gd name="connsiteX6" fmla="*/ 6943154 w 10475248"/>
                <a:gd name="connsiteY6" fmla="*/ 1411617 h 3052900"/>
                <a:gd name="connsiteX7" fmla="*/ 9005036 w 10475248"/>
                <a:gd name="connsiteY7" fmla="*/ 1743311 h 3052900"/>
                <a:gd name="connsiteX8" fmla="*/ 10475248 w 10475248"/>
                <a:gd name="connsiteY8" fmla="*/ 1958464 h 3052900"/>
                <a:gd name="connsiteX0" fmla="*/ 221213 w 10475248"/>
                <a:gd name="connsiteY0" fmla="*/ 2940199 h 3052346"/>
                <a:gd name="connsiteX1" fmla="*/ 22401 w 10475248"/>
                <a:gd name="connsiteY1" fmla="*/ 3024710 h 3052346"/>
                <a:gd name="connsiteX2" fmla="*/ 129978 w 10475248"/>
                <a:gd name="connsiteY2" fmla="*/ 2486828 h 3052346"/>
                <a:gd name="connsiteX3" fmla="*/ 1134025 w 10475248"/>
                <a:gd name="connsiteY3" fmla="*/ 935934 h 3052346"/>
                <a:gd name="connsiteX4" fmla="*/ 2774566 w 10475248"/>
                <a:gd name="connsiteY4" fmla="*/ 12569 h 3052346"/>
                <a:gd name="connsiteX5" fmla="*/ 5190055 w 10475248"/>
                <a:gd name="connsiteY5" fmla="*/ 461303 h 3052346"/>
                <a:gd name="connsiteX6" fmla="*/ 6858487 w 10475248"/>
                <a:gd name="connsiteY6" fmla="*/ 1309463 h 3052346"/>
                <a:gd name="connsiteX7" fmla="*/ 9005036 w 10475248"/>
                <a:gd name="connsiteY7" fmla="*/ 1742757 h 3052346"/>
                <a:gd name="connsiteX8" fmla="*/ 10475248 w 10475248"/>
                <a:gd name="connsiteY8" fmla="*/ 1957910 h 3052346"/>
                <a:gd name="connsiteX0" fmla="*/ 221213 w 10297448"/>
                <a:gd name="connsiteY0" fmla="*/ 2940199 h 3052346"/>
                <a:gd name="connsiteX1" fmla="*/ 22401 w 10297448"/>
                <a:gd name="connsiteY1" fmla="*/ 3024710 h 3052346"/>
                <a:gd name="connsiteX2" fmla="*/ 129978 w 10297448"/>
                <a:gd name="connsiteY2" fmla="*/ 2486828 h 3052346"/>
                <a:gd name="connsiteX3" fmla="*/ 1134025 w 10297448"/>
                <a:gd name="connsiteY3" fmla="*/ 935934 h 3052346"/>
                <a:gd name="connsiteX4" fmla="*/ 2774566 w 10297448"/>
                <a:gd name="connsiteY4" fmla="*/ 12569 h 3052346"/>
                <a:gd name="connsiteX5" fmla="*/ 5190055 w 10297448"/>
                <a:gd name="connsiteY5" fmla="*/ 461303 h 3052346"/>
                <a:gd name="connsiteX6" fmla="*/ 6858487 w 10297448"/>
                <a:gd name="connsiteY6" fmla="*/ 1309463 h 3052346"/>
                <a:gd name="connsiteX7" fmla="*/ 9005036 w 10297448"/>
                <a:gd name="connsiteY7" fmla="*/ 1742757 h 3052346"/>
                <a:gd name="connsiteX8" fmla="*/ 10297448 w 10297448"/>
                <a:gd name="connsiteY8" fmla="*/ 1688670 h 3052346"/>
                <a:gd name="connsiteX0" fmla="*/ 8176 w 11032814"/>
                <a:gd name="connsiteY0" fmla="*/ 3375530 h 3385147"/>
                <a:gd name="connsiteX1" fmla="*/ 757767 w 11032814"/>
                <a:gd name="connsiteY1" fmla="*/ 3024710 h 3385147"/>
                <a:gd name="connsiteX2" fmla="*/ 865344 w 11032814"/>
                <a:gd name="connsiteY2" fmla="*/ 2486828 h 3385147"/>
                <a:gd name="connsiteX3" fmla="*/ 1869391 w 11032814"/>
                <a:gd name="connsiteY3" fmla="*/ 935934 h 3385147"/>
                <a:gd name="connsiteX4" fmla="*/ 3509932 w 11032814"/>
                <a:gd name="connsiteY4" fmla="*/ 12569 h 3385147"/>
                <a:gd name="connsiteX5" fmla="*/ 5925421 w 11032814"/>
                <a:gd name="connsiteY5" fmla="*/ 461303 h 3385147"/>
                <a:gd name="connsiteX6" fmla="*/ 7593853 w 11032814"/>
                <a:gd name="connsiteY6" fmla="*/ 1309463 h 3385147"/>
                <a:gd name="connsiteX7" fmla="*/ 9740402 w 11032814"/>
                <a:gd name="connsiteY7" fmla="*/ 1742757 h 3385147"/>
                <a:gd name="connsiteX8" fmla="*/ 11032814 w 11032814"/>
                <a:gd name="connsiteY8" fmla="*/ 1688670 h 3385147"/>
                <a:gd name="connsiteX0" fmla="*/ 540004 w 11564642"/>
                <a:gd name="connsiteY0" fmla="*/ 3375530 h 3438834"/>
                <a:gd name="connsiteX1" fmla="*/ 22893 w 11564642"/>
                <a:gd name="connsiteY1" fmla="*/ 3343086 h 3438834"/>
                <a:gd name="connsiteX2" fmla="*/ 1397172 w 11564642"/>
                <a:gd name="connsiteY2" fmla="*/ 2486828 h 3438834"/>
                <a:gd name="connsiteX3" fmla="*/ 2401219 w 11564642"/>
                <a:gd name="connsiteY3" fmla="*/ 935934 h 3438834"/>
                <a:gd name="connsiteX4" fmla="*/ 4041760 w 11564642"/>
                <a:gd name="connsiteY4" fmla="*/ 12569 h 3438834"/>
                <a:gd name="connsiteX5" fmla="*/ 6457249 w 11564642"/>
                <a:gd name="connsiteY5" fmla="*/ 461303 h 3438834"/>
                <a:gd name="connsiteX6" fmla="*/ 8125681 w 11564642"/>
                <a:gd name="connsiteY6" fmla="*/ 1309463 h 3438834"/>
                <a:gd name="connsiteX7" fmla="*/ 10272230 w 11564642"/>
                <a:gd name="connsiteY7" fmla="*/ 1742757 h 3438834"/>
                <a:gd name="connsiteX8" fmla="*/ 11564642 w 11564642"/>
                <a:gd name="connsiteY8" fmla="*/ 1688670 h 3438834"/>
                <a:gd name="connsiteX0" fmla="*/ 517208 w 11541846"/>
                <a:gd name="connsiteY0" fmla="*/ 3375530 h 3452740"/>
                <a:gd name="connsiteX1" fmla="*/ 97 w 11541846"/>
                <a:gd name="connsiteY1" fmla="*/ 3343086 h 3452740"/>
                <a:gd name="connsiteX2" fmla="*/ 562388 w 11541846"/>
                <a:gd name="connsiteY2" fmla="*/ 2278909 h 3452740"/>
                <a:gd name="connsiteX3" fmla="*/ 2378423 w 11541846"/>
                <a:gd name="connsiteY3" fmla="*/ 935934 h 3452740"/>
                <a:gd name="connsiteX4" fmla="*/ 4018964 w 11541846"/>
                <a:gd name="connsiteY4" fmla="*/ 12569 h 3452740"/>
                <a:gd name="connsiteX5" fmla="*/ 6434453 w 11541846"/>
                <a:gd name="connsiteY5" fmla="*/ 461303 h 3452740"/>
                <a:gd name="connsiteX6" fmla="*/ 8102885 w 11541846"/>
                <a:gd name="connsiteY6" fmla="*/ 1309463 h 3452740"/>
                <a:gd name="connsiteX7" fmla="*/ 10249434 w 11541846"/>
                <a:gd name="connsiteY7" fmla="*/ 1742757 h 3452740"/>
                <a:gd name="connsiteX8" fmla="*/ 11541846 w 11541846"/>
                <a:gd name="connsiteY8" fmla="*/ 1688670 h 3452740"/>
                <a:gd name="connsiteX0" fmla="*/ 562584 w 11541750"/>
                <a:gd name="connsiteY0" fmla="*/ 3356038 h 3443608"/>
                <a:gd name="connsiteX1" fmla="*/ 1 w 11541750"/>
                <a:gd name="connsiteY1" fmla="*/ 3343086 h 3443608"/>
                <a:gd name="connsiteX2" fmla="*/ 562292 w 11541750"/>
                <a:gd name="connsiteY2" fmla="*/ 2278909 h 3443608"/>
                <a:gd name="connsiteX3" fmla="*/ 2378327 w 11541750"/>
                <a:gd name="connsiteY3" fmla="*/ 935934 h 3443608"/>
                <a:gd name="connsiteX4" fmla="*/ 4018868 w 11541750"/>
                <a:gd name="connsiteY4" fmla="*/ 12569 h 3443608"/>
                <a:gd name="connsiteX5" fmla="*/ 6434357 w 11541750"/>
                <a:gd name="connsiteY5" fmla="*/ 461303 h 3443608"/>
                <a:gd name="connsiteX6" fmla="*/ 8102789 w 11541750"/>
                <a:gd name="connsiteY6" fmla="*/ 1309463 h 3443608"/>
                <a:gd name="connsiteX7" fmla="*/ 10249338 w 11541750"/>
                <a:gd name="connsiteY7" fmla="*/ 1742757 h 3443608"/>
                <a:gd name="connsiteX8" fmla="*/ 11541750 w 11541750"/>
                <a:gd name="connsiteY8" fmla="*/ 1688670 h 3443608"/>
                <a:gd name="connsiteX0" fmla="*/ 562584 w 11541750"/>
                <a:gd name="connsiteY0" fmla="*/ 3350339 h 3437909"/>
                <a:gd name="connsiteX1" fmla="*/ 1 w 11541750"/>
                <a:gd name="connsiteY1" fmla="*/ 3337387 h 3437909"/>
                <a:gd name="connsiteX2" fmla="*/ 562292 w 11541750"/>
                <a:gd name="connsiteY2" fmla="*/ 2273210 h 3437909"/>
                <a:gd name="connsiteX3" fmla="*/ 2174376 w 11541750"/>
                <a:gd name="connsiteY3" fmla="*/ 786034 h 3437909"/>
                <a:gd name="connsiteX4" fmla="*/ 4018868 w 11541750"/>
                <a:gd name="connsiteY4" fmla="*/ 6870 h 3437909"/>
                <a:gd name="connsiteX5" fmla="*/ 6434357 w 11541750"/>
                <a:gd name="connsiteY5" fmla="*/ 455604 h 3437909"/>
                <a:gd name="connsiteX6" fmla="*/ 8102789 w 11541750"/>
                <a:gd name="connsiteY6" fmla="*/ 1303764 h 3437909"/>
                <a:gd name="connsiteX7" fmla="*/ 10249338 w 11541750"/>
                <a:gd name="connsiteY7" fmla="*/ 1737058 h 3437909"/>
                <a:gd name="connsiteX8" fmla="*/ 11541750 w 11541750"/>
                <a:gd name="connsiteY8" fmla="*/ 1682971 h 343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750" h="3437909">
                  <a:moveTo>
                    <a:pt x="562584" y="3350339"/>
                  </a:moveTo>
                  <a:cubicBezTo>
                    <a:pt x="471442" y="3413838"/>
                    <a:pt x="50" y="3516908"/>
                    <a:pt x="1" y="3337387"/>
                  </a:cubicBezTo>
                  <a:cubicBezTo>
                    <a:pt x="-48" y="3157866"/>
                    <a:pt x="199896" y="2698435"/>
                    <a:pt x="562292" y="2273210"/>
                  </a:cubicBezTo>
                  <a:cubicBezTo>
                    <a:pt x="924688" y="1847985"/>
                    <a:pt x="1598280" y="1163757"/>
                    <a:pt x="2174376" y="786034"/>
                  </a:cubicBezTo>
                  <a:cubicBezTo>
                    <a:pt x="2750472" y="408311"/>
                    <a:pt x="3308871" y="61942"/>
                    <a:pt x="4018868" y="6870"/>
                  </a:cubicBezTo>
                  <a:cubicBezTo>
                    <a:pt x="4728865" y="-48202"/>
                    <a:pt x="5753703" y="239455"/>
                    <a:pt x="6434357" y="455604"/>
                  </a:cubicBezTo>
                  <a:cubicBezTo>
                    <a:pt x="7115011" y="671753"/>
                    <a:pt x="7466959" y="1090188"/>
                    <a:pt x="8102789" y="1303764"/>
                  </a:cubicBezTo>
                  <a:cubicBezTo>
                    <a:pt x="8738619" y="1517340"/>
                    <a:pt x="9660656" y="1645917"/>
                    <a:pt x="10249338" y="1737058"/>
                  </a:cubicBezTo>
                  <a:cubicBezTo>
                    <a:pt x="10838020" y="1828199"/>
                    <a:pt x="11374409" y="1588842"/>
                    <a:pt x="11541750" y="1682971"/>
                  </a:cubicBezTo>
                </a:path>
              </a:pathLst>
            </a:custGeom>
            <a:noFill/>
            <a:ln w="57150">
              <a:solidFill>
                <a:srgbClr val="B4C7E7">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45"/>
            </a:p>
          </p:txBody>
        </p:sp>
        <p:sp>
          <p:nvSpPr>
            <p:cNvPr id="15" name="Овал 14">
              <a:extLst>
                <a:ext uri="{FF2B5EF4-FFF2-40B4-BE49-F238E27FC236}">
                  <a16:creationId xmlns:a16="http://schemas.microsoft.com/office/drawing/2014/main" id="{107080A0-3332-49E2-807A-669FBB5BF3C9}"/>
                </a:ext>
              </a:extLst>
            </p:cNvPr>
            <p:cNvSpPr/>
            <p:nvPr/>
          </p:nvSpPr>
          <p:spPr>
            <a:xfrm>
              <a:off x="3802132" y="2992849"/>
              <a:ext cx="1354301" cy="643628"/>
            </a:xfrm>
            <a:prstGeom prst="ellipse">
              <a:avLst/>
            </a:prstGeom>
            <a:solidFill>
              <a:srgbClr val="9ADAFF"/>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743" b="1">
                  <a:effectLst>
                    <a:outerShdw blurRad="38100" dist="38100" dir="2700000" algn="tl">
                      <a:srgbClr val="000000">
                        <a:alpha val="43137"/>
                      </a:srgbClr>
                    </a:outerShdw>
                  </a:effectLst>
                </a:rPr>
                <a:t>Incentives</a:t>
              </a:r>
              <a:endParaRPr lang="ru-RU" sz="743" b="1">
                <a:effectLst>
                  <a:outerShdw blurRad="38100" dist="38100" dir="2700000" algn="tl">
                    <a:srgbClr val="000000">
                      <a:alpha val="43137"/>
                    </a:srgbClr>
                  </a:outerShdw>
                </a:effectLst>
              </a:endParaRPr>
            </a:p>
          </p:txBody>
        </p:sp>
        <p:sp>
          <p:nvSpPr>
            <p:cNvPr id="6" name="Овал 5">
              <a:extLst>
                <a:ext uri="{FF2B5EF4-FFF2-40B4-BE49-F238E27FC236}">
                  <a16:creationId xmlns:a16="http://schemas.microsoft.com/office/drawing/2014/main" id="{C1A3E36C-183B-47C1-9A60-AF8853A2EC19}"/>
                </a:ext>
              </a:extLst>
            </p:cNvPr>
            <p:cNvSpPr/>
            <p:nvPr/>
          </p:nvSpPr>
          <p:spPr>
            <a:xfrm>
              <a:off x="3593231" y="2333746"/>
              <a:ext cx="1354301" cy="643628"/>
            </a:xfrm>
            <a:prstGeom prst="ellipse">
              <a:avLst/>
            </a:prstGeom>
            <a:solidFill>
              <a:srgbClr val="9ADAFF"/>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743" b="1">
                  <a:effectLst>
                    <a:outerShdw blurRad="38100" dist="38100" dir="2700000" algn="tl">
                      <a:srgbClr val="000000">
                        <a:alpha val="43137"/>
                      </a:srgbClr>
                    </a:outerShdw>
                  </a:effectLst>
                </a:rPr>
                <a:t>Government</a:t>
              </a:r>
              <a:endParaRPr lang="ru-RU" sz="743" b="1">
                <a:effectLst>
                  <a:outerShdw blurRad="38100" dist="38100" dir="2700000" algn="tl">
                    <a:srgbClr val="000000">
                      <a:alpha val="43137"/>
                    </a:srgbClr>
                  </a:outerShdw>
                </a:effectLst>
              </a:endParaRPr>
            </a:p>
          </p:txBody>
        </p:sp>
        <p:sp>
          <p:nvSpPr>
            <p:cNvPr id="13" name="Овал 12">
              <a:extLst>
                <a:ext uri="{FF2B5EF4-FFF2-40B4-BE49-F238E27FC236}">
                  <a16:creationId xmlns:a16="http://schemas.microsoft.com/office/drawing/2014/main" id="{BF0E0448-14A2-49C7-8D56-CF6AC4641AA1}"/>
                </a:ext>
              </a:extLst>
            </p:cNvPr>
            <p:cNvSpPr/>
            <p:nvPr/>
          </p:nvSpPr>
          <p:spPr>
            <a:xfrm>
              <a:off x="2367895" y="1984768"/>
              <a:ext cx="1354301" cy="643628"/>
            </a:xfrm>
            <a:prstGeom prst="ellipse">
              <a:avLst/>
            </a:prstGeom>
            <a:solidFill>
              <a:srgbClr val="9ADAFF"/>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743" b="1">
                  <a:effectLst>
                    <a:outerShdw blurRad="38100" dist="38100" dir="2700000" algn="tl">
                      <a:srgbClr val="000000">
                        <a:alpha val="43137"/>
                      </a:srgbClr>
                    </a:outerShdw>
                  </a:effectLst>
                </a:rPr>
                <a:t>Linkages</a:t>
              </a:r>
              <a:endParaRPr lang="ru-RU" sz="743" b="1">
                <a:effectLst>
                  <a:outerShdw blurRad="38100" dist="38100" dir="2700000" algn="tl">
                    <a:srgbClr val="000000">
                      <a:alpha val="43137"/>
                    </a:srgbClr>
                  </a:outerShdw>
                </a:effectLst>
              </a:endParaRPr>
            </a:p>
          </p:txBody>
        </p:sp>
        <p:sp>
          <p:nvSpPr>
            <p:cNvPr id="7" name="Овал 6">
              <a:extLst>
                <a:ext uri="{FF2B5EF4-FFF2-40B4-BE49-F238E27FC236}">
                  <a16:creationId xmlns:a16="http://schemas.microsoft.com/office/drawing/2014/main" id="{028F6A8F-646A-448C-A4AD-DDE8B72D4001}"/>
                </a:ext>
              </a:extLst>
            </p:cNvPr>
            <p:cNvSpPr/>
            <p:nvPr/>
          </p:nvSpPr>
          <p:spPr>
            <a:xfrm>
              <a:off x="1182207" y="2345236"/>
              <a:ext cx="1354301" cy="643628"/>
            </a:xfrm>
            <a:prstGeom prst="ellipse">
              <a:avLst/>
            </a:prstGeom>
            <a:solidFill>
              <a:srgbClr val="9ADAFF"/>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743" b="1">
                  <a:effectLst>
                    <a:outerShdw blurRad="38100" dist="38100" dir="2700000" algn="tl">
                      <a:srgbClr val="000000">
                        <a:alpha val="43137"/>
                      </a:srgbClr>
                    </a:outerShdw>
                  </a:effectLst>
                </a:rPr>
                <a:t>Legal Framework</a:t>
              </a:r>
              <a:endParaRPr lang="ru-RU" sz="743" b="1">
                <a:effectLst>
                  <a:outerShdw blurRad="38100" dist="38100" dir="2700000" algn="tl">
                    <a:srgbClr val="000000">
                      <a:alpha val="43137"/>
                    </a:srgbClr>
                  </a:outerShdw>
                </a:effectLst>
              </a:endParaRPr>
            </a:p>
          </p:txBody>
        </p:sp>
        <p:sp>
          <p:nvSpPr>
            <p:cNvPr id="8" name="Овал 7">
              <a:extLst>
                <a:ext uri="{FF2B5EF4-FFF2-40B4-BE49-F238E27FC236}">
                  <a16:creationId xmlns:a16="http://schemas.microsoft.com/office/drawing/2014/main" id="{5A838F64-F32D-46DC-9A86-5D2224E4B783}"/>
                </a:ext>
              </a:extLst>
            </p:cNvPr>
            <p:cNvSpPr/>
            <p:nvPr/>
          </p:nvSpPr>
          <p:spPr>
            <a:xfrm>
              <a:off x="1033107" y="3023987"/>
              <a:ext cx="1354301" cy="643628"/>
            </a:xfrm>
            <a:prstGeom prst="ellipse">
              <a:avLst/>
            </a:prstGeom>
            <a:solidFill>
              <a:srgbClr val="9ADAFF"/>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743" b="1">
                  <a:effectLst>
                    <a:outerShdw blurRad="38100" dist="38100" dir="2700000" algn="tl">
                      <a:srgbClr val="000000">
                        <a:alpha val="43137"/>
                      </a:srgbClr>
                    </a:outerShdw>
                  </a:effectLst>
                </a:rPr>
                <a:t>Infrastructure</a:t>
              </a:r>
              <a:endParaRPr lang="ru-RU" sz="743" b="1">
                <a:effectLst>
                  <a:outerShdw blurRad="38100" dist="38100" dir="2700000" algn="tl">
                    <a:srgbClr val="000000">
                      <a:alpha val="43137"/>
                    </a:srgbClr>
                  </a:outerShdw>
                </a:effectLst>
              </a:endParaRPr>
            </a:p>
          </p:txBody>
        </p:sp>
        <p:sp>
          <p:nvSpPr>
            <p:cNvPr id="9" name="Овал 8">
              <a:extLst>
                <a:ext uri="{FF2B5EF4-FFF2-40B4-BE49-F238E27FC236}">
                  <a16:creationId xmlns:a16="http://schemas.microsoft.com/office/drawing/2014/main" id="{C24E2617-20FE-4F96-96D6-86812ABB9FFC}"/>
                </a:ext>
              </a:extLst>
            </p:cNvPr>
            <p:cNvSpPr/>
            <p:nvPr/>
          </p:nvSpPr>
          <p:spPr>
            <a:xfrm>
              <a:off x="1023900" y="3693519"/>
              <a:ext cx="1354301" cy="643628"/>
            </a:xfrm>
            <a:prstGeom prst="ellipse">
              <a:avLst/>
            </a:prstGeom>
            <a:solidFill>
              <a:srgbClr val="9ADAFF"/>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743" b="1">
                  <a:effectLst>
                    <a:outerShdw blurRad="38100" dist="38100" dir="2700000" algn="tl">
                      <a:srgbClr val="000000">
                        <a:alpha val="43137"/>
                      </a:srgbClr>
                    </a:outerShdw>
                  </a:effectLst>
                </a:rPr>
                <a:t>Businesses</a:t>
              </a:r>
              <a:endParaRPr lang="ru-RU" sz="743" b="1">
                <a:effectLst>
                  <a:outerShdw blurRad="38100" dist="38100" dir="2700000" algn="tl">
                    <a:srgbClr val="000000">
                      <a:alpha val="43137"/>
                    </a:srgbClr>
                  </a:outerShdw>
                </a:effectLst>
              </a:endParaRPr>
            </a:p>
          </p:txBody>
        </p:sp>
        <p:sp>
          <p:nvSpPr>
            <p:cNvPr id="10" name="Овал 9">
              <a:extLst>
                <a:ext uri="{FF2B5EF4-FFF2-40B4-BE49-F238E27FC236}">
                  <a16:creationId xmlns:a16="http://schemas.microsoft.com/office/drawing/2014/main" id="{8EA3AEFC-3004-4252-B4C7-A37D97ABCDDD}"/>
                </a:ext>
              </a:extLst>
            </p:cNvPr>
            <p:cNvSpPr/>
            <p:nvPr/>
          </p:nvSpPr>
          <p:spPr>
            <a:xfrm>
              <a:off x="1182207" y="4347767"/>
              <a:ext cx="1354301" cy="643628"/>
            </a:xfrm>
            <a:prstGeom prst="ellipse">
              <a:avLst/>
            </a:prstGeom>
            <a:solidFill>
              <a:srgbClr val="9ADAFF"/>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743" b="1">
                  <a:effectLst>
                    <a:outerShdw blurRad="38100" dist="38100" dir="2700000" algn="tl">
                      <a:srgbClr val="000000">
                        <a:alpha val="43137"/>
                      </a:srgbClr>
                    </a:outerShdw>
                  </a:effectLst>
                </a:rPr>
                <a:t>IP Market</a:t>
              </a:r>
              <a:endParaRPr lang="ru-RU" sz="743" b="1">
                <a:effectLst>
                  <a:outerShdw blurRad="38100" dist="38100" dir="2700000" algn="tl">
                    <a:srgbClr val="000000">
                      <a:alpha val="43137"/>
                    </a:srgbClr>
                  </a:outerShdw>
                </a:effectLst>
              </a:endParaRPr>
            </a:p>
          </p:txBody>
        </p:sp>
        <p:sp>
          <p:nvSpPr>
            <p:cNvPr id="11" name="Овал 10">
              <a:extLst>
                <a:ext uri="{FF2B5EF4-FFF2-40B4-BE49-F238E27FC236}">
                  <a16:creationId xmlns:a16="http://schemas.microsoft.com/office/drawing/2014/main" id="{08DEA1EB-2057-42D6-93F6-5AA51DB64BAE}"/>
                </a:ext>
              </a:extLst>
            </p:cNvPr>
            <p:cNvSpPr/>
            <p:nvPr/>
          </p:nvSpPr>
          <p:spPr>
            <a:xfrm>
              <a:off x="2353807" y="4702760"/>
              <a:ext cx="1354301" cy="643628"/>
            </a:xfrm>
            <a:prstGeom prst="ellipse">
              <a:avLst/>
            </a:prstGeom>
            <a:solidFill>
              <a:srgbClr val="9ADAFF"/>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743" b="1">
                  <a:effectLst>
                    <a:outerShdw blurRad="38100" dist="38100" dir="2700000" algn="tl">
                      <a:srgbClr val="000000">
                        <a:alpha val="43137"/>
                      </a:srgbClr>
                    </a:outerShdw>
                  </a:effectLst>
                </a:rPr>
                <a:t>Funding</a:t>
              </a:r>
              <a:endParaRPr lang="ru-RU" sz="743" b="1">
                <a:effectLst>
                  <a:outerShdw blurRad="38100" dist="38100" dir="2700000" algn="tl">
                    <a:srgbClr val="000000">
                      <a:alpha val="43137"/>
                    </a:srgbClr>
                  </a:outerShdw>
                </a:effectLst>
              </a:endParaRPr>
            </a:p>
          </p:txBody>
        </p:sp>
        <p:sp>
          <p:nvSpPr>
            <p:cNvPr id="12" name="Овал 11">
              <a:extLst>
                <a:ext uri="{FF2B5EF4-FFF2-40B4-BE49-F238E27FC236}">
                  <a16:creationId xmlns:a16="http://schemas.microsoft.com/office/drawing/2014/main" id="{AF69ADFC-D0B0-42E3-9C66-DD429B285DFE}"/>
                </a:ext>
              </a:extLst>
            </p:cNvPr>
            <p:cNvSpPr/>
            <p:nvPr/>
          </p:nvSpPr>
          <p:spPr>
            <a:xfrm>
              <a:off x="3550827" y="4339007"/>
              <a:ext cx="1354301" cy="643628"/>
            </a:xfrm>
            <a:prstGeom prst="ellipse">
              <a:avLst/>
            </a:prstGeom>
            <a:solidFill>
              <a:srgbClr val="9ADAFF"/>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743" b="1">
                  <a:effectLst>
                    <a:outerShdw blurRad="38100" dist="38100" dir="2700000" algn="tl">
                      <a:srgbClr val="000000">
                        <a:alpha val="43137"/>
                      </a:srgbClr>
                    </a:outerShdw>
                  </a:effectLst>
                </a:rPr>
                <a:t>Education &amp; Skilled People</a:t>
              </a:r>
              <a:endParaRPr lang="ru-RU" sz="743" b="1">
                <a:effectLst>
                  <a:outerShdw blurRad="38100" dist="38100" dir="2700000" algn="tl">
                    <a:srgbClr val="000000">
                      <a:alpha val="43137"/>
                    </a:srgbClr>
                  </a:outerShdw>
                </a:effectLst>
              </a:endParaRPr>
            </a:p>
          </p:txBody>
        </p:sp>
        <p:sp>
          <p:nvSpPr>
            <p:cNvPr id="14" name="Овал 13">
              <a:extLst>
                <a:ext uri="{FF2B5EF4-FFF2-40B4-BE49-F238E27FC236}">
                  <a16:creationId xmlns:a16="http://schemas.microsoft.com/office/drawing/2014/main" id="{B4085CEC-CD46-4BF1-9D3C-DD2DC07E7A53}"/>
                </a:ext>
              </a:extLst>
            </p:cNvPr>
            <p:cNvSpPr/>
            <p:nvPr/>
          </p:nvSpPr>
          <p:spPr>
            <a:xfrm>
              <a:off x="3737225" y="3666999"/>
              <a:ext cx="1354301" cy="643628"/>
            </a:xfrm>
            <a:prstGeom prst="ellipse">
              <a:avLst/>
            </a:prstGeom>
            <a:solidFill>
              <a:srgbClr val="9ADAFF"/>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743" b="1">
                  <a:effectLst>
                    <a:outerShdw blurRad="38100" dist="38100" dir="2700000" algn="tl">
                      <a:srgbClr val="000000">
                        <a:alpha val="43137"/>
                      </a:srgbClr>
                    </a:outerShdw>
                  </a:effectLst>
                </a:rPr>
                <a:t>Venture Capital</a:t>
              </a:r>
              <a:endParaRPr lang="ru-RU" sz="743" b="1">
                <a:effectLst>
                  <a:outerShdw blurRad="38100" dist="38100" dir="2700000" algn="tl">
                    <a:srgbClr val="000000">
                      <a:alpha val="43137"/>
                    </a:srgbClr>
                  </a:outerShdw>
                </a:effectLst>
              </a:endParaRPr>
            </a:p>
          </p:txBody>
        </p:sp>
        <p:grpSp>
          <p:nvGrpSpPr>
            <p:cNvPr id="19" name="Группа 18">
              <a:extLst>
                <a:ext uri="{FF2B5EF4-FFF2-40B4-BE49-F238E27FC236}">
                  <a16:creationId xmlns:a16="http://schemas.microsoft.com/office/drawing/2014/main" id="{DC99DA86-B710-46EC-A12D-01A53A5774B2}"/>
                </a:ext>
              </a:extLst>
            </p:cNvPr>
            <p:cNvGrpSpPr/>
            <p:nvPr/>
          </p:nvGrpSpPr>
          <p:grpSpPr>
            <a:xfrm>
              <a:off x="2444250" y="2714475"/>
              <a:ext cx="1297281" cy="1889282"/>
              <a:chOff x="4238266" y="2028279"/>
              <a:chExt cx="1862444" cy="2712349"/>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grpSpPr>
          <p:sp>
            <p:nvSpPr>
              <p:cNvPr id="16" name="Овал 15">
                <a:extLst>
                  <a:ext uri="{FF2B5EF4-FFF2-40B4-BE49-F238E27FC236}">
                    <a16:creationId xmlns:a16="http://schemas.microsoft.com/office/drawing/2014/main" id="{0CE1C5CF-E8F9-4C23-99A9-60861A7E51FD}"/>
                  </a:ext>
                </a:extLst>
              </p:cNvPr>
              <p:cNvSpPr/>
              <p:nvPr/>
            </p:nvSpPr>
            <p:spPr>
              <a:xfrm>
                <a:off x="4238266" y="2028279"/>
                <a:ext cx="1862444" cy="2712349"/>
              </a:xfrm>
              <a:prstGeom prst="ellipse">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s-ES" sz="743" b="1" dirty="0" err="1"/>
                  <a:t>Your</a:t>
                </a:r>
                <a:r>
                  <a:rPr lang="es-ES" sz="743" b="1" dirty="0"/>
                  <a:t> </a:t>
                </a:r>
                <a:r>
                  <a:rPr lang="es-ES" sz="743" b="1" dirty="0" err="1"/>
                  <a:t>University’s</a:t>
                </a:r>
                <a:r>
                  <a:rPr lang="es-ES" sz="743" b="1" dirty="0"/>
                  <a:t> </a:t>
                </a:r>
                <a:r>
                  <a:rPr lang="es-ES" sz="743" b="1" dirty="0" err="1"/>
                  <a:t>Ecosystem</a:t>
                </a:r>
                <a:endParaRPr lang="ru-RU" sz="743" b="1" dirty="0"/>
              </a:p>
            </p:txBody>
          </p:sp>
          <p:pic>
            <p:nvPicPr>
              <p:cNvPr id="18" name="Рисунок 17" descr="Подключения">
                <a:extLst>
                  <a:ext uri="{FF2B5EF4-FFF2-40B4-BE49-F238E27FC236}">
                    <a16:creationId xmlns:a16="http://schemas.microsoft.com/office/drawing/2014/main" id="{07B393E7-1DD9-4BE5-BDB2-9E86E9118B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3601" y="3299019"/>
                <a:ext cx="914400" cy="914400"/>
              </a:xfrm>
              <a:prstGeom prst="rect">
                <a:avLst/>
              </a:prstGeom>
            </p:spPr>
          </p:pic>
        </p:grpSp>
        <p:cxnSp>
          <p:nvCxnSpPr>
            <p:cNvPr id="65" name="Прямая соединительная линия 64">
              <a:extLst>
                <a:ext uri="{FF2B5EF4-FFF2-40B4-BE49-F238E27FC236}">
                  <a16:creationId xmlns:a16="http://schemas.microsoft.com/office/drawing/2014/main" id="{A0763063-7373-4979-BB0F-92667B85FA94}"/>
                </a:ext>
              </a:extLst>
            </p:cNvPr>
            <p:cNvCxnSpPr>
              <a:cxnSpLocks/>
            </p:cNvCxnSpPr>
            <p:nvPr/>
          </p:nvCxnSpPr>
          <p:spPr>
            <a:xfrm>
              <a:off x="9512973" y="2988864"/>
              <a:ext cx="492695" cy="198652"/>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a16="http://schemas.microsoft.com/office/drawing/2014/main" id="{067AFFFF-51A8-4F95-AB05-316A86B1C588}"/>
                </a:ext>
              </a:extLst>
            </p:cNvPr>
            <p:cNvCxnSpPr>
              <a:cxnSpLocks/>
            </p:cNvCxnSpPr>
            <p:nvPr/>
          </p:nvCxnSpPr>
          <p:spPr>
            <a:xfrm flipV="1">
              <a:off x="9570620" y="3918068"/>
              <a:ext cx="548926" cy="330374"/>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34B88626-5FE0-4FFB-80BF-BEB3EA15D611}"/>
                </a:ext>
              </a:extLst>
            </p:cNvPr>
            <p:cNvCxnSpPr>
              <a:cxnSpLocks/>
            </p:cNvCxnSpPr>
            <p:nvPr/>
          </p:nvCxnSpPr>
          <p:spPr>
            <a:xfrm>
              <a:off x="8550311" y="3434625"/>
              <a:ext cx="1382152" cy="0"/>
            </a:xfrm>
            <a:prstGeom prst="line">
              <a:avLst/>
            </a:prstGeom>
            <a:ln w="57150">
              <a:solidFill>
                <a:srgbClr val="B4C7E7">
                  <a:alpha val="60000"/>
                </a:srgbClr>
              </a:solidFill>
            </a:ln>
          </p:spPr>
          <p:style>
            <a:lnRef idx="1">
              <a:schemeClr val="accent1"/>
            </a:lnRef>
            <a:fillRef idx="0">
              <a:schemeClr val="accent1"/>
            </a:fillRef>
            <a:effectRef idx="0">
              <a:schemeClr val="accent1"/>
            </a:effectRef>
            <a:fontRef idx="minor">
              <a:schemeClr val="tx1"/>
            </a:fontRef>
          </p:style>
        </p:cxnSp>
        <p:sp>
          <p:nvSpPr>
            <p:cNvPr id="20" name="Овал 19">
              <a:extLst>
                <a:ext uri="{FF2B5EF4-FFF2-40B4-BE49-F238E27FC236}">
                  <a16:creationId xmlns:a16="http://schemas.microsoft.com/office/drawing/2014/main" id="{A80673C6-736B-4333-86B8-DE5F128C3DDA}"/>
                </a:ext>
              </a:extLst>
            </p:cNvPr>
            <p:cNvSpPr/>
            <p:nvPr/>
          </p:nvSpPr>
          <p:spPr>
            <a:xfrm rot="16200000">
              <a:off x="4070145" y="3408782"/>
              <a:ext cx="3523665" cy="381648"/>
            </a:xfrm>
            <a:prstGeom prst="ellipse">
              <a:avLst/>
            </a:prstGeom>
            <a:solidFill>
              <a:srgbClr val="1836A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810" b="1"/>
                <a:t>Strategic University Goals </a:t>
              </a:r>
              <a:endParaRPr lang="ru-RU" sz="810" b="1"/>
            </a:p>
          </p:txBody>
        </p:sp>
        <p:grpSp>
          <p:nvGrpSpPr>
            <p:cNvPr id="26" name="Группа 25">
              <a:extLst>
                <a:ext uri="{FF2B5EF4-FFF2-40B4-BE49-F238E27FC236}">
                  <a16:creationId xmlns:a16="http://schemas.microsoft.com/office/drawing/2014/main" id="{54A8154A-C014-4BE5-B2AC-C0A2C9282146}"/>
                </a:ext>
              </a:extLst>
            </p:cNvPr>
            <p:cNvGrpSpPr/>
            <p:nvPr/>
          </p:nvGrpSpPr>
          <p:grpSpPr>
            <a:xfrm>
              <a:off x="6125130" y="2610635"/>
              <a:ext cx="1354301" cy="1974060"/>
              <a:chOff x="6634684" y="2159360"/>
              <a:chExt cx="1944304" cy="2834061"/>
            </a:xfrm>
          </p:grpSpPr>
          <p:sp>
            <p:nvSpPr>
              <p:cNvPr id="21" name="Овал 20">
                <a:extLst>
                  <a:ext uri="{FF2B5EF4-FFF2-40B4-BE49-F238E27FC236}">
                    <a16:creationId xmlns:a16="http://schemas.microsoft.com/office/drawing/2014/main" id="{4DBB71D6-27B7-4F32-9A69-D6D3F1CEBF51}"/>
                  </a:ext>
                </a:extLst>
              </p:cNvPr>
              <p:cNvSpPr/>
              <p:nvPr/>
            </p:nvSpPr>
            <p:spPr>
              <a:xfrm>
                <a:off x="6634684" y="3348172"/>
                <a:ext cx="1944304" cy="462013"/>
              </a:xfrm>
              <a:prstGeom prst="ellipse">
                <a:avLst/>
              </a:prstGeom>
              <a:solidFill>
                <a:srgbClr val="1836A2"/>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9" b="1"/>
                  <a:t>Dissemination</a:t>
                </a:r>
                <a:endParaRPr lang="ru-RU" sz="709" b="1"/>
              </a:p>
            </p:txBody>
          </p:sp>
          <p:sp>
            <p:nvSpPr>
              <p:cNvPr id="22" name="Овал 21">
                <a:extLst>
                  <a:ext uri="{FF2B5EF4-FFF2-40B4-BE49-F238E27FC236}">
                    <a16:creationId xmlns:a16="http://schemas.microsoft.com/office/drawing/2014/main" id="{53F4BEAB-02C9-44D0-B029-6E5CCC13D14C}"/>
                  </a:ext>
                </a:extLst>
              </p:cNvPr>
              <p:cNvSpPr/>
              <p:nvPr/>
            </p:nvSpPr>
            <p:spPr>
              <a:xfrm>
                <a:off x="6634684" y="2756554"/>
                <a:ext cx="1944304" cy="462013"/>
              </a:xfrm>
              <a:prstGeom prst="ellipse">
                <a:avLst/>
              </a:prstGeom>
              <a:solidFill>
                <a:srgbClr val="1836A2"/>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9" b="1"/>
                  <a:t>Research</a:t>
                </a:r>
                <a:endParaRPr lang="ru-RU" sz="709" b="1"/>
              </a:p>
            </p:txBody>
          </p:sp>
          <p:sp>
            <p:nvSpPr>
              <p:cNvPr id="23" name="Овал 22">
                <a:extLst>
                  <a:ext uri="{FF2B5EF4-FFF2-40B4-BE49-F238E27FC236}">
                    <a16:creationId xmlns:a16="http://schemas.microsoft.com/office/drawing/2014/main" id="{251FCFFD-3CD3-4CD5-BA08-E1495AFE8A11}"/>
                  </a:ext>
                </a:extLst>
              </p:cNvPr>
              <p:cNvSpPr/>
              <p:nvPr/>
            </p:nvSpPr>
            <p:spPr>
              <a:xfrm>
                <a:off x="6634684" y="2159360"/>
                <a:ext cx="1944304" cy="462013"/>
              </a:xfrm>
              <a:prstGeom prst="ellipse">
                <a:avLst/>
              </a:prstGeom>
              <a:solidFill>
                <a:srgbClr val="1836A2"/>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9" b="1"/>
                  <a:t>Education</a:t>
                </a:r>
                <a:endParaRPr lang="ru-RU" sz="709" b="1"/>
              </a:p>
            </p:txBody>
          </p:sp>
          <p:sp>
            <p:nvSpPr>
              <p:cNvPr id="24" name="Овал 23">
                <a:extLst>
                  <a:ext uri="{FF2B5EF4-FFF2-40B4-BE49-F238E27FC236}">
                    <a16:creationId xmlns:a16="http://schemas.microsoft.com/office/drawing/2014/main" id="{FEA921BA-7314-4692-BA0F-E860139E4C37}"/>
                  </a:ext>
                </a:extLst>
              </p:cNvPr>
              <p:cNvSpPr/>
              <p:nvPr/>
            </p:nvSpPr>
            <p:spPr>
              <a:xfrm>
                <a:off x="6634684" y="3939790"/>
                <a:ext cx="1944304" cy="462013"/>
              </a:xfrm>
              <a:prstGeom prst="ellipse">
                <a:avLst/>
              </a:prstGeom>
              <a:solidFill>
                <a:srgbClr val="1836A2"/>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9" b="1"/>
                  <a:t>Technology Transfer</a:t>
                </a:r>
                <a:endParaRPr lang="ru-RU" sz="709" b="1"/>
              </a:p>
            </p:txBody>
          </p:sp>
          <p:sp>
            <p:nvSpPr>
              <p:cNvPr id="25" name="Овал 24">
                <a:extLst>
                  <a:ext uri="{FF2B5EF4-FFF2-40B4-BE49-F238E27FC236}">
                    <a16:creationId xmlns:a16="http://schemas.microsoft.com/office/drawing/2014/main" id="{28BD55F4-7CAD-4132-A76C-920DCFD3599A}"/>
                  </a:ext>
                </a:extLst>
              </p:cNvPr>
              <p:cNvSpPr/>
              <p:nvPr/>
            </p:nvSpPr>
            <p:spPr>
              <a:xfrm>
                <a:off x="6634684" y="4531408"/>
                <a:ext cx="1944304" cy="462013"/>
              </a:xfrm>
              <a:prstGeom prst="ellipse">
                <a:avLst/>
              </a:prstGeom>
              <a:solidFill>
                <a:srgbClr val="1836A2"/>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 b="1"/>
                  <a:t>IP Commercialization</a:t>
                </a:r>
                <a:endParaRPr lang="ru-RU" sz="540" b="1"/>
              </a:p>
            </p:txBody>
          </p:sp>
        </p:grpSp>
        <p:grpSp>
          <p:nvGrpSpPr>
            <p:cNvPr id="34" name="Группа 33">
              <a:extLst>
                <a:ext uri="{FF2B5EF4-FFF2-40B4-BE49-F238E27FC236}">
                  <a16:creationId xmlns:a16="http://schemas.microsoft.com/office/drawing/2014/main" id="{499C88B1-4F84-46D0-8BC0-76924BE50707}"/>
                </a:ext>
              </a:extLst>
            </p:cNvPr>
            <p:cNvGrpSpPr/>
            <p:nvPr/>
          </p:nvGrpSpPr>
          <p:grpSpPr>
            <a:xfrm>
              <a:off x="7543725" y="2675766"/>
              <a:ext cx="1277849" cy="1889282"/>
              <a:chOff x="7985767" y="2165141"/>
              <a:chExt cx="1676982" cy="2479393"/>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grpSpPr>
          <p:sp>
            <p:nvSpPr>
              <p:cNvPr id="30" name="Овал 29">
                <a:extLst>
                  <a:ext uri="{FF2B5EF4-FFF2-40B4-BE49-F238E27FC236}">
                    <a16:creationId xmlns:a16="http://schemas.microsoft.com/office/drawing/2014/main" id="{FB51EFD9-E5E7-4A4F-8077-E108BA1B8AD5}"/>
                  </a:ext>
                </a:extLst>
              </p:cNvPr>
              <p:cNvSpPr/>
              <p:nvPr/>
            </p:nvSpPr>
            <p:spPr>
              <a:xfrm>
                <a:off x="7985767" y="2165141"/>
                <a:ext cx="1676982" cy="2479393"/>
              </a:xfrm>
              <a:prstGeom prst="ellipse">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10" b="1"/>
                  <a:t>Challenges</a:t>
                </a:r>
              </a:p>
              <a:p>
                <a:pPr algn="ctr"/>
                <a:endParaRPr lang="ru-RU" sz="743" b="1"/>
              </a:p>
            </p:txBody>
          </p:sp>
          <p:pic>
            <p:nvPicPr>
              <p:cNvPr id="33" name="Рисунок 32" descr="Вопросы">
                <a:extLst>
                  <a:ext uri="{FF2B5EF4-FFF2-40B4-BE49-F238E27FC236}">
                    <a16:creationId xmlns:a16="http://schemas.microsoft.com/office/drawing/2014/main" id="{77E0CD19-83EC-499B-8C06-775B8C11AB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4231" y="3556315"/>
                <a:ext cx="699979" cy="699979"/>
              </a:xfrm>
              <a:prstGeom prst="rect">
                <a:avLst/>
              </a:prstGeom>
            </p:spPr>
          </p:pic>
        </p:grpSp>
        <p:sp>
          <p:nvSpPr>
            <p:cNvPr id="46" name="Овал 45">
              <a:extLst>
                <a:ext uri="{FF2B5EF4-FFF2-40B4-BE49-F238E27FC236}">
                  <a16:creationId xmlns:a16="http://schemas.microsoft.com/office/drawing/2014/main" id="{6D7BD927-CCAA-4FDE-8DC4-76AE3035E247}"/>
                </a:ext>
              </a:extLst>
            </p:cNvPr>
            <p:cNvSpPr/>
            <p:nvPr/>
          </p:nvSpPr>
          <p:spPr>
            <a:xfrm>
              <a:off x="9735870" y="2673759"/>
              <a:ext cx="1244069" cy="1889281"/>
            </a:xfrm>
            <a:prstGeom prst="ellipse">
              <a:avLst/>
            </a:prstGeom>
            <a:solidFill>
              <a:srgbClr val="FFC000"/>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10" b="1">
                  <a:effectLst>
                    <a:outerShdw blurRad="38100" dist="38100" dir="2700000" algn="tl">
                      <a:srgbClr val="000000">
                        <a:alpha val="43137"/>
                      </a:srgbClr>
                    </a:outerShdw>
                  </a:effectLst>
                </a:rPr>
                <a:t>Outcomes</a:t>
              </a:r>
              <a:endParaRPr lang="ru-RU" sz="810" b="1">
                <a:effectLst>
                  <a:outerShdw blurRad="38100" dist="38100" dir="2700000" algn="tl">
                    <a:srgbClr val="000000">
                      <a:alpha val="43137"/>
                    </a:srgbClr>
                  </a:outerShdw>
                </a:effectLst>
              </a:endParaRPr>
            </a:p>
          </p:txBody>
        </p:sp>
        <p:sp>
          <p:nvSpPr>
            <p:cNvPr id="98" name="TextBox 97">
              <a:extLst>
                <a:ext uri="{FF2B5EF4-FFF2-40B4-BE49-F238E27FC236}">
                  <a16:creationId xmlns:a16="http://schemas.microsoft.com/office/drawing/2014/main" id="{E50598BB-1242-472B-A493-CE5C73E94D49}"/>
                </a:ext>
              </a:extLst>
            </p:cNvPr>
            <p:cNvSpPr txBox="1"/>
            <p:nvPr/>
          </p:nvSpPr>
          <p:spPr>
            <a:xfrm rot="19788483">
              <a:off x="219094" y="1661068"/>
              <a:ext cx="2421314" cy="328426"/>
            </a:xfrm>
            <a:prstGeom prst="rect">
              <a:avLst/>
            </a:prstGeom>
            <a:noFill/>
          </p:spPr>
          <p:txBody>
            <a:bodyPr wrap="square">
              <a:spAutoFit/>
            </a:bodyPr>
            <a:lstStyle/>
            <a:p>
              <a:r>
                <a:rPr lang="en-US" sz="709" b="1" dirty="0">
                  <a:solidFill>
                    <a:srgbClr val="7030A0"/>
                  </a:solidFill>
                  <a:latin typeface="Calibri" panose="020F0502020204030204" pitchFamily="34" charset="0"/>
                  <a:ea typeface="Calibri" panose="020F0502020204030204" pitchFamily="34" charset="0"/>
                </a:rPr>
                <a:t>Global Challenges &amp; Trends</a:t>
              </a:r>
              <a:endParaRPr lang="ru-RU" sz="709" b="1" dirty="0">
                <a:solidFill>
                  <a:srgbClr val="7030A0"/>
                </a:solidFill>
              </a:endParaRPr>
            </a:p>
          </p:txBody>
        </p:sp>
        <p:sp>
          <p:nvSpPr>
            <p:cNvPr id="99" name="TextBox 98">
              <a:extLst>
                <a:ext uri="{FF2B5EF4-FFF2-40B4-BE49-F238E27FC236}">
                  <a16:creationId xmlns:a16="http://schemas.microsoft.com/office/drawing/2014/main" id="{EE14ADEC-E121-4748-8305-A2AC82EEAC5F}"/>
                </a:ext>
              </a:extLst>
            </p:cNvPr>
            <p:cNvSpPr txBox="1"/>
            <p:nvPr/>
          </p:nvSpPr>
          <p:spPr>
            <a:xfrm rot="1230323">
              <a:off x="353365" y="5235722"/>
              <a:ext cx="2767722" cy="506334"/>
            </a:xfrm>
            <a:prstGeom prst="rect">
              <a:avLst/>
            </a:prstGeom>
            <a:noFill/>
          </p:spPr>
          <p:txBody>
            <a:bodyPr wrap="square">
              <a:spAutoFit/>
            </a:bodyPr>
            <a:lstStyle/>
            <a:p>
              <a:r>
                <a:rPr lang="en-US" sz="709" b="1" dirty="0">
                  <a:solidFill>
                    <a:srgbClr val="7030A0"/>
                  </a:solidFill>
                  <a:latin typeface="Calibri" panose="020F0502020204030204" pitchFamily="34" charset="0"/>
                  <a:ea typeface="Calibri" panose="020F0502020204030204" pitchFamily="34" charset="0"/>
                </a:rPr>
                <a:t>Climate Change, Pandemics, Cyber Issues</a:t>
              </a:r>
              <a:endParaRPr lang="ru-RU" sz="709" b="1" dirty="0">
                <a:solidFill>
                  <a:srgbClr val="7030A0"/>
                </a:solidFill>
              </a:endParaRPr>
            </a:p>
          </p:txBody>
        </p:sp>
        <p:grpSp>
          <p:nvGrpSpPr>
            <p:cNvPr id="4" name="Группа 3">
              <a:extLst>
                <a:ext uri="{FF2B5EF4-FFF2-40B4-BE49-F238E27FC236}">
                  <a16:creationId xmlns:a16="http://schemas.microsoft.com/office/drawing/2014/main" id="{5FA6998D-59F3-4AC3-885B-1C57AB307AEC}"/>
                </a:ext>
              </a:extLst>
            </p:cNvPr>
            <p:cNvGrpSpPr/>
            <p:nvPr/>
          </p:nvGrpSpPr>
          <p:grpSpPr>
            <a:xfrm>
              <a:off x="8698595" y="2851411"/>
              <a:ext cx="1031104" cy="1563280"/>
              <a:chOff x="10085527" y="2597930"/>
              <a:chExt cx="1198507" cy="1817085"/>
            </a:xfrm>
          </p:grpSpPr>
          <p:sp>
            <p:nvSpPr>
              <p:cNvPr id="36" name="Овал 35">
                <a:extLst>
                  <a:ext uri="{FF2B5EF4-FFF2-40B4-BE49-F238E27FC236}">
                    <a16:creationId xmlns:a16="http://schemas.microsoft.com/office/drawing/2014/main" id="{BB500E2C-508C-4745-8140-02BFF508810F}"/>
                  </a:ext>
                </a:extLst>
              </p:cNvPr>
              <p:cNvSpPr/>
              <p:nvPr/>
            </p:nvSpPr>
            <p:spPr>
              <a:xfrm>
                <a:off x="10235657" y="2597930"/>
                <a:ext cx="1048377" cy="397971"/>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43" b="1">
                    <a:effectLst>
                      <a:outerShdw blurRad="38100" dist="38100" dir="2700000" algn="tl">
                        <a:srgbClr val="000000">
                          <a:alpha val="43137"/>
                        </a:srgbClr>
                      </a:outerShdw>
                    </a:effectLst>
                  </a:rPr>
                  <a:t>IP Policy</a:t>
                </a:r>
              </a:p>
            </p:txBody>
          </p:sp>
          <p:sp>
            <p:nvSpPr>
              <p:cNvPr id="56" name="Овал 55">
                <a:extLst>
                  <a:ext uri="{FF2B5EF4-FFF2-40B4-BE49-F238E27FC236}">
                    <a16:creationId xmlns:a16="http://schemas.microsoft.com/office/drawing/2014/main" id="{FCED3C66-FEC8-44DE-A6E1-688D4FCAFE6A}"/>
                  </a:ext>
                </a:extLst>
              </p:cNvPr>
              <p:cNvSpPr/>
              <p:nvPr/>
            </p:nvSpPr>
            <p:spPr>
              <a:xfrm>
                <a:off x="10085527" y="3067575"/>
                <a:ext cx="1173131" cy="39797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dirty="0">
                    <a:effectLst>
                      <a:outerShdw blurRad="38100" dist="38100" dir="2700000" algn="tl">
                        <a:srgbClr val="000000">
                          <a:alpha val="43137"/>
                        </a:srgbClr>
                      </a:outerShdw>
                    </a:effectLst>
                  </a:rPr>
                  <a:t>TTO/TISC</a:t>
                </a:r>
              </a:p>
            </p:txBody>
          </p:sp>
          <p:sp>
            <p:nvSpPr>
              <p:cNvPr id="62" name="Овал 61">
                <a:extLst>
                  <a:ext uri="{FF2B5EF4-FFF2-40B4-BE49-F238E27FC236}">
                    <a16:creationId xmlns:a16="http://schemas.microsoft.com/office/drawing/2014/main" id="{EB7404ED-3A04-4E15-9DFB-26C34A9794C8}"/>
                  </a:ext>
                </a:extLst>
              </p:cNvPr>
              <p:cNvSpPr/>
              <p:nvPr/>
            </p:nvSpPr>
            <p:spPr>
              <a:xfrm>
                <a:off x="10206502" y="3542309"/>
                <a:ext cx="1048377" cy="397971"/>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43" b="1">
                    <a:effectLst>
                      <a:outerShdw blurRad="38100" dist="38100" dir="2700000" algn="tl">
                        <a:srgbClr val="000000">
                          <a:alpha val="43137"/>
                        </a:srgbClr>
                      </a:outerShdw>
                    </a:effectLst>
                  </a:rPr>
                  <a:t>People</a:t>
                </a:r>
              </a:p>
            </p:txBody>
          </p:sp>
          <p:sp>
            <p:nvSpPr>
              <p:cNvPr id="63" name="Овал 62">
                <a:extLst>
                  <a:ext uri="{FF2B5EF4-FFF2-40B4-BE49-F238E27FC236}">
                    <a16:creationId xmlns:a16="http://schemas.microsoft.com/office/drawing/2014/main" id="{D2FB0649-80B4-4B2B-88E4-D6BC24AD95B3}"/>
                  </a:ext>
                </a:extLst>
              </p:cNvPr>
              <p:cNvSpPr/>
              <p:nvPr/>
            </p:nvSpPr>
            <p:spPr>
              <a:xfrm>
                <a:off x="10206502" y="4017044"/>
                <a:ext cx="1048377" cy="397971"/>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43" b="1">
                    <a:effectLst>
                      <a:outerShdw blurRad="38100" dist="38100" dir="2700000" algn="tl">
                        <a:srgbClr val="000000">
                          <a:alpha val="43137"/>
                        </a:srgbClr>
                      </a:outerShdw>
                    </a:effectLst>
                  </a:rPr>
                  <a:t>Funding</a:t>
                </a:r>
              </a:p>
            </p:txBody>
          </p:sp>
        </p:grpSp>
        <p:grpSp>
          <p:nvGrpSpPr>
            <p:cNvPr id="50" name="Group 49"/>
            <p:cNvGrpSpPr/>
            <p:nvPr/>
          </p:nvGrpSpPr>
          <p:grpSpPr>
            <a:xfrm>
              <a:off x="10989147" y="1723569"/>
              <a:ext cx="1256857" cy="3793676"/>
              <a:chOff x="10935143" y="1286758"/>
              <a:chExt cx="1256857" cy="3793676"/>
            </a:xfrm>
          </p:grpSpPr>
          <p:grpSp>
            <p:nvGrpSpPr>
              <p:cNvPr id="61" name="Группа 60">
                <a:extLst>
                  <a:ext uri="{FF2B5EF4-FFF2-40B4-BE49-F238E27FC236}">
                    <a16:creationId xmlns:a16="http://schemas.microsoft.com/office/drawing/2014/main" id="{5235B152-2E06-4214-B1D3-22E34B21EF89}"/>
                  </a:ext>
                </a:extLst>
              </p:cNvPr>
              <p:cNvGrpSpPr/>
              <p:nvPr/>
            </p:nvGrpSpPr>
            <p:grpSpPr>
              <a:xfrm>
                <a:off x="10935143" y="1937281"/>
                <a:ext cx="1256857" cy="3143153"/>
                <a:chOff x="10699820" y="1265214"/>
                <a:chExt cx="1492180" cy="3731650"/>
              </a:xfrm>
              <a:solidFill>
                <a:srgbClr val="FFC000"/>
              </a:solidFill>
            </p:grpSpPr>
            <p:sp>
              <p:nvSpPr>
                <p:cNvPr id="52" name="Стрелка: штриховая вправо 51">
                  <a:extLst>
                    <a:ext uri="{FF2B5EF4-FFF2-40B4-BE49-F238E27FC236}">
                      <a16:creationId xmlns:a16="http://schemas.microsoft.com/office/drawing/2014/main" id="{56DB7D59-0358-4223-BBC3-EDDE1D61CC28}"/>
                    </a:ext>
                  </a:extLst>
                </p:cNvPr>
                <p:cNvSpPr/>
                <p:nvPr/>
              </p:nvSpPr>
              <p:spPr>
                <a:xfrm>
                  <a:off x="10699820" y="1265214"/>
                  <a:ext cx="1492180" cy="679659"/>
                </a:xfrm>
                <a:prstGeom prst="stripedRightArrow">
                  <a:avLst>
                    <a:gd name="adj1" fmla="val 63296"/>
                    <a:gd name="adj2" fmla="val 53324"/>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15" b="1" dirty="0">
                      <a:solidFill>
                        <a:srgbClr val="7030A0"/>
                      </a:solidFill>
                      <a:effectLst>
                        <a:outerShdw blurRad="38100" dist="38100" dir="2700000" algn="tl">
                          <a:srgbClr val="000000">
                            <a:alpha val="43137"/>
                          </a:srgbClr>
                        </a:outerShdw>
                      </a:effectLst>
                    </a:rPr>
                    <a:t>IP</a:t>
                  </a:r>
                  <a:endParaRPr lang="ru-RU" sz="1215" b="1" dirty="0">
                    <a:solidFill>
                      <a:srgbClr val="7030A0"/>
                    </a:solidFill>
                    <a:effectLst>
                      <a:outerShdw blurRad="38100" dist="38100" dir="2700000" algn="tl">
                        <a:srgbClr val="000000">
                          <a:alpha val="43137"/>
                        </a:srgbClr>
                      </a:outerShdw>
                    </a:effectLst>
                  </a:endParaRPr>
                </a:p>
              </p:txBody>
            </p:sp>
            <p:sp>
              <p:nvSpPr>
                <p:cNvPr id="57" name="Стрелка: штриховая вправо 56">
                  <a:extLst>
                    <a:ext uri="{FF2B5EF4-FFF2-40B4-BE49-F238E27FC236}">
                      <a16:creationId xmlns:a16="http://schemas.microsoft.com/office/drawing/2014/main" id="{6B6599ED-81F8-468F-B6DC-8F6EE6BA7E31}"/>
                    </a:ext>
                  </a:extLst>
                </p:cNvPr>
                <p:cNvSpPr/>
                <p:nvPr/>
              </p:nvSpPr>
              <p:spPr>
                <a:xfrm>
                  <a:off x="10699820" y="2026758"/>
                  <a:ext cx="1492180" cy="679659"/>
                </a:xfrm>
                <a:prstGeom prst="stripedRightArrow">
                  <a:avLst>
                    <a:gd name="adj1" fmla="val 63296"/>
                    <a:gd name="adj2" fmla="val 53324"/>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743" b="1" dirty="0" err="1">
                      <a:solidFill>
                        <a:srgbClr val="7030A0"/>
                      </a:solidFill>
                      <a:effectLst>
                        <a:outerShdw blurRad="38100" dist="38100" dir="2700000" algn="tl">
                          <a:srgbClr val="000000">
                            <a:alpha val="43137"/>
                          </a:srgbClr>
                        </a:outerShdw>
                      </a:effectLst>
                    </a:rPr>
                    <a:t>Collaborations</a:t>
                  </a:r>
                  <a:endParaRPr lang="ru-RU" sz="1215" b="1" dirty="0">
                    <a:solidFill>
                      <a:srgbClr val="7030A0"/>
                    </a:solidFill>
                    <a:effectLst>
                      <a:outerShdw blurRad="38100" dist="38100" dir="2700000" algn="tl">
                        <a:srgbClr val="000000">
                          <a:alpha val="43137"/>
                        </a:srgbClr>
                      </a:outerShdw>
                    </a:effectLst>
                  </a:endParaRPr>
                </a:p>
              </p:txBody>
            </p:sp>
            <p:sp>
              <p:nvSpPr>
                <p:cNvPr id="58" name="Стрелка: штриховая вправо 57">
                  <a:extLst>
                    <a:ext uri="{FF2B5EF4-FFF2-40B4-BE49-F238E27FC236}">
                      <a16:creationId xmlns:a16="http://schemas.microsoft.com/office/drawing/2014/main" id="{047E1889-748B-4AB1-BD9A-0E553CE782A6}"/>
                    </a:ext>
                  </a:extLst>
                </p:cNvPr>
                <p:cNvSpPr/>
                <p:nvPr/>
              </p:nvSpPr>
              <p:spPr>
                <a:xfrm>
                  <a:off x="10699820" y="2788303"/>
                  <a:ext cx="1492180" cy="679659"/>
                </a:xfrm>
                <a:prstGeom prst="stripedRightArrow">
                  <a:avLst>
                    <a:gd name="adj1" fmla="val 63296"/>
                    <a:gd name="adj2" fmla="val 53324"/>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743" b="1" dirty="0" err="1">
                      <a:solidFill>
                        <a:srgbClr val="7030A0"/>
                      </a:solidFill>
                      <a:effectLst>
                        <a:outerShdw blurRad="38100" dist="38100" dir="2700000" algn="tl">
                          <a:srgbClr val="000000">
                            <a:alpha val="43137"/>
                          </a:srgbClr>
                        </a:outerShdw>
                      </a:effectLst>
                    </a:rPr>
                    <a:t>Technology</a:t>
                  </a:r>
                  <a:r>
                    <a:rPr lang="es-ES" sz="743" b="1" dirty="0">
                      <a:solidFill>
                        <a:srgbClr val="7030A0"/>
                      </a:solidFill>
                      <a:effectLst>
                        <a:outerShdw blurRad="38100" dist="38100" dir="2700000" algn="tl">
                          <a:srgbClr val="000000">
                            <a:alpha val="43137"/>
                          </a:srgbClr>
                        </a:outerShdw>
                      </a:effectLst>
                    </a:rPr>
                    <a:t> Transfer</a:t>
                  </a:r>
                </a:p>
              </p:txBody>
            </p:sp>
            <p:sp>
              <p:nvSpPr>
                <p:cNvPr id="59" name="Стрелка: штриховая вправо 58">
                  <a:extLst>
                    <a:ext uri="{FF2B5EF4-FFF2-40B4-BE49-F238E27FC236}">
                      <a16:creationId xmlns:a16="http://schemas.microsoft.com/office/drawing/2014/main" id="{F8C3DEEE-33FC-41A4-9B13-AEC5B1DF0369}"/>
                    </a:ext>
                  </a:extLst>
                </p:cNvPr>
                <p:cNvSpPr/>
                <p:nvPr/>
              </p:nvSpPr>
              <p:spPr>
                <a:xfrm>
                  <a:off x="10699820" y="3552753"/>
                  <a:ext cx="1492180" cy="679659"/>
                </a:xfrm>
                <a:prstGeom prst="stripedRightArrow">
                  <a:avLst>
                    <a:gd name="adj1" fmla="val 63296"/>
                    <a:gd name="adj2" fmla="val 53324"/>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743" b="1" dirty="0" err="1">
                      <a:solidFill>
                        <a:srgbClr val="7030A0"/>
                      </a:solidFill>
                      <a:effectLst>
                        <a:outerShdw blurRad="38100" dist="38100" dir="2700000" algn="tl">
                          <a:srgbClr val="000000">
                            <a:alpha val="43137"/>
                          </a:srgbClr>
                        </a:outerShdw>
                      </a:effectLst>
                    </a:rPr>
                    <a:t>Commercia-lization</a:t>
                  </a:r>
                  <a:endParaRPr lang="ru-RU" sz="743" b="1" dirty="0">
                    <a:solidFill>
                      <a:srgbClr val="7030A0"/>
                    </a:solidFill>
                    <a:effectLst>
                      <a:outerShdw blurRad="38100" dist="38100" dir="2700000" algn="tl">
                        <a:srgbClr val="000000">
                          <a:alpha val="43137"/>
                        </a:srgbClr>
                      </a:outerShdw>
                    </a:effectLst>
                  </a:endParaRPr>
                </a:p>
              </p:txBody>
            </p:sp>
            <p:sp>
              <p:nvSpPr>
                <p:cNvPr id="60" name="Стрелка: штриховая вправо 59">
                  <a:extLst>
                    <a:ext uri="{FF2B5EF4-FFF2-40B4-BE49-F238E27FC236}">
                      <a16:creationId xmlns:a16="http://schemas.microsoft.com/office/drawing/2014/main" id="{D9F12F03-5AD7-4730-9529-864E0F7ED1D3}"/>
                    </a:ext>
                  </a:extLst>
                </p:cNvPr>
                <p:cNvSpPr/>
                <p:nvPr/>
              </p:nvSpPr>
              <p:spPr>
                <a:xfrm>
                  <a:off x="10699820" y="4317205"/>
                  <a:ext cx="1492180" cy="679659"/>
                </a:xfrm>
                <a:prstGeom prst="stripedRightArrow">
                  <a:avLst>
                    <a:gd name="adj1" fmla="val 63296"/>
                    <a:gd name="adj2" fmla="val 53324"/>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743" b="1" dirty="0">
                      <a:solidFill>
                        <a:srgbClr val="7030A0"/>
                      </a:solidFill>
                      <a:effectLst>
                        <a:outerShdw blurRad="38100" dist="38100" dir="2700000" algn="tl">
                          <a:srgbClr val="000000">
                            <a:alpha val="43137"/>
                          </a:srgbClr>
                        </a:outerShdw>
                      </a:effectLst>
                    </a:rPr>
                    <a:t>New </a:t>
                  </a:r>
                  <a:r>
                    <a:rPr lang="es-ES" sz="743" b="1" dirty="0" err="1">
                      <a:solidFill>
                        <a:srgbClr val="7030A0"/>
                      </a:solidFill>
                      <a:effectLst>
                        <a:outerShdw blurRad="38100" dist="38100" dir="2700000" algn="tl">
                          <a:srgbClr val="000000">
                            <a:alpha val="43137"/>
                          </a:srgbClr>
                        </a:outerShdw>
                      </a:effectLst>
                    </a:rPr>
                    <a:t>Products</a:t>
                  </a:r>
                  <a:r>
                    <a:rPr lang="es-ES" sz="743" b="1" dirty="0">
                      <a:solidFill>
                        <a:srgbClr val="7030A0"/>
                      </a:solidFill>
                      <a:effectLst>
                        <a:outerShdw blurRad="38100" dist="38100" dir="2700000" algn="tl">
                          <a:srgbClr val="000000">
                            <a:alpha val="43137"/>
                          </a:srgbClr>
                        </a:outerShdw>
                      </a:effectLst>
                    </a:rPr>
                    <a:t> &amp; </a:t>
                  </a:r>
                  <a:r>
                    <a:rPr lang="es-ES" sz="743" b="1" dirty="0" err="1">
                      <a:solidFill>
                        <a:srgbClr val="7030A0"/>
                      </a:solidFill>
                      <a:effectLst>
                        <a:outerShdw blurRad="38100" dist="38100" dir="2700000" algn="tl">
                          <a:srgbClr val="000000">
                            <a:alpha val="43137"/>
                          </a:srgbClr>
                        </a:outerShdw>
                      </a:effectLst>
                    </a:rPr>
                    <a:t>Services</a:t>
                  </a:r>
                  <a:endParaRPr lang="es-ES" sz="743" b="1" dirty="0">
                    <a:solidFill>
                      <a:srgbClr val="7030A0"/>
                    </a:solidFill>
                    <a:effectLst>
                      <a:outerShdw blurRad="38100" dist="38100" dir="2700000" algn="tl">
                        <a:srgbClr val="000000">
                          <a:alpha val="43137"/>
                        </a:srgbClr>
                      </a:outerShdw>
                    </a:effectLst>
                  </a:endParaRPr>
                </a:p>
              </p:txBody>
            </p:sp>
          </p:grpSp>
          <p:sp>
            <p:nvSpPr>
              <p:cNvPr id="55" name="Стрелка: штриховая вправо 51">
                <a:extLst>
                  <a:ext uri="{FF2B5EF4-FFF2-40B4-BE49-F238E27FC236}">
                    <a16:creationId xmlns:a16="http://schemas.microsoft.com/office/drawing/2014/main" id="{56DB7D59-0358-4223-BBC3-EDDE1D61CC28}"/>
                  </a:ext>
                </a:extLst>
              </p:cNvPr>
              <p:cNvSpPr/>
              <p:nvPr/>
            </p:nvSpPr>
            <p:spPr>
              <a:xfrm>
                <a:off x="10935143" y="1286758"/>
                <a:ext cx="1256857" cy="572475"/>
              </a:xfrm>
              <a:prstGeom prst="stripedRightArrow">
                <a:avLst>
                  <a:gd name="adj1" fmla="val 63296"/>
                  <a:gd name="adj2" fmla="val 5332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43" b="1" dirty="0">
                    <a:solidFill>
                      <a:srgbClr val="7030A0"/>
                    </a:solidFill>
                    <a:effectLst>
                      <a:outerShdw blurRad="38100" dist="38100" dir="2700000" algn="tl">
                        <a:srgbClr val="000000">
                          <a:alpha val="43137"/>
                        </a:srgbClr>
                      </a:outerShdw>
                    </a:effectLst>
                  </a:rPr>
                  <a:t>Research results</a:t>
                </a:r>
              </a:p>
            </p:txBody>
          </p:sp>
        </p:grpSp>
      </p:grpSp>
      <p:sp>
        <p:nvSpPr>
          <p:cNvPr id="84" name="Title 1"/>
          <p:cNvSpPr txBox="1">
            <a:spLocks/>
          </p:cNvSpPr>
          <p:nvPr/>
        </p:nvSpPr>
        <p:spPr>
          <a:xfrm>
            <a:off x="457200" y="205979"/>
            <a:ext cx="8229600" cy="857250"/>
          </a:xfrm>
          <a:prstGeom prst="rect">
            <a:avLst/>
          </a:prstGeom>
        </p:spPr>
        <p:txBody>
          <a:bodyPr/>
          <a:lstStyle>
            <a:lvl1pPr algn="l" rtl="0" eaLnBrk="1" fontAlgn="base" hangingPunct="1">
              <a:spcBef>
                <a:spcPct val="0"/>
              </a:spcBef>
              <a:spcAft>
                <a:spcPct val="0"/>
              </a:spcAft>
              <a:defRPr sz="2700">
                <a:solidFill>
                  <a:srgbClr val="00408C"/>
                </a:solidFill>
                <a:latin typeface="+mj-lt"/>
                <a:ea typeface="+mj-ea"/>
                <a:cs typeface="+mj-cs"/>
              </a:defRPr>
            </a:lvl1pPr>
            <a:lvl2pPr algn="l" rtl="0" eaLnBrk="1" fontAlgn="base" hangingPunct="1">
              <a:spcBef>
                <a:spcPct val="0"/>
              </a:spcBef>
              <a:spcAft>
                <a:spcPct val="0"/>
              </a:spcAft>
              <a:defRPr sz="2700">
                <a:solidFill>
                  <a:srgbClr val="00408C"/>
                </a:solidFill>
                <a:latin typeface="Arial" charset="0"/>
                <a:cs typeface="Arial" charset="0"/>
              </a:defRPr>
            </a:lvl2pPr>
            <a:lvl3pPr algn="l" rtl="0" eaLnBrk="1" fontAlgn="base" hangingPunct="1">
              <a:spcBef>
                <a:spcPct val="0"/>
              </a:spcBef>
              <a:spcAft>
                <a:spcPct val="0"/>
              </a:spcAft>
              <a:defRPr sz="2700">
                <a:solidFill>
                  <a:srgbClr val="00408C"/>
                </a:solidFill>
                <a:latin typeface="Arial" charset="0"/>
                <a:cs typeface="Arial" charset="0"/>
              </a:defRPr>
            </a:lvl3pPr>
            <a:lvl4pPr algn="l" rtl="0" eaLnBrk="1" fontAlgn="base" hangingPunct="1">
              <a:spcBef>
                <a:spcPct val="0"/>
              </a:spcBef>
              <a:spcAft>
                <a:spcPct val="0"/>
              </a:spcAft>
              <a:defRPr sz="2700">
                <a:solidFill>
                  <a:srgbClr val="00408C"/>
                </a:solidFill>
                <a:latin typeface="Arial" charset="0"/>
                <a:cs typeface="Arial" charset="0"/>
              </a:defRPr>
            </a:lvl4pPr>
            <a:lvl5pPr algn="l" rtl="0" eaLnBrk="1" fontAlgn="base" hangingPunct="1">
              <a:spcBef>
                <a:spcPct val="0"/>
              </a:spcBef>
              <a:spcAft>
                <a:spcPct val="0"/>
              </a:spcAft>
              <a:defRPr sz="2700">
                <a:solidFill>
                  <a:srgbClr val="00408C"/>
                </a:solidFill>
                <a:latin typeface="Arial" charset="0"/>
                <a:cs typeface="Arial" charset="0"/>
              </a:defRPr>
            </a:lvl5pPr>
            <a:lvl6pPr marL="342900" algn="l" rtl="0" eaLnBrk="1" fontAlgn="base" hangingPunct="1">
              <a:spcBef>
                <a:spcPct val="0"/>
              </a:spcBef>
              <a:spcAft>
                <a:spcPct val="0"/>
              </a:spcAft>
              <a:defRPr sz="2700">
                <a:solidFill>
                  <a:srgbClr val="00408C"/>
                </a:solidFill>
                <a:latin typeface="Arial" charset="0"/>
                <a:cs typeface="Arial" charset="0"/>
              </a:defRPr>
            </a:lvl6pPr>
            <a:lvl7pPr marL="685800" algn="l" rtl="0" eaLnBrk="1" fontAlgn="base" hangingPunct="1">
              <a:spcBef>
                <a:spcPct val="0"/>
              </a:spcBef>
              <a:spcAft>
                <a:spcPct val="0"/>
              </a:spcAft>
              <a:defRPr sz="2700">
                <a:solidFill>
                  <a:srgbClr val="00408C"/>
                </a:solidFill>
                <a:latin typeface="Arial" charset="0"/>
                <a:cs typeface="Arial" charset="0"/>
              </a:defRPr>
            </a:lvl7pPr>
            <a:lvl8pPr marL="1028700" algn="l" rtl="0" eaLnBrk="1" fontAlgn="base" hangingPunct="1">
              <a:spcBef>
                <a:spcPct val="0"/>
              </a:spcBef>
              <a:spcAft>
                <a:spcPct val="0"/>
              </a:spcAft>
              <a:defRPr sz="2700">
                <a:solidFill>
                  <a:srgbClr val="00408C"/>
                </a:solidFill>
                <a:latin typeface="Arial" charset="0"/>
                <a:cs typeface="Arial" charset="0"/>
              </a:defRPr>
            </a:lvl8pPr>
            <a:lvl9pPr marL="1371600" algn="l" rtl="0" eaLnBrk="1" fontAlgn="base" hangingPunct="1">
              <a:spcBef>
                <a:spcPct val="0"/>
              </a:spcBef>
              <a:spcAft>
                <a:spcPct val="0"/>
              </a:spcAft>
              <a:defRPr sz="2700">
                <a:solidFill>
                  <a:srgbClr val="00408C"/>
                </a:solidFill>
                <a:latin typeface="Arial" charset="0"/>
                <a:cs typeface="Arial" charset="0"/>
              </a:defRPr>
            </a:lvl9pPr>
          </a:lstStyle>
          <a:p>
            <a:r>
              <a:rPr lang="fr-CH" sz="2400" kern="0" dirty="0" smtClean="0"/>
              <a:t>Support  </a:t>
            </a:r>
            <a:r>
              <a:rPr lang="fr-CH" sz="2400" kern="0" dirty="0" err="1" smtClean="0"/>
              <a:t>Academic</a:t>
            </a:r>
            <a:r>
              <a:rPr lang="fr-CH" sz="2400" kern="0" dirty="0" smtClean="0"/>
              <a:t> Institutions to </a:t>
            </a:r>
            <a:r>
              <a:rPr lang="fr-CH" sz="2400" kern="0" dirty="0" err="1" smtClean="0"/>
              <a:t>create</a:t>
            </a:r>
            <a:r>
              <a:rPr lang="fr-CH" sz="2400" kern="0" dirty="0" smtClean="0"/>
              <a:t> an </a:t>
            </a:r>
            <a:r>
              <a:rPr lang="fr-CH" sz="2400" kern="0" dirty="0" err="1" smtClean="0"/>
              <a:t>interconected</a:t>
            </a:r>
            <a:r>
              <a:rPr lang="fr-CH" sz="2400" kern="0" dirty="0" smtClean="0"/>
              <a:t> Innovation  </a:t>
            </a:r>
            <a:r>
              <a:rPr lang="fr-CH" sz="2400" kern="0" dirty="0" err="1" smtClean="0"/>
              <a:t>Ecosystem</a:t>
            </a:r>
            <a:endParaRPr lang="en-US" sz="2400" kern="0" dirty="0"/>
          </a:p>
        </p:txBody>
      </p:sp>
    </p:spTree>
    <p:extLst>
      <p:ext uri="{BB962C8B-B14F-4D97-AF65-F5344CB8AC3E}">
        <p14:creationId xmlns:p14="http://schemas.microsoft.com/office/powerpoint/2010/main" val="3639975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Implications of Joint Ownership</a:t>
            </a:r>
          </a:p>
        </p:txBody>
      </p:sp>
      <p:pic>
        <p:nvPicPr>
          <p:cNvPr id="256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371600"/>
            <a:ext cx="5980510" cy="2244329"/>
          </a:xfrm>
          <a:noFill/>
        </p:spPr>
      </p:pic>
    </p:spTree>
    <p:extLst>
      <p:ext uri="{BB962C8B-B14F-4D97-AF65-F5344CB8AC3E}">
        <p14:creationId xmlns:p14="http://schemas.microsoft.com/office/powerpoint/2010/main" val="3667991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333399"/>
                </a:solidFill>
              </a:rPr>
              <a:t>Hypothetical Case Studies – Base for Educational and Capacity Building Programs</a:t>
            </a:r>
          </a:p>
        </p:txBody>
      </p:sp>
      <p:sp>
        <p:nvSpPr>
          <p:cNvPr id="3" name="Content Placeholder 2"/>
          <p:cNvSpPr>
            <a:spLocks noGrp="1"/>
          </p:cNvSpPr>
          <p:nvPr>
            <p:ph idx="1"/>
          </p:nvPr>
        </p:nvSpPr>
        <p:spPr/>
        <p:txBody>
          <a:bodyPr/>
          <a:lstStyle/>
          <a:p>
            <a:r>
              <a:rPr lang="en-AU" sz="1350" dirty="0">
                <a:solidFill>
                  <a:srgbClr val="002060"/>
                </a:solidFill>
              </a:rPr>
              <a:t>Based on real experiences of the experts developing the Toolkit;</a:t>
            </a:r>
          </a:p>
          <a:p>
            <a:r>
              <a:rPr lang="en-AU" sz="1350" dirty="0">
                <a:solidFill>
                  <a:srgbClr val="002060"/>
                </a:solidFill>
              </a:rPr>
              <a:t>Each case study begins with a background story followed by several focused questions arising from it, and finally proposing ( not imposing!!) solutions;  </a:t>
            </a:r>
          </a:p>
          <a:p>
            <a:r>
              <a:rPr lang="en-AU" sz="1350" dirty="0">
                <a:solidFill>
                  <a:srgbClr val="002060"/>
                </a:solidFill>
              </a:rPr>
              <a:t>Corresponds and make reference to several of the Model Agreements.</a:t>
            </a:r>
          </a:p>
          <a:p>
            <a:pPr marL="0" indent="0">
              <a:buNone/>
            </a:pPr>
            <a:endParaRPr lang="en-US" sz="1500" b="1" dirty="0">
              <a:solidFill>
                <a:srgbClr val="333399"/>
              </a:solidFill>
            </a:endParaRPr>
          </a:p>
          <a:p>
            <a:r>
              <a:rPr lang="en-US" sz="1500" b="1" dirty="0">
                <a:solidFill>
                  <a:srgbClr val="333399"/>
                </a:solidFill>
              </a:rPr>
              <a:t>HYPOTHETICAL CASE STUDIES </a:t>
            </a:r>
          </a:p>
          <a:p>
            <a:pPr lvl="1"/>
            <a:r>
              <a:rPr lang="en-US" sz="1500" dirty="0">
                <a:solidFill>
                  <a:srgbClr val="333399"/>
                </a:solidFill>
              </a:rPr>
              <a:t>MATERIAL TRANSFER AGREEMENT (COMMERCIAL);</a:t>
            </a:r>
          </a:p>
          <a:p>
            <a:pPr lvl="1"/>
            <a:r>
              <a:rPr lang="en-US" sz="1500" dirty="0">
                <a:solidFill>
                  <a:srgbClr val="333399"/>
                </a:solidFill>
              </a:rPr>
              <a:t>EXCLUSIVE LICENSE;</a:t>
            </a:r>
          </a:p>
          <a:p>
            <a:pPr lvl="1"/>
            <a:r>
              <a:rPr lang="en-US" sz="1500" dirty="0">
                <a:solidFill>
                  <a:srgbClr val="333399"/>
                </a:solidFill>
              </a:rPr>
              <a:t>CONTRACT RESEARCH AGREEMENT;</a:t>
            </a:r>
          </a:p>
          <a:p>
            <a:pPr lvl="1"/>
            <a:r>
              <a:rPr lang="en-US" sz="1500" dirty="0">
                <a:solidFill>
                  <a:srgbClr val="333399"/>
                </a:solidFill>
              </a:rPr>
              <a:t>COLLABORATIVE RESEARCH WITH COMPANY;</a:t>
            </a:r>
          </a:p>
          <a:p>
            <a:pPr lvl="1"/>
            <a:r>
              <a:rPr lang="en-US" sz="1500" dirty="0">
                <a:solidFill>
                  <a:srgbClr val="333399"/>
                </a:solidFill>
              </a:rPr>
              <a:t>OWNERSHIP OF IP.</a:t>
            </a:r>
          </a:p>
        </p:txBody>
      </p:sp>
    </p:spTree>
    <p:extLst>
      <p:ext uri="{BB962C8B-B14F-4D97-AF65-F5344CB8AC3E}">
        <p14:creationId xmlns:p14="http://schemas.microsoft.com/office/powerpoint/2010/main" val="2099720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wipo.int/export/sites/www/shared/pics/getty_679600718_500.jpg"/>
          <p:cNvPicPr>
            <a:picLocks noChangeAspect="1" noChangeArrowheads="1"/>
          </p:cNvPicPr>
          <p:nvPr/>
        </p:nvPicPr>
        <p:blipFill rotWithShape="1">
          <a:blip r:embed="rId3">
            <a:extLst>
              <a:ext uri="{28A0092B-C50C-407E-A947-70E740481C1C}">
                <a14:useLocalDpi xmlns:a14="http://schemas.microsoft.com/office/drawing/2010/main" val="0"/>
              </a:ext>
            </a:extLst>
          </a:blip>
          <a:srcRect l="11777" r="12092"/>
          <a:stretch/>
        </p:blipFill>
        <p:spPr bwMode="auto">
          <a:xfrm>
            <a:off x="5948659" y="3644520"/>
            <a:ext cx="1682684" cy="123775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96546" y="1424083"/>
            <a:ext cx="8971253" cy="3647152"/>
          </a:xfrm>
          <a:prstGeom prst="rect">
            <a:avLst/>
          </a:prstGeom>
        </p:spPr>
        <p:txBody>
          <a:bodyPr wrap="square" numCol="2">
            <a:spAutoFit/>
          </a:bodyPr>
          <a:lstStyle/>
          <a:p>
            <a:pPr marL="271463" lvl="1" indent="-271463" algn="just">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Fundamentals of TT </a:t>
            </a:r>
          </a:p>
          <a:p>
            <a:pPr marL="271463" lvl="1" indent="-271463" algn="just">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IPR Management:</a:t>
            </a:r>
          </a:p>
          <a:p>
            <a:pPr marL="271463" lvl="1" algn="just"/>
            <a:r>
              <a:rPr lang="en-US" sz="1050" dirty="0">
                <a:latin typeface="Arial" panose="020B0604020202020204" pitchFamily="34" charset="0"/>
                <a:cs typeface="Arial" panose="020B0604020202020204" pitchFamily="34" charset="0"/>
                <a:hlinkClick r:id="rId4"/>
              </a:rPr>
              <a:t>https://www.wipo.int/technology-transfer/en/academic-assets-management.html</a:t>
            </a:r>
            <a:r>
              <a:rPr lang="en-US" sz="1050" dirty="0">
                <a:latin typeface="Arial" panose="020B0604020202020204" pitchFamily="34" charset="0"/>
                <a:cs typeface="Arial" panose="020B0604020202020204" pitchFamily="34" charset="0"/>
              </a:rPr>
              <a:t> </a:t>
            </a:r>
            <a:endParaRPr lang="en-US" sz="1050" dirty="0">
              <a:solidFill>
                <a:schemeClr val="bg1">
                  <a:lumMod val="50000"/>
                </a:schemeClr>
              </a:solidFill>
              <a:latin typeface="Arial" panose="020B0604020202020204" pitchFamily="34" charset="0"/>
              <a:cs typeface="Arial" panose="020B0604020202020204" pitchFamily="34" charset="0"/>
            </a:endParaRPr>
          </a:p>
          <a:p>
            <a:pPr marL="271463" lvl="1" indent="-271463" algn="just">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Institutional IP Policy training: </a:t>
            </a:r>
            <a:r>
              <a:rPr lang="en-US" sz="1050" dirty="0">
                <a:latin typeface="Arial" panose="020B0604020202020204" pitchFamily="34" charset="0"/>
                <a:cs typeface="Arial" panose="020B0604020202020204" pitchFamily="34" charset="0"/>
                <a:hlinkClick r:id="rId5"/>
              </a:rPr>
              <a:t>https://www.wipo.int/technology-transfer/en/ip-policies.html</a:t>
            </a:r>
            <a:endParaRPr lang="en-US" sz="1050" dirty="0">
              <a:solidFill>
                <a:schemeClr val="bg1">
                  <a:lumMod val="50000"/>
                </a:schemeClr>
              </a:solidFill>
              <a:latin typeface="Arial" panose="020B0604020202020204" pitchFamily="34" charset="0"/>
              <a:cs typeface="Arial" panose="020B0604020202020204" pitchFamily="34" charset="0"/>
            </a:endParaRPr>
          </a:p>
          <a:p>
            <a:pPr marL="271463" lvl="1" indent="-271463" algn="just">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WIPO IP Marketing Program </a:t>
            </a:r>
          </a:p>
          <a:p>
            <a:pPr marL="271463" lvl="1" indent="-271463" algn="just">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Successful Technology Licensing: </a:t>
            </a:r>
          </a:p>
          <a:p>
            <a:pPr marL="271463" lvl="1" algn="just"/>
            <a:r>
              <a:rPr lang="en-US" sz="1050" dirty="0">
                <a:latin typeface="Arial" panose="020B0604020202020204" pitchFamily="34" charset="0"/>
                <a:cs typeface="Arial" panose="020B0604020202020204" pitchFamily="34" charset="0"/>
                <a:hlinkClick r:id="rId6"/>
              </a:rPr>
              <a:t>https://www.wipo.int/publications/en/details.jsp?id=296</a:t>
            </a:r>
            <a:r>
              <a:rPr lang="en-US" sz="1050" dirty="0">
                <a:solidFill>
                  <a:schemeClr val="bg1">
                    <a:lumMod val="50000"/>
                  </a:schemeClr>
                </a:solidFill>
                <a:latin typeface="Arial" panose="020B0604020202020204" pitchFamily="34" charset="0"/>
                <a:cs typeface="Arial" panose="020B0604020202020204" pitchFamily="34" charset="0"/>
              </a:rPr>
              <a:t>. </a:t>
            </a:r>
          </a:p>
          <a:p>
            <a:pPr marL="271463" lvl="1" algn="just"/>
            <a:r>
              <a:rPr lang="en-US" altLang="en-US" sz="1050" b="1" dirty="0">
                <a:solidFill>
                  <a:srgbClr val="00B050"/>
                </a:solidFill>
                <a:latin typeface="Arial" panose="020B0604020202020204" pitchFamily="34" charset="0"/>
                <a:cs typeface="Arial" panose="020B0604020202020204" pitchFamily="34" charset="0"/>
              </a:rPr>
              <a:t>NEW (2022</a:t>
            </a:r>
            <a:r>
              <a:rPr lang="en-US" sz="1050" b="1" dirty="0">
                <a:solidFill>
                  <a:srgbClr val="00B050"/>
                </a:solidFill>
                <a:latin typeface="Arial" panose="020B0604020202020204" pitchFamily="34" charset="0"/>
                <a:cs typeface="Arial" panose="020B0604020202020204" pitchFamily="34" charset="0"/>
              </a:rPr>
              <a:t> – </a:t>
            </a:r>
            <a:r>
              <a:rPr lang="en-US" altLang="en-US" sz="1050" b="1" dirty="0">
                <a:solidFill>
                  <a:srgbClr val="00B050"/>
                </a:solidFill>
                <a:latin typeface="Arial" panose="020B0604020202020204" pitchFamily="34" charset="0"/>
                <a:cs typeface="Arial" panose="020B0604020202020204" pitchFamily="34" charset="0"/>
              </a:rPr>
              <a:t>2023)</a:t>
            </a:r>
            <a:r>
              <a:rPr lang="en-US" altLang="en-US" sz="1050" dirty="0">
                <a:solidFill>
                  <a:srgbClr val="00B050"/>
                </a:solidFill>
                <a:latin typeface="Arial" panose="020B0604020202020204" pitchFamily="34" charset="0"/>
                <a:cs typeface="Arial" panose="020B0604020202020204" pitchFamily="34" charset="0"/>
              </a:rPr>
              <a:t>: STL02 and Licensing of GR</a:t>
            </a:r>
            <a:endParaRPr lang="en-US" sz="1050" dirty="0">
              <a:solidFill>
                <a:schemeClr val="bg1">
                  <a:lumMod val="50000"/>
                </a:schemeClr>
              </a:solidFill>
              <a:latin typeface="Arial" panose="020B0604020202020204" pitchFamily="34" charset="0"/>
              <a:cs typeface="Arial" panose="020B0604020202020204" pitchFamily="34" charset="0"/>
            </a:endParaRPr>
          </a:p>
          <a:p>
            <a:pPr marL="271463" lvl="1" indent="-271463" algn="just">
              <a:buFont typeface="Arial" panose="020B0604020202020204" pitchFamily="34" charset="0"/>
              <a:buChar char="–"/>
            </a:pPr>
            <a:r>
              <a:rPr lang="en-US" sz="1050" dirty="0">
                <a:solidFill>
                  <a:schemeClr val="bg1">
                    <a:lumMod val="50000"/>
                  </a:schemeClr>
                </a:solidFill>
                <a:latin typeface="Arial" panose="020B0604020202020204" pitchFamily="34" charset="0"/>
                <a:cs typeface="Arial" panose="020B0604020202020204" pitchFamily="34" charset="0"/>
              </a:rPr>
              <a:t>WIPO Model Technology Transfer Agreements (</a:t>
            </a:r>
            <a:r>
              <a:rPr lang="en-US" sz="1050" dirty="0">
                <a:latin typeface="Arial" panose="020B0604020202020204" pitchFamily="34" charset="0"/>
                <a:cs typeface="Arial" panose="020B0604020202020204" pitchFamily="34" charset="0"/>
                <a:hlinkClick r:id="rId7"/>
              </a:rPr>
              <a:t>https://www.wipo.int/technology-transfer/en/agreements.html</a:t>
            </a:r>
            <a:r>
              <a:rPr lang="en-US" sz="1050" dirty="0">
                <a:latin typeface="Arial" panose="020B0604020202020204" pitchFamily="34" charset="0"/>
                <a:cs typeface="Arial" panose="020B0604020202020204" pitchFamily="34" charset="0"/>
              </a:rPr>
              <a:t>)</a:t>
            </a:r>
            <a:r>
              <a:rPr lang="en-US" sz="1050" dirty="0">
                <a:solidFill>
                  <a:srgbClr val="00B050"/>
                </a:solidFill>
                <a:latin typeface="Arial" panose="020B0604020202020204" pitchFamily="34" charset="0"/>
                <a:cs typeface="Arial" panose="020B0604020202020204" pitchFamily="34" charset="0"/>
              </a:rPr>
              <a:t> </a:t>
            </a:r>
            <a:r>
              <a:rPr lang="en-US" sz="1050" dirty="0">
                <a:solidFill>
                  <a:schemeClr val="bg1">
                    <a:lumMod val="50000"/>
                  </a:schemeClr>
                </a:solidFill>
                <a:latin typeface="Arial" panose="020B0604020202020204" pitchFamily="34" charset="0"/>
                <a:cs typeface="Arial" panose="020B0604020202020204" pitchFamily="34" charset="0"/>
              </a:rPr>
              <a:t>and Negotiation Skills</a:t>
            </a:r>
          </a:p>
          <a:p>
            <a:pPr marL="271463" lvl="1" indent="-271463" algn="just">
              <a:buFont typeface="Arial" panose="020B0604020202020204" pitchFamily="34" charset="0"/>
              <a:buChar char="–"/>
            </a:pPr>
            <a:endParaRPr lang="en-US" sz="1050" dirty="0">
              <a:solidFill>
                <a:schemeClr val="bg1">
                  <a:lumMod val="50000"/>
                </a:schemeClr>
              </a:solidFill>
              <a:latin typeface="Arial" panose="020B0604020202020204" pitchFamily="34" charset="0"/>
              <a:cs typeface="Arial" panose="020B0604020202020204" pitchFamily="34" charset="0"/>
            </a:endParaRPr>
          </a:p>
          <a:p>
            <a:pPr marL="271463" lvl="1" indent="-271463" algn="just">
              <a:buFont typeface="Arial" panose="020B0604020202020204" pitchFamily="34" charset="0"/>
              <a:buChar char="–"/>
            </a:pPr>
            <a:endParaRPr lang="en-US" sz="1050" dirty="0">
              <a:solidFill>
                <a:schemeClr val="bg1">
                  <a:lumMod val="50000"/>
                </a:schemeClr>
              </a:solidFill>
              <a:latin typeface="Arial" panose="020B0604020202020204" pitchFamily="34" charset="0"/>
              <a:cs typeface="Arial" panose="020B0604020202020204" pitchFamily="34" charset="0"/>
            </a:endParaRPr>
          </a:p>
          <a:p>
            <a:pPr marL="271463" lvl="1" indent="-271463" algn="just">
              <a:buFont typeface="Arial" panose="020B0604020202020204" pitchFamily="34" charset="0"/>
              <a:buChar char="–"/>
            </a:pPr>
            <a:endParaRPr lang="en-US" sz="1050" dirty="0">
              <a:solidFill>
                <a:schemeClr val="bg1">
                  <a:lumMod val="50000"/>
                </a:schemeClr>
              </a:solidFill>
              <a:latin typeface="Arial" panose="020B0604020202020204" pitchFamily="34" charset="0"/>
              <a:cs typeface="Arial" panose="020B0604020202020204" pitchFamily="34" charset="0"/>
            </a:endParaRPr>
          </a:p>
          <a:p>
            <a:pPr marL="401241" lvl="1" indent="-271463" algn="just">
              <a:buFont typeface="Arial" panose="020B0604020202020204" pitchFamily="34" charset="0"/>
              <a:buChar char="–"/>
            </a:pPr>
            <a:r>
              <a:rPr lang="en-US" sz="1050" dirty="0" smtClean="0">
                <a:solidFill>
                  <a:schemeClr val="bg1">
                    <a:lumMod val="50000"/>
                  </a:schemeClr>
                </a:solidFill>
                <a:latin typeface="Arial" panose="020B0604020202020204" pitchFamily="34" charset="0"/>
                <a:cs typeface="Arial" panose="020B0604020202020204" pitchFamily="34" charset="0"/>
              </a:rPr>
              <a:t>IP </a:t>
            </a:r>
            <a:r>
              <a:rPr lang="en-US" sz="1050" dirty="0">
                <a:solidFill>
                  <a:schemeClr val="bg1">
                    <a:lumMod val="50000"/>
                  </a:schemeClr>
                </a:solidFill>
                <a:latin typeface="Arial" panose="020B0604020202020204" pitchFamily="34" charset="0"/>
                <a:cs typeface="Arial" panose="020B0604020202020204" pitchFamily="34" charset="0"/>
              </a:rPr>
              <a:t>Valuation – Training Program, Guides and video Webinar: A Practical Guide</a:t>
            </a:r>
          </a:p>
          <a:p>
            <a:pPr marL="401241" lvl="1" algn="just"/>
            <a:r>
              <a:rPr lang="en-US" sz="1050" dirty="0">
                <a:solidFill>
                  <a:schemeClr val="bg1">
                    <a:lumMod val="50000"/>
                  </a:schemeClr>
                </a:solidFill>
                <a:latin typeface="Arial" panose="020B0604020202020204" pitchFamily="34" charset="0"/>
                <a:cs typeface="Arial" panose="020B0604020202020204" pitchFamily="34" charset="0"/>
              </a:rPr>
              <a:t>for Valuing Intangible Assets in Research and Development Institutions (</a:t>
            </a:r>
            <a:r>
              <a:rPr lang="en-US" sz="1050" dirty="0">
                <a:latin typeface="Arial" panose="020B0604020202020204" pitchFamily="34" charset="0"/>
                <a:cs typeface="Arial" panose="020B0604020202020204" pitchFamily="34" charset="0"/>
                <a:hlinkClick r:id="rId8"/>
              </a:rPr>
              <a:t>https://www.wipo.int/meetings/en/doc_details.jsp?doc_id=331542</a:t>
            </a:r>
            <a:r>
              <a:rPr lang="en-US" sz="1050" dirty="0">
                <a:solidFill>
                  <a:schemeClr val="bg1">
                    <a:lumMod val="50000"/>
                  </a:schemeClr>
                </a:solidFill>
                <a:latin typeface="Arial" panose="020B0604020202020204" pitchFamily="34" charset="0"/>
                <a:cs typeface="Arial" panose="020B0604020202020204" pitchFamily="34" charset="0"/>
              </a:rPr>
              <a:t>) and Intellectual Property Valuation Manual for Academic Institutions (</a:t>
            </a:r>
            <a:r>
              <a:rPr lang="en-US" sz="1050" dirty="0">
                <a:latin typeface="Arial" panose="020B0604020202020204" pitchFamily="34" charset="0"/>
                <a:cs typeface="Arial" panose="020B0604020202020204" pitchFamily="34" charset="0"/>
                <a:hlinkClick r:id="rId9"/>
              </a:rPr>
              <a:t>https://www.wipo.int/meetings/en/doc_details.jsp?doc_id=332588</a:t>
            </a:r>
            <a:r>
              <a:rPr lang="en-US" sz="1050" dirty="0">
                <a:solidFill>
                  <a:schemeClr val="bg1">
                    <a:lumMod val="50000"/>
                  </a:schemeClr>
                </a:solidFill>
                <a:latin typeface="Arial" panose="020B0604020202020204" pitchFamily="34" charset="0"/>
                <a:cs typeface="Arial" panose="020B0604020202020204" pitchFamily="34" charset="0"/>
              </a:rPr>
              <a:t>).</a:t>
            </a:r>
          </a:p>
          <a:p>
            <a:pPr marL="401241" lvl="1" algn="just"/>
            <a:r>
              <a:rPr lang="en-US" sz="1050" dirty="0">
                <a:solidFill>
                  <a:schemeClr val="bg1">
                    <a:lumMod val="50000"/>
                  </a:schemeClr>
                </a:solidFill>
                <a:latin typeface="Arial" panose="020B0604020202020204" pitchFamily="34" charset="0"/>
                <a:cs typeface="Arial" panose="020B0604020202020204" pitchFamily="34" charset="0"/>
              </a:rPr>
              <a:t> </a:t>
            </a:r>
            <a:r>
              <a:rPr lang="en-US" sz="1050" b="1" dirty="0" smtClean="0">
                <a:solidFill>
                  <a:srgbClr val="00B050"/>
                </a:solidFill>
                <a:latin typeface="Arial" panose="020B0604020202020204" pitchFamily="34" charset="0"/>
                <a:cs typeface="Arial" panose="020B0604020202020204" pitchFamily="34" charset="0"/>
              </a:rPr>
              <a:t>NEW </a:t>
            </a:r>
            <a:r>
              <a:rPr lang="en-US" sz="1050" b="1" dirty="0">
                <a:solidFill>
                  <a:srgbClr val="00B050"/>
                </a:solidFill>
                <a:latin typeface="Arial" panose="020B0604020202020204" pitchFamily="34" charset="0"/>
                <a:cs typeface="Arial" panose="020B0604020202020204" pitchFamily="34" charset="0"/>
              </a:rPr>
              <a:t>(2022 – 2023): </a:t>
            </a:r>
            <a:r>
              <a:rPr lang="en-US" sz="1050" dirty="0">
                <a:solidFill>
                  <a:srgbClr val="00B050"/>
                </a:solidFill>
                <a:latin typeface="Arial" panose="020B0604020202020204" pitchFamily="34" charset="0"/>
                <a:cs typeface="Arial" panose="020B0604020202020204" pitchFamily="34" charset="0"/>
              </a:rPr>
              <a:t>IP Valuation Guide and separate publications on IP Valuation in Biotechnology Sector, SMEs, Litigation and Valuing Equities</a:t>
            </a:r>
          </a:p>
          <a:p>
            <a:pPr marL="401241" lvl="1" indent="-271463" algn="just">
              <a:buFont typeface="Arial" panose="020B0604020202020204" pitchFamily="34" charset="0"/>
              <a:buChar char="–"/>
            </a:pPr>
            <a:r>
              <a:rPr lang="en-US" sz="1050" b="1" dirty="0">
                <a:solidFill>
                  <a:srgbClr val="00B050"/>
                </a:solidFill>
                <a:latin typeface="Arial" panose="020B0604020202020204" pitchFamily="34" charset="0"/>
                <a:cs typeface="Arial" panose="020B0604020202020204" pitchFamily="34" charset="0"/>
              </a:rPr>
              <a:t>NEW </a:t>
            </a:r>
            <a:r>
              <a:rPr lang="en-US" altLang="en-US" sz="1050" b="1" dirty="0">
                <a:solidFill>
                  <a:srgbClr val="00B050"/>
                </a:solidFill>
                <a:latin typeface="Arial" panose="020B0604020202020204" pitchFamily="34" charset="0"/>
                <a:cs typeface="Arial" panose="020B0604020202020204" pitchFamily="34" charset="0"/>
              </a:rPr>
              <a:t>(2022</a:t>
            </a:r>
            <a:r>
              <a:rPr lang="en-US" sz="1050" b="1" dirty="0">
                <a:solidFill>
                  <a:srgbClr val="00B050"/>
                </a:solidFill>
                <a:latin typeface="Arial" panose="020B0604020202020204" pitchFamily="34" charset="0"/>
                <a:cs typeface="Arial" panose="020B0604020202020204" pitchFamily="34" charset="0"/>
              </a:rPr>
              <a:t> – </a:t>
            </a:r>
            <a:r>
              <a:rPr lang="en-US" altLang="en-US" sz="1050" b="1" dirty="0">
                <a:solidFill>
                  <a:srgbClr val="00B050"/>
                </a:solidFill>
                <a:latin typeface="Arial" panose="020B0604020202020204" pitchFamily="34" charset="0"/>
                <a:cs typeface="Arial" panose="020B0604020202020204" pitchFamily="34" charset="0"/>
              </a:rPr>
              <a:t>2023): </a:t>
            </a:r>
            <a:r>
              <a:rPr lang="en-US" sz="1050" dirty="0">
                <a:solidFill>
                  <a:srgbClr val="00B050"/>
                </a:solidFill>
                <a:latin typeface="Arial" panose="020B0604020202020204" pitchFamily="34" charset="0"/>
                <a:cs typeface="Arial" panose="020B0604020202020204" pitchFamily="34" charset="0"/>
              </a:rPr>
              <a:t>WIPO Incentive Guide</a:t>
            </a:r>
          </a:p>
        </p:txBody>
      </p:sp>
      <p:sp>
        <p:nvSpPr>
          <p:cNvPr id="2" name="Title 1"/>
          <p:cNvSpPr>
            <a:spLocks noGrp="1"/>
          </p:cNvSpPr>
          <p:nvPr>
            <p:ph type="title"/>
          </p:nvPr>
        </p:nvSpPr>
        <p:spPr>
          <a:xfrm>
            <a:off x="418753" y="94433"/>
            <a:ext cx="8229600" cy="577518"/>
          </a:xfrm>
        </p:spPr>
        <p:txBody>
          <a:bodyPr>
            <a:noAutofit/>
          </a:bodyPr>
          <a:lstStyle/>
          <a:p>
            <a:pPr algn="ctr"/>
            <a:r>
              <a:rPr lang="en-US" sz="2100" dirty="0">
                <a:solidFill>
                  <a:srgbClr val="47A7BD"/>
                </a:solidFill>
                <a:latin typeface="Arial" panose="020B0604020202020204" pitchFamily="34" charset="0"/>
                <a:cs typeface="Arial" panose="020B0604020202020204" pitchFamily="34" charset="0"/>
              </a:rPr>
              <a:t>WIPO Technology Transfer and IP Commercialization</a:t>
            </a:r>
            <a:br>
              <a:rPr lang="en-US" sz="2100" dirty="0">
                <a:solidFill>
                  <a:srgbClr val="47A7BD"/>
                </a:solidFill>
                <a:latin typeface="Arial" panose="020B0604020202020204" pitchFamily="34" charset="0"/>
                <a:cs typeface="Arial" panose="020B0604020202020204" pitchFamily="34" charset="0"/>
              </a:rPr>
            </a:br>
            <a:r>
              <a:rPr lang="en-US" sz="2100" dirty="0">
                <a:solidFill>
                  <a:srgbClr val="47A7BD"/>
                </a:solidFill>
                <a:latin typeface="Arial" panose="020B0604020202020204" pitchFamily="34" charset="0"/>
                <a:cs typeface="Arial" panose="020B0604020202020204" pitchFamily="34" charset="0"/>
              </a:rPr>
              <a:t>Capacity Building Programs</a:t>
            </a:r>
          </a:p>
        </p:txBody>
      </p:sp>
      <p:sp>
        <p:nvSpPr>
          <p:cNvPr id="3" name="Content Placeholder 2"/>
          <p:cNvSpPr>
            <a:spLocks noGrp="1"/>
          </p:cNvSpPr>
          <p:nvPr>
            <p:ph sz="half" idx="1"/>
          </p:nvPr>
        </p:nvSpPr>
        <p:spPr>
          <a:xfrm>
            <a:off x="155275" y="737744"/>
            <a:ext cx="8454632" cy="682742"/>
          </a:xfrm>
        </p:spPr>
        <p:txBody>
          <a:bodyPr>
            <a:normAutofit lnSpcReduction="10000"/>
          </a:bodyPr>
          <a:lstStyle/>
          <a:p>
            <a:pPr algn="just">
              <a:spcBef>
                <a:spcPts val="0"/>
              </a:spcBef>
              <a:spcAft>
                <a:spcPts val="450"/>
              </a:spcAft>
              <a:buClr>
                <a:srgbClr val="00B0F0"/>
              </a:buClr>
              <a:buFont typeface="Arial" panose="020B0604020202020204" pitchFamily="34" charset="0"/>
              <a:buChar char="■"/>
            </a:pPr>
            <a:r>
              <a:rPr lang="en-US" sz="1200" b="1" dirty="0">
                <a:solidFill>
                  <a:schemeClr val="bg1">
                    <a:lumMod val="50000"/>
                  </a:schemeClr>
                </a:solidFill>
                <a:latin typeface="Arial" panose="020B0604020202020204" pitchFamily="34" charset="0"/>
                <a:cs typeface="Arial" panose="020B0604020202020204" pitchFamily="34" charset="0"/>
              </a:rPr>
              <a:t>Based on the specialized resources</a:t>
            </a:r>
            <a:r>
              <a:rPr lang="en-US" sz="1200" dirty="0">
                <a:solidFill>
                  <a:schemeClr val="bg1">
                    <a:lumMod val="50000"/>
                  </a:schemeClr>
                </a:solidFill>
                <a:latin typeface="Arial" panose="020B0604020202020204" pitchFamily="34" charset="0"/>
                <a:cs typeface="Arial" panose="020B0604020202020204" pitchFamily="34" charset="0"/>
              </a:rPr>
              <a:t>, such as IP and TT web site, containing information, tools, databases and case studies related to TT: </a:t>
            </a:r>
            <a:r>
              <a:rPr lang="en-US" sz="1200" dirty="0">
                <a:latin typeface="Arial" panose="020B0604020202020204" pitchFamily="34" charset="0"/>
                <a:cs typeface="Arial" panose="020B0604020202020204" pitchFamily="34" charset="0"/>
                <a:hlinkClick r:id="rId10"/>
              </a:rPr>
              <a:t>https://www.wipo.int/technology-transfer/en/index.html</a:t>
            </a:r>
            <a:r>
              <a:rPr lang="en-US" sz="1200" dirty="0">
                <a:latin typeface="Arial" panose="020B0604020202020204" pitchFamily="34" charset="0"/>
                <a:cs typeface="Arial" panose="020B0604020202020204" pitchFamily="34" charset="0"/>
              </a:rPr>
              <a:t> </a:t>
            </a:r>
          </a:p>
          <a:p>
            <a:pPr algn="just">
              <a:spcBef>
                <a:spcPts val="0"/>
              </a:spcBef>
              <a:spcAft>
                <a:spcPts val="450"/>
              </a:spcAft>
              <a:buClr>
                <a:srgbClr val="00B0F0"/>
              </a:buClr>
              <a:buFont typeface="Arial" panose="020B0604020202020204" pitchFamily="34" charset="0"/>
              <a:buChar char="■"/>
            </a:pPr>
            <a:r>
              <a:rPr lang="en-US" sz="1200" dirty="0">
                <a:solidFill>
                  <a:schemeClr val="bg1">
                    <a:lumMod val="50000"/>
                  </a:schemeClr>
                </a:solidFill>
                <a:latin typeface="Arial" panose="020B0604020202020204" pitchFamily="34" charset="0"/>
                <a:cs typeface="Arial" panose="020B0604020202020204" pitchFamily="34" charset="0"/>
              </a:rPr>
              <a:t> Following programs are offered to innovation stakeholders:</a:t>
            </a:r>
          </a:p>
        </p:txBody>
      </p:sp>
      <p:pic>
        <p:nvPicPr>
          <p:cNvPr id="10" name="Content Placeholder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29712" y="3629246"/>
            <a:ext cx="1295800" cy="1253029"/>
          </a:xfrm>
          <a:prstGeom prst="rect">
            <a:avLst/>
          </a:prstGeom>
        </p:spPr>
      </p:pic>
      <p:graphicFrame>
        <p:nvGraphicFramePr>
          <p:cNvPr id="18" name="Object 1"/>
          <p:cNvGraphicFramePr>
            <a:graphicFrameLocks noGrp="1" noChangeAspect="1"/>
          </p:cNvGraphicFramePr>
          <p:nvPr>
            <p:ph sz="half" idx="1"/>
            <p:extLst>
              <p:ext uri="{D42A27DB-BD31-4B8C-83A1-F6EECF244321}">
                <p14:modId xmlns:p14="http://schemas.microsoft.com/office/powerpoint/2010/main" val="1546127768"/>
              </p:ext>
            </p:extLst>
          </p:nvPr>
        </p:nvGraphicFramePr>
        <p:xfrm>
          <a:off x="4899826" y="3644520"/>
          <a:ext cx="1048833" cy="1237756"/>
        </p:xfrm>
        <a:graphic>
          <a:graphicData uri="http://schemas.openxmlformats.org/presentationml/2006/ole">
            <mc:AlternateContent xmlns:mc="http://schemas.openxmlformats.org/markup-compatibility/2006">
              <mc:Choice xmlns:v="urn:schemas-microsoft-com:vml" Requires="v">
                <p:oleObj spid="_x0000_s3114" name="Acrobat Document" r:id="rId12" imgW="5339160" imgH="7551360" progId="AcroExch.Document.DC">
                  <p:embed/>
                </p:oleObj>
              </mc:Choice>
              <mc:Fallback>
                <p:oleObj name="Acrobat Document" r:id="rId12" imgW="5339160" imgH="7551360" progId="AcroExch.Document.DC">
                  <p:embed/>
                  <p:pic>
                    <p:nvPicPr>
                      <p:cNvPr id="18" name="Object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9826" y="3644520"/>
                        <a:ext cx="1048833" cy="123775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56026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0"/>
            <a:ext cx="7406640" cy="857250"/>
          </a:xfrm>
        </p:spPr>
        <p:txBody>
          <a:bodyPr/>
          <a:lstStyle/>
          <a:p>
            <a:r>
              <a:rPr lang="en-US" sz="2800" dirty="0">
                <a:solidFill>
                  <a:schemeClr val="accent6">
                    <a:lumMod val="75000"/>
                  </a:schemeClr>
                </a:solidFill>
              </a:rPr>
              <a:t>Successful Technology Licensing (STL)</a:t>
            </a:r>
          </a:p>
        </p:txBody>
      </p:sp>
      <p:sp>
        <p:nvSpPr>
          <p:cNvPr id="4" name="Content Placeholder 3"/>
          <p:cNvSpPr>
            <a:spLocks noGrp="1"/>
          </p:cNvSpPr>
          <p:nvPr>
            <p:ph sz="half" idx="2"/>
          </p:nvPr>
        </p:nvSpPr>
        <p:spPr>
          <a:xfrm>
            <a:off x="4640580" y="1000125"/>
            <a:ext cx="3634740" cy="3933825"/>
          </a:xfrm>
        </p:spPr>
        <p:txBody>
          <a:bodyPr>
            <a:noAutofit/>
          </a:bodyPr>
          <a:lstStyle/>
          <a:p>
            <a:pPr marL="0" indent="0">
              <a:buNone/>
            </a:pPr>
            <a:r>
              <a:rPr lang="en-US" altLang="en-US" sz="1080" b="1" dirty="0">
                <a:solidFill>
                  <a:srgbClr val="47A7BD"/>
                </a:solidFill>
                <a:latin typeface="Arial" panose="020B0604020202020204" pitchFamily="34" charset="0"/>
                <a:cs typeface="Arial" panose="020B0604020202020204" pitchFamily="34" charset="0"/>
              </a:rPr>
              <a:t>Standardized Training Kit</a:t>
            </a:r>
          </a:p>
          <a:p>
            <a:pPr lvl="1"/>
            <a:r>
              <a:rPr lang="en-US" altLang="en-US" sz="1080" dirty="0" smtClean="0">
                <a:latin typeface="Arial" panose="020B0604020202020204" pitchFamily="34" charset="0"/>
                <a:cs typeface="Arial" panose="020B0604020202020204" pitchFamily="34" charset="0"/>
              </a:rPr>
              <a:t>Program</a:t>
            </a:r>
          </a:p>
          <a:p>
            <a:pPr lvl="2"/>
            <a:r>
              <a:rPr lang="en-US" altLang="en-US" sz="800" dirty="0" smtClean="0">
                <a:latin typeface="Arial" panose="020B0604020202020204" pitchFamily="34" charset="0"/>
                <a:cs typeface="Arial" panose="020B0604020202020204" pitchFamily="34" charset="0"/>
              </a:rPr>
              <a:t>Understanding key terms of licensing agreement</a:t>
            </a:r>
          </a:p>
          <a:p>
            <a:pPr lvl="2"/>
            <a:r>
              <a:rPr lang="en-US" altLang="en-US" sz="800" dirty="0" smtClean="0">
                <a:latin typeface="Arial" panose="020B0604020202020204" pitchFamily="34" charset="0"/>
                <a:cs typeface="Arial" panose="020B0604020202020204" pitchFamily="34" charset="0"/>
              </a:rPr>
              <a:t>Preparation for negotiations</a:t>
            </a:r>
          </a:p>
          <a:p>
            <a:pPr lvl="2"/>
            <a:r>
              <a:rPr lang="en-US" altLang="en-US" sz="800" dirty="0" smtClean="0">
                <a:latin typeface="Arial" panose="020B0604020202020204" pitchFamily="34" charset="0"/>
                <a:cs typeface="Arial" panose="020B0604020202020204" pitchFamily="34" charset="0"/>
              </a:rPr>
              <a:t>Simulation of licensing negotiation</a:t>
            </a:r>
          </a:p>
          <a:p>
            <a:pPr lvl="2"/>
            <a:r>
              <a:rPr lang="en-US" altLang="en-US" sz="800" dirty="0" smtClean="0">
                <a:latin typeface="Arial" panose="020B0604020202020204" pitchFamily="34" charset="0"/>
                <a:cs typeface="Arial" panose="020B0604020202020204" pitchFamily="34" charset="0"/>
              </a:rPr>
              <a:t>Practical application of knowledge acquired on a real cases – coaching sessions</a:t>
            </a:r>
          </a:p>
          <a:p>
            <a:pPr lvl="2"/>
            <a:endParaRPr lang="en-US" altLang="en-US" sz="780" dirty="0">
              <a:latin typeface="Arial" panose="020B0604020202020204" pitchFamily="34" charset="0"/>
              <a:cs typeface="Arial" panose="020B0604020202020204" pitchFamily="34" charset="0"/>
            </a:endParaRPr>
          </a:p>
          <a:p>
            <a:pPr lvl="1"/>
            <a:r>
              <a:rPr lang="en-US" altLang="en-US" sz="1080" dirty="0">
                <a:latin typeface="Arial" panose="020B0604020202020204" pitchFamily="34" charset="0"/>
                <a:cs typeface="Arial" panose="020B0604020202020204" pitchFamily="34" charset="0"/>
              </a:rPr>
              <a:t>Standard </a:t>
            </a:r>
            <a:r>
              <a:rPr lang="en-US" altLang="en-US" sz="1080" dirty="0" smtClean="0">
                <a:latin typeface="Arial" panose="020B0604020202020204" pitchFamily="34" charset="0"/>
                <a:cs typeface="Arial" panose="020B0604020202020204" pitchFamily="34" charset="0"/>
              </a:rPr>
              <a:t>presentations – to be used by stakeholders and experts</a:t>
            </a:r>
            <a:endParaRPr lang="en-US" altLang="en-US" sz="1080" dirty="0">
              <a:latin typeface="Arial" panose="020B0604020202020204" pitchFamily="34" charset="0"/>
              <a:cs typeface="Arial" panose="020B0604020202020204" pitchFamily="34" charset="0"/>
            </a:endParaRPr>
          </a:p>
          <a:p>
            <a:pPr lvl="1"/>
            <a:r>
              <a:rPr lang="en-US" altLang="en-US" sz="1080" dirty="0">
                <a:latin typeface="Arial" panose="020B0604020202020204" pitchFamily="34" charset="0"/>
                <a:cs typeface="Arial" panose="020B0604020202020204" pitchFamily="34" charset="0"/>
              </a:rPr>
              <a:t>Translated in 10 languages</a:t>
            </a:r>
          </a:p>
          <a:p>
            <a:pPr lvl="1"/>
            <a:r>
              <a:rPr lang="en-US" altLang="en-US" sz="1080" dirty="0">
                <a:latin typeface="Arial" panose="020B0604020202020204" pitchFamily="34" charset="0"/>
                <a:cs typeface="Arial" panose="020B0604020202020204" pitchFamily="34" charset="0"/>
              </a:rPr>
              <a:t>Hypothetical stories</a:t>
            </a:r>
          </a:p>
          <a:p>
            <a:pPr lvl="1"/>
            <a:r>
              <a:rPr lang="en-US" altLang="en-US" sz="1080" dirty="0">
                <a:latin typeface="Arial" panose="020B0604020202020204" pitchFamily="34" charset="0"/>
                <a:cs typeface="Arial" panose="020B0604020202020204" pitchFamily="34" charset="0"/>
              </a:rPr>
              <a:t>Adaptable program – on line and in situ</a:t>
            </a:r>
          </a:p>
          <a:p>
            <a:pPr lvl="1"/>
            <a:r>
              <a:rPr lang="en-US" altLang="en-US" sz="1080" dirty="0">
                <a:latin typeface="Arial" panose="020B0604020202020204" pitchFamily="34" charset="0"/>
                <a:cs typeface="Arial" panose="020B0604020202020204" pitchFamily="34" charset="0"/>
              </a:rPr>
              <a:t>Basic and </a:t>
            </a:r>
            <a:r>
              <a:rPr lang="en-US" altLang="en-US" sz="1080" dirty="0" smtClean="0">
                <a:latin typeface="Arial" panose="020B0604020202020204" pitchFamily="34" charset="0"/>
                <a:cs typeface="Arial" panose="020B0604020202020204" pitchFamily="34" charset="0"/>
              </a:rPr>
              <a:t>Advanced</a:t>
            </a:r>
            <a:endParaRPr lang="en-US" altLang="en-US" sz="1080" dirty="0">
              <a:latin typeface="Arial" panose="020B0604020202020204" pitchFamily="34" charset="0"/>
              <a:cs typeface="Arial" panose="020B0604020202020204" pitchFamily="34" charset="0"/>
            </a:endParaRPr>
          </a:p>
          <a:p>
            <a:pPr lvl="1"/>
            <a:r>
              <a:rPr lang="en-US" altLang="en-US" sz="1080" dirty="0">
                <a:latin typeface="Arial" panose="020B0604020202020204" pitchFamily="34" charset="0"/>
                <a:cs typeface="Arial" panose="020B0604020202020204" pitchFamily="34" charset="0"/>
              </a:rPr>
              <a:t>Often in combination with IP valuation </a:t>
            </a:r>
            <a:r>
              <a:rPr lang="en-US" altLang="en-US" sz="1080" dirty="0" smtClean="0">
                <a:latin typeface="Arial" panose="020B0604020202020204" pitchFamily="34" charset="0"/>
                <a:cs typeface="Arial" panose="020B0604020202020204" pitchFamily="34" charset="0"/>
              </a:rPr>
              <a:t>program for advanced audience</a:t>
            </a:r>
            <a:endParaRPr lang="en-US" altLang="en-US" sz="1080" dirty="0">
              <a:latin typeface="Arial" panose="020B0604020202020204" pitchFamily="34" charset="0"/>
              <a:cs typeface="Arial" panose="020B0604020202020204" pitchFamily="34" charset="0"/>
            </a:endParaRPr>
          </a:p>
          <a:p>
            <a:pPr lvl="1"/>
            <a:r>
              <a:rPr lang="en-US" altLang="en-US" sz="1080" dirty="0">
                <a:latin typeface="Arial" panose="020B0604020202020204" pitchFamily="34" charset="0"/>
                <a:cs typeface="Arial" panose="020B0604020202020204" pitchFamily="34" charset="0"/>
              </a:rPr>
              <a:t>Outcome – capacity of participants to identify risk and opportunities in licensing negotiation</a:t>
            </a:r>
          </a:p>
          <a:p>
            <a:pPr lvl="1"/>
            <a:endParaRPr lang="en-US" altLang="en-US" sz="1080" dirty="0">
              <a:solidFill>
                <a:schemeClr val="bg1">
                  <a:lumMod val="50000"/>
                </a:schemeClr>
              </a:solidFill>
              <a:latin typeface="Arial" panose="020B0604020202020204" pitchFamily="34" charset="0"/>
              <a:cs typeface="Arial" panose="020B0604020202020204" pitchFamily="34" charset="0"/>
            </a:endParaRPr>
          </a:p>
          <a:p>
            <a:pPr marL="411480" lvl="1" indent="0">
              <a:buNone/>
            </a:pPr>
            <a:r>
              <a:rPr lang="en-US" altLang="en-US" sz="1080" dirty="0" smtClean="0">
                <a:solidFill>
                  <a:srgbClr val="00B050"/>
                </a:solidFill>
                <a:latin typeface="Arial" panose="020B0604020202020204" pitchFamily="34" charset="0"/>
                <a:cs typeface="Arial" panose="020B0604020202020204" pitchFamily="34" charset="0"/>
              </a:rPr>
              <a:t>NEW:</a:t>
            </a:r>
            <a:endParaRPr lang="en-US" altLang="en-US" sz="1080" dirty="0">
              <a:solidFill>
                <a:srgbClr val="00B050"/>
              </a:solidFill>
              <a:latin typeface="Arial" panose="020B0604020202020204" pitchFamily="34" charset="0"/>
              <a:cs typeface="Arial" panose="020B0604020202020204" pitchFamily="34" charset="0"/>
            </a:endParaRPr>
          </a:p>
          <a:p>
            <a:pPr marL="411480" lvl="1" indent="0">
              <a:buNone/>
            </a:pPr>
            <a:r>
              <a:rPr lang="en-US" altLang="en-US" sz="1080" dirty="0">
                <a:solidFill>
                  <a:srgbClr val="00B050"/>
                </a:solidFill>
                <a:latin typeface="Arial" panose="020B0604020202020204" pitchFamily="34" charset="0"/>
                <a:cs typeface="Arial" panose="020B0604020202020204" pitchFamily="34" charset="0"/>
              </a:rPr>
              <a:t>1. STL02</a:t>
            </a:r>
          </a:p>
          <a:p>
            <a:pPr marL="411480" lvl="1" indent="0">
              <a:buNone/>
            </a:pPr>
            <a:r>
              <a:rPr lang="en-US" altLang="en-US" sz="1080" dirty="0">
                <a:solidFill>
                  <a:srgbClr val="00B050"/>
                </a:solidFill>
                <a:latin typeface="Arial" panose="020B0604020202020204" pitchFamily="34" charset="0"/>
                <a:cs typeface="Arial" panose="020B0604020202020204" pitchFamily="34" charset="0"/>
              </a:rPr>
              <a:t>2. Licensing of </a:t>
            </a:r>
            <a:r>
              <a:rPr lang="en-US" altLang="en-US" sz="1080" dirty="0" smtClean="0">
                <a:solidFill>
                  <a:srgbClr val="00B050"/>
                </a:solidFill>
                <a:latin typeface="Arial" panose="020B0604020202020204" pitchFamily="34" charset="0"/>
                <a:cs typeface="Arial" panose="020B0604020202020204" pitchFamily="34" charset="0"/>
              </a:rPr>
              <a:t>Genetic Resources.</a:t>
            </a:r>
            <a:endParaRPr lang="en-US" altLang="en-US" sz="1080" dirty="0">
              <a:solidFill>
                <a:srgbClr val="00B050"/>
              </a:solidFill>
              <a:latin typeface="Arial" panose="020B0604020202020204" pitchFamily="34" charset="0"/>
              <a:cs typeface="Arial" panose="020B0604020202020204" pitchFamily="34" charset="0"/>
            </a:endParaRPr>
          </a:p>
          <a:p>
            <a:pPr marL="411480" lvl="1" indent="0">
              <a:buNone/>
            </a:pPr>
            <a:endParaRPr lang="en-US" altLang="en-US" sz="1080" dirty="0">
              <a:solidFill>
                <a:srgbClr val="00B050"/>
              </a:solidFill>
              <a:latin typeface="Arial" panose="020B0604020202020204" pitchFamily="34" charset="0"/>
              <a:cs typeface="Arial" panose="020B0604020202020204" pitchFamily="34" charset="0"/>
            </a:endParaRPr>
          </a:p>
          <a:p>
            <a:pPr lvl="1"/>
            <a:endParaRPr lang="en-US" altLang="en-US" sz="1080" dirty="0">
              <a:latin typeface="Arial" panose="020B0604020202020204" pitchFamily="34" charset="0"/>
              <a:cs typeface="Arial" panose="020B0604020202020204" pitchFamily="34" charset="0"/>
            </a:endParaRPr>
          </a:p>
          <a:p>
            <a:endParaRPr lang="en-US" sz="1080" dirty="0">
              <a:latin typeface="Arial" panose="020B0604020202020204" pitchFamily="34" charset="0"/>
              <a:cs typeface="Arial" panose="020B0604020202020204" pitchFamily="34" charset="0"/>
            </a:endParaRPr>
          </a:p>
        </p:txBody>
      </p:sp>
      <p:graphicFrame>
        <p:nvGraphicFramePr>
          <p:cNvPr id="5" name="Object 1"/>
          <p:cNvGraphicFramePr>
            <a:graphicFrameLocks noGrp="1" noChangeAspect="1"/>
          </p:cNvGraphicFramePr>
          <p:nvPr>
            <p:ph sz="half" idx="1"/>
          </p:nvPr>
        </p:nvGraphicFramePr>
        <p:xfrm>
          <a:off x="1098830" y="1000124"/>
          <a:ext cx="3159329" cy="3728408"/>
        </p:xfrm>
        <a:graphic>
          <a:graphicData uri="http://schemas.openxmlformats.org/presentationml/2006/ole">
            <mc:AlternateContent xmlns:mc="http://schemas.openxmlformats.org/markup-compatibility/2006">
              <mc:Choice xmlns:v="urn:schemas-microsoft-com:vml" Requires="v">
                <p:oleObj spid="_x0000_s1081" name="Acrobat Document" r:id="rId3" imgW="5339160" imgH="7551360" progId="AcroExch.Document.DC">
                  <p:embed/>
                </p:oleObj>
              </mc:Choice>
              <mc:Fallback>
                <p:oleObj name="Acrobat Document" r:id="rId3" imgW="5339160" imgH="7551360" progId="AcroExch.Document.DC">
                  <p:embed/>
                  <p:pic>
                    <p:nvPicPr>
                      <p:cNvPr id="5"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830" y="1000124"/>
                        <a:ext cx="3159329" cy="372840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38587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accent6">
                    <a:lumMod val="75000"/>
                  </a:schemeClr>
                </a:solidFill>
              </a:rPr>
              <a:t>Transferring Technology from Lab to Market</a:t>
            </a:r>
            <a:br>
              <a:rPr lang="en-US" dirty="0">
                <a:solidFill>
                  <a:schemeClr val="accent6">
                    <a:lumMod val="75000"/>
                  </a:schemeClr>
                </a:solidFill>
              </a:rPr>
            </a:br>
            <a:endParaRPr lang="en-US" dirty="0">
              <a:solidFill>
                <a:schemeClr val="accent6">
                  <a:lumMod val="75000"/>
                </a:schemeClr>
              </a:solidFill>
            </a:endParaRPr>
          </a:p>
        </p:txBody>
      </p:sp>
      <p:sp>
        <p:nvSpPr>
          <p:cNvPr id="3" name="Content Placeholder 2"/>
          <p:cNvSpPr>
            <a:spLocks noGrp="1"/>
          </p:cNvSpPr>
          <p:nvPr>
            <p:ph sz="half" idx="1"/>
          </p:nvPr>
        </p:nvSpPr>
        <p:spPr/>
        <p:txBody>
          <a:bodyPr>
            <a:normAutofit fontScale="55000" lnSpcReduction="20000"/>
          </a:bodyPr>
          <a:lstStyle/>
          <a:p>
            <a:r>
              <a:rPr lang="en-US" dirty="0"/>
              <a:t>WIPO IP Marketing </a:t>
            </a:r>
            <a:r>
              <a:rPr lang="en-US" dirty="0" smtClean="0"/>
              <a:t>Program</a:t>
            </a:r>
          </a:p>
          <a:p>
            <a:pPr lvl="1"/>
            <a:r>
              <a:rPr lang="en-US" dirty="0" smtClean="0"/>
              <a:t>How to develop technology brief in a collaboration with researchers</a:t>
            </a:r>
          </a:p>
          <a:p>
            <a:pPr lvl="1"/>
            <a:r>
              <a:rPr lang="en-US" dirty="0" smtClean="0"/>
              <a:t>Using patent information - Patent landscape - as a source of information regarding potential partners and competitors</a:t>
            </a:r>
          </a:p>
          <a:p>
            <a:pPr lvl="1"/>
            <a:r>
              <a:rPr lang="en-US" dirty="0" smtClean="0"/>
              <a:t>Approaching “big companies” – practical advises – “do” and “don’t do”.</a:t>
            </a:r>
            <a:endParaRPr lang="en-US" dirty="0"/>
          </a:p>
          <a:p>
            <a:r>
              <a:rPr lang="en-US" dirty="0"/>
              <a:t>IP Valuation – Training Program, Guides and video </a:t>
            </a:r>
            <a:r>
              <a:rPr lang="en-US" dirty="0" smtClean="0"/>
              <a:t>Webinars</a:t>
            </a:r>
            <a:endParaRPr lang="en-US" dirty="0"/>
          </a:p>
          <a:p>
            <a:pPr lvl="1"/>
            <a:r>
              <a:rPr lang="en-US" dirty="0">
                <a:hlinkClick r:id="rId2"/>
              </a:rPr>
              <a:t>A </a:t>
            </a:r>
            <a:r>
              <a:rPr lang="en-US" dirty="0">
                <a:solidFill>
                  <a:schemeClr val="bg1">
                    <a:lumMod val="50000"/>
                  </a:schemeClr>
                </a:solidFill>
                <a:hlinkClick r:id="rId2"/>
              </a:rPr>
              <a:t>Practical Guide for Valuing Intangible Assets in Research and Development Institutions</a:t>
            </a:r>
            <a:r>
              <a:rPr lang="en-US" dirty="0">
                <a:solidFill>
                  <a:schemeClr val="bg1">
                    <a:lumMod val="50000"/>
                  </a:schemeClr>
                </a:solidFill>
              </a:rPr>
              <a:t>;</a:t>
            </a:r>
          </a:p>
          <a:p>
            <a:pPr lvl="1"/>
            <a:r>
              <a:rPr lang="en-US" dirty="0">
                <a:solidFill>
                  <a:schemeClr val="bg1">
                    <a:lumMod val="50000"/>
                  </a:schemeClr>
                </a:solidFill>
                <a:hlinkClick r:id="rId3"/>
              </a:rPr>
              <a:t>Intellectual Property Valuation Manual for Academic Institutions</a:t>
            </a:r>
            <a:r>
              <a:rPr lang="en-US" dirty="0">
                <a:solidFill>
                  <a:schemeClr val="bg1">
                    <a:lumMod val="50000"/>
                  </a:schemeClr>
                </a:solidFill>
              </a:rPr>
              <a:t>;</a:t>
            </a:r>
            <a:endParaRPr lang="en-US" dirty="0"/>
          </a:p>
          <a:p>
            <a:pPr marL="411480" lvl="1" indent="0">
              <a:buNone/>
            </a:pPr>
            <a:endParaRPr lang="en-US" dirty="0">
              <a:solidFill>
                <a:srgbClr val="00B050"/>
              </a:solidFill>
            </a:endParaRPr>
          </a:p>
          <a:p>
            <a:pPr marL="411480" lvl="1" indent="0">
              <a:buNone/>
            </a:pPr>
            <a:r>
              <a:rPr lang="en-US" dirty="0">
                <a:solidFill>
                  <a:srgbClr val="00B050"/>
                </a:solidFill>
              </a:rPr>
              <a:t>NEW (2022 – 2023) – IP Valuation Guide and separate publications on IP Valuation in Biotechnology Sector, SMEs, Litigation and Valuing Equities </a:t>
            </a:r>
          </a:p>
          <a:p>
            <a:pPr marL="411480" lvl="1" indent="0">
              <a:buNone/>
            </a:pPr>
            <a:endParaRPr lang="en-US" dirty="0">
              <a:solidFill>
                <a:srgbClr val="00B050"/>
              </a:solidFill>
            </a:endParaRPr>
          </a:p>
          <a:p>
            <a:pPr marL="411480" lvl="1" indent="0">
              <a:buNone/>
            </a:pPr>
            <a:r>
              <a:rPr lang="en-US" dirty="0">
                <a:solidFill>
                  <a:srgbClr val="00B050"/>
                </a:solidFill>
                <a:hlinkClick r:id="rId4"/>
              </a:rPr>
              <a:t>https://www.wipo.int/technology-transfer/en/access-market.html</a:t>
            </a:r>
            <a:endParaRPr lang="en-US" dirty="0">
              <a:solidFill>
                <a:srgbClr val="00B050"/>
              </a:solidFill>
            </a:endParaRPr>
          </a:p>
          <a:p>
            <a:pPr marL="411480" lvl="1" indent="0">
              <a:buNone/>
            </a:pPr>
            <a:r>
              <a:rPr lang="en-US" dirty="0">
                <a:solidFill>
                  <a:srgbClr val="00B050"/>
                </a:solidFill>
              </a:rPr>
              <a:t> </a:t>
            </a:r>
          </a:p>
        </p:txBody>
      </p:sp>
      <p:pic>
        <p:nvPicPr>
          <p:cNvPr id="5" name="Content Placeholder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640580" y="1223319"/>
            <a:ext cx="3634740" cy="2605731"/>
          </a:xfrm>
        </p:spPr>
      </p:pic>
    </p:spTree>
    <p:extLst>
      <p:ext uri="{BB962C8B-B14F-4D97-AF65-F5344CB8AC3E}">
        <p14:creationId xmlns:p14="http://schemas.microsoft.com/office/powerpoint/2010/main" val="536340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smtClean="0">
                <a:solidFill>
                  <a:srgbClr val="47A7BD"/>
                </a:solidFill>
              </a:rPr>
              <a:t>IP Valuation – Resources</a:t>
            </a:r>
            <a:r>
              <a:rPr lang="en-US" b="1" dirty="0"/>
              <a:t/>
            </a:r>
            <a:br>
              <a:rPr lang="en-US" b="1" dirty="0"/>
            </a:b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endParaRPr lang="en-US" dirty="0" smtClean="0">
              <a:solidFill>
                <a:schemeClr val="bg1">
                  <a:lumMod val="50000"/>
                </a:schemeClr>
              </a:solidFill>
            </a:endParaRPr>
          </a:p>
          <a:p>
            <a:pPr lvl="1"/>
            <a:r>
              <a:rPr lang="en-US" dirty="0">
                <a:solidFill>
                  <a:srgbClr val="FF0000"/>
                </a:solidFill>
                <a:latin typeface="Arial" panose="020B0604020202020204" pitchFamily="34" charset="0"/>
                <a:cs typeface="Arial" panose="020B0604020202020204" pitchFamily="34" charset="0"/>
                <a:hlinkClick r:id="rId2"/>
              </a:rPr>
              <a:t>A Practical Guide for Valuing Intangible Assets in Research and Development Institutions</a:t>
            </a:r>
            <a:r>
              <a:rPr lang="en-US" dirty="0" smtClean="0">
                <a:solidFill>
                  <a:srgbClr val="FF0000"/>
                </a:solidFill>
                <a:latin typeface="Arial" panose="020B0604020202020204" pitchFamily="34" charset="0"/>
                <a:cs typeface="Arial" panose="020B0604020202020204" pitchFamily="34" charset="0"/>
              </a:rPr>
              <a:t>;</a:t>
            </a:r>
          </a:p>
          <a:p>
            <a:pPr lvl="1"/>
            <a:endParaRPr lang="en-US" dirty="0">
              <a:solidFill>
                <a:srgbClr val="FF0000"/>
              </a:solidFill>
              <a:latin typeface="Arial" panose="020B0604020202020204" pitchFamily="34" charset="0"/>
              <a:cs typeface="Arial" panose="020B0604020202020204" pitchFamily="34" charset="0"/>
            </a:endParaRPr>
          </a:p>
          <a:p>
            <a:pPr lvl="1"/>
            <a:endParaRPr lang="en-US" dirty="0">
              <a:solidFill>
                <a:schemeClr val="bg1">
                  <a:lumMod val="50000"/>
                </a:schemeClr>
              </a:solidFill>
            </a:endParaRPr>
          </a:p>
          <a:p>
            <a:pPr lvl="1"/>
            <a:r>
              <a:rPr lang="en-US" dirty="0">
                <a:solidFill>
                  <a:schemeClr val="bg1">
                    <a:lumMod val="50000"/>
                  </a:schemeClr>
                </a:solidFill>
                <a:hlinkClick r:id="rId3"/>
              </a:rPr>
              <a:t>Intellectual Property Valuation Manual for Academic Institutions</a:t>
            </a:r>
            <a:r>
              <a:rPr lang="en-US" dirty="0" smtClean="0">
                <a:solidFill>
                  <a:schemeClr val="bg1">
                    <a:lumMod val="50000"/>
                  </a:schemeClr>
                </a:solidFill>
              </a:rPr>
              <a:t>;</a:t>
            </a:r>
          </a:p>
          <a:p>
            <a:pPr marL="411480" lvl="1" indent="0">
              <a:buNone/>
            </a:pPr>
            <a:endParaRPr lang="en-US" dirty="0">
              <a:solidFill>
                <a:srgbClr val="00B050"/>
              </a:solidFill>
            </a:endParaRPr>
          </a:p>
          <a:p>
            <a:pPr lvl="1"/>
            <a:r>
              <a:rPr lang="en-US" dirty="0" smtClean="0">
                <a:solidFill>
                  <a:srgbClr val="00B050"/>
                </a:solidFill>
              </a:rPr>
              <a:t>IP Valuation Primer for SMEs  – developed by LESI for WIPO training needs</a:t>
            </a:r>
          </a:p>
          <a:p>
            <a:pPr marL="411480" lvl="1" indent="0">
              <a:buNone/>
            </a:pPr>
            <a:endParaRPr lang="en-US" dirty="0" smtClean="0">
              <a:solidFill>
                <a:srgbClr val="00B050"/>
              </a:solidFill>
              <a:hlinkClick r:id="rId4"/>
            </a:endParaRPr>
          </a:p>
          <a:p>
            <a:pPr marL="411480" lvl="1" indent="0">
              <a:buNone/>
            </a:pPr>
            <a:r>
              <a:rPr lang="en-US" dirty="0" smtClean="0">
                <a:solidFill>
                  <a:srgbClr val="00B050"/>
                </a:solidFill>
                <a:hlinkClick r:id="rId4"/>
              </a:rPr>
              <a:t>https</a:t>
            </a:r>
            <a:r>
              <a:rPr lang="en-US" dirty="0">
                <a:solidFill>
                  <a:srgbClr val="00B050"/>
                </a:solidFill>
                <a:hlinkClick r:id="rId4"/>
              </a:rPr>
              <a:t>://www.wipo.int/technology-transfer/en/access-market.html</a:t>
            </a:r>
            <a:endParaRPr lang="en-US" dirty="0">
              <a:solidFill>
                <a:srgbClr val="00B050"/>
              </a:solidFill>
            </a:endParaRPr>
          </a:p>
          <a:p>
            <a:pPr marL="411480" lvl="1" indent="0">
              <a:buNone/>
            </a:pPr>
            <a:r>
              <a:rPr lang="en-US" dirty="0" smtClean="0">
                <a:solidFill>
                  <a:srgbClr val="00B050"/>
                </a:solidFill>
              </a:rPr>
              <a:t> </a:t>
            </a:r>
            <a:endParaRPr lang="en-US" dirty="0">
              <a:solidFill>
                <a:srgbClr val="00B050"/>
              </a:solidFill>
            </a:endParaRPr>
          </a:p>
        </p:txBody>
      </p:sp>
      <p:pic>
        <p:nvPicPr>
          <p:cNvPr id="5" name="Content Placeholder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640580" y="1223319"/>
            <a:ext cx="3634740" cy="2605731"/>
          </a:xfrm>
        </p:spPr>
      </p:pic>
    </p:spTree>
    <p:extLst>
      <p:ext uri="{BB962C8B-B14F-4D97-AF65-F5344CB8AC3E}">
        <p14:creationId xmlns:p14="http://schemas.microsoft.com/office/powerpoint/2010/main" val="4244491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FB9F8291-9470-49C7-9B9B-09313309DCDE}"/>
              </a:ext>
            </a:extLst>
          </p:cNvPr>
          <p:cNvSpPr>
            <a:spLocks noGrp="1"/>
          </p:cNvSpPr>
          <p:nvPr>
            <p:ph type="body" sz="quarter" idx="10"/>
          </p:nvPr>
        </p:nvSpPr>
        <p:spPr/>
        <p:txBody>
          <a:bodyPr/>
          <a:lstStyle/>
          <a:p>
            <a:r>
              <a:rPr lang="en-US" dirty="0"/>
              <a:t>Oxentia</a:t>
            </a:r>
          </a:p>
        </p:txBody>
      </p:sp>
      <p:sp>
        <p:nvSpPr>
          <p:cNvPr id="10" name="Text Placeholder 2">
            <a:extLst>
              <a:ext uri="{FF2B5EF4-FFF2-40B4-BE49-F238E27FC236}">
                <a16:creationId xmlns:a16="http://schemas.microsoft.com/office/drawing/2014/main" id="{BEE9738D-3B14-4319-98DB-E160938EBD50}"/>
              </a:ext>
            </a:extLst>
          </p:cNvPr>
          <p:cNvSpPr>
            <a:spLocks noGrp="1"/>
          </p:cNvSpPr>
          <p:nvPr>
            <p:ph type="body" sz="quarter" idx="13"/>
          </p:nvPr>
        </p:nvSpPr>
        <p:spPr/>
        <p:txBody>
          <a:bodyPr/>
          <a:lstStyle/>
          <a:p>
            <a:r>
              <a:rPr lang="en-US" sz="2430" dirty="0">
                <a:solidFill>
                  <a:srgbClr val="00B050"/>
                </a:solidFill>
              </a:rPr>
              <a:t>Creating NEW</a:t>
            </a:r>
            <a:r>
              <a:rPr lang="en-US" sz="2430" dirty="0">
                <a:solidFill>
                  <a:srgbClr val="FF0000"/>
                </a:solidFill>
              </a:rPr>
              <a:t> </a:t>
            </a:r>
            <a:r>
              <a:rPr lang="en-US" sz="2430" dirty="0">
                <a:solidFill>
                  <a:srgbClr val="00B050"/>
                </a:solidFill>
              </a:rPr>
              <a:t>Resources</a:t>
            </a:r>
            <a:r>
              <a:rPr lang="en-US" sz="2430" dirty="0">
                <a:solidFill>
                  <a:srgbClr val="FF0000"/>
                </a:solidFill>
              </a:rPr>
              <a:t> - IP Valuation General Booklet</a:t>
            </a:r>
          </a:p>
        </p:txBody>
      </p:sp>
    </p:spTree>
    <p:extLst>
      <p:ext uri="{BB962C8B-B14F-4D97-AF65-F5344CB8AC3E}">
        <p14:creationId xmlns:p14="http://schemas.microsoft.com/office/powerpoint/2010/main" val="3793642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9"/>
          <p:cNvSpPr>
            <a:spLocks noChangeArrowheads="1"/>
          </p:cNvSpPr>
          <p:nvPr/>
        </p:nvSpPr>
        <p:spPr bwMode="auto">
          <a:xfrm>
            <a:off x="1794783" y="765403"/>
            <a:ext cx="5696630" cy="30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000">
                <a:solidFill>
                  <a:schemeClr val="tx2"/>
                </a:solidFill>
                <a:latin typeface="MetaOT-Book" pitchFamily="34" charset="0"/>
                <a:cs typeface="Arial" pitchFamily="34" charset="0"/>
              </a:defRPr>
            </a:lvl1pPr>
            <a:lvl2pPr marL="742950" indent="-285750">
              <a:defRPr sz="3000">
                <a:solidFill>
                  <a:schemeClr val="tx2"/>
                </a:solidFill>
                <a:latin typeface="MetaOT-Book" pitchFamily="34" charset="0"/>
                <a:cs typeface="Arial" pitchFamily="34" charset="0"/>
              </a:defRPr>
            </a:lvl2pPr>
            <a:lvl3pPr marL="1143000" indent="-228600">
              <a:defRPr sz="3000">
                <a:solidFill>
                  <a:schemeClr val="tx2"/>
                </a:solidFill>
                <a:latin typeface="MetaOT-Book" pitchFamily="34" charset="0"/>
                <a:cs typeface="Arial" pitchFamily="34" charset="0"/>
              </a:defRPr>
            </a:lvl3pPr>
            <a:lvl4pPr marL="1600200" indent="-228600">
              <a:defRPr sz="3000">
                <a:solidFill>
                  <a:schemeClr val="tx2"/>
                </a:solidFill>
                <a:latin typeface="MetaOT-Book" pitchFamily="34" charset="0"/>
                <a:cs typeface="Arial" pitchFamily="34" charset="0"/>
              </a:defRPr>
            </a:lvl4pPr>
            <a:lvl5pPr marL="2057400" indent="-228600">
              <a:defRPr sz="3000">
                <a:solidFill>
                  <a:schemeClr val="tx2"/>
                </a:solidFill>
                <a:latin typeface="MetaOT-Book" pitchFamily="34" charset="0"/>
                <a:cs typeface="Arial" pitchFamily="34" charset="0"/>
              </a:defRPr>
            </a:lvl5pPr>
            <a:lvl6pPr marL="2514600" indent="-228600" eaLnBrk="0" fontAlgn="base" hangingPunct="0">
              <a:spcBef>
                <a:spcPct val="0"/>
              </a:spcBef>
              <a:spcAft>
                <a:spcPct val="0"/>
              </a:spcAft>
              <a:defRPr sz="3000">
                <a:solidFill>
                  <a:schemeClr val="tx2"/>
                </a:solidFill>
                <a:latin typeface="MetaOT-Book" pitchFamily="34" charset="0"/>
                <a:cs typeface="Arial" pitchFamily="34" charset="0"/>
              </a:defRPr>
            </a:lvl6pPr>
            <a:lvl7pPr marL="2971800" indent="-228600" eaLnBrk="0" fontAlgn="base" hangingPunct="0">
              <a:spcBef>
                <a:spcPct val="0"/>
              </a:spcBef>
              <a:spcAft>
                <a:spcPct val="0"/>
              </a:spcAft>
              <a:defRPr sz="3000">
                <a:solidFill>
                  <a:schemeClr val="tx2"/>
                </a:solidFill>
                <a:latin typeface="MetaOT-Book" pitchFamily="34" charset="0"/>
                <a:cs typeface="Arial" pitchFamily="34" charset="0"/>
              </a:defRPr>
            </a:lvl7pPr>
            <a:lvl8pPr marL="3429000" indent="-228600" eaLnBrk="0" fontAlgn="base" hangingPunct="0">
              <a:spcBef>
                <a:spcPct val="0"/>
              </a:spcBef>
              <a:spcAft>
                <a:spcPct val="0"/>
              </a:spcAft>
              <a:defRPr sz="3000">
                <a:solidFill>
                  <a:schemeClr val="tx2"/>
                </a:solidFill>
                <a:latin typeface="MetaOT-Book" pitchFamily="34" charset="0"/>
                <a:cs typeface="Arial" pitchFamily="34" charset="0"/>
              </a:defRPr>
            </a:lvl8pPr>
            <a:lvl9pPr marL="3886200" indent="-228600" eaLnBrk="0" fontAlgn="base" hangingPunct="0">
              <a:spcBef>
                <a:spcPct val="0"/>
              </a:spcBef>
              <a:spcAft>
                <a:spcPct val="0"/>
              </a:spcAft>
              <a:defRPr sz="3000">
                <a:solidFill>
                  <a:schemeClr val="tx2"/>
                </a:solidFill>
                <a:latin typeface="MetaOT-Book" pitchFamily="34" charset="0"/>
                <a:cs typeface="Arial" pitchFamily="34" charset="0"/>
              </a:defRPr>
            </a:lvl9pPr>
          </a:lstStyle>
          <a:p>
            <a:pPr defTabSz="617220">
              <a:defRPr/>
            </a:pPr>
            <a:endParaRPr lang="en-GB" altLang="en-US" sz="1201" dirty="0">
              <a:solidFill>
                <a:srgbClr val="002060"/>
              </a:solidFill>
              <a:latin typeface="Calibri" pitchFamily="34" charset="0"/>
            </a:endParaRPr>
          </a:p>
        </p:txBody>
      </p:sp>
      <p:sp>
        <p:nvSpPr>
          <p:cNvPr id="2" name="Title 1">
            <a:extLst>
              <a:ext uri="{FF2B5EF4-FFF2-40B4-BE49-F238E27FC236}">
                <a16:creationId xmlns:a16="http://schemas.microsoft.com/office/drawing/2014/main" id="{E5484832-5A8A-8839-744A-EE60EC72ECCF}"/>
              </a:ext>
            </a:extLst>
          </p:cNvPr>
          <p:cNvSpPr>
            <a:spLocks noGrp="1"/>
          </p:cNvSpPr>
          <p:nvPr>
            <p:ph type="title"/>
          </p:nvPr>
        </p:nvSpPr>
        <p:spPr/>
        <p:txBody>
          <a:bodyPr/>
          <a:lstStyle/>
          <a:p>
            <a:r>
              <a:rPr lang="en-GB" dirty="0"/>
              <a:t>Booklet content</a:t>
            </a:r>
          </a:p>
        </p:txBody>
      </p:sp>
      <p:sp>
        <p:nvSpPr>
          <p:cNvPr id="6" name="Rectangle 3">
            <a:extLst>
              <a:ext uri="{FF2B5EF4-FFF2-40B4-BE49-F238E27FC236}">
                <a16:creationId xmlns:a16="http://schemas.microsoft.com/office/drawing/2014/main" id="{2AA1D5E0-932D-8ACC-8882-DD1D78251696}"/>
              </a:ext>
            </a:extLst>
          </p:cNvPr>
          <p:cNvSpPr>
            <a:spLocks noChangeArrowheads="1"/>
          </p:cNvSpPr>
          <p:nvPr/>
        </p:nvSpPr>
        <p:spPr bwMode="auto">
          <a:xfrm>
            <a:off x="636740" y="930373"/>
            <a:ext cx="3888000" cy="3552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1722" tIns="30861" rIns="61722" bIns="30861" numCol="1" anchor="ctr" anchorCtr="0" compatLnSpc="1">
            <a:prstTxWarp prst="textNoShape">
              <a:avLst/>
            </a:prstTxWarp>
            <a:spAutoFit/>
          </a:bodyPr>
          <a:lstStyle>
            <a:lvl1pPr eaLnBrk="0" fontAlgn="base" hangingPunct="0">
              <a:spcBef>
                <a:spcPct val="0"/>
              </a:spcBef>
              <a:spcAft>
                <a:spcPct val="0"/>
              </a:spcAft>
              <a:tabLst>
                <a:tab pos="288925" algn="l"/>
                <a:tab pos="5724525" algn="r"/>
              </a:tabLst>
              <a:defRPr>
                <a:solidFill>
                  <a:schemeClr val="tx1"/>
                </a:solidFill>
                <a:latin typeface="Arial" panose="020B0604020202020204" pitchFamily="34" charset="0"/>
              </a:defRPr>
            </a:lvl1pPr>
            <a:lvl2pPr eaLnBrk="0" fontAlgn="base" hangingPunct="0">
              <a:spcBef>
                <a:spcPct val="0"/>
              </a:spcBef>
              <a:spcAft>
                <a:spcPct val="0"/>
              </a:spcAft>
              <a:tabLst>
                <a:tab pos="288925" algn="l"/>
                <a:tab pos="5724525" algn="r"/>
              </a:tabLst>
              <a:defRPr>
                <a:solidFill>
                  <a:schemeClr val="tx1"/>
                </a:solidFill>
                <a:latin typeface="Arial" panose="020B0604020202020204" pitchFamily="34" charset="0"/>
              </a:defRPr>
            </a:lvl2pPr>
            <a:lvl3pPr eaLnBrk="0" fontAlgn="base" hangingPunct="0">
              <a:spcBef>
                <a:spcPct val="0"/>
              </a:spcBef>
              <a:spcAft>
                <a:spcPct val="0"/>
              </a:spcAft>
              <a:tabLst>
                <a:tab pos="288925" algn="l"/>
                <a:tab pos="5724525" algn="r"/>
              </a:tabLst>
              <a:defRPr>
                <a:solidFill>
                  <a:schemeClr val="tx1"/>
                </a:solidFill>
                <a:latin typeface="Arial" panose="020B0604020202020204" pitchFamily="34" charset="0"/>
              </a:defRPr>
            </a:lvl3pPr>
            <a:lvl4pPr eaLnBrk="0" fontAlgn="base" hangingPunct="0">
              <a:spcBef>
                <a:spcPct val="0"/>
              </a:spcBef>
              <a:spcAft>
                <a:spcPct val="0"/>
              </a:spcAft>
              <a:tabLst>
                <a:tab pos="288925" algn="l"/>
                <a:tab pos="5724525" algn="r"/>
              </a:tabLst>
              <a:defRPr>
                <a:solidFill>
                  <a:schemeClr val="tx1"/>
                </a:solidFill>
                <a:latin typeface="Arial" panose="020B0604020202020204" pitchFamily="34" charset="0"/>
              </a:defRPr>
            </a:lvl4pPr>
            <a:lvl5pPr eaLnBrk="0" fontAlgn="base" hangingPunct="0">
              <a:spcBef>
                <a:spcPct val="0"/>
              </a:spcBef>
              <a:spcAft>
                <a:spcPct val="0"/>
              </a:spcAft>
              <a:tabLst>
                <a:tab pos="288925" algn="l"/>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288925" algn="l"/>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288925" algn="l"/>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288925" algn="l"/>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288925" algn="l"/>
                <a:tab pos="5724525" algn="r"/>
              </a:tabLst>
              <a:defRPr>
                <a:solidFill>
                  <a:schemeClr val="tx1"/>
                </a:solidFill>
                <a:latin typeface="Arial" panose="020B0604020202020204" pitchFamily="34" charset="0"/>
              </a:defRPr>
            </a:lvl9pPr>
          </a:lstStyle>
          <a:p>
            <a:pPr defTabSz="617220">
              <a:tabLst>
                <a:tab pos="195025" algn="l"/>
                <a:tab pos="3864055" algn="r"/>
              </a:tabLst>
            </a:pPr>
            <a:r>
              <a:rPr lang="en-GB" altLang="en-US" sz="945" b="1" dirty="0">
                <a:solidFill>
                  <a:schemeClr val="tx2"/>
                </a:solidFill>
                <a:latin typeface="+mn-lt"/>
                <a:ea typeface="Calibri" panose="020F0502020204030204" pitchFamily="34" charset="0"/>
                <a:cs typeface="Open Sans" panose="020B0606030504020204" pitchFamily="34" charset="0"/>
              </a:rPr>
              <a:t>Abbreviations</a:t>
            </a:r>
            <a:endParaRPr lang="en-GB" altLang="en-US" sz="945" dirty="0">
              <a:solidFill>
                <a:schemeClr val="tx2"/>
              </a:solidFill>
              <a:latin typeface="+mn-lt"/>
            </a:endParaRPr>
          </a:p>
          <a:p>
            <a:pPr marL="154305" indent="-154305" defTabSz="617220">
              <a:buFont typeface="+mj-lt"/>
              <a:buAutoNum type="arabicPeriod"/>
              <a:tabLst>
                <a:tab pos="195025" algn="l"/>
                <a:tab pos="3864055" algn="r"/>
              </a:tabLst>
            </a:pPr>
            <a:r>
              <a:rPr lang="en-GB" altLang="en-US" sz="945" b="1" dirty="0">
                <a:solidFill>
                  <a:schemeClr val="tx2"/>
                </a:solidFill>
                <a:latin typeface="+mn-lt"/>
                <a:ea typeface="Calibri" panose="020F0502020204030204" pitchFamily="34" charset="0"/>
                <a:cs typeface="Open Sans" panose="020B0606030504020204" pitchFamily="34" charset="0"/>
              </a:rPr>
              <a:t>What is IP valuation?</a:t>
            </a:r>
            <a:endParaRPr lang="en-GB" altLang="en-US" sz="945" dirty="0">
              <a:solidFill>
                <a:schemeClr val="tx2"/>
              </a:solidFill>
              <a:latin typeface="+mn-lt"/>
            </a:endParaRPr>
          </a:p>
          <a:p>
            <a:pPr lvl="1" defTabSz="617220"/>
            <a:r>
              <a:rPr lang="en-GB" altLang="en-US" sz="945" dirty="0">
                <a:solidFill>
                  <a:schemeClr val="tx2"/>
                </a:solidFill>
                <a:latin typeface="+mn-lt"/>
                <a:ea typeface="Calibri" panose="020F0502020204030204" pitchFamily="34" charset="0"/>
                <a:cs typeface="Open Sans Light" panose="020B0306030504020204" pitchFamily="34" charset="0"/>
              </a:rPr>
              <a:t>1.1. About the purpose, scope and objective of WIPO project</a:t>
            </a:r>
            <a:endParaRPr lang="en-GB" altLang="en-US" sz="945" dirty="0">
              <a:solidFill>
                <a:schemeClr val="tx2"/>
              </a:solidFill>
              <a:latin typeface="+mn-lt"/>
            </a:endParaRPr>
          </a:p>
          <a:p>
            <a:pPr lvl="1" defTabSz="617220"/>
            <a:r>
              <a:rPr lang="en-GB" altLang="en-US" sz="945" dirty="0">
                <a:solidFill>
                  <a:schemeClr val="tx2"/>
                </a:solidFill>
                <a:latin typeface="+mn-lt"/>
                <a:ea typeface="Calibri" panose="020F0502020204030204" pitchFamily="34" charset="0"/>
                <a:cs typeface="Open Sans Light" panose="020B0306030504020204" pitchFamily="34" charset="0"/>
              </a:rPr>
              <a:t>1.2. When is IP valuation used?</a:t>
            </a:r>
            <a:endParaRPr lang="en-GB" altLang="en-US" sz="945" dirty="0">
              <a:solidFill>
                <a:schemeClr val="tx2"/>
              </a:solidFill>
              <a:latin typeface="+mn-lt"/>
            </a:endParaRPr>
          </a:p>
          <a:p>
            <a:pPr lvl="1" defTabSz="617220"/>
            <a:r>
              <a:rPr lang="en-GB" altLang="en-US" sz="945" dirty="0">
                <a:solidFill>
                  <a:schemeClr val="tx2"/>
                </a:solidFill>
                <a:latin typeface="+mn-lt"/>
                <a:ea typeface="Calibri" panose="020F0502020204030204" pitchFamily="34" charset="0"/>
                <a:cs typeface="Open Sans Light" panose="020B0306030504020204" pitchFamily="34" charset="0"/>
              </a:rPr>
              <a:t>1.3</a:t>
            </a:r>
            <a:r>
              <a:rPr lang="en-GB" altLang="en-US" sz="945" dirty="0">
                <a:solidFill>
                  <a:srgbClr val="47A7BD"/>
                </a:solidFill>
                <a:latin typeface="+mn-lt"/>
                <a:ea typeface="Calibri" panose="020F0502020204030204" pitchFamily="34" charset="0"/>
                <a:cs typeface="Open Sans Light" panose="020B0306030504020204" pitchFamily="34" charset="0"/>
              </a:rPr>
              <a:t>. </a:t>
            </a:r>
            <a:r>
              <a:rPr lang="en-GB" altLang="en-US" sz="945" b="1" dirty="0">
                <a:solidFill>
                  <a:srgbClr val="C00000"/>
                </a:solidFill>
                <a:latin typeface="+mn-lt"/>
                <a:ea typeface="Calibri" panose="020F0502020204030204" pitchFamily="34" charset="0"/>
                <a:cs typeface="Open Sans Light" panose="020B0306030504020204" pitchFamily="34" charset="0"/>
              </a:rPr>
              <a:t>Context in which IP valuation is done</a:t>
            </a:r>
            <a:endParaRPr lang="en-GB" altLang="en-US" sz="945" b="1" dirty="0">
              <a:solidFill>
                <a:srgbClr val="C00000"/>
              </a:solidFill>
              <a:latin typeface="+mn-lt"/>
            </a:endParaRPr>
          </a:p>
          <a:p>
            <a:pPr lvl="1" defTabSz="617220"/>
            <a:r>
              <a:rPr lang="en-GB" altLang="en-US" sz="945" b="1" dirty="0">
                <a:solidFill>
                  <a:schemeClr val="tx2"/>
                </a:solidFill>
                <a:latin typeface="+mn-lt"/>
                <a:ea typeface="Calibri" panose="020F0502020204030204" pitchFamily="34" charset="0"/>
                <a:cs typeface="Open Sans Light" panose="020B0306030504020204" pitchFamily="34" charset="0"/>
              </a:rPr>
              <a:t>1.4. Existing rules – accounting and international standards</a:t>
            </a:r>
            <a:endParaRPr lang="en-GB" altLang="en-US" sz="945" b="1" dirty="0">
              <a:solidFill>
                <a:schemeClr val="tx2"/>
              </a:solidFill>
              <a:latin typeface="+mn-lt"/>
            </a:endParaRPr>
          </a:p>
          <a:p>
            <a:pPr lvl="2" defTabSz="617220"/>
            <a:r>
              <a:rPr lang="en-GB" altLang="en-US" sz="945" b="1" dirty="0">
                <a:solidFill>
                  <a:schemeClr val="tx2"/>
                </a:solidFill>
                <a:latin typeface="+mn-lt"/>
                <a:ea typeface="Calibri" panose="020F0502020204030204" pitchFamily="34" charset="0"/>
                <a:cs typeface="Open Sans Light" panose="020B0306030504020204" pitchFamily="34" charset="0"/>
              </a:rPr>
              <a:t>1.4.1. </a:t>
            </a:r>
            <a:r>
              <a:rPr lang="en-GB" altLang="en-US" sz="945" b="1" dirty="0">
                <a:solidFill>
                  <a:srgbClr val="C00000"/>
                </a:solidFill>
                <a:latin typeface="+mn-lt"/>
                <a:ea typeface="Calibri" panose="020F0502020204030204" pitchFamily="34" charset="0"/>
                <a:cs typeface="Open Sans Light" panose="020B0306030504020204" pitchFamily="34" charset="0"/>
              </a:rPr>
              <a:t>IP value on balance sheets</a:t>
            </a:r>
            <a:endParaRPr lang="en-GB" altLang="en-US" sz="945" b="1" dirty="0">
              <a:solidFill>
                <a:srgbClr val="C00000"/>
              </a:solidFill>
              <a:latin typeface="+mn-lt"/>
            </a:endParaRPr>
          </a:p>
          <a:p>
            <a:pPr lvl="2" defTabSz="617220"/>
            <a:r>
              <a:rPr lang="en-GB" altLang="en-US" sz="945" b="1" dirty="0">
                <a:solidFill>
                  <a:schemeClr val="tx2"/>
                </a:solidFill>
                <a:latin typeface="+mn-lt"/>
                <a:ea typeface="Calibri" panose="020F0502020204030204" pitchFamily="34" charset="0"/>
                <a:cs typeface="Open Sans Light" panose="020B0306030504020204" pitchFamily="34" charset="0"/>
              </a:rPr>
              <a:t>1.4.2. Other existing international standards on IP valuation</a:t>
            </a:r>
            <a:endParaRPr lang="en-GB" altLang="en-US" sz="945" b="1" dirty="0">
              <a:solidFill>
                <a:schemeClr val="tx2"/>
              </a:solidFill>
              <a:latin typeface="+mn-lt"/>
            </a:endParaRPr>
          </a:p>
          <a:p>
            <a:pPr lvl="1" defTabSz="617220"/>
            <a:r>
              <a:rPr lang="en-GB" altLang="en-US" sz="945" dirty="0">
                <a:solidFill>
                  <a:schemeClr val="tx2"/>
                </a:solidFill>
                <a:latin typeface="+mn-lt"/>
                <a:ea typeface="Calibri" panose="020F0502020204030204" pitchFamily="34" charset="0"/>
                <a:cs typeface="Open Sans" panose="020B0606030504020204" pitchFamily="34" charset="0"/>
              </a:rPr>
              <a:t>1.5</a:t>
            </a:r>
            <a:r>
              <a:rPr lang="en-GB" altLang="en-US" sz="945" dirty="0">
                <a:solidFill>
                  <a:schemeClr val="tx2"/>
                </a:solidFill>
                <a:latin typeface="+mn-lt"/>
                <a:ea typeface="Yu Mincho" panose="020B0400000000000000" pitchFamily="18" charset="-128"/>
                <a:cs typeface="Calibri" panose="020F0502020204030204" pitchFamily="34" charset="0"/>
              </a:rPr>
              <a:t>. </a:t>
            </a:r>
            <a:r>
              <a:rPr lang="en-GB" altLang="en-US" sz="945" dirty="0">
                <a:solidFill>
                  <a:schemeClr val="tx2"/>
                </a:solidFill>
                <a:latin typeface="+mn-lt"/>
                <a:ea typeface="Calibri" panose="020F0502020204030204" pitchFamily="34" charset="0"/>
                <a:cs typeface="Open Sans Light" panose="020B0306030504020204" pitchFamily="34" charset="0"/>
              </a:rPr>
              <a:t>IP valuation in the knowledge economy</a:t>
            </a:r>
            <a:endParaRPr lang="en-GB" altLang="en-US" sz="945" dirty="0">
              <a:solidFill>
                <a:schemeClr val="tx2"/>
              </a:solidFill>
              <a:latin typeface="+mn-lt"/>
            </a:endParaRPr>
          </a:p>
          <a:p>
            <a:pPr lvl="1" defTabSz="617220"/>
            <a:r>
              <a:rPr lang="en-GB" altLang="en-US" sz="945" dirty="0">
                <a:solidFill>
                  <a:schemeClr val="tx2"/>
                </a:solidFill>
                <a:latin typeface="+mn-lt"/>
                <a:ea typeface="Calibri" panose="020F0502020204030204" pitchFamily="34" charset="0"/>
                <a:cs typeface="Open Sans" panose="020B0606030504020204" pitchFamily="34" charset="0"/>
              </a:rPr>
              <a:t>1.6</a:t>
            </a:r>
            <a:r>
              <a:rPr lang="en-GB" altLang="en-US" sz="945" dirty="0">
                <a:solidFill>
                  <a:schemeClr val="tx2"/>
                </a:solidFill>
                <a:latin typeface="+mn-lt"/>
                <a:ea typeface="Yu Mincho" panose="020B0400000000000000" pitchFamily="18" charset="-128"/>
                <a:cs typeface="Calibri" panose="020F0502020204030204" pitchFamily="34" charset="0"/>
              </a:rPr>
              <a:t>. </a:t>
            </a:r>
            <a:r>
              <a:rPr lang="en-GB" altLang="en-US" sz="945" dirty="0">
                <a:solidFill>
                  <a:schemeClr val="tx2"/>
                </a:solidFill>
                <a:latin typeface="+mn-lt"/>
                <a:ea typeface="Calibri" panose="020F0502020204030204" pitchFamily="34" charset="0"/>
                <a:cs typeface="Open Sans Light" panose="020B0306030504020204" pitchFamily="34" charset="0"/>
              </a:rPr>
              <a:t>Complexity of IP valuation – </a:t>
            </a:r>
            <a:r>
              <a:rPr lang="en-GB" altLang="en-US" sz="945" b="1" dirty="0">
                <a:solidFill>
                  <a:srgbClr val="C00000"/>
                </a:solidFill>
                <a:latin typeface="+mn-lt"/>
                <a:ea typeface="Calibri" panose="020F0502020204030204" pitchFamily="34" charset="0"/>
                <a:cs typeface="Open Sans Light" panose="020B0306030504020204" pitchFamily="34" charset="0"/>
              </a:rPr>
              <a:t>new trends</a:t>
            </a:r>
            <a:endParaRPr lang="en-GB" altLang="en-US" sz="945" b="1" dirty="0">
              <a:solidFill>
                <a:srgbClr val="C00000"/>
              </a:solidFill>
              <a:latin typeface="+mn-lt"/>
            </a:endParaRPr>
          </a:p>
          <a:p>
            <a:pPr lvl="2" defTabSz="617220"/>
            <a:r>
              <a:rPr lang="en-GB" altLang="en-US" sz="945" b="1" dirty="0">
                <a:solidFill>
                  <a:srgbClr val="C00000"/>
                </a:solidFill>
                <a:latin typeface="+mn-lt"/>
                <a:ea typeface="Calibri" panose="020F0502020204030204" pitchFamily="34" charset="0"/>
                <a:cs typeface="Open Sans Light" panose="020B0306030504020204" pitchFamily="34" charset="0"/>
              </a:rPr>
              <a:t>1.6.1.Blockchain for IP management</a:t>
            </a:r>
            <a:endParaRPr lang="en-GB" altLang="en-US" sz="945" b="1" dirty="0">
              <a:solidFill>
                <a:srgbClr val="C00000"/>
              </a:solidFill>
              <a:latin typeface="+mn-lt"/>
            </a:endParaRPr>
          </a:p>
          <a:p>
            <a:pPr lvl="2" defTabSz="617220"/>
            <a:r>
              <a:rPr lang="en-GB" altLang="en-US" sz="945" b="1" dirty="0">
                <a:solidFill>
                  <a:srgbClr val="C00000"/>
                </a:solidFill>
                <a:latin typeface="+mn-lt"/>
                <a:ea typeface="Calibri" panose="020F0502020204030204" pitchFamily="34" charset="0"/>
                <a:cs typeface="Open Sans Light" panose="020B0306030504020204" pitchFamily="34" charset="0"/>
              </a:rPr>
              <a:t>1.6.2.Evaluation – Qualitative valuation</a:t>
            </a:r>
            <a:endParaRPr lang="en-GB" altLang="en-US" sz="945" b="1" dirty="0">
              <a:solidFill>
                <a:srgbClr val="C00000"/>
              </a:solidFill>
              <a:latin typeface="+mn-lt"/>
            </a:endParaRPr>
          </a:p>
          <a:p>
            <a:pPr lvl="1" defTabSz="617220"/>
            <a:r>
              <a:rPr lang="en-GB" altLang="en-US" sz="945" dirty="0">
                <a:solidFill>
                  <a:schemeClr val="tx2"/>
                </a:solidFill>
                <a:latin typeface="+mn-lt"/>
                <a:ea typeface="Calibri" panose="020F0502020204030204" pitchFamily="34" charset="0"/>
                <a:cs typeface="Open Sans" panose="020B0606030504020204" pitchFamily="34" charset="0"/>
              </a:rPr>
              <a:t>1.7. </a:t>
            </a:r>
            <a:r>
              <a:rPr lang="en-GB" altLang="en-US" sz="945" dirty="0">
                <a:solidFill>
                  <a:schemeClr val="tx2"/>
                </a:solidFill>
                <a:latin typeface="+mn-lt"/>
                <a:ea typeface="Calibri" panose="020F0502020204030204" pitchFamily="34" charset="0"/>
                <a:cs typeface="Open Sans Light" panose="020B0306030504020204" pitchFamily="34" charset="0"/>
              </a:rPr>
              <a:t>Volatile nature of IP value</a:t>
            </a:r>
            <a:endParaRPr lang="en-GB" altLang="en-US" sz="945" dirty="0">
              <a:solidFill>
                <a:schemeClr val="tx2"/>
              </a:solidFill>
              <a:latin typeface="+mn-lt"/>
            </a:endParaRPr>
          </a:p>
          <a:p>
            <a:pPr defTabSz="617220">
              <a:tabLst>
                <a:tab pos="195025" algn="l"/>
                <a:tab pos="3864055" algn="r"/>
              </a:tabLst>
            </a:pPr>
            <a:r>
              <a:rPr lang="en-GB" altLang="en-US" sz="945" b="1" dirty="0">
                <a:solidFill>
                  <a:schemeClr val="tx2"/>
                </a:solidFill>
                <a:latin typeface="+mn-lt"/>
                <a:ea typeface="Calibri" panose="020F0502020204030204" pitchFamily="34" charset="0"/>
                <a:cs typeface="Open Sans" panose="020B0606030504020204" pitchFamily="34" charset="0"/>
              </a:rPr>
              <a:t>2.</a:t>
            </a:r>
            <a:r>
              <a:rPr lang="en-GB" altLang="en-US" sz="945" dirty="0">
                <a:solidFill>
                  <a:schemeClr val="tx2"/>
                </a:solidFill>
                <a:latin typeface="+mn-lt"/>
                <a:ea typeface="Yu Mincho" panose="020B0400000000000000" pitchFamily="18" charset="-128"/>
                <a:cs typeface="Calibri" panose="020F0502020204030204" pitchFamily="34" charset="0"/>
              </a:rPr>
              <a:t>	</a:t>
            </a:r>
            <a:r>
              <a:rPr lang="en-GB" altLang="en-US" sz="945" b="1" dirty="0">
                <a:solidFill>
                  <a:schemeClr val="tx2"/>
                </a:solidFill>
                <a:latin typeface="+mn-lt"/>
                <a:ea typeface="Calibri" panose="020F0502020204030204" pitchFamily="34" charset="0"/>
                <a:cs typeface="Open Sans" panose="020B0606030504020204" pitchFamily="34" charset="0"/>
              </a:rPr>
              <a:t> IP valuation methods</a:t>
            </a:r>
            <a:endParaRPr lang="en-GB" altLang="en-US" sz="945" dirty="0">
              <a:solidFill>
                <a:schemeClr val="tx2"/>
              </a:solidFill>
              <a:latin typeface="+mn-lt"/>
            </a:endParaRPr>
          </a:p>
          <a:p>
            <a:pPr lvl="1" defTabSz="617220"/>
            <a:r>
              <a:rPr lang="en-GB" altLang="en-US" sz="945" b="1" dirty="0">
                <a:solidFill>
                  <a:srgbClr val="C00000"/>
                </a:solidFill>
                <a:latin typeface="+mn-lt"/>
                <a:ea typeface="Calibri" panose="020F0502020204030204" pitchFamily="34" charset="0"/>
                <a:cs typeface="Open Sans" panose="020B0606030504020204" pitchFamily="34" charset="0"/>
              </a:rPr>
              <a:t>2.1</a:t>
            </a:r>
            <a:r>
              <a:rPr lang="en-GB" altLang="en-US" sz="945" b="1" dirty="0">
                <a:solidFill>
                  <a:srgbClr val="C00000"/>
                </a:solidFill>
                <a:latin typeface="+mn-lt"/>
                <a:ea typeface="Calibri" panose="020F0502020204030204" pitchFamily="34" charset="0"/>
                <a:cs typeface="Open Sans Light" panose="020B0306030504020204" pitchFamily="34" charset="0"/>
              </a:rPr>
              <a:t>Cost Method</a:t>
            </a:r>
            <a:endParaRPr lang="en-GB" altLang="en-US" sz="945" b="1" dirty="0">
              <a:solidFill>
                <a:srgbClr val="C00000"/>
              </a:solidFill>
              <a:latin typeface="+mn-lt"/>
            </a:endParaRPr>
          </a:p>
          <a:p>
            <a:pPr lvl="2" defTabSz="617220"/>
            <a:r>
              <a:rPr lang="en-GB" altLang="en-US" sz="945" dirty="0">
                <a:solidFill>
                  <a:schemeClr val="tx2"/>
                </a:solidFill>
                <a:latin typeface="+mn-lt"/>
                <a:ea typeface="Calibri" panose="020F0502020204030204" pitchFamily="34" charset="0"/>
                <a:cs typeface="Open Sans Light" panose="020B0306030504020204" pitchFamily="34" charset="0"/>
              </a:rPr>
              <a:t>2.1.1. Advantages and disadvantages of the cost method</a:t>
            </a:r>
            <a:endParaRPr lang="en-GB" altLang="en-US" sz="945" dirty="0">
              <a:solidFill>
                <a:schemeClr val="tx2"/>
              </a:solidFill>
              <a:latin typeface="+mn-lt"/>
            </a:endParaRPr>
          </a:p>
          <a:p>
            <a:pPr lvl="2" defTabSz="617220"/>
            <a:r>
              <a:rPr lang="en-GB" altLang="en-US" sz="945" dirty="0">
                <a:solidFill>
                  <a:schemeClr val="tx2"/>
                </a:solidFill>
                <a:latin typeface="+mn-lt"/>
                <a:ea typeface="Calibri" panose="020F0502020204030204" pitchFamily="34" charset="0"/>
                <a:cs typeface="Open Sans Light" panose="020B0306030504020204" pitchFamily="34" charset="0"/>
              </a:rPr>
              <a:t>2.1.2. When the Cost method may be used</a:t>
            </a:r>
            <a:endParaRPr lang="en-GB" altLang="en-US" sz="945" dirty="0">
              <a:solidFill>
                <a:schemeClr val="tx2"/>
              </a:solidFill>
              <a:latin typeface="+mn-lt"/>
            </a:endParaRPr>
          </a:p>
          <a:p>
            <a:pPr lvl="2" defTabSz="617220"/>
            <a:r>
              <a:rPr lang="en-GB" altLang="en-US" sz="945" dirty="0">
                <a:solidFill>
                  <a:schemeClr val="tx2"/>
                </a:solidFill>
                <a:latin typeface="+mn-lt"/>
                <a:ea typeface="Calibri" panose="020F0502020204030204" pitchFamily="34" charset="0"/>
                <a:cs typeface="Open Sans Light" panose="020B0306030504020204" pitchFamily="34" charset="0"/>
              </a:rPr>
              <a:t>2.1.3. Calculating the reproduction cost</a:t>
            </a:r>
            <a:endParaRPr lang="en-GB" altLang="en-US" sz="945" dirty="0">
              <a:solidFill>
                <a:schemeClr val="tx2"/>
              </a:solidFill>
              <a:latin typeface="+mn-lt"/>
            </a:endParaRPr>
          </a:p>
          <a:p>
            <a:pPr lvl="2" defTabSz="617220"/>
            <a:r>
              <a:rPr lang="en-GB" altLang="en-US" sz="945" dirty="0">
                <a:solidFill>
                  <a:schemeClr val="tx2"/>
                </a:solidFill>
                <a:latin typeface="+mn-lt"/>
                <a:ea typeface="Calibri" panose="020F0502020204030204" pitchFamily="34" charset="0"/>
                <a:cs typeface="Open Sans Light" panose="020B0306030504020204" pitchFamily="34" charset="0"/>
              </a:rPr>
              <a:t>2.1.4. </a:t>
            </a:r>
            <a:r>
              <a:rPr lang="en-GB" altLang="en-US" sz="945" b="1" dirty="0">
                <a:solidFill>
                  <a:srgbClr val="C00000"/>
                </a:solidFill>
                <a:latin typeface="+mn-lt"/>
                <a:ea typeface="Calibri" panose="020F0502020204030204" pitchFamily="34" charset="0"/>
                <a:cs typeface="Open Sans Light" panose="020B0306030504020204" pitchFamily="34" charset="0"/>
              </a:rPr>
              <a:t>Case study - Cost based valuation</a:t>
            </a:r>
            <a:endParaRPr lang="en-GB" altLang="en-US" sz="945" b="1" dirty="0">
              <a:solidFill>
                <a:srgbClr val="C00000"/>
              </a:solidFill>
              <a:latin typeface="+mn-lt"/>
            </a:endParaRPr>
          </a:p>
          <a:p>
            <a:pPr lvl="2" defTabSz="617220"/>
            <a:r>
              <a:rPr lang="en-GB" altLang="en-US" sz="945" b="1" dirty="0">
                <a:solidFill>
                  <a:srgbClr val="C00000"/>
                </a:solidFill>
                <a:latin typeface="+mn-lt"/>
                <a:ea typeface="Calibri" panose="020F0502020204030204" pitchFamily="34" charset="0"/>
                <a:cs typeface="Open Sans Light" panose="020B0306030504020204" pitchFamily="34" charset="0"/>
              </a:rPr>
              <a:t>2.1.5. Challenges to cost-based valuation in negotiations</a:t>
            </a:r>
            <a:endParaRPr lang="en-GB" altLang="en-US" sz="945" b="1" dirty="0">
              <a:solidFill>
                <a:srgbClr val="C00000"/>
              </a:solidFill>
              <a:latin typeface="+mn-lt"/>
            </a:endParaRPr>
          </a:p>
        </p:txBody>
      </p:sp>
      <p:sp>
        <p:nvSpPr>
          <p:cNvPr id="11" name="Rectangle 3">
            <a:extLst>
              <a:ext uri="{FF2B5EF4-FFF2-40B4-BE49-F238E27FC236}">
                <a16:creationId xmlns:a16="http://schemas.microsoft.com/office/drawing/2014/main" id="{58FF67B5-A734-AADE-910E-F7898D556FAC}"/>
              </a:ext>
            </a:extLst>
          </p:cNvPr>
          <p:cNvSpPr>
            <a:spLocks noChangeArrowheads="1"/>
          </p:cNvSpPr>
          <p:nvPr/>
        </p:nvSpPr>
        <p:spPr bwMode="auto">
          <a:xfrm>
            <a:off x="4572000" y="984721"/>
            <a:ext cx="3888000" cy="398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1722" tIns="30861" rIns="61722" bIns="30861" numCol="1" anchor="ctr" anchorCtr="0" compatLnSpc="1">
            <a:prstTxWarp prst="textNoShape">
              <a:avLst/>
            </a:prstTxWarp>
            <a:spAutoFit/>
          </a:bodyPr>
          <a:lstStyle>
            <a:lvl1pPr eaLnBrk="0" fontAlgn="base" hangingPunct="0">
              <a:spcBef>
                <a:spcPct val="0"/>
              </a:spcBef>
              <a:spcAft>
                <a:spcPct val="0"/>
              </a:spcAft>
              <a:tabLst>
                <a:tab pos="288925" algn="l"/>
                <a:tab pos="5724525" algn="r"/>
              </a:tabLst>
              <a:defRPr>
                <a:solidFill>
                  <a:schemeClr val="tx1"/>
                </a:solidFill>
                <a:latin typeface="Arial" panose="020B0604020202020204" pitchFamily="34" charset="0"/>
              </a:defRPr>
            </a:lvl1pPr>
            <a:lvl2pPr eaLnBrk="0" fontAlgn="base" hangingPunct="0">
              <a:spcBef>
                <a:spcPct val="0"/>
              </a:spcBef>
              <a:spcAft>
                <a:spcPct val="0"/>
              </a:spcAft>
              <a:tabLst>
                <a:tab pos="288925" algn="l"/>
                <a:tab pos="5724525" algn="r"/>
              </a:tabLst>
              <a:defRPr>
                <a:solidFill>
                  <a:schemeClr val="tx1"/>
                </a:solidFill>
                <a:latin typeface="Arial" panose="020B0604020202020204" pitchFamily="34" charset="0"/>
              </a:defRPr>
            </a:lvl2pPr>
            <a:lvl3pPr eaLnBrk="0" fontAlgn="base" hangingPunct="0">
              <a:spcBef>
                <a:spcPct val="0"/>
              </a:spcBef>
              <a:spcAft>
                <a:spcPct val="0"/>
              </a:spcAft>
              <a:tabLst>
                <a:tab pos="288925" algn="l"/>
                <a:tab pos="5724525" algn="r"/>
              </a:tabLst>
              <a:defRPr>
                <a:solidFill>
                  <a:schemeClr val="tx1"/>
                </a:solidFill>
                <a:latin typeface="Arial" panose="020B0604020202020204" pitchFamily="34" charset="0"/>
              </a:defRPr>
            </a:lvl3pPr>
            <a:lvl4pPr eaLnBrk="0" fontAlgn="base" hangingPunct="0">
              <a:spcBef>
                <a:spcPct val="0"/>
              </a:spcBef>
              <a:spcAft>
                <a:spcPct val="0"/>
              </a:spcAft>
              <a:tabLst>
                <a:tab pos="288925" algn="l"/>
                <a:tab pos="5724525" algn="r"/>
              </a:tabLst>
              <a:defRPr>
                <a:solidFill>
                  <a:schemeClr val="tx1"/>
                </a:solidFill>
                <a:latin typeface="Arial" panose="020B0604020202020204" pitchFamily="34" charset="0"/>
              </a:defRPr>
            </a:lvl4pPr>
            <a:lvl5pPr eaLnBrk="0" fontAlgn="base" hangingPunct="0">
              <a:spcBef>
                <a:spcPct val="0"/>
              </a:spcBef>
              <a:spcAft>
                <a:spcPct val="0"/>
              </a:spcAft>
              <a:tabLst>
                <a:tab pos="288925" algn="l"/>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288925" algn="l"/>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288925" algn="l"/>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288925" algn="l"/>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288925" algn="l"/>
                <a:tab pos="5724525" algn="r"/>
              </a:tabLst>
              <a:defRPr>
                <a:solidFill>
                  <a:schemeClr val="tx1"/>
                </a:solidFill>
                <a:latin typeface="Arial" panose="020B0604020202020204" pitchFamily="34" charset="0"/>
              </a:defRPr>
            </a:lvl9pPr>
          </a:lstStyle>
          <a:p>
            <a:pPr lvl="1" defTabSz="617220"/>
            <a:r>
              <a:rPr lang="en-GB" altLang="en-US" sz="945" dirty="0">
                <a:solidFill>
                  <a:schemeClr val="tx2"/>
                </a:solidFill>
                <a:latin typeface="+mn-lt"/>
                <a:ea typeface="Calibri" panose="020F0502020204030204" pitchFamily="34" charset="0"/>
                <a:cs typeface="Open Sans" panose="020B0606030504020204" pitchFamily="34" charset="0"/>
              </a:rPr>
              <a:t>2.2</a:t>
            </a:r>
            <a:r>
              <a:rPr lang="en-GB" altLang="en-US" sz="945" b="1" dirty="0">
                <a:solidFill>
                  <a:srgbClr val="C00000"/>
                </a:solidFill>
                <a:latin typeface="+mn-lt"/>
                <a:ea typeface="Calibri" panose="020F0502020204030204" pitchFamily="34" charset="0"/>
                <a:cs typeface="Open Sans" panose="020B0606030504020204" pitchFamily="34" charset="0"/>
              </a:rPr>
              <a:t>.  </a:t>
            </a:r>
            <a:r>
              <a:rPr lang="en-GB" altLang="en-US" sz="945" b="1" dirty="0">
                <a:solidFill>
                  <a:srgbClr val="C00000"/>
                </a:solidFill>
                <a:latin typeface="+mn-lt"/>
                <a:ea typeface="Calibri" panose="020F0502020204030204" pitchFamily="34" charset="0"/>
                <a:cs typeface="Open Sans Light" panose="020B0306030504020204" pitchFamily="34" charset="0"/>
              </a:rPr>
              <a:t>Comparables Method</a:t>
            </a:r>
            <a:endParaRPr lang="en-GB" altLang="en-US" sz="945" b="1" dirty="0">
              <a:solidFill>
                <a:srgbClr val="C00000"/>
              </a:solidFill>
              <a:latin typeface="+mn-lt"/>
            </a:endParaRPr>
          </a:p>
          <a:p>
            <a:pPr lvl="2" defTabSz="617220"/>
            <a:r>
              <a:rPr lang="en-GB" altLang="en-US" sz="945" dirty="0">
                <a:solidFill>
                  <a:schemeClr val="tx2"/>
                </a:solidFill>
                <a:latin typeface="+mn-lt"/>
                <a:ea typeface="Calibri" panose="020F0502020204030204" pitchFamily="34" charset="0"/>
                <a:cs typeface="Open Sans Light" panose="020B0306030504020204" pitchFamily="34" charset="0"/>
              </a:rPr>
              <a:t>2.2.1. Advantages and disadvantages of the market method</a:t>
            </a:r>
            <a:endParaRPr lang="en-GB" altLang="en-US" sz="945" dirty="0">
              <a:solidFill>
                <a:schemeClr val="tx2"/>
              </a:solidFill>
              <a:latin typeface="+mn-lt"/>
            </a:endParaRPr>
          </a:p>
          <a:p>
            <a:pPr lvl="2" defTabSz="617220"/>
            <a:r>
              <a:rPr lang="en-GB" altLang="en-US" sz="945" dirty="0">
                <a:solidFill>
                  <a:schemeClr val="tx2"/>
                </a:solidFill>
                <a:latin typeface="+mn-lt"/>
                <a:ea typeface="Calibri" panose="020F0502020204030204" pitchFamily="34" charset="0"/>
                <a:cs typeface="Open Sans Light" panose="020B0306030504020204" pitchFamily="34" charset="0"/>
              </a:rPr>
              <a:t>2.2.2. Estimating a value of IP using the market method</a:t>
            </a:r>
            <a:endParaRPr lang="en-GB" altLang="en-US" sz="945" dirty="0">
              <a:solidFill>
                <a:schemeClr val="tx2"/>
              </a:solidFill>
              <a:latin typeface="+mn-lt"/>
            </a:endParaRPr>
          </a:p>
          <a:p>
            <a:pPr lvl="2" defTabSz="617220"/>
            <a:r>
              <a:rPr lang="en-GB" altLang="en-US" sz="945" dirty="0">
                <a:solidFill>
                  <a:schemeClr val="tx2"/>
                </a:solidFill>
                <a:latin typeface="+mn-lt"/>
                <a:ea typeface="Calibri" panose="020F0502020204030204" pitchFamily="34" charset="0"/>
                <a:cs typeface="Open Sans Light" panose="020B0306030504020204" pitchFamily="34" charset="0"/>
              </a:rPr>
              <a:t>2.2.3. Considerations when using the market method</a:t>
            </a:r>
            <a:endParaRPr lang="en-GB" altLang="en-US" sz="945" dirty="0">
              <a:solidFill>
                <a:schemeClr val="tx2"/>
              </a:solidFill>
              <a:latin typeface="+mn-lt"/>
            </a:endParaRPr>
          </a:p>
          <a:p>
            <a:pPr lvl="2" defTabSz="617220"/>
            <a:r>
              <a:rPr lang="en-GB" altLang="en-US" sz="945" dirty="0">
                <a:solidFill>
                  <a:schemeClr val="tx2"/>
                </a:solidFill>
                <a:latin typeface="+mn-lt"/>
                <a:ea typeface="Calibri" panose="020F0502020204030204" pitchFamily="34" charset="0"/>
                <a:cs typeface="Open Sans Light" panose="020B0306030504020204" pitchFamily="34" charset="0"/>
              </a:rPr>
              <a:t>2.2.4</a:t>
            </a:r>
            <a:r>
              <a:rPr lang="en-GB" altLang="en-US" sz="945" b="1" dirty="0">
                <a:solidFill>
                  <a:srgbClr val="C00000"/>
                </a:solidFill>
                <a:latin typeface="+mn-lt"/>
                <a:ea typeface="Calibri" panose="020F0502020204030204" pitchFamily="34" charset="0"/>
                <a:cs typeface="Open Sans Light" panose="020B0306030504020204" pitchFamily="34" charset="0"/>
              </a:rPr>
              <a:t>. Case Study </a:t>
            </a:r>
            <a:r>
              <a:rPr lang="en-GB" altLang="en-US" sz="945" dirty="0">
                <a:solidFill>
                  <a:schemeClr val="tx2"/>
                </a:solidFill>
                <a:latin typeface="+mn-lt"/>
                <a:ea typeface="Calibri" panose="020F0502020204030204" pitchFamily="34" charset="0"/>
                <a:cs typeface="Open Sans Light" panose="020B0306030504020204" pitchFamily="34" charset="0"/>
              </a:rPr>
              <a:t>-  Using the market approach in practice</a:t>
            </a:r>
            <a:endParaRPr lang="en-GB" altLang="en-US" sz="945" dirty="0">
              <a:solidFill>
                <a:schemeClr val="tx2"/>
              </a:solidFill>
              <a:latin typeface="+mn-lt"/>
            </a:endParaRPr>
          </a:p>
          <a:p>
            <a:pPr lvl="1" defTabSz="617220"/>
            <a:r>
              <a:rPr lang="en-GB" altLang="en-US" sz="945" dirty="0">
                <a:solidFill>
                  <a:schemeClr val="tx2"/>
                </a:solidFill>
                <a:latin typeface="+mn-lt"/>
                <a:ea typeface="Calibri" panose="020F0502020204030204" pitchFamily="34" charset="0"/>
                <a:cs typeface="Open Sans" panose="020B0606030504020204" pitchFamily="34" charset="0"/>
              </a:rPr>
              <a:t>2.3. </a:t>
            </a:r>
            <a:r>
              <a:rPr lang="en-GB" altLang="en-US" sz="945" b="1" dirty="0">
                <a:solidFill>
                  <a:srgbClr val="C00000"/>
                </a:solidFill>
                <a:latin typeface="+mn-lt"/>
                <a:ea typeface="Calibri" panose="020F0502020204030204" pitchFamily="34" charset="0"/>
                <a:cs typeface="Open Sans Light" panose="020B0306030504020204" pitchFamily="34" charset="0"/>
              </a:rPr>
              <a:t>Income Approach </a:t>
            </a:r>
            <a:r>
              <a:rPr lang="en-GB" altLang="en-US" sz="945" dirty="0">
                <a:solidFill>
                  <a:schemeClr val="tx2"/>
                </a:solidFill>
                <a:latin typeface="+mn-lt"/>
                <a:ea typeface="Calibri" panose="020F0502020204030204" pitchFamily="34" charset="0"/>
                <a:cs typeface="Open Sans Light" panose="020B0306030504020204" pitchFamily="34" charset="0"/>
              </a:rPr>
              <a:t>– Discounted Cash Flow (DCF)</a:t>
            </a:r>
            <a:endParaRPr lang="en-GB" altLang="en-US" sz="945" dirty="0">
              <a:solidFill>
                <a:schemeClr val="tx2"/>
              </a:solidFill>
              <a:latin typeface="+mn-lt"/>
            </a:endParaRPr>
          </a:p>
          <a:p>
            <a:pPr lvl="2" defTabSz="617220"/>
            <a:r>
              <a:rPr lang="en-GB" altLang="en-US" sz="945" dirty="0">
                <a:solidFill>
                  <a:schemeClr val="tx2"/>
                </a:solidFill>
                <a:latin typeface="+mn-lt"/>
                <a:ea typeface="Calibri" panose="020F0502020204030204" pitchFamily="34" charset="0"/>
                <a:cs typeface="Open Sans Light" panose="020B0306030504020204" pitchFamily="34" charset="0"/>
              </a:rPr>
              <a:t>2.3.1. Advantages and disadvantages of the DCF approach</a:t>
            </a:r>
            <a:endParaRPr lang="en-GB" altLang="en-US" sz="945" dirty="0">
              <a:solidFill>
                <a:schemeClr val="tx2"/>
              </a:solidFill>
              <a:latin typeface="+mn-lt"/>
            </a:endParaRPr>
          </a:p>
          <a:p>
            <a:pPr lvl="2" defTabSz="617220"/>
            <a:r>
              <a:rPr lang="en-GB" altLang="en-US" sz="945" dirty="0">
                <a:solidFill>
                  <a:schemeClr val="tx2"/>
                </a:solidFill>
                <a:latin typeface="+mn-lt"/>
                <a:ea typeface="Calibri" panose="020F0502020204030204" pitchFamily="34" charset="0"/>
                <a:cs typeface="Open Sans Light" panose="020B0306030504020204" pitchFamily="34" charset="0"/>
              </a:rPr>
              <a:t>2.3.2. </a:t>
            </a:r>
            <a:r>
              <a:rPr lang="en-GB" altLang="en-US" sz="945" b="1" dirty="0">
                <a:solidFill>
                  <a:srgbClr val="C00000"/>
                </a:solidFill>
                <a:latin typeface="+mn-lt"/>
                <a:ea typeface="Calibri" panose="020F0502020204030204" pitchFamily="34" charset="0"/>
                <a:cs typeface="Open Sans Light" panose="020B0306030504020204" pitchFamily="34" charset="0"/>
              </a:rPr>
              <a:t>Finding relevant data to populate DCF models</a:t>
            </a:r>
            <a:endParaRPr lang="en-GB" altLang="en-US" sz="945" b="1" dirty="0">
              <a:solidFill>
                <a:srgbClr val="C00000"/>
              </a:solidFill>
              <a:latin typeface="+mn-lt"/>
            </a:endParaRPr>
          </a:p>
          <a:p>
            <a:pPr lvl="2" defTabSz="617220"/>
            <a:r>
              <a:rPr lang="en-GB" altLang="en-US" sz="945" b="1" dirty="0">
                <a:solidFill>
                  <a:srgbClr val="C00000"/>
                </a:solidFill>
                <a:latin typeface="+mn-lt"/>
                <a:ea typeface="Calibri" panose="020F0502020204030204" pitchFamily="34" charset="0"/>
                <a:cs typeface="Open Sans Light" panose="020B0306030504020204" pitchFamily="34" charset="0"/>
              </a:rPr>
              <a:t>2.3.3. Developing a Discounted Cash Flow template</a:t>
            </a:r>
            <a:endParaRPr lang="en-GB" altLang="en-US" sz="945" b="1" dirty="0">
              <a:solidFill>
                <a:srgbClr val="C00000"/>
              </a:solidFill>
              <a:latin typeface="+mn-lt"/>
            </a:endParaRPr>
          </a:p>
          <a:p>
            <a:pPr lvl="2" defTabSz="617220"/>
            <a:r>
              <a:rPr lang="en-GB" altLang="en-US" sz="945" b="1" dirty="0">
                <a:solidFill>
                  <a:srgbClr val="C00000"/>
                </a:solidFill>
                <a:latin typeface="+mn-lt"/>
                <a:ea typeface="Calibri" panose="020F0502020204030204" pitchFamily="34" charset="0"/>
                <a:cs typeface="Open Sans Light" panose="020B0306030504020204" pitchFamily="34" charset="0"/>
              </a:rPr>
              <a:t>2.3.4. Case study – DCF based valuation</a:t>
            </a:r>
            <a:endParaRPr lang="en-GB" altLang="en-US" sz="945" b="1" dirty="0">
              <a:solidFill>
                <a:srgbClr val="C00000"/>
              </a:solidFill>
              <a:latin typeface="+mn-lt"/>
            </a:endParaRPr>
          </a:p>
          <a:p>
            <a:pPr lvl="1" defTabSz="617220"/>
            <a:r>
              <a:rPr lang="en-GB" altLang="en-US" sz="945" dirty="0">
                <a:solidFill>
                  <a:schemeClr val="tx2"/>
                </a:solidFill>
                <a:latin typeface="+mn-lt"/>
                <a:ea typeface="Calibri" panose="020F0502020204030204" pitchFamily="34" charset="0"/>
                <a:cs typeface="Open Sans" panose="020B0606030504020204" pitchFamily="34" charset="0"/>
              </a:rPr>
              <a:t>2.4.  </a:t>
            </a:r>
            <a:r>
              <a:rPr lang="en-GB" altLang="en-US" sz="945" b="1" dirty="0">
                <a:solidFill>
                  <a:srgbClr val="C00000"/>
                </a:solidFill>
                <a:latin typeface="+mn-lt"/>
                <a:ea typeface="Calibri" panose="020F0502020204030204" pitchFamily="34" charset="0"/>
                <a:cs typeface="Open Sans Light" panose="020B0306030504020204" pitchFamily="34" charset="0"/>
              </a:rPr>
              <a:t>Real options (RO) method</a:t>
            </a:r>
            <a:endParaRPr lang="en-GB" altLang="en-US" sz="945" b="1" dirty="0">
              <a:solidFill>
                <a:srgbClr val="C00000"/>
              </a:solidFill>
              <a:latin typeface="+mn-lt"/>
            </a:endParaRPr>
          </a:p>
          <a:p>
            <a:pPr lvl="2" defTabSz="617220"/>
            <a:r>
              <a:rPr lang="en-GB" altLang="en-US" sz="945" dirty="0">
                <a:solidFill>
                  <a:schemeClr val="tx2"/>
                </a:solidFill>
                <a:latin typeface="+mn-lt"/>
                <a:ea typeface="Calibri" panose="020F0502020204030204" pitchFamily="34" charset="0"/>
                <a:cs typeface="Open Sans Light" panose="020B0306030504020204" pitchFamily="34" charset="0"/>
              </a:rPr>
              <a:t>2.4.1. Advantages and disadvantages of the Real Options method</a:t>
            </a:r>
            <a:endParaRPr lang="en-GB" altLang="en-US" sz="945" dirty="0">
              <a:solidFill>
                <a:schemeClr val="tx2"/>
              </a:solidFill>
              <a:latin typeface="+mn-lt"/>
            </a:endParaRPr>
          </a:p>
          <a:p>
            <a:pPr lvl="2" defTabSz="617220"/>
            <a:r>
              <a:rPr lang="en-GB" altLang="en-US" sz="945" dirty="0">
                <a:solidFill>
                  <a:schemeClr val="tx2"/>
                </a:solidFill>
                <a:latin typeface="+mn-lt"/>
                <a:ea typeface="Calibri" panose="020F0502020204030204" pitchFamily="34" charset="0"/>
                <a:cs typeface="Open Sans Light" panose="020B0306030504020204" pitchFamily="34" charset="0"/>
              </a:rPr>
              <a:t>2.4.2. When Real Options method can be used</a:t>
            </a:r>
            <a:endParaRPr lang="en-GB" altLang="en-US" sz="945" dirty="0">
              <a:solidFill>
                <a:schemeClr val="tx2"/>
              </a:solidFill>
              <a:latin typeface="+mn-lt"/>
            </a:endParaRPr>
          </a:p>
          <a:p>
            <a:pPr lvl="2" defTabSz="617220"/>
            <a:r>
              <a:rPr lang="en-GB" altLang="en-US" sz="945" dirty="0">
                <a:solidFill>
                  <a:schemeClr val="tx2"/>
                </a:solidFill>
                <a:latin typeface="+mn-lt"/>
                <a:ea typeface="Calibri" panose="020F0502020204030204" pitchFamily="34" charset="0"/>
                <a:cs typeface="Open Sans Light" panose="020B0306030504020204" pitchFamily="34" charset="0"/>
              </a:rPr>
              <a:t>2.4.3</a:t>
            </a:r>
            <a:r>
              <a:rPr lang="en-GB" altLang="en-US" sz="945" b="1" dirty="0">
                <a:solidFill>
                  <a:srgbClr val="C00000"/>
                </a:solidFill>
                <a:latin typeface="+mn-lt"/>
                <a:ea typeface="Calibri" panose="020F0502020204030204" pitchFamily="34" charset="0"/>
                <a:cs typeface="Open Sans Light" panose="020B0306030504020204" pitchFamily="34" charset="0"/>
              </a:rPr>
              <a:t>. Case study – applying the real options method</a:t>
            </a:r>
            <a:endParaRPr lang="en-GB" altLang="en-US" sz="945" b="1" dirty="0">
              <a:solidFill>
                <a:srgbClr val="C00000"/>
              </a:solidFill>
              <a:latin typeface="+mn-lt"/>
            </a:endParaRPr>
          </a:p>
          <a:p>
            <a:pPr lvl="1" defTabSz="617220"/>
            <a:r>
              <a:rPr lang="en-GB" altLang="en-US" sz="945" dirty="0">
                <a:solidFill>
                  <a:schemeClr val="tx2"/>
                </a:solidFill>
                <a:latin typeface="+mn-lt"/>
                <a:ea typeface="Calibri" panose="020F0502020204030204" pitchFamily="34" charset="0"/>
                <a:cs typeface="Open Sans" panose="020B0606030504020204" pitchFamily="34" charset="0"/>
              </a:rPr>
              <a:t>2.5.  </a:t>
            </a:r>
            <a:r>
              <a:rPr lang="en-GB" altLang="en-US" sz="945" b="1" dirty="0">
                <a:solidFill>
                  <a:srgbClr val="C00000"/>
                </a:solidFill>
                <a:latin typeface="+mn-lt"/>
                <a:ea typeface="Calibri" panose="020F0502020204030204" pitchFamily="34" charset="0"/>
                <a:cs typeface="Open Sans Light" panose="020B0306030504020204" pitchFamily="34" charset="0"/>
              </a:rPr>
              <a:t>Monte Carlo Simulations</a:t>
            </a:r>
            <a:endParaRPr lang="en-GB" altLang="en-US" sz="945" b="1" dirty="0">
              <a:solidFill>
                <a:srgbClr val="C00000"/>
              </a:solidFill>
              <a:latin typeface="+mn-lt"/>
            </a:endParaRPr>
          </a:p>
          <a:p>
            <a:pPr lvl="2" defTabSz="617220"/>
            <a:r>
              <a:rPr lang="en-GB" altLang="en-US" sz="945" dirty="0">
                <a:solidFill>
                  <a:schemeClr val="tx2"/>
                </a:solidFill>
                <a:latin typeface="+mn-lt"/>
                <a:ea typeface="Calibri" panose="020F0502020204030204" pitchFamily="34" charset="0"/>
                <a:cs typeface="Open Sans Light" panose="020B0306030504020204" pitchFamily="34" charset="0"/>
              </a:rPr>
              <a:t>2.5.1. Advantages and disadvantages</a:t>
            </a:r>
            <a:endParaRPr lang="en-GB" altLang="en-US" sz="945" dirty="0">
              <a:solidFill>
                <a:schemeClr val="tx2"/>
              </a:solidFill>
              <a:latin typeface="+mn-lt"/>
            </a:endParaRPr>
          </a:p>
          <a:p>
            <a:pPr lvl="2" defTabSz="617220"/>
            <a:r>
              <a:rPr lang="en-GB" altLang="en-US" sz="945" dirty="0">
                <a:solidFill>
                  <a:schemeClr val="tx2"/>
                </a:solidFill>
                <a:latin typeface="+mn-lt"/>
                <a:ea typeface="Calibri" panose="020F0502020204030204" pitchFamily="34" charset="0"/>
                <a:cs typeface="Open Sans Light" panose="020B0306030504020204" pitchFamily="34" charset="0"/>
              </a:rPr>
              <a:t>2.5.2. Simulating scenarios</a:t>
            </a:r>
            <a:endParaRPr lang="en-GB" altLang="en-US" sz="945" dirty="0">
              <a:solidFill>
                <a:schemeClr val="tx2"/>
              </a:solidFill>
              <a:latin typeface="+mn-lt"/>
            </a:endParaRPr>
          </a:p>
          <a:p>
            <a:pPr defTabSz="617220">
              <a:tabLst>
                <a:tab pos="195025" algn="l"/>
                <a:tab pos="3864055" algn="r"/>
              </a:tabLst>
            </a:pPr>
            <a:r>
              <a:rPr lang="en-GB" altLang="en-US" sz="945" b="1" dirty="0">
                <a:solidFill>
                  <a:schemeClr val="tx2"/>
                </a:solidFill>
                <a:latin typeface="+mn-lt"/>
                <a:ea typeface="Calibri" panose="020F0502020204030204" pitchFamily="34" charset="0"/>
                <a:cs typeface="Open Sans" panose="020B0606030504020204" pitchFamily="34" charset="0"/>
              </a:rPr>
              <a:t>3.</a:t>
            </a:r>
            <a:r>
              <a:rPr lang="en-GB" altLang="en-US" sz="945" dirty="0">
                <a:solidFill>
                  <a:schemeClr val="tx2"/>
                </a:solidFill>
                <a:latin typeface="+mn-lt"/>
                <a:ea typeface="Yu Mincho" panose="020B0400000000000000" pitchFamily="18" charset="-128"/>
                <a:cs typeface="Calibri" panose="020F0502020204030204" pitchFamily="34" charset="0"/>
              </a:rPr>
              <a:t>	</a:t>
            </a:r>
            <a:r>
              <a:rPr lang="en-GB" altLang="en-US" sz="945" b="1" dirty="0">
                <a:solidFill>
                  <a:schemeClr val="tx2"/>
                </a:solidFill>
                <a:latin typeface="+mn-lt"/>
                <a:ea typeface="Calibri" panose="020F0502020204030204" pitchFamily="34" charset="0"/>
                <a:cs typeface="Open Sans" panose="020B0606030504020204" pitchFamily="34" charset="0"/>
              </a:rPr>
              <a:t>Conclusions</a:t>
            </a:r>
            <a:endParaRPr lang="en-GB" altLang="en-US" sz="945" dirty="0">
              <a:solidFill>
                <a:schemeClr val="tx2"/>
              </a:solidFill>
              <a:latin typeface="+mn-lt"/>
            </a:endParaRPr>
          </a:p>
          <a:p>
            <a:pPr defTabSz="617220">
              <a:tabLst>
                <a:tab pos="195025" algn="l"/>
                <a:tab pos="3864055" algn="r"/>
              </a:tabLst>
            </a:pPr>
            <a:r>
              <a:rPr lang="en-GB" altLang="en-US" sz="945" dirty="0">
                <a:solidFill>
                  <a:schemeClr val="tx2"/>
                </a:solidFill>
                <a:latin typeface="+mn-lt"/>
              </a:rPr>
              <a:t> </a:t>
            </a:r>
          </a:p>
        </p:txBody>
      </p:sp>
    </p:spTree>
    <p:extLst>
      <p:ext uri="{BB962C8B-B14F-4D97-AF65-F5344CB8AC3E}">
        <p14:creationId xmlns:p14="http://schemas.microsoft.com/office/powerpoint/2010/main" val="3172400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FB9F8291-9470-49C7-9B9B-09313309DCDE}"/>
              </a:ext>
            </a:extLst>
          </p:cNvPr>
          <p:cNvSpPr>
            <a:spLocks noGrp="1"/>
          </p:cNvSpPr>
          <p:nvPr>
            <p:ph type="body" sz="quarter" idx="10"/>
          </p:nvPr>
        </p:nvSpPr>
        <p:spPr/>
        <p:txBody>
          <a:bodyPr/>
          <a:lstStyle/>
          <a:p>
            <a:r>
              <a:rPr lang="en-US" dirty="0"/>
              <a:t>Oxentia</a:t>
            </a:r>
          </a:p>
        </p:txBody>
      </p:sp>
      <p:sp>
        <p:nvSpPr>
          <p:cNvPr id="10" name="Text Placeholder 2">
            <a:extLst>
              <a:ext uri="{FF2B5EF4-FFF2-40B4-BE49-F238E27FC236}">
                <a16:creationId xmlns:a16="http://schemas.microsoft.com/office/drawing/2014/main" id="{BEE9738D-3B14-4319-98DB-E160938EBD50}"/>
              </a:ext>
            </a:extLst>
          </p:cNvPr>
          <p:cNvSpPr>
            <a:spLocks noGrp="1"/>
          </p:cNvSpPr>
          <p:nvPr>
            <p:ph type="body" sz="quarter" idx="13"/>
          </p:nvPr>
        </p:nvSpPr>
        <p:spPr/>
        <p:txBody>
          <a:bodyPr/>
          <a:lstStyle/>
          <a:p>
            <a:r>
              <a:rPr lang="en-US" sz="2430" dirty="0">
                <a:solidFill>
                  <a:srgbClr val="FF0000"/>
                </a:solidFill>
              </a:rPr>
              <a:t>IP Valuation in Biotech and Pharma</a:t>
            </a:r>
          </a:p>
        </p:txBody>
      </p:sp>
    </p:spTree>
    <p:extLst>
      <p:ext uri="{BB962C8B-B14F-4D97-AF65-F5344CB8AC3E}">
        <p14:creationId xmlns:p14="http://schemas.microsoft.com/office/powerpoint/2010/main" val="2530237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9"/>
          <p:cNvSpPr>
            <a:spLocks noChangeArrowheads="1"/>
          </p:cNvSpPr>
          <p:nvPr/>
        </p:nvSpPr>
        <p:spPr bwMode="auto">
          <a:xfrm>
            <a:off x="1794783" y="765403"/>
            <a:ext cx="5696630" cy="30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000">
                <a:solidFill>
                  <a:schemeClr val="tx2"/>
                </a:solidFill>
                <a:latin typeface="MetaOT-Book" pitchFamily="34" charset="0"/>
                <a:cs typeface="Arial" pitchFamily="34" charset="0"/>
              </a:defRPr>
            </a:lvl1pPr>
            <a:lvl2pPr marL="742950" indent="-285750">
              <a:defRPr sz="3000">
                <a:solidFill>
                  <a:schemeClr val="tx2"/>
                </a:solidFill>
                <a:latin typeface="MetaOT-Book" pitchFamily="34" charset="0"/>
                <a:cs typeface="Arial" pitchFamily="34" charset="0"/>
              </a:defRPr>
            </a:lvl2pPr>
            <a:lvl3pPr marL="1143000" indent="-228600">
              <a:defRPr sz="3000">
                <a:solidFill>
                  <a:schemeClr val="tx2"/>
                </a:solidFill>
                <a:latin typeface="MetaOT-Book" pitchFamily="34" charset="0"/>
                <a:cs typeface="Arial" pitchFamily="34" charset="0"/>
              </a:defRPr>
            </a:lvl3pPr>
            <a:lvl4pPr marL="1600200" indent="-228600">
              <a:defRPr sz="3000">
                <a:solidFill>
                  <a:schemeClr val="tx2"/>
                </a:solidFill>
                <a:latin typeface="MetaOT-Book" pitchFamily="34" charset="0"/>
                <a:cs typeface="Arial" pitchFamily="34" charset="0"/>
              </a:defRPr>
            </a:lvl4pPr>
            <a:lvl5pPr marL="2057400" indent="-228600">
              <a:defRPr sz="3000">
                <a:solidFill>
                  <a:schemeClr val="tx2"/>
                </a:solidFill>
                <a:latin typeface="MetaOT-Book" pitchFamily="34" charset="0"/>
                <a:cs typeface="Arial" pitchFamily="34" charset="0"/>
              </a:defRPr>
            </a:lvl5pPr>
            <a:lvl6pPr marL="2514600" indent="-228600" eaLnBrk="0" fontAlgn="base" hangingPunct="0">
              <a:spcBef>
                <a:spcPct val="0"/>
              </a:spcBef>
              <a:spcAft>
                <a:spcPct val="0"/>
              </a:spcAft>
              <a:defRPr sz="3000">
                <a:solidFill>
                  <a:schemeClr val="tx2"/>
                </a:solidFill>
                <a:latin typeface="MetaOT-Book" pitchFamily="34" charset="0"/>
                <a:cs typeface="Arial" pitchFamily="34" charset="0"/>
              </a:defRPr>
            </a:lvl6pPr>
            <a:lvl7pPr marL="2971800" indent="-228600" eaLnBrk="0" fontAlgn="base" hangingPunct="0">
              <a:spcBef>
                <a:spcPct val="0"/>
              </a:spcBef>
              <a:spcAft>
                <a:spcPct val="0"/>
              </a:spcAft>
              <a:defRPr sz="3000">
                <a:solidFill>
                  <a:schemeClr val="tx2"/>
                </a:solidFill>
                <a:latin typeface="MetaOT-Book" pitchFamily="34" charset="0"/>
                <a:cs typeface="Arial" pitchFamily="34" charset="0"/>
              </a:defRPr>
            </a:lvl7pPr>
            <a:lvl8pPr marL="3429000" indent="-228600" eaLnBrk="0" fontAlgn="base" hangingPunct="0">
              <a:spcBef>
                <a:spcPct val="0"/>
              </a:spcBef>
              <a:spcAft>
                <a:spcPct val="0"/>
              </a:spcAft>
              <a:defRPr sz="3000">
                <a:solidFill>
                  <a:schemeClr val="tx2"/>
                </a:solidFill>
                <a:latin typeface="MetaOT-Book" pitchFamily="34" charset="0"/>
                <a:cs typeface="Arial" pitchFamily="34" charset="0"/>
              </a:defRPr>
            </a:lvl8pPr>
            <a:lvl9pPr marL="3886200" indent="-228600" eaLnBrk="0" fontAlgn="base" hangingPunct="0">
              <a:spcBef>
                <a:spcPct val="0"/>
              </a:spcBef>
              <a:spcAft>
                <a:spcPct val="0"/>
              </a:spcAft>
              <a:defRPr sz="3000">
                <a:solidFill>
                  <a:schemeClr val="tx2"/>
                </a:solidFill>
                <a:latin typeface="MetaOT-Book" pitchFamily="34" charset="0"/>
                <a:cs typeface="Arial" pitchFamily="34" charset="0"/>
              </a:defRPr>
            </a:lvl9pPr>
          </a:lstStyle>
          <a:p>
            <a:pPr defTabSz="617220">
              <a:defRPr/>
            </a:pPr>
            <a:endParaRPr lang="en-GB" altLang="en-US" sz="1201" dirty="0">
              <a:solidFill>
                <a:srgbClr val="002060"/>
              </a:solidFill>
              <a:latin typeface="Calibri" pitchFamily="34" charset="0"/>
            </a:endParaRPr>
          </a:p>
        </p:txBody>
      </p:sp>
      <p:sp>
        <p:nvSpPr>
          <p:cNvPr id="2" name="Title 1">
            <a:extLst>
              <a:ext uri="{FF2B5EF4-FFF2-40B4-BE49-F238E27FC236}">
                <a16:creationId xmlns:a16="http://schemas.microsoft.com/office/drawing/2014/main" id="{E5484832-5A8A-8839-744A-EE60EC72ECCF}"/>
              </a:ext>
            </a:extLst>
          </p:cNvPr>
          <p:cNvSpPr>
            <a:spLocks noGrp="1"/>
          </p:cNvSpPr>
          <p:nvPr>
            <p:ph type="title"/>
          </p:nvPr>
        </p:nvSpPr>
        <p:spPr/>
        <p:txBody>
          <a:bodyPr/>
          <a:lstStyle/>
          <a:p>
            <a:r>
              <a:rPr lang="en-GB" dirty="0"/>
              <a:t>Booklet content</a:t>
            </a:r>
          </a:p>
        </p:txBody>
      </p:sp>
      <p:sp>
        <p:nvSpPr>
          <p:cNvPr id="7" name="Content Placeholder 6">
            <a:extLst>
              <a:ext uri="{FF2B5EF4-FFF2-40B4-BE49-F238E27FC236}">
                <a16:creationId xmlns:a16="http://schemas.microsoft.com/office/drawing/2014/main" id="{68275449-292C-2EF0-2347-DBBD6D27048B}"/>
              </a:ext>
            </a:extLst>
          </p:cNvPr>
          <p:cNvSpPr>
            <a:spLocks noGrp="1"/>
          </p:cNvSpPr>
          <p:nvPr>
            <p:ph idx="1"/>
          </p:nvPr>
        </p:nvSpPr>
        <p:spPr/>
        <p:txBody>
          <a:bodyPr>
            <a:normAutofit fontScale="77500" lnSpcReduction="20000"/>
          </a:bodyPr>
          <a:lstStyle/>
          <a:p>
            <a:pPr marL="0" indent="0">
              <a:buNone/>
            </a:pPr>
            <a:r>
              <a:rPr lang="en-GB" dirty="0"/>
              <a:t>Abbreviations	</a:t>
            </a:r>
          </a:p>
          <a:p>
            <a:pPr marL="0" indent="0">
              <a:buNone/>
            </a:pPr>
            <a:r>
              <a:rPr lang="en-GB" dirty="0"/>
              <a:t>1. Introduction	</a:t>
            </a:r>
          </a:p>
          <a:p>
            <a:pPr marL="308610" lvl="1" indent="0">
              <a:buNone/>
            </a:pPr>
            <a:r>
              <a:rPr lang="en-GB" dirty="0"/>
              <a:t>1.1	</a:t>
            </a:r>
            <a:r>
              <a:rPr lang="en-GB" b="1" dirty="0">
                <a:solidFill>
                  <a:srgbClr val="C00000"/>
                </a:solidFill>
              </a:rPr>
              <a:t>How the biotech sector different from others	</a:t>
            </a:r>
          </a:p>
          <a:p>
            <a:pPr marL="308610" lvl="1" indent="0">
              <a:buNone/>
            </a:pPr>
            <a:r>
              <a:rPr lang="en-GB" b="1" dirty="0">
                <a:solidFill>
                  <a:srgbClr val="C00000"/>
                </a:solidFill>
              </a:rPr>
              <a:t>1.2	IP valuation in the biotechnology sector</a:t>
            </a:r>
            <a:r>
              <a:rPr lang="en-GB" dirty="0"/>
              <a:t>	</a:t>
            </a:r>
          </a:p>
          <a:p>
            <a:pPr marL="0" indent="0">
              <a:buNone/>
            </a:pPr>
            <a:r>
              <a:rPr lang="en-GB" dirty="0"/>
              <a:t>2. Income based approaches	</a:t>
            </a:r>
          </a:p>
          <a:p>
            <a:pPr marL="308610" lvl="1" indent="0">
              <a:buNone/>
            </a:pPr>
            <a:r>
              <a:rPr lang="en-GB" dirty="0"/>
              <a:t>2.1	</a:t>
            </a:r>
            <a:r>
              <a:rPr lang="en-GB" b="1" dirty="0">
                <a:solidFill>
                  <a:srgbClr val="C00000"/>
                </a:solidFill>
              </a:rPr>
              <a:t>Discounted Cash Flows (DCF) and Net Present Value (NPV)</a:t>
            </a:r>
            <a:r>
              <a:rPr lang="en-GB" dirty="0"/>
              <a:t>	</a:t>
            </a:r>
          </a:p>
          <a:p>
            <a:pPr marL="925830" lvl="3" indent="0">
              <a:buNone/>
            </a:pPr>
            <a:r>
              <a:rPr lang="en-GB" dirty="0"/>
              <a:t>2.1.1.Risk-adjusted Net Present Value (rNPV)	</a:t>
            </a:r>
          </a:p>
          <a:p>
            <a:pPr marL="925830" lvl="3" indent="0">
              <a:buNone/>
            </a:pPr>
            <a:r>
              <a:rPr lang="en-GB" dirty="0"/>
              <a:t>2.1.2.Case Study – Valuing a Phase 1 drug candidate	</a:t>
            </a:r>
          </a:p>
          <a:p>
            <a:pPr marL="308610" lvl="1" indent="0">
              <a:buNone/>
            </a:pPr>
            <a:r>
              <a:rPr lang="en-GB" dirty="0"/>
              <a:t>2.2	</a:t>
            </a:r>
            <a:r>
              <a:rPr lang="en-GB" b="1" dirty="0">
                <a:solidFill>
                  <a:srgbClr val="C00000"/>
                </a:solidFill>
              </a:rPr>
              <a:t>Real-Options Valuation (ROV)	</a:t>
            </a:r>
          </a:p>
          <a:p>
            <a:pPr marL="925830" lvl="3" indent="0">
              <a:buNone/>
            </a:pPr>
            <a:r>
              <a:rPr lang="en-GB" dirty="0"/>
              <a:t>2.2.1.Modelling and resolving decision trees	</a:t>
            </a:r>
          </a:p>
          <a:p>
            <a:pPr marL="925830" lvl="3" indent="0">
              <a:buNone/>
            </a:pPr>
            <a:r>
              <a:rPr lang="en-GB" dirty="0"/>
              <a:t>2.2.2.Considerations when using ROV	</a:t>
            </a:r>
          </a:p>
          <a:p>
            <a:pPr marL="0" indent="0">
              <a:buNone/>
            </a:pPr>
            <a:r>
              <a:rPr lang="en-GB" dirty="0"/>
              <a:t>3. Comparables Method	</a:t>
            </a:r>
          </a:p>
          <a:p>
            <a:pPr marL="308610" lvl="1" indent="0">
              <a:buNone/>
            </a:pPr>
            <a:r>
              <a:rPr lang="en-GB" dirty="0"/>
              <a:t>3.1 Sourcing relevant data	</a:t>
            </a:r>
          </a:p>
          <a:p>
            <a:pPr marL="308610" lvl="1" indent="0">
              <a:buNone/>
            </a:pPr>
            <a:r>
              <a:rPr lang="en-GB" dirty="0"/>
              <a:t>3.2 Considerations when using the comparables method	</a:t>
            </a:r>
          </a:p>
          <a:p>
            <a:pPr marL="0" indent="0">
              <a:buNone/>
            </a:pPr>
            <a:r>
              <a:rPr lang="en-GB" dirty="0"/>
              <a:t>4. Conclusions	</a:t>
            </a:r>
          </a:p>
          <a:p>
            <a:endParaRPr lang="en-GB" dirty="0"/>
          </a:p>
        </p:txBody>
      </p:sp>
    </p:spTree>
    <p:extLst>
      <p:ext uri="{BB962C8B-B14F-4D97-AF65-F5344CB8AC3E}">
        <p14:creationId xmlns:p14="http://schemas.microsoft.com/office/powerpoint/2010/main" val="617207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solidFill>
                  <a:schemeClr val="accent6">
                    <a:lumMod val="75000"/>
                  </a:schemeClr>
                </a:solidFill>
              </a:rPr>
              <a:t>WIPO – Assisting Technology Transfer Structures  </a:t>
            </a:r>
            <a:r>
              <a:rPr lang="en-US" sz="2400" dirty="0">
                <a:solidFill>
                  <a:schemeClr val="accent6">
                    <a:lumMod val="75000"/>
                  </a:schemeClr>
                </a:solidFill>
              </a:rPr>
              <a:t>to Create an Institutional </a:t>
            </a:r>
            <a:r>
              <a:rPr lang="en-US" sz="2400" dirty="0" smtClean="0">
                <a:solidFill>
                  <a:schemeClr val="accent6">
                    <a:lumMod val="75000"/>
                  </a:schemeClr>
                </a:solidFill>
              </a:rPr>
              <a:t>Innovation Ecosystem</a:t>
            </a:r>
            <a:endParaRPr lang="en-US" sz="2400" dirty="0">
              <a:solidFill>
                <a:schemeClr val="accent6">
                  <a:lumMod val="75000"/>
                </a:schemeClr>
              </a:solidFill>
            </a:endParaRPr>
          </a:p>
        </p:txBody>
      </p:sp>
      <p:sp>
        <p:nvSpPr>
          <p:cNvPr id="3" name="Content Placeholder 2"/>
          <p:cNvSpPr>
            <a:spLocks noGrp="1"/>
          </p:cNvSpPr>
          <p:nvPr>
            <p:ph idx="1"/>
          </p:nvPr>
        </p:nvSpPr>
        <p:spPr/>
        <p:txBody>
          <a:bodyPr/>
          <a:lstStyle/>
          <a:p>
            <a:r>
              <a:rPr lang="en-US" dirty="0" smtClean="0"/>
              <a:t>Legal Framework - Institutional </a:t>
            </a:r>
            <a:r>
              <a:rPr lang="en-US" dirty="0"/>
              <a:t>IP Policy</a:t>
            </a:r>
          </a:p>
          <a:p>
            <a:r>
              <a:rPr lang="en-US" dirty="0"/>
              <a:t>TT Structures</a:t>
            </a:r>
          </a:p>
          <a:p>
            <a:r>
              <a:rPr lang="en-US" dirty="0" smtClean="0"/>
              <a:t>Professional Human Capital </a:t>
            </a:r>
            <a:endParaRPr lang="en-US" dirty="0"/>
          </a:p>
          <a:p>
            <a:r>
              <a:rPr lang="en-US" dirty="0" smtClean="0"/>
              <a:t>Funding </a:t>
            </a:r>
            <a:r>
              <a:rPr lang="en-US" dirty="0"/>
              <a:t>for technology transfer services</a:t>
            </a:r>
          </a:p>
        </p:txBody>
      </p:sp>
    </p:spTree>
    <p:extLst>
      <p:ext uri="{BB962C8B-B14F-4D97-AF65-F5344CB8AC3E}">
        <p14:creationId xmlns:p14="http://schemas.microsoft.com/office/powerpoint/2010/main" val="2531283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lstStyle/>
          <a:p>
            <a:pPr algn="ctr"/>
            <a:r>
              <a:rPr lang="en-US" sz="2400" b="1" dirty="0" smtClean="0">
                <a:solidFill>
                  <a:schemeClr val="accent2">
                    <a:lumMod val="75000"/>
                  </a:schemeClr>
                </a:solidFill>
              </a:rPr>
              <a:t>Licensing in the area of Biotechnology and  </a:t>
            </a:r>
            <a:r>
              <a:rPr lang="en-US" sz="2400" b="1" dirty="0">
                <a:solidFill>
                  <a:schemeClr val="accent2">
                    <a:lumMod val="75000"/>
                  </a:schemeClr>
                </a:solidFill>
              </a:rPr>
              <a:t>G</a:t>
            </a:r>
            <a:r>
              <a:rPr lang="en-US" sz="2400" b="1" dirty="0" smtClean="0">
                <a:solidFill>
                  <a:schemeClr val="accent2">
                    <a:lumMod val="75000"/>
                  </a:schemeClr>
                </a:solidFill>
              </a:rPr>
              <a:t>enetic Resources  </a:t>
            </a:r>
            <a:endParaRPr lang="en-US" sz="2400" b="1" dirty="0">
              <a:solidFill>
                <a:schemeClr val="accent2">
                  <a:lumMod val="75000"/>
                </a:schemeClr>
              </a:solidFill>
            </a:endParaRPr>
          </a:p>
        </p:txBody>
      </p:sp>
      <p:sp>
        <p:nvSpPr>
          <p:cNvPr id="3" name="Content Placeholder 2"/>
          <p:cNvSpPr>
            <a:spLocks noGrp="1"/>
          </p:cNvSpPr>
          <p:nvPr>
            <p:ph sz="half" idx="1"/>
          </p:nvPr>
        </p:nvSpPr>
        <p:spPr>
          <a:xfrm>
            <a:off x="609600" y="990906"/>
            <a:ext cx="4419600" cy="3790644"/>
          </a:xfrm>
        </p:spPr>
        <p:txBody>
          <a:bodyPr>
            <a:normAutofit/>
          </a:bodyPr>
          <a:lstStyle/>
          <a:p>
            <a:endParaRPr lang="en-US" sz="1620" dirty="0" smtClean="0"/>
          </a:p>
          <a:p>
            <a:pPr marL="0" indent="0">
              <a:buNone/>
            </a:pPr>
            <a:r>
              <a:rPr lang="en-US" sz="1620" b="1" dirty="0" smtClean="0">
                <a:solidFill>
                  <a:srgbClr val="0070C0"/>
                </a:solidFill>
              </a:rPr>
              <a:t>WIPO </a:t>
            </a:r>
            <a:r>
              <a:rPr lang="en-US" sz="1620" b="1" dirty="0" err="1" smtClean="0">
                <a:solidFill>
                  <a:srgbClr val="0070C0"/>
                </a:solidFill>
              </a:rPr>
              <a:t>Covid</a:t>
            </a:r>
            <a:r>
              <a:rPr lang="en-US" sz="1620" b="1" dirty="0" smtClean="0">
                <a:solidFill>
                  <a:srgbClr val="0070C0"/>
                </a:solidFill>
              </a:rPr>
              <a:t> Package</a:t>
            </a:r>
            <a:endParaRPr lang="en-US" sz="1620" b="1" dirty="0">
              <a:solidFill>
                <a:srgbClr val="0070C0"/>
              </a:solidFill>
            </a:endParaRPr>
          </a:p>
          <a:p>
            <a:r>
              <a:rPr lang="en-US" sz="1620" dirty="0" smtClean="0"/>
              <a:t>Reference documents</a:t>
            </a:r>
          </a:p>
          <a:p>
            <a:r>
              <a:rPr lang="en-US" sz="1620" dirty="0" smtClean="0"/>
              <a:t>TT Primer for Biotechnology Sector</a:t>
            </a:r>
          </a:p>
          <a:p>
            <a:r>
              <a:rPr lang="en-US" sz="1620" dirty="0" smtClean="0"/>
              <a:t>IP Policies for Universities</a:t>
            </a:r>
          </a:p>
          <a:p>
            <a:r>
              <a:rPr lang="en-US" sz="1620" dirty="0" smtClean="0"/>
              <a:t>Models of capacity building programs customized for the needs of biotech or pharma stakeholders</a:t>
            </a:r>
          </a:p>
          <a:p>
            <a:pPr marL="0" indent="0">
              <a:buNone/>
            </a:pPr>
            <a:r>
              <a:rPr lang="en-US" sz="1620" b="1" dirty="0" smtClean="0">
                <a:solidFill>
                  <a:srgbClr val="0070C0"/>
                </a:solidFill>
              </a:rPr>
              <a:t>Licensing of Genetic Resources </a:t>
            </a:r>
          </a:p>
          <a:p>
            <a:r>
              <a:rPr lang="en-US" sz="1620" dirty="0" smtClean="0"/>
              <a:t>Text Box</a:t>
            </a:r>
          </a:p>
          <a:p>
            <a:r>
              <a:rPr lang="en-US" sz="1620" dirty="0" smtClean="0"/>
              <a:t>Bridge – data base of licensing agreements and real business cases</a:t>
            </a:r>
          </a:p>
          <a:p>
            <a:r>
              <a:rPr lang="en-US" sz="1620" dirty="0" smtClean="0"/>
              <a:t>Inter – active tool</a:t>
            </a:r>
            <a:endParaRPr lang="en-US" sz="1620" dirty="0"/>
          </a:p>
          <a:p>
            <a:pPr marL="0" indent="0">
              <a:buNone/>
            </a:pPr>
            <a:endParaRPr lang="en-US" sz="162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10200" y="1962150"/>
            <a:ext cx="2964504" cy="2190750"/>
          </a:xfrm>
        </p:spPr>
      </p:pic>
    </p:spTree>
    <p:extLst>
      <p:ext uri="{BB962C8B-B14F-4D97-AF65-F5344CB8AC3E}">
        <p14:creationId xmlns:p14="http://schemas.microsoft.com/office/powerpoint/2010/main" val="39909369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New </a:t>
            </a:r>
            <a:r>
              <a:rPr lang="fr-CH" dirty="0" smtClean="0"/>
              <a:t>IP and </a:t>
            </a:r>
            <a:r>
              <a:rPr lang="fr-CH" dirty="0" err="1" smtClean="0"/>
              <a:t>Technology</a:t>
            </a:r>
            <a:r>
              <a:rPr lang="fr-CH" dirty="0" smtClean="0"/>
              <a:t> </a:t>
            </a:r>
            <a:r>
              <a:rPr lang="fr-CH" dirty="0"/>
              <a:t>Transfer </a:t>
            </a:r>
            <a:r>
              <a:rPr lang="fr-CH" dirty="0" err="1" smtClean="0"/>
              <a:t>webpage</a:t>
            </a:r>
            <a:r>
              <a:rPr lang="fr-CH" dirty="0" smtClean="0"/>
              <a:t> – Reference on the Google </a:t>
            </a:r>
            <a:endParaRPr lang="en-US" dirty="0"/>
          </a:p>
        </p:txBody>
      </p:sp>
      <p:pic>
        <p:nvPicPr>
          <p:cNvPr id="4" name="Content Placeholder 3"/>
          <p:cNvPicPr>
            <a:picLocks noGrp="1" noChangeAspect="1"/>
          </p:cNvPicPr>
          <p:nvPr>
            <p:ph idx="1"/>
          </p:nvPr>
        </p:nvPicPr>
        <p:blipFill>
          <a:blip r:embed="rId2"/>
          <a:stretch>
            <a:fillRect/>
          </a:stretch>
        </p:blipFill>
        <p:spPr>
          <a:xfrm>
            <a:off x="457200" y="1123950"/>
            <a:ext cx="6019800" cy="3813912"/>
          </a:xfrm>
          <a:prstGeom prst="rect">
            <a:avLst/>
          </a:prstGeom>
        </p:spPr>
      </p:pic>
    </p:spTree>
    <p:extLst>
      <p:ext uri="{BB962C8B-B14F-4D97-AF65-F5344CB8AC3E}">
        <p14:creationId xmlns:p14="http://schemas.microsoft.com/office/powerpoint/2010/main" val="1425547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WIPO – AUTM International Knowledge and Technology Transfer Leadership Summit 2022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76350"/>
            <a:ext cx="5286952" cy="3518089"/>
          </a:xfrm>
          <a:prstGeom prst="rect">
            <a:avLst/>
          </a:prstGeom>
        </p:spPr>
      </p:pic>
      <p:sp>
        <p:nvSpPr>
          <p:cNvPr id="10" name="Content Placeholder 9"/>
          <p:cNvSpPr>
            <a:spLocks noGrp="1"/>
          </p:cNvSpPr>
          <p:nvPr>
            <p:ph sz="half" idx="2"/>
          </p:nvPr>
        </p:nvSpPr>
        <p:spPr>
          <a:xfrm>
            <a:off x="5943600" y="1304925"/>
            <a:ext cx="3048000" cy="3264694"/>
          </a:xfrm>
        </p:spPr>
        <p:txBody>
          <a:bodyPr/>
          <a:lstStyle/>
          <a:p>
            <a:r>
              <a:rPr lang="en-US" sz="1400" dirty="0"/>
              <a:t>The first </a:t>
            </a:r>
            <a:r>
              <a:rPr lang="en-US" sz="1400" dirty="0" smtClean="0"/>
              <a:t>WIPO / AUTM International </a:t>
            </a:r>
            <a:r>
              <a:rPr lang="en-US" sz="1400" dirty="0"/>
              <a:t>Knowledge and Technology Transfer Leadership </a:t>
            </a:r>
            <a:r>
              <a:rPr lang="en-US" sz="1400" dirty="0" smtClean="0"/>
              <a:t>Summit;</a:t>
            </a:r>
          </a:p>
          <a:p>
            <a:r>
              <a:rPr lang="en-US" sz="1400" dirty="0" smtClean="0"/>
              <a:t>WIPO vision to facilitate global technology transfer inclusive dialogue;</a:t>
            </a:r>
          </a:p>
          <a:p>
            <a:r>
              <a:rPr lang="en-US" sz="1400" dirty="0" smtClean="0"/>
              <a:t>TT leaders worldwide discussed future of TT system and discussed “hot topics”, </a:t>
            </a:r>
            <a:r>
              <a:rPr lang="en-US" sz="1400" dirty="0"/>
              <a:t> </a:t>
            </a:r>
            <a:r>
              <a:rPr lang="en-US" sz="1400" dirty="0" smtClean="0"/>
              <a:t>diversity and inclusion in innovation eco systems  and </a:t>
            </a:r>
            <a:r>
              <a:rPr lang="en-US" sz="1400" dirty="0"/>
              <a:t>government funding.</a:t>
            </a:r>
            <a:endParaRPr lang="en-US" sz="1000" dirty="0"/>
          </a:p>
        </p:txBody>
      </p:sp>
    </p:spTree>
    <p:extLst>
      <p:ext uri="{BB962C8B-B14F-4D97-AF65-F5344CB8AC3E}">
        <p14:creationId xmlns:p14="http://schemas.microsoft.com/office/powerpoint/2010/main" val="3265278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534400" cy="857250"/>
          </a:xfrm>
        </p:spPr>
        <p:txBody>
          <a:bodyPr/>
          <a:lstStyle/>
          <a:p>
            <a:r>
              <a:rPr lang="en-US" dirty="0"/>
              <a:t>Digital Support Tools and Platforms</a:t>
            </a:r>
          </a:p>
        </p:txBody>
      </p:sp>
      <p:sp>
        <p:nvSpPr>
          <p:cNvPr id="3" name="Content Placeholder 2"/>
          <p:cNvSpPr>
            <a:spLocks noGrp="1"/>
          </p:cNvSpPr>
          <p:nvPr>
            <p:ph idx="1"/>
          </p:nvPr>
        </p:nvSpPr>
        <p:spPr/>
        <p:txBody>
          <a:bodyPr/>
          <a:lstStyle/>
          <a:p>
            <a:r>
              <a:rPr lang="en-US" sz="2200" dirty="0"/>
              <a:t>WIPO INSPIRE Platform</a:t>
            </a:r>
          </a:p>
          <a:p>
            <a:pPr lvl="1"/>
            <a:r>
              <a:rPr lang="en-US" sz="2200" dirty="0" smtClean="0"/>
              <a:t>Database </a:t>
            </a:r>
            <a:r>
              <a:rPr lang="en-US" sz="2200" dirty="0"/>
              <a:t>Reports </a:t>
            </a:r>
          </a:p>
          <a:p>
            <a:pPr lvl="1"/>
            <a:r>
              <a:rPr lang="en-US" sz="2200" dirty="0"/>
              <a:t>Patent Register Portal</a:t>
            </a:r>
          </a:p>
          <a:p>
            <a:pPr lvl="1"/>
            <a:r>
              <a:rPr lang="en-US" sz="2200" dirty="0" err="1" smtClean="0"/>
              <a:t>eTISC</a:t>
            </a:r>
            <a:r>
              <a:rPr lang="en-US" sz="2200" dirty="0" smtClean="0"/>
              <a:t> Platform</a:t>
            </a:r>
            <a:endParaRPr lang="en-US" sz="2200" dirty="0"/>
          </a:p>
          <a:p>
            <a:r>
              <a:rPr lang="en-US" sz="2200" dirty="0" smtClean="0"/>
              <a:t>TISC </a:t>
            </a:r>
            <a:r>
              <a:rPr lang="en-US" sz="2200" dirty="0"/>
              <a:t>Project and Performance Management Platform (TPPM)</a:t>
            </a:r>
          </a:p>
          <a:p>
            <a:endParaRPr lang="en-US" dirty="0"/>
          </a:p>
          <a:p>
            <a:pPr marL="0" indent="0">
              <a:buNone/>
            </a:pPr>
            <a:endParaRPr lang="en-US" dirty="0"/>
          </a:p>
        </p:txBody>
      </p:sp>
    </p:spTree>
    <p:extLst>
      <p:ext uri="{BB962C8B-B14F-4D97-AF65-F5344CB8AC3E}">
        <p14:creationId xmlns:p14="http://schemas.microsoft.com/office/powerpoint/2010/main" val="1384069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927" y="78964"/>
            <a:ext cx="5915025" cy="994172"/>
          </a:xfrm>
        </p:spPr>
        <p:txBody>
          <a:bodyPr rtlCol="0">
            <a:normAutofit/>
          </a:bodyPr>
          <a:lstStyle/>
          <a:p>
            <a:pPr fontAlgn="auto">
              <a:spcAft>
                <a:spcPts val="0"/>
              </a:spcAft>
              <a:defRPr/>
            </a:pPr>
            <a:r>
              <a:rPr lang="en-US" dirty="0"/>
              <a:t>WIPO INSPIRE</a:t>
            </a:r>
            <a:endParaRPr lang="en-US" dirty="0">
              <a:solidFill>
                <a:schemeClr val="accent6"/>
              </a:solidFill>
            </a:endParaRPr>
          </a:p>
        </p:txBody>
      </p:sp>
      <p:sp>
        <p:nvSpPr>
          <p:cNvPr id="9219" name="Rectangle 4"/>
          <p:cNvSpPr>
            <a:spLocks noChangeArrowheads="1"/>
          </p:cNvSpPr>
          <p:nvPr/>
        </p:nvSpPr>
        <p:spPr bwMode="auto">
          <a:xfrm>
            <a:off x="1494235" y="4245769"/>
            <a:ext cx="208903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IN" altLang="en-US" sz="1500" dirty="0">
                <a:hlinkClick r:id="rId4"/>
              </a:rPr>
              <a:t>https://inspire.wipo.int/</a:t>
            </a:r>
            <a:endParaRPr lang="en-IN" altLang="en-US" sz="1500" dirty="0"/>
          </a:p>
        </p:txBody>
      </p:sp>
      <p:pic>
        <p:nvPicPr>
          <p:cNvPr id="9221" name="Content Placeholder 11"/>
          <p:cNvPicPr>
            <a:picLocks noGrp="1" noChangeAspect="1"/>
          </p:cNvPicPr>
          <p:nvPr>
            <p:ph idx="1"/>
          </p:nvPr>
        </p:nvPicPr>
        <p:blipFill>
          <a:blip r:embed="rId5" cstate="print">
            <a:extLst>
              <a:ext uri="{28A0092B-C50C-407E-A947-70E740481C1C}">
                <a14:useLocalDpi xmlns:a14="http://schemas.microsoft.com/office/drawing/2010/main" val="0"/>
              </a:ext>
            </a:extLst>
          </a:blip>
          <a:srcRect/>
          <a:stretch>
            <a:fillRect/>
          </a:stretch>
        </p:blipFill>
        <p:spPr>
          <a:xfrm>
            <a:off x="533400" y="1112274"/>
            <a:ext cx="6212681" cy="2862263"/>
          </a:xfrm>
        </p:spPr>
      </p:pic>
      <p:sp>
        <p:nvSpPr>
          <p:cNvPr id="16" name="Rounded Rectangle 6"/>
          <p:cNvSpPr>
            <a:spLocks noChangeArrowheads="1"/>
          </p:cNvSpPr>
          <p:nvPr/>
        </p:nvSpPr>
        <p:spPr bwMode="auto">
          <a:xfrm>
            <a:off x="495302" y="1359731"/>
            <a:ext cx="998933" cy="1308496"/>
          </a:xfrm>
          <a:prstGeom prst="roundRect">
            <a:avLst>
              <a:gd name="adj" fmla="val 16667"/>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Tree>
    <p:extLst>
      <p:ext uri="{BB962C8B-B14F-4D97-AF65-F5344CB8AC3E}">
        <p14:creationId xmlns:p14="http://schemas.microsoft.com/office/powerpoint/2010/main" val="25296659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s-ES" dirty="0" smtClean="0"/>
          </a:p>
          <a:p>
            <a:endParaRPr lang="es-ES" dirty="0"/>
          </a:p>
          <a:p>
            <a:endParaRPr lang="es-ES" dirty="0" smtClean="0"/>
          </a:p>
          <a:p>
            <a:pPr marL="0" indent="0" algn="just">
              <a:buNone/>
            </a:pPr>
            <a:r>
              <a:rPr lang="es-ES" dirty="0" smtClean="0"/>
              <a:t>			</a:t>
            </a:r>
            <a:r>
              <a:rPr lang="es-ES" sz="3600" dirty="0" err="1" smtClean="0">
                <a:solidFill>
                  <a:srgbClr val="002060"/>
                </a:solidFill>
              </a:rPr>
              <a:t>Thank</a:t>
            </a:r>
            <a:r>
              <a:rPr lang="es-ES" sz="3600" dirty="0" smtClean="0">
                <a:solidFill>
                  <a:srgbClr val="002060"/>
                </a:solidFill>
              </a:rPr>
              <a:t> </a:t>
            </a:r>
            <a:r>
              <a:rPr lang="es-ES" sz="3600" dirty="0" err="1" smtClean="0">
                <a:solidFill>
                  <a:srgbClr val="002060"/>
                </a:solidFill>
              </a:rPr>
              <a:t>you</a:t>
            </a:r>
            <a:r>
              <a:rPr lang="es-ES" sz="3600" dirty="0" smtClean="0">
                <a:solidFill>
                  <a:srgbClr val="002060"/>
                </a:solidFill>
              </a:rPr>
              <a:t>!</a:t>
            </a:r>
          </a:p>
          <a:p>
            <a:pPr marL="0" indent="0" algn="just">
              <a:buNone/>
            </a:pPr>
            <a:endParaRPr lang="es-ES" sz="3600" dirty="0">
              <a:solidFill>
                <a:srgbClr val="002060"/>
              </a:solidFill>
            </a:endParaRPr>
          </a:p>
          <a:p>
            <a:pPr marL="0" indent="0" algn="just">
              <a:buNone/>
            </a:pPr>
            <a:endParaRPr lang="en-US" sz="3600" dirty="0">
              <a:solidFill>
                <a:srgbClr val="002060"/>
              </a:solidFill>
            </a:endParaRPr>
          </a:p>
        </p:txBody>
      </p:sp>
    </p:spTree>
    <p:extLst>
      <p:ext uri="{BB962C8B-B14F-4D97-AF65-F5344CB8AC3E}">
        <p14:creationId xmlns:p14="http://schemas.microsoft.com/office/powerpoint/2010/main" val="11630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altLang="en-US" dirty="0">
                <a:solidFill>
                  <a:schemeClr val="accent6">
                    <a:lumMod val="75000"/>
                  </a:schemeClr>
                </a:solidFill>
                <a:latin typeface="Arial" panose="020B0604020202020204" pitchFamily="34" charset="0"/>
                <a:cs typeface="Arial" panose="020B0604020202020204" pitchFamily="34" charset="0"/>
              </a:rPr>
              <a:t>Technology Transfer Legal Framework</a:t>
            </a:r>
          </a:p>
        </p:txBody>
      </p:sp>
      <p:graphicFrame>
        <p:nvGraphicFramePr>
          <p:cNvPr id="2" name="Diagram 1"/>
          <p:cNvGraphicFramePr/>
          <p:nvPr>
            <p:extLst>
              <p:ext uri="{D42A27DB-BD31-4B8C-83A1-F6EECF244321}">
                <p14:modId xmlns:p14="http://schemas.microsoft.com/office/powerpoint/2010/main" val="4106374034"/>
              </p:ext>
            </p:extLst>
          </p:nvPr>
        </p:nvGraphicFramePr>
        <p:xfrm>
          <a:off x="609600" y="1200150"/>
          <a:ext cx="7315200" cy="3155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9924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IP Policy Resources</a:t>
            </a:r>
          </a:p>
        </p:txBody>
      </p:sp>
      <p:sp>
        <p:nvSpPr>
          <p:cNvPr id="3" name="Content Placeholder 2"/>
          <p:cNvSpPr>
            <a:spLocks noGrp="1"/>
          </p:cNvSpPr>
          <p:nvPr>
            <p:ph sz="half" idx="1"/>
          </p:nvPr>
        </p:nvSpPr>
        <p:spPr/>
        <p:txBody>
          <a:bodyPr>
            <a:normAutofit fontScale="47500" lnSpcReduction="20000"/>
          </a:bodyPr>
          <a:lstStyle/>
          <a:p>
            <a:pPr marL="0" indent="0">
              <a:buNone/>
            </a:pPr>
            <a:r>
              <a:rPr lang="en-US" sz="3060" dirty="0">
                <a:solidFill>
                  <a:schemeClr val="accent6">
                    <a:lumMod val="75000"/>
                  </a:schemeClr>
                </a:solidFill>
              </a:rPr>
              <a:t>WIPO IP Policy Toolkit</a:t>
            </a:r>
          </a:p>
          <a:p>
            <a:endParaRPr lang="en-US" sz="2610" dirty="0">
              <a:solidFill>
                <a:schemeClr val="bg1">
                  <a:lumMod val="50000"/>
                </a:schemeClr>
              </a:solidFill>
            </a:endParaRPr>
          </a:p>
          <a:p>
            <a:r>
              <a:rPr lang="en-US" sz="2610" dirty="0"/>
              <a:t>The IP Toolkit helps universities and research institutions deal with key issues such as ownership of IP and rights of use, IP disclosure, IP management, commercialization of IP, incentives for researchers, recording and accounting, and conflicts of interest.</a:t>
            </a:r>
          </a:p>
          <a:p>
            <a:endParaRPr lang="en-US" sz="2610" dirty="0"/>
          </a:p>
          <a:p>
            <a:r>
              <a:rPr lang="en-US" sz="2610" dirty="0" smtClean="0"/>
              <a:t>IP </a:t>
            </a:r>
            <a:r>
              <a:rPr lang="en-US" sz="2610" dirty="0"/>
              <a:t>Policy Writer’s Checklist </a:t>
            </a:r>
          </a:p>
          <a:p>
            <a:r>
              <a:rPr lang="en-US" sz="2610" dirty="0" smtClean="0"/>
              <a:t>IP </a:t>
            </a:r>
            <a:r>
              <a:rPr lang="en-US" sz="2610" dirty="0"/>
              <a:t>Policy Template for Academic and </a:t>
            </a:r>
            <a:r>
              <a:rPr lang="en-US" sz="2610" dirty="0" smtClean="0"/>
              <a:t>Research </a:t>
            </a:r>
            <a:r>
              <a:rPr lang="en-US" sz="2610" dirty="0"/>
              <a:t>Institutions </a:t>
            </a:r>
          </a:p>
          <a:p>
            <a:r>
              <a:rPr lang="en-US" sz="2610" dirty="0" smtClean="0"/>
              <a:t>Guidelines </a:t>
            </a:r>
            <a:r>
              <a:rPr lang="en-US" sz="2610" dirty="0"/>
              <a:t>for Customization of the IP Policy Template </a:t>
            </a:r>
          </a:p>
          <a:p>
            <a:r>
              <a:rPr lang="en-US" sz="2610" dirty="0">
                <a:solidFill>
                  <a:schemeClr val="bg1">
                    <a:lumMod val="50000"/>
                  </a:schemeClr>
                </a:solidFill>
                <a:hlinkClick r:id="rId2"/>
              </a:rPr>
              <a:t>https://www.wipo.int/technology-transfer/en/ip-policies.html</a:t>
            </a:r>
            <a:endParaRPr lang="en-US" sz="2610" dirty="0">
              <a:solidFill>
                <a:schemeClr val="bg1">
                  <a:lumMod val="50000"/>
                </a:schemeClr>
              </a:solidFill>
            </a:endParaRPr>
          </a:p>
          <a:p>
            <a:endParaRPr lang="en-US" sz="2610" dirty="0">
              <a:solidFill>
                <a:schemeClr val="bg1">
                  <a:lumMod val="50000"/>
                </a:schemeClr>
              </a:solidFill>
            </a:endParaRPr>
          </a:p>
          <a:p>
            <a:endParaRPr lang="en-US" dirty="0">
              <a:solidFill>
                <a:srgbClr val="002060"/>
              </a:solidFill>
            </a:endParaRPr>
          </a:p>
          <a:p>
            <a:endParaRPr lang="en-US" dirty="0">
              <a:solidFill>
                <a:srgbClr val="002060"/>
              </a:solidFill>
            </a:endParaRPr>
          </a:p>
        </p:txBody>
      </p:sp>
      <p:pic>
        <p:nvPicPr>
          <p:cNvPr id="17" name="Content Placeholder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199" y="1329928"/>
            <a:ext cx="4394681" cy="2461021"/>
          </a:xfrm>
        </p:spPr>
      </p:pic>
    </p:spTree>
    <p:extLst>
      <p:ext uri="{BB962C8B-B14F-4D97-AF65-F5344CB8AC3E}">
        <p14:creationId xmlns:p14="http://schemas.microsoft.com/office/powerpoint/2010/main" val="414414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87474"/>
            <a:ext cx="6172200" cy="857250"/>
          </a:xfrm>
        </p:spPr>
        <p:txBody>
          <a:bodyPr/>
          <a:lstStyle/>
          <a:p>
            <a:r>
              <a:rPr lang="en-US" sz="2400" b="1" dirty="0"/>
              <a:t>1. Policy Writers’ Checklist</a:t>
            </a:r>
          </a:p>
        </p:txBody>
      </p:sp>
      <p:sp>
        <p:nvSpPr>
          <p:cNvPr id="3" name="Content Placeholder 2"/>
          <p:cNvSpPr>
            <a:spLocks noGrp="1"/>
          </p:cNvSpPr>
          <p:nvPr>
            <p:ph idx="1"/>
          </p:nvPr>
        </p:nvSpPr>
        <p:spPr>
          <a:xfrm>
            <a:off x="1485900" y="1520986"/>
            <a:ext cx="6172200" cy="1374800"/>
          </a:xfrm>
        </p:spPr>
        <p:txBody>
          <a:bodyPr/>
          <a:lstStyle/>
          <a:p>
            <a:r>
              <a:rPr lang="en-GB" b="1" kern="1200" dirty="0" smtClean="0">
                <a:latin typeface="Arial" charset="0"/>
                <a:ea typeface="ヒラギノ角ゴ Pro W3" pitchFamily="1" charset="-128"/>
                <a:cs typeface="Arial" charset="0"/>
              </a:rPr>
              <a:t>Step-by-step information on the different stages </a:t>
            </a:r>
          </a:p>
          <a:p>
            <a:pPr marL="0" indent="0">
              <a:buNone/>
            </a:pPr>
            <a:endParaRPr lang="en-GB" b="1" kern="1200" dirty="0" smtClean="0">
              <a:latin typeface="Arial" charset="0"/>
              <a:ea typeface="ヒラギノ角ゴ Pro W3" pitchFamily="1" charset="-128"/>
              <a:cs typeface="Arial" charset="0"/>
            </a:endParaRPr>
          </a:p>
          <a:p>
            <a:r>
              <a:rPr lang="en-GB" b="1" kern="1200" dirty="0" smtClean="0">
                <a:latin typeface="Arial" charset="0"/>
                <a:ea typeface="ヒラギノ角ゴ Pro W3" pitchFamily="1" charset="-128"/>
                <a:cs typeface="Arial" charset="0"/>
              </a:rPr>
              <a:t>Guidance on policy choices</a:t>
            </a:r>
          </a:p>
          <a:p>
            <a:pPr marL="342900" lvl="1" indent="0">
              <a:buNone/>
            </a:pPr>
            <a:endParaRPr lang="en-GB" sz="1500" kern="1200" dirty="0">
              <a:solidFill>
                <a:srgbClr val="00408C"/>
              </a:solidFill>
              <a:latin typeface="Arial" charset="0"/>
              <a:ea typeface="ヒラギノ角ゴ Pro W3" pitchFamily="1" charset="-128"/>
              <a:cs typeface="Arial" charset="0"/>
            </a:endParaRPr>
          </a:p>
          <a:p>
            <a:pPr marL="0" indent="0">
              <a:buNone/>
            </a:pPr>
            <a:endParaRPr lang="en-GB" i="1" dirty="0">
              <a:solidFill>
                <a:schemeClr val="accent6"/>
              </a:solidFill>
            </a:endParaRPr>
          </a:p>
          <a:p>
            <a:endParaRPr lang="en-GB" sz="2100" i="1" dirty="0">
              <a:solidFill>
                <a:schemeClr val="accent6"/>
              </a:solidFill>
            </a:endParaRPr>
          </a:p>
          <a:p>
            <a:pPr marL="0" indent="0">
              <a:buNone/>
            </a:pPr>
            <a:endParaRPr lang="en-GB" sz="2100" i="1" dirty="0"/>
          </a:p>
          <a:p>
            <a:endParaRPr lang="en-US" sz="2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00350"/>
            <a:ext cx="3348372" cy="18750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248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sers\verbauwhede\AppData\Local\Microsoft\Windows\Temporary Internet Files\Content.Outlook\8GNCUACQ\policy checklist pic.jpg"/>
          <p:cNvPicPr/>
          <p:nvPr/>
        </p:nvPicPr>
        <p:blipFill>
          <a:blip r:embed="rId3">
            <a:extLst>
              <a:ext uri="{28A0092B-C50C-407E-A947-70E740481C1C}">
                <a14:useLocalDpi xmlns:a14="http://schemas.microsoft.com/office/drawing/2010/main" val="0"/>
              </a:ext>
            </a:extLst>
          </a:blip>
          <a:srcRect/>
          <a:stretch>
            <a:fillRect/>
          </a:stretch>
        </p:blipFill>
        <p:spPr bwMode="auto">
          <a:xfrm>
            <a:off x="1558161" y="357504"/>
            <a:ext cx="5780246" cy="4186238"/>
          </a:xfrm>
          <a:prstGeom prst="rect">
            <a:avLst/>
          </a:prstGeom>
          <a:noFill/>
          <a:ln>
            <a:noFill/>
          </a:ln>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283721" y="2000138"/>
            <a:ext cx="242888" cy="30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17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250" fill="hold"/>
                                        <p:tgtEl>
                                          <p:spTgt spid="19458"/>
                                        </p:tgtEl>
                                        <p:attrNameLst>
                                          <p:attrName>ppt_x</p:attrName>
                                        </p:attrNameLst>
                                      </p:cBhvr>
                                      <p:tavLst>
                                        <p:tav tm="0">
                                          <p:val>
                                            <p:strVal val="#ppt_x"/>
                                          </p:val>
                                        </p:tav>
                                        <p:tav tm="100000">
                                          <p:val>
                                            <p:strVal val="#ppt_x"/>
                                          </p:val>
                                        </p:tav>
                                      </p:tavLst>
                                    </p:anim>
                                    <p:anim calcmode="lin" valueType="num">
                                      <p:cBhvr additive="base">
                                        <p:cTn id="8" dur="25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05576"/>
            <a:ext cx="6240270" cy="3348372"/>
          </a:xfrm>
        </p:spPr>
        <p:txBody>
          <a:bodyPr/>
          <a:lstStyle/>
          <a:p>
            <a:pPr marL="0" indent="0">
              <a:buNone/>
            </a:pPr>
            <a:r>
              <a:rPr lang="en-US" sz="1350" b="1" cap="all" dirty="0">
                <a:solidFill>
                  <a:srgbClr val="002060"/>
                </a:solidFill>
              </a:rPr>
              <a:t>2.2   </a:t>
            </a:r>
            <a:r>
              <a:rPr lang="en-US" sz="1350" b="1" u="sng" cap="all" dirty="0">
                <a:solidFill>
                  <a:srgbClr val="002060"/>
                </a:solidFill>
              </a:rPr>
              <a:t>analyzing the legal FRAMEWORK</a:t>
            </a:r>
            <a:r>
              <a:rPr lang="en-US" sz="1350" b="1" cap="all" dirty="0">
                <a:solidFill>
                  <a:srgbClr val="002060"/>
                </a:solidFill>
              </a:rPr>
              <a:t> </a:t>
            </a:r>
            <a:endParaRPr lang="en-US" sz="1350" dirty="0">
              <a:solidFill>
                <a:srgbClr val="002060"/>
              </a:solidFill>
            </a:endParaRPr>
          </a:p>
          <a:p>
            <a:pPr marL="0" indent="0">
              <a:buNone/>
            </a:pPr>
            <a:endParaRPr lang="en-US" sz="1350" dirty="0">
              <a:solidFill>
                <a:srgbClr val="002060"/>
              </a:solidFill>
            </a:endParaRPr>
          </a:p>
          <a:p>
            <a:pPr marL="0" indent="0" algn="just">
              <a:buNone/>
            </a:pPr>
            <a:r>
              <a:rPr lang="en-US" sz="1350" dirty="0">
                <a:solidFill>
                  <a:srgbClr val="002060"/>
                </a:solidFill>
              </a:rPr>
              <a:t>An Institution’s IP Policy must be consistent with national </a:t>
            </a:r>
            <a:r>
              <a:rPr lang="en-US" sz="1350" dirty="0">
                <a:solidFill>
                  <a:srgbClr val="0070C0"/>
                </a:solidFill>
              </a:rPr>
              <a:t>employment and IP legislation </a:t>
            </a:r>
            <a:r>
              <a:rPr lang="en-US" sz="1350" dirty="0">
                <a:solidFill>
                  <a:srgbClr val="002060"/>
                </a:solidFill>
              </a:rPr>
              <a:t>and any </a:t>
            </a:r>
            <a:r>
              <a:rPr lang="en-US" sz="1350" dirty="0">
                <a:solidFill>
                  <a:srgbClr val="0070C0"/>
                </a:solidFill>
              </a:rPr>
              <a:t>exemptions</a:t>
            </a:r>
            <a:r>
              <a:rPr lang="en-US" sz="1350" dirty="0">
                <a:solidFill>
                  <a:srgbClr val="002060"/>
                </a:solidFill>
              </a:rPr>
              <a:t> that may exist for public researchers or for universities and their faculty.  </a:t>
            </a:r>
          </a:p>
          <a:p>
            <a:pPr marL="0" indent="0" algn="just">
              <a:buNone/>
            </a:pPr>
            <a:endParaRPr lang="en-US" sz="1350" dirty="0">
              <a:solidFill>
                <a:srgbClr val="002060"/>
              </a:solidFill>
            </a:endParaRPr>
          </a:p>
          <a:p>
            <a:pPr marL="0" indent="0" algn="just">
              <a:buNone/>
            </a:pPr>
            <a:r>
              <a:rPr lang="en-US" sz="1350" dirty="0">
                <a:solidFill>
                  <a:srgbClr val="002060"/>
                </a:solidFill>
              </a:rPr>
              <a:t>Unfortunately, it is not always straightforward to find out what are the national rules on the ownership and commercialization of IP emerging from universities and research institutions.  The help of an IP lawyer may be needed to help clarify the key legal issues. Furthermore, the Institution should consider the international IP environment if it intends to consider the global implications of its IP.</a:t>
            </a:r>
          </a:p>
          <a:p>
            <a:pPr marL="0" indent="0">
              <a:buNone/>
            </a:pPr>
            <a:endParaRPr lang="en-GB" sz="1500" i="1" dirty="0">
              <a:solidFill>
                <a:srgbClr val="002060"/>
              </a:solidFill>
            </a:endParaRPr>
          </a:p>
          <a:p>
            <a:endParaRPr lang="en-US" sz="1500" dirty="0">
              <a:solidFill>
                <a:srgbClr val="002060"/>
              </a:solidFill>
            </a:endParaRPr>
          </a:p>
        </p:txBody>
      </p:sp>
      <p:sp>
        <p:nvSpPr>
          <p:cNvPr id="2" name="Rounded Rectangle 1"/>
          <p:cNvSpPr/>
          <p:nvPr/>
        </p:nvSpPr>
        <p:spPr bwMode="auto">
          <a:xfrm>
            <a:off x="4085946" y="3219823"/>
            <a:ext cx="685800" cy="38308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spAutoFit/>
          </a:bodyPr>
          <a:lstStyle/>
          <a:p>
            <a:pPr defTabSz="685800"/>
            <a:endParaRPr lang="en-US" sz="1800"/>
          </a:p>
        </p:txBody>
      </p:sp>
      <p:sp>
        <p:nvSpPr>
          <p:cNvPr id="7" name="Title 1"/>
          <p:cNvSpPr>
            <a:spLocks noGrp="1"/>
          </p:cNvSpPr>
          <p:nvPr>
            <p:ph type="title"/>
          </p:nvPr>
        </p:nvSpPr>
        <p:spPr>
          <a:xfrm>
            <a:off x="803876" y="254535"/>
            <a:ext cx="6172200" cy="378042"/>
          </a:xfrm>
        </p:spPr>
        <p:txBody>
          <a:bodyPr/>
          <a:lstStyle/>
          <a:p>
            <a:pPr algn="ctr"/>
            <a:r>
              <a:rPr lang="en-US" sz="1800" b="1" dirty="0"/>
              <a:t>Example</a:t>
            </a:r>
          </a:p>
        </p:txBody>
      </p:sp>
    </p:spTree>
    <p:extLst>
      <p:ext uri="{BB962C8B-B14F-4D97-AF65-F5344CB8AC3E}">
        <p14:creationId xmlns:p14="http://schemas.microsoft.com/office/powerpoint/2010/main" val="3251560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txDef>
      <a:spPr>
        <a:noFill/>
        <a:ln>
          <a:solidFill>
            <a:schemeClr val="tx1"/>
          </a:solidFill>
        </a:ln>
      </a:spPr>
      <a:bodyPr wrap="square" rtlCol="0">
        <a:noAutofit/>
      </a:bodyPr>
      <a:lstStyle>
        <a:defPPr>
          <a:defRPr dirty="0"/>
        </a:defPPr>
      </a:lstStyle>
    </a:tx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_english.potx" id="{A4783A0A-2333-48BD-84BB-47A8F1F8D169}" vid="{E327D9D7-50C1-4806-937A-68C0DCCBB8F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Template>
  <TotalTime>18754</TotalTime>
  <Words>5895</Words>
  <Application>Microsoft Office PowerPoint</Application>
  <PresentationFormat>On-screen Show (16:9)</PresentationFormat>
  <Paragraphs>527</Paragraphs>
  <Slides>45</Slides>
  <Notes>24</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6" baseType="lpstr">
      <vt:lpstr>Arial</vt:lpstr>
      <vt:lpstr>Arial Black</vt:lpstr>
      <vt:lpstr>Book Antiqua</vt:lpstr>
      <vt:lpstr>Calibri</vt:lpstr>
      <vt:lpstr>Open Sans</vt:lpstr>
      <vt:lpstr>Open Sans Light</vt:lpstr>
      <vt:lpstr>Wingdings</vt:lpstr>
      <vt:lpstr>Yu Mincho</vt:lpstr>
      <vt:lpstr>ヒラギノ角ゴ Pro W3</vt:lpstr>
      <vt:lpstr>template_english</vt:lpstr>
      <vt:lpstr>Acrobat Document</vt:lpstr>
      <vt:lpstr>PowerPoint Presentation</vt:lpstr>
      <vt:lpstr>Video about Technology Transfer on IP and TT webpage</vt:lpstr>
      <vt:lpstr>PowerPoint Presentation</vt:lpstr>
      <vt:lpstr>WIPO – Assisting Technology Transfer Structures  to Create an Institutional Innovation Ecosystem</vt:lpstr>
      <vt:lpstr>Technology Transfer Legal Framework</vt:lpstr>
      <vt:lpstr>IP Policy Resources</vt:lpstr>
      <vt:lpstr>1. Policy Writers’ Checklist</vt:lpstr>
      <vt:lpstr>PowerPoint Presentation</vt:lpstr>
      <vt:lpstr>Example</vt:lpstr>
      <vt:lpstr>PowerPoint Presentation</vt:lpstr>
      <vt:lpstr>PowerPoint Presentation</vt:lpstr>
      <vt:lpstr>2.  IP Policy Template 3.  Guidelines for Customization</vt:lpstr>
      <vt:lpstr>WIPO Template and Guidelines:  Content</vt:lpstr>
      <vt:lpstr>How it works</vt:lpstr>
      <vt:lpstr>PowerPoint Presentation</vt:lpstr>
      <vt:lpstr>PowerPoint Presentation</vt:lpstr>
      <vt:lpstr>PowerPoint Presentation</vt:lpstr>
      <vt:lpstr>IP Toolkit for Academic Institutions - Volume II</vt:lpstr>
      <vt:lpstr>WIPO Models of Agreements</vt:lpstr>
      <vt:lpstr>Examples of Issues Addressed – How to Manage Sublicenses</vt:lpstr>
      <vt:lpstr>How to Audit Accounts of Licensees – Big Challenge </vt:lpstr>
      <vt:lpstr>Licensing Insurance</vt:lpstr>
      <vt:lpstr>Model Agreement vs. Guidelines (1/2) Exclusive IP License Agreement</vt:lpstr>
      <vt:lpstr>Model Agreement vs. Guidelines (2/2) Exclusive IP License Agreement</vt:lpstr>
      <vt:lpstr>Model Agreement vs. Guidelines How it works (ex. Exclusive IP License Agreement) </vt:lpstr>
      <vt:lpstr>PowerPoint Presentation</vt:lpstr>
      <vt:lpstr>PowerPoint Presentation</vt:lpstr>
      <vt:lpstr>PowerPoint Presentation</vt:lpstr>
      <vt:lpstr>Guidelines on Joint Ownership </vt:lpstr>
      <vt:lpstr>Implications of Joint Ownership</vt:lpstr>
      <vt:lpstr>Hypothetical Case Studies – Base for Educational and Capacity Building Programs</vt:lpstr>
      <vt:lpstr>WIPO Technology Transfer and IP Commercialization Capacity Building Programs</vt:lpstr>
      <vt:lpstr>Successful Technology Licensing (STL)</vt:lpstr>
      <vt:lpstr>Transferring Technology from Lab to Market </vt:lpstr>
      <vt:lpstr>IP Valuation – Resources </vt:lpstr>
      <vt:lpstr>PowerPoint Presentation</vt:lpstr>
      <vt:lpstr>Booklet content</vt:lpstr>
      <vt:lpstr>PowerPoint Presentation</vt:lpstr>
      <vt:lpstr>Booklet content</vt:lpstr>
      <vt:lpstr>Licensing in the area of Biotechnology and  Genetic Resources  </vt:lpstr>
      <vt:lpstr>New IP and Technology Transfer webpage – Reference on the Google </vt:lpstr>
      <vt:lpstr>WIPO – AUTM International Knowledge and Technology Transfer Leadership Summit 2022 </vt:lpstr>
      <vt:lpstr>Digital Support Tools and Platforms</vt:lpstr>
      <vt:lpstr>WIPO INSPIRE</vt:lpstr>
      <vt:lpstr>PowerPoint Presentation</vt:lpstr>
    </vt:vector>
  </TitlesOfParts>
  <Company>World Intelectual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RIECHEL Alex</dc:creator>
  <cp:keywords>FOR OFFICIAL USE ONLY</cp:keywords>
  <cp:lastModifiedBy>SPASIC Olga</cp:lastModifiedBy>
  <cp:revision>178</cp:revision>
  <cp:lastPrinted>2022-08-10T15:16:40Z</cp:lastPrinted>
  <dcterms:created xsi:type="dcterms:W3CDTF">2021-06-01T12:43:24Z</dcterms:created>
  <dcterms:modified xsi:type="dcterms:W3CDTF">2023-03-10T14:55:31Z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4a457d0f-e274-4511-b9a8-52b635ba0838</vt:lpwstr>
  </property>
  <property fmtid="{D5CDD505-2E9C-101B-9397-08002B2CF9AE}" pid="3" name="Classification">
    <vt:lpwstr>For Official Use Only</vt:lpwstr>
  </property>
  <property fmtid="{D5CDD505-2E9C-101B-9397-08002B2CF9AE}" pid="4" name="VisualMarkings">
    <vt:lpwstr>None</vt:lpwstr>
  </property>
  <property fmtid="{D5CDD505-2E9C-101B-9397-08002B2CF9AE}" pid="5" name="Alignment">
    <vt:lpwstr>Centre</vt:lpwstr>
  </property>
  <property fmtid="{D5CDD505-2E9C-101B-9397-08002B2CF9AE}" pid="6" name="Language">
    <vt:lpwstr>English</vt:lpwstr>
  </property>
  <property fmtid="{D5CDD505-2E9C-101B-9397-08002B2CF9AE}" pid="7" name="TCSClassification">
    <vt:lpwstr>FOR OFFICIAL USE ONLY</vt:lpwstr>
  </property>
</Properties>
</file>