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72" r:id="rId4"/>
    <p:sldId id="276" r:id="rId5"/>
    <p:sldId id="277" r:id="rId6"/>
    <p:sldId id="278" r:id="rId7"/>
    <p:sldId id="279" r:id="rId8"/>
    <p:sldId id="280" r:id="rId9"/>
    <p:sldId id="265" r:id="rId10"/>
    <p:sldId id="266" r:id="rId11"/>
    <p:sldId id="267" r:id="rId12"/>
    <p:sldId id="268" r:id="rId13"/>
    <p:sldId id="270" r:id="rId14"/>
    <p:sldId id="273" r:id="rId15"/>
    <p:sldId id="271" r:id="rId16"/>
    <p:sldId id="287" r:id="rId17"/>
    <p:sldId id="274" r:id="rId18"/>
    <p:sldId id="289" r:id="rId19"/>
    <p:sldId id="275" r:id="rId20"/>
    <p:sldId id="282" r:id="rId21"/>
    <p:sldId id="281" r:id="rId22"/>
    <p:sldId id="283" r:id="rId23"/>
    <p:sldId id="284" r:id="rId24"/>
    <p:sldId id="286" r:id="rId25"/>
    <p:sldId id="290" r:id="rId26"/>
    <p:sldId id="291" r:id="rId27"/>
    <p:sldId id="292" r:id="rId28"/>
    <p:sldId id="293" r:id="rId29"/>
    <p:sldId id="294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Заявки на изобретения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Китай</c:v>
                </c:pt>
                <c:pt idx="1">
                  <c:v>США</c:v>
                </c:pt>
                <c:pt idx="2">
                  <c:v>Япония</c:v>
                </c:pt>
                <c:pt idx="3">
                  <c:v>Корея</c:v>
                </c:pt>
                <c:pt idx="4">
                  <c:v>ЕПО</c:v>
                </c:pt>
                <c:pt idx="5">
                  <c:v>Остальные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43.4</c:v>
                </c:pt>
                <c:pt idx="1">
                  <c:v>19.3</c:v>
                </c:pt>
                <c:pt idx="2">
                  <c:v>9.6</c:v>
                </c:pt>
                <c:pt idx="3">
                  <c:v>6.8</c:v>
                </c:pt>
                <c:pt idx="4">
                  <c:v>5.6</c:v>
                </c:pt>
                <c:pt idx="5">
                  <c:v>15.300000000000011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spPr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021288"/>
            <a:ext cx="8280920" cy="6004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67544" y="260351"/>
            <a:ext cx="8280920" cy="576362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80920" cy="4680520"/>
          </a:xfrm>
          <a:effectLst/>
        </p:spPr>
        <p:txBody>
          <a:bodyPr anchor="t">
            <a:normAutofit/>
          </a:bodyPr>
          <a:lstStyle>
            <a:lvl1pPr algn="l">
              <a:defRPr sz="5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79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8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0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1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8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069160"/>
          </a:xfrm>
        </p:spPr>
        <p:txBody>
          <a:bodyPr anchor="ctr"/>
          <a:lstStyle>
            <a:lvl1pPr marL="342900" indent="-342900">
              <a:buClr>
                <a:srgbClr val="FF0000"/>
              </a:buClr>
              <a:buSzPct val="105000"/>
              <a:buFont typeface="Wingdings" panose="05000000000000000000" pitchFamily="2" charset="2"/>
              <a:buChar char="§"/>
              <a:defRPr/>
            </a:lvl1pPr>
            <a:lvl2pPr>
              <a:buClr>
                <a:srgbClr val="FF0000"/>
              </a:buClr>
              <a:defRPr/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83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468313" y="1557338"/>
            <a:ext cx="8207375" cy="576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88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7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997152"/>
          </a:xfrm>
        </p:spPr>
        <p:txBody>
          <a:bodyPr anchor="ctr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9971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8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997152"/>
          </a:xfrm>
        </p:spPr>
        <p:txBody>
          <a:bodyPr anchor="ctr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244280" cy="21888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Объект 3"/>
          <p:cNvSpPr>
            <a:spLocks noGrp="1"/>
          </p:cNvSpPr>
          <p:nvPr>
            <p:ph sz="half" idx="13"/>
          </p:nvPr>
        </p:nvSpPr>
        <p:spPr>
          <a:xfrm>
            <a:off x="4644008" y="3933056"/>
            <a:ext cx="4248472" cy="26642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0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54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  <a:noFill/>
          <a:ln w="381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>
            <a:normAutofit/>
          </a:bodyPr>
          <a:lstStyle>
            <a:lvl1pPr>
              <a:defRPr sz="5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591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0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84000"/>
            <a:lum/>
          </a:blip>
          <a:srcRect/>
          <a:stretch>
            <a:fillRect b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03535-3EC3-404C-B878-DB1D670A22B2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1B41F-606A-46CD-B7A1-E3DD50BC2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Великий Новгород</a:t>
            </a:r>
          </a:p>
          <a:p>
            <a:r>
              <a:rPr lang="ru-RU" dirty="0" smtClean="0"/>
              <a:t>20 мая 2021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«МЕЖДУНАРОДНАЯ АССАМБЛЕЯ МОЛОДЫХ ИЗОБРЕТАТЕЛЕЙ СТРАН ЕВРАЗИЙСКОГО ЭКОНОМИЧЕСКОГО СОЮЗА»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124744"/>
            <a:ext cx="7704856" cy="4104456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Изобретатель, патентовед, патентный поверенный, патентный эксперт…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Профессии в патентном праве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3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6691"/>
            <a:ext cx="1656184" cy="245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46" y="3140968"/>
            <a:ext cx="1760967" cy="24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604664"/>
          </a:xfrm>
        </p:spPr>
        <p:txBody>
          <a:bodyPr/>
          <a:lstStyle/>
          <a:p>
            <a:r>
              <a:rPr lang="ru-RU" dirty="0" smtClean="0"/>
              <a:t>патент на изобретение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4" y="2427403"/>
            <a:ext cx="1738644" cy="2529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45" y="3053629"/>
            <a:ext cx="1576564" cy="1331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6691"/>
            <a:ext cx="1449674" cy="169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40324"/>
            <a:ext cx="1615751" cy="216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1728192" cy="2503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1899 г. глава Патентного бюро США Чарлз </a:t>
            </a:r>
            <a:r>
              <a:rPr lang="ru-RU" dirty="0" err="1" smtClean="0"/>
              <a:t>Дьюлл</a:t>
            </a:r>
            <a:r>
              <a:rPr lang="ru-RU" dirty="0" smtClean="0"/>
              <a:t> в письме президенту У. </a:t>
            </a:r>
            <a:r>
              <a:rPr lang="ru-RU" dirty="0" err="1" smtClean="0"/>
              <a:t>Маккинли</a:t>
            </a:r>
            <a:r>
              <a:rPr lang="ru-RU" dirty="0" smtClean="0"/>
              <a:t>, предлагал ликвидировать Патентное </a:t>
            </a:r>
            <a:r>
              <a:rPr lang="ru-RU" dirty="0"/>
              <a:t>б</a:t>
            </a:r>
            <a:r>
              <a:rPr lang="ru-RU" dirty="0" smtClean="0"/>
              <a:t>юро, мотивируя это тем, что все, что может быть изобретено, уже изобретено.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9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По данным ВОИС за 2019 год подано 3,224,200 заявок на изобретения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2346597"/>
              </p:ext>
            </p:extLst>
          </p:nvPr>
        </p:nvGraphicFramePr>
        <p:xfrm>
          <a:off x="4648200" y="1600200"/>
          <a:ext cx="4171950" cy="499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70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Недавно по одной из заявок был найден патентный документ с идентичным решением аж от 1887 года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2497" y="1742509"/>
            <a:ext cx="3379863" cy="435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2740" y="3645024"/>
            <a:ext cx="2293715" cy="295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4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ПАТЕНТОВЕД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Патентовед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Работа патентоведа находится на стыке техники и патентного права </a:t>
            </a:r>
          </a:p>
          <a:p>
            <a:r>
              <a:rPr lang="ru-RU" dirty="0" smtClean="0"/>
              <a:t>Такой специалист должен одинаково хорошо знать</a:t>
            </a:r>
          </a:p>
          <a:p>
            <a:pPr lvl="1"/>
            <a:r>
              <a:rPr lang="ru-RU" dirty="0" smtClean="0"/>
              <a:t>технические особенности и свойства той продукции, которую производит предприятие,</a:t>
            </a:r>
          </a:p>
          <a:p>
            <a:pPr lvl="1"/>
            <a:r>
              <a:rPr lang="ru-RU" dirty="0" smtClean="0"/>
              <a:t>какие механизмы могут быть использованы для правовой защиты тех технических, а может быть и дизайнерских решений, которые придуманы изобретателями (патент, промышленный образец)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Патентовед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Патентовед </a:t>
            </a:r>
            <a:r>
              <a:rPr lang="ru-RU" b="1" dirty="0" smtClean="0"/>
              <a:t>должен уметь </a:t>
            </a:r>
            <a:r>
              <a:rPr lang="ru-RU" dirty="0" smtClean="0"/>
              <a:t>выявить из всего многообразия идей, которые придумывает изобретатель, те, которые действительно являются новыми и могут быть запатентованы:</a:t>
            </a:r>
          </a:p>
          <a:p>
            <a:pPr lvl="1"/>
            <a:r>
              <a:rPr lang="ru-RU" dirty="0" smtClean="0"/>
              <a:t>знание технической области</a:t>
            </a:r>
          </a:p>
          <a:p>
            <a:pPr lvl="1"/>
            <a:r>
              <a:rPr lang="ru-RU" dirty="0" smtClean="0"/>
              <a:t>основы патентного поиска (как правильно построить поисковый запрос, где лучше искать, какие поисковые инструменты использовать)</a:t>
            </a:r>
          </a:p>
        </p:txBody>
      </p:sp>
    </p:spTree>
    <p:extLst>
      <p:ext uri="{BB962C8B-B14F-4D97-AF65-F5344CB8AC3E}">
        <p14:creationId xmlns:p14="http://schemas.microsoft.com/office/powerpoint/2010/main" val="14810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Патентовед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Для уже выявленных изобретений патентовед должен </a:t>
            </a:r>
            <a:r>
              <a:rPr lang="ru-RU" b="1" dirty="0" smtClean="0"/>
              <a:t>помочь изобретателю</a:t>
            </a:r>
            <a:r>
              <a:rPr lang="ru-RU" dirty="0" smtClean="0"/>
              <a:t> </a:t>
            </a:r>
          </a:p>
          <a:p>
            <a:pPr lvl="1"/>
            <a:r>
              <a:rPr lang="ru-RU" dirty="0" smtClean="0"/>
              <a:t>выявить, в чем действительно заключается сущность изобретения</a:t>
            </a:r>
          </a:p>
          <a:p>
            <a:pPr lvl="1"/>
            <a:r>
              <a:rPr lang="ru-RU" dirty="0" smtClean="0"/>
              <a:t>подготовить совместно с изобретателем всю необходимую для понимания изобретения информацию</a:t>
            </a:r>
          </a:p>
          <a:p>
            <a:pPr lvl="1"/>
            <a:r>
              <a:rPr lang="ru-RU" dirty="0" smtClean="0"/>
              <a:t>определить, что из представленной информации должно быть отражено в виде текста и содержаться в описании изобретения, а что лучше изобразить на рисунках или чертежах</a:t>
            </a:r>
          </a:p>
          <a:p>
            <a:pPr lvl="1"/>
            <a:r>
              <a:rPr lang="ru-RU" dirty="0" smtClean="0"/>
              <a:t>определить, что не должно попасть в подаваемые материалы и должно сохраняться в виде ноу-хау</a:t>
            </a:r>
          </a:p>
        </p:txBody>
      </p:sp>
    </p:spTree>
    <p:extLst>
      <p:ext uri="{BB962C8B-B14F-4D97-AF65-F5344CB8AC3E}">
        <p14:creationId xmlns:p14="http://schemas.microsoft.com/office/powerpoint/2010/main" val="36119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Патентовед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Должен быть в курсе основных параметров бизнеса, знать </a:t>
            </a:r>
            <a:r>
              <a:rPr lang="ru-RU" b="1" dirty="0" smtClean="0"/>
              <a:t>страны</a:t>
            </a:r>
            <a:r>
              <a:rPr lang="ru-RU" dirty="0" smtClean="0"/>
              <a:t>, в которых </a:t>
            </a:r>
          </a:p>
          <a:p>
            <a:pPr lvl="1"/>
            <a:r>
              <a:rPr lang="ru-RU" dirty="0" smtClean="0"/>
              <a:t>предполагается наладить производство</a:t>
            </a:r>
          </a:p>
          <a:p>
            <a:pPr lvl="1"/>
            <a:r>
              <a:rPr lang="ru-RU" dirty="0" smtClean="0"/>
              <a:t>предполагается реализовывать изготавливаемую продукцию</a:t>
            </a:r>
          </a:p>
          <a:p>
            <a:r>
              <a:rPr lang="ru-RU" dirty="0" smtClean="0"/>
              <a:t>Для выбранных стран определить, какие риски в области защиты интеллектуальной собственности существуют</a:t>
            </a:r>
          </a:p>
          <a:p>
            <a:pPr lvl="1"/>
            <a:r>
              <a:rPr lang="ru-RU" dirty="0" smtClean="0"/>
              <a:t>разбираться в особенности патентных законодательств тех стран, где предполагается получить правовую охрану</a:t>
            </a:r>
          </a:p>
          <a:p>
            <a:pPr lvl="1"/>
            <a:r>
              <a:rPr lang="ru-RU" dirty="0" smtClean="0"/>
              <a:t>разбираться в особенностях патентных процедур в соответствующих патентных ведомствах</a:t>
            </a:r>
          </a:p>
          <a:p>
            <a:pPr lvl="1"/>
            <a:r>
              <a:rPr lang="ru-RU" dirty="0" smtClean="0"/>
              <a:t>разбираться в особенностях практики рассмотрения заявок на конкретные отрасли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61316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Патентовед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604664"/>
          </a:xfrm>
        </p:spPr>
        <p:txBody>
          <a:bodyPr/>
          <a:lstStyle/>
          <a:p>
            <a:r>
              <a:rPr lang="ru-RU" dirty="0" smtClean="0"/>
              <a:t>Построение патентных ландшафтов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50195"/>
            <a:ext cx="2952328" cy="136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95" y="2636912"/>
            <a:ext cx="2907407" cy="273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7" y="2424384"/>
            <a:ext cx="2880320" cy="174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88740"/>
            <a:ext cx="3285739" cy="151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0902"/>
            <a:ext cx="3081584" cy="188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02" y="4114462"/>
            <a:ext cx="2769774" cy="194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Профессии в патентном праве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</a:p>
          <a:p>
            <a:r>
              <a:rPr lang="ru-RU" smtClean="0"/>
              <a:t>патентовед </a:t>
            </a:r>
          </a:p>
          <a:p>
            <a:r>
              <a:rPr lang="ru-RU" smtClean="0"/>
              <a:t>патентный поверенный</a:t>
            </a:r>
          </a:p>
          <a:p>
            <a:r>
              <a:rPr lang="ru-RU" smtClean="0"/>
              <a:t>патентный эксперт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0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ПОВЕРЕННЫЙ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9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поверенный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Кто охраняет интеллектуальную собственность?</a:t>
            </a:r>
          </a:p>
          <a:p>
            <a:pPr lvl="1"/>
            <a:r>
              <a:rPr lang="ru-RU" b="1" dirty="0" smtClean="0"/>
              <a:t>Государство</a:t>
            </a:r>
          </a:p>
          <a:p>
            <a:r>
              <a:rPr lang="ru-RU" dirty="0" smtClean="0"/>
              <a:t>Как охраняется интеллектуальная собственность?</a:t>
            </a:r>
          </a:p>
          <a:p>
            <a:pPr lvl="1"/>
            <a:r>
              <a:rPr lang="ru-RU" b="1" dirty="0" smtClean="0"/>
              <a:t>Патентным правом</a:t>
            </a:r>
          </a:p>
          <a:p>
            <a:r>
              <a:rPr lang="ru-RU" dirty="0" smtClean="0"/>
              <a:t>Кто оказывает юридическую помощь в области патентного права?</a:t>
            </a:r>
          </a:p>
          <a:p>
            <a:pPr lvl="1"/>
            <a:r>
              <a:rPr lang="ru-RU" b="1" dirty="0" smtClean="0"/>
              <a:t>Патентный поверенный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295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поверенный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некоторых странах для обозначения используется термин патентный адвокат (</a:t>
            </a:r>
            <a:r>
              <a:rPr lang="en-US" b="1" dirty="0" smtClean="0"/>
              <a:t>patent attorney</a:t>
            </a:r>
            <a:r>
              <a:rPr lang="ru-RU" dirty="0" smtClean="0"/>
              <a:t>), патентный агент (</a:t>
            </a:r>
            <a:r>
              <a:rPr lang="ru-RU" b="1" dirty="0" err="1" smtClean="0"/>
              <a:t>patent</a:t>
            </a:r>
            <a:r>
              <a:rPr lang="ru-RU" b="1" dirty="0" smtClean="0"/>
              <a:t> </a:t>
            </a:r>
            <a:r>
              <a:rPr lang="ru-RU" b="1" dirty="0" err="1" smtClean="0"/>
              <a:t>agent</a:t>
            </a:r>
            <a:r>
              <a:rPr lang="ru-RU" dirty="0" smtClean="0"/>
              <a:t>), патентный юрист (</a:t>
            </a:r>
            <a:r>
              <a:rPr lang="ru-RU" b="1" dirty="0" err="1" smtClean="0"/>
              <a:t>patent</a:t>
            </a:r>
            <a:r>
              <a:rPr lang="ru-RU" b="1" dirty="0" smtClean="0"/>
              <a:t> </a:t>
            </a:r>
            <a:r>
              <a:rPr lang="ru-RU" b="1" dirty="0" err="1" smtClean="0"/>
              <a:t>lawyer</a:t>
            </a:r>
            <a:r>
              <a:rPr lang="ru-RU" dirty="0" smtClean="0"/>
              <a:t>)</a:t>
            </a:r>
          </a:p>
          <a:p>
            <a:r>
              <a:rPr lang="ru-RU" dirty="0" smtClean="0"/>
              <a:t>В каждой стране или региональной патентной организации имеются свои </a:t>
            </a:r>
            <a:r>
              <a:rPr lang="ru-RU" b="1" dirty="0" smtClean="0"/>
              <a:t>квалификационные требования</a:t>
            </a:r>
            <a:r>
              <a:rPr lang="ru-RU" dirty="0" smtClean="0"/>
              <a:t>, предъявляемые к патентным поверенным этой страны или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5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поверенный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Патентный поверенный РФ</a:t>
            </a:r>
          </a:p>
          <a:p>
            <a:pPr lvl="1"/>
            <a:r>
              <a:rPr lang="ru-RU" dirty="0" smtClean="0"/>
              <a:t>регистрация и присвоение квалификации производится Роспатентом по результатам квалификационных экзаменов</a:t>
            </a:r>
          </a:p>
          <a:p>
            <a:r>
              <a:rPr lang="ru-RU" b="1" dirty="0" smtClean="0"/>
              <a:t>Евразийский патентный поверенный (ЕАПВ)</a:t>
            </a:r>
          </a:p>
          <a:p>
            <a:pPr lvl="1"/>
            <a:r>
              <a:rPr lang="ru-RU" dirty="0" smtClean="0"/>
              <a:t>должен отвечать определённым требованиям; регистрация и присвоение квалификации производится ЕАПВ по результатам квалификационных экзаменов</a:t>
            </a:r>
          </a:p>
          <a:p>
            <a:r>
              <a:rPr lang="ru-RU" b="1" dirty="0" smtClean="0"/>
              <a:t>Европейский патентный поверенный (ЕПВ)</a:t>
            </a:r>
          </a:p>
          <a:p>
            <a:pPr lvl="1"/>
            <a:r>
              <a:rPr lang="ru-RU" dirty="0" smtClean="0"/>
              <a:t>должен отвечать определённым требованиям и сдать квалификационные экзамены — </a:t>
            </a:r>
            <a:r>
              <a:rPr lang="ru-RU" dirty="0" err="1" smtClean="0"/>
              <a:t>European</a:t>
            </a:r>
            <a:r>
              <a:rPr lang="ru-RU" dirty="0" smtClean="0"/>
              <a:t> </a:t>
            </a:r>
            <a:r>
              <a:rPr lang="ru-RU" dirty="0" err="1" smtClean="0"/>
              <a:t>qualifying</a:t>
            </a:r>
            <a:r>
              <a:rPr lang="ru-RU" dirty="0" smtClean="0"/>
              <a:t> </a:t>
            </a:r>
            <a:r>
              <a:rPr lang="ru-RU" dirty="0" err="1" smtClean="0"/>
              <a:t>examination</a:t>
            </a:r>
            <a:r>
              <a:rPr lang="ru-RU" dirty="0" smtClean="0"/>
              <a:t> (EQE)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8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ЭКСПЕРТ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эксперт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Патентный эксперт </a:t>
            </a:r>
            <a:r>
              <a:rPr lang="ru-RU" dirty="0" smtClean="0"/>
              <a:t>– работает в патентном ведомстве отдельного государства или в международном патентном ведомстве (</a:t>
            </a:r>
            <a:r>
              <a:rPr lang="ru-RU" b="1" dirty="0" smtClean="0"/>
              <a:t>ЕАПВ, ЕПВ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проводит патентную экспертизу заявки на изобретение</a:t>
            </a:r>
          </a:p>
          <a:p>
            <a:pPr lvl="1"/>
            <a:r>
              <a:rPr lang="ru-RU" dirty="0" smtClean="0"/>
              <a:t>принимает решения о выдаче или отказе в выдаче патента на изобретение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7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эксперт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 чем заключается </a:t>
            </a:r>
            <a:r>
              <a:rPr lang="ru-RU" b="1" dirty="0" smtClean="0"/>
              <a:t>патентная экспертиза</a:t>
            </a:r>
            <a:r>
              <a:rPr lang="ru-RU" dirty="0" smtClean="0"/>
              <a:t>?</a:t>
            </a:r>
          </a:p>
          <a:p>
            <a:pPr lvl="1"/>
            <a:r>
              <a:rPr lang="ru-RU" dirty="0" smtClean="0"/>
              <a:t>заявляемое изобретение должно быть </a:t>
            </a:r>
            <a:r>
              <a:rPr lang="ru-RU" b="1" dirty="0" smtClean="0"/>
              <a:t>новым</a:t>
            </a:r>
            <a:r>
              <a:rPr lang="ru-RU" dirty="0" smtClean="0"/>
              <a:t>, то есть не должно быть идентичным уже известным решениям</a:t>
            </a:r>
          </a:p>
          <a:p>
            <a:pPr lvl="1"/>
            <a:r>
              <a:rPr lang="ru-RU" dirty="0" smtClean="0"/>
              <a:t>заявляемое изобретение должно быть </a:t>
            </a:r>
            <a:r>
              <a:rPr lang="ru-RU" b="1" dirty="0" smtClean="0"/>
              <a:t>промышленно применимым</a:t>
            </a:r>
            <a:r>
              <a:rPr lang="ru-RU" dirty="0" smtClean="0"/>
              <a:t>, то есть не должно представлять из себя решение, которое не может быть реализовано</a:t>
            </a:r>
          </a:p>
          <a:p>
            <a:pPr lvl="1"/>
            <a:r>
              <a:rPr lang="ru-RU" dirty="0" smtClean="0"/>
              <a:t>заявляемое изобретение должно быть </a:t>
            </a:r>
            <a:r>
              <a:rPr lang="ru-RU" b="1" dirty="0" smtClean="0"/>
              <a:t>полностью раскрыто </a:t>
            </a:r>
            <a:r>
              <a:rPr lang="ru-RU" dirty="0" smtClean="0"/>
              <a:t>в материалах заявки, в формуле изобретения, в описании изобретения, на рисунках и чертежах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6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эксперт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Как определить новизну изобретения? Для выяснения этого эксперт должен провести </a:t>
            </a:r>
            <a:r>
              <a:rPr lang="ru-RU" b="1" dirty="0" smtClean="0"/>
              <a:t>патентный поиск </a:t>
            </a:r>
            <a:r>
              <a:rPr lang="ru-RU" dirty="0" smtClean="0"/>
              <a:t>по всем источникам информации, которые могли быть доступны до даты подачи заявки на изобретения</a:t>
            </a:r>
          </a:p>
          <a:p>
            <a:pPr lvl="1"/>
            <a:r>
              <a:rPr lang="ru-RU" dirty="0" smtClean="0"/>
              <a:t>патентные источники информации (патенты, опубликованные заявки на изобретения, заявки и патенты на полезные модели)</a:t>
            </a:r>
          </a:p>
          <a:p>
            <a:pPr lvl="1"/>
            <a:r>
              <a:rPr lang="ru-RU" dirty="0" err="1" smtClean="0"/>
              <a:t>непатентные</a:t>
            </a:r>
            <a:r>
              <a:rPr lang="ru-RU" dirty="0" smtClean="0"/>
              <a:t> источники информации (статьи, книги, монографии, справочники, различные ресурсы в сети интернет, включая даже социальные сети и </a:t>
            </a:r>
            <a:r>
              <a:rPr lang="ru-RU" dirty="0" err="1" smtClean="0"/>
              <a:t>ютьюб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97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Патентный эксперт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Какими навыками должен обладать </a:t>
            </a:r>
            <a:r>
              <a:rPr lang="ru-RU" b="1" dirty="0" smtClean="0"/>
              <a:t>патентный эксперт</a:t>
            </a:r>
            <a:r>
              <a:rPr lang="ru-RU" dirty="0" smtClean="0"/>
              <a:t>?</a:t>
            </a:r>
          </a:p>
          <a:p>
            <a:pPr lvl="1"/>
            <a:r>
              <a:rPr lang="ru-RU" dirty="0" smtClean="0"/>
              <a:t>знание патентного законодательства</a:t>
            </a:r>
          </a:p>
          <a:p>
            <a:pPr lvl="1"/>
            <a:r>
              <a:rPr lang="ru-RU" dirty="0" smtClean="0"/>
              <a:t>знание технической области, в которой он работает, на уровне среднего специалиста</a:t>
            </a:r>
          </a:p>
          <a:p>
            <a:pPr lvl="1"/>
            <a:r>
              <a:rPr lang="ru-RU" dirty="0" smtClean="0"/>
              <a:t>владение специальными профессиональными поисковыми средствами</a:t>
            </a:r>
          </a:p>
          <a:p>
            <a:pPr lvl="1"/>
            <a:r>
              <a:rPr lang="ru-RU" dirty="0" smtClean="0"/>
              <a:t>владение иностранными языками</a:t>
            </a:r>
          </a:p>
          <a:p>
            <a:pPr lvl="1"/>
            <a:r>
              <a:rPr lang="ru-RU" dirty="0" smtClean="0"/>
              <a:t>владение родным языком</a:t>
            </a:r>
          </a:p>
        </p:txBody>
      </p:sp>
    </p:spTree>
    <p:extLst>
      <p:ext uri="{BB962C8B-B14F-4D97-AF65-F5344CB8AC3E}">
        <p14:creationId xmlns:p14="http://schemas.microsoft.com/office/powerpoint/2010/main" val="9428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8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6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Карл </a:t>
            </a:r>
            <a:r>
              <a:rPr lang="ru-RU" b="1" dirty="0" err="1" smtClean="0"/>
              <a:t>Бенц</a:t>
            </a:r>
            <a:r>
              <a:rPr lang="ru-RU" b="1" dirty="0" smtClean="0"/>
              <a:t> </a:t>
            </a:r>
            <a:r>
              <a:rPr lang="ru-RU" dirty="0" smtClean="0"/>
              <a:t>- первым сконструировал передвижной аппарат с двигателем внутреннего сгорания. После этого появилась первая автомобильная компания, которая начала активно внедрять инновации Карла </a:t>
            </a:r>
            <a:r>
              <a:rPr lang="ru-RU" dirty="0" err="1" smtClean="0"/>
              <a:t>Бенца</a:t>
            </a:r>
            <a:r>
              <a:rPr lang="ru-RU" dirty="0" smtClean="0"/>
              <a:t> и создала первый автомобиль с названием </a:t>
            </a:r>
            <a:r>
              <a:rPr lang="ru-RU" dirty="0" err="1" smtClean="0"/>
              <a:t>Mersedes</a:t>
            </a:r>
            <a:r>
              <a:rPr lang="ru-RU" dirty="0" smtClean="0"/>
              <a:t> </a:t>
            </a:r>
            <a:r>
              <a:rPr lang="ru-RU" dirty="0" err="1" smtClean="0"/>
              <a:t>Benz</a:t>
            </a:r>
            <a:r>
              <a:rPr lang="ru-RU" dirty="0" smtClean="0"/>
              <a:t>. Патент на двухтактный бензиновый двигатель ученый получил в 1878 году. Позже он запатентовал все важные узлы и системы будущего передвижного транспорта.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1589813"/>
            <a:ext cx="1865444" cy="2487259"/>
          </a:xfrm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0764" y="3501008"/>
            <a:ext cx="2501676" cy="312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7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Томас Эдисон </a:t>
            </a:r>
            <a:r>
              <a:rPr lang="ru-RU" dirty="0" smtClean="0"/>
              <a:t>- является обладателем более 1000 патентов лишь в США и около 3000 </a:t>
            </a:r>
            <a:r>
              <a:rPr lang="en-US" dirty="0" smtClean="0"/>
              <a:t>- </a:t>
            </a:r>
            <a:r>
              <a:rPr lang="ru-RU" dirty="0" smtClean="0"/>
              <a:t>по всему миру! Именно ему принадлежат такие заслуги в мире изобретений, как усовершенствование телеграфа, телефона и киноаппаратуры. Он считается одним из первых, кто изобрел успешный вариант лампы накаливания. Ему принадлежит такое изобретение как фонограф.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43" y="1601657"/>
            <a:ext cx="4214521" cy="274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6756" y="3428999"/>
            <a:ext cx="2371707" cy="316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Игорь Сикорский </a:t>
            </a:r>
            <a:r>
              <a:rPr lang="ru-RU" dirty="0" smtClean="0"/>
              <a:t>- в 1931 получил в Америке патент на изобретение геликоптера, что позволяет </a:t>
            </a:r>
            <a:r>
              <a:rPr lang="ru-RU" dirty="0" smtClean="0"/>
              <a:t>считать</a:t>
            </a:r>
            <a:r>
              <a:rPr lang="ru-RU" dirty="0" smtClean="0"/>
              <a:t> </a:t>
            </a:r>
            <a:r>
              <a:rPr lang="ru-RU" smtClean="0"/>
              <a:t>его </a:t>
            </a:r>
            <a:r>
              <a:rPr lang="ru-RU" smtClean="0"/>
              <a:t>основоположником современного </a:t>
            </a:r>
            <a:r>
              <a:rPr lang="ru-RU" dirty="0" smtClean="0"/>
              <a:t>вертолетостроения, а многие его конструкторские решения и поныне используются в этой сфере воздухоплавания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1" y="1600200"/>
            <a:ext cx="2520279" cy="2322005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3429" y="3691426"/>
            <a:ext cx="3679051" cy="276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2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Джеймс Дайсон </a:t>
            </a:r>
            <a:r>
              <a:rPr lang="ru-RU" dirty="0" smtClean="0"/>
              <a:t>- заработал все свое состояние благодаря лишь одной гениальной идее. В 1978 году он вдохновился промышленными циклонными сепараторами, которые в то время использовали на лесопильных заводах. Дайсон разработал свой продукт в начале 80-х, но только в 2000 году его изобретение заметила широкая публика.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7" y="1722714"/>
            <a:ext cx="1885274" cy="2354358"/>
          </a:xfrm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1589" y="3140968"/>
            <a:ext cx="229975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8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Пол Браун </a:t>
            </a:r>
            <a:r>
              <a:rPr lang="ru-RU" dirty="0" smtClean="0"/>
              <a:t>- получил патент за крышку, форма которой не давала жидким продуктам вытекать из емкостей, если они находятся в перевернутом состоянии. В 1991 году он получил патент на изобретение, а в 1995 году продал свою компанию с правами за 13 миллионов долларов, хотя и дальше изобретатель мог получать прибыль с каждой единицы проданного продукта, где используется крышка Брауна.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75" y="1600200"/>
            <a:ext cx="3396799" cy="499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1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Изобретатель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Иван Петрович Кулибин</a:t>
            </a:r>
            <a:r>
              <a:rPr lang="ru-RU" dirty="0" smtClean="0"/>
              <a:t> </a:t>
            </a:r>
            <a:r>
              <a:rPr lang="en-US" dirty="0" smtClean="0"/>
              <a:t>- </a:t>
            </a:r>
            <a:r>
              <a:rPr lang="ru-RU" dirty="0" smtClean="0"/>
              <a:t>изобретенный им прожектор особой конструкции давал, несмотря на слабый источник света (свеча), большой световой эффект. Кулибин предназначал свой прожектор прежде всего для практических целей. Он изобрел фонари разной величины и силы: одни были удобны для освещения коридоров, больших мастерских, кораблей, были незаменимы для моряков, а другие — меньших размеров — годились для карет. 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600201"/>
            <a:ext cx="2140726" cy="22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7180" y="3429000"/>
            <a:ext cx="3349260" cy="293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4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1450</TotalTime>
  <Words>1038</Words>
  <Application>Microsoft Office PowerPoint</Application>
  <PresentationFormat>Экран (4:3)</PresentationFormat>
  <Paragraphs>97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Изобретатель, патентовед, патентный поверенный, патентный эксперт…  Профессии в патентном праве</vt:lpstr>
      <vt:lpstr>Профессии в патентном праве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Изобретатель</vt:lpstr>
      <vt:lpstr>ПАТЕНТОВЕД</vt:lpstr>
      <vt:lpstr>Патентовед</vt:lpstr>
      <vt:lpstr>Патентовед</vt:lpstr>
      <vt:lpstr>Патентовед</vt:lpstr>
      <vt:lpstr>Патентовед</vt:lpstr>
      <vt:lpstr>Патентовед</vt:lpstr>
      <vt:lpstr>ПАТЕНТНЫЙ ПОВЕРЕННЫЙ</vt:lpstr>
      <vt:lpstr>Патентный поверенный</vt:lpstr>
      <vt:lpstr>Патентный поверенный</vt:lpstr>
      <vt:lpstr>Патентный поверенный</vt:lpstr>
      <vt:lpstr>ПАТЕНТНЫЙ ЭКСПЕРТ</vt:lpstr>
      <vt:lpstr>Патентный эксперт</vt:lpstr>
      <vt:lpstr>Патентный эксперт</vt:lpstr>
      <vt:lpstr>Патентный эксперт</vt:lpstr>
      <vt:lpstr>Патентный эксперт</vt:lpstr>
      <vt:lpstr>СПАСИБО ЗА ВНИМАНИЕ!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Евразийская универсиада молодых изобретателей</dc:title>
  <dc:creator>MainUser</dc:creator>
  <cp:lastModifiedBy>MainUser</cp:lastModifiedBy>
  <cp:revision>78</cp:revision>
  <cp:lastPrinted>2020-10-16T10:43:58Z</cp:lastPrinted>
  <dcterms:created xsi:type="dcterms:W3CDTF">2020-10-05T05:18:28Z</dcterms:created>
  <dcterms:modified xsi:type="dcterms:W3CDTF">2021-06-08T07:39:03Z</dcterms:modified>
</cp:coreProperties>
</file>